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ya\Documents\Harini%20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iya\Documents\Harini%20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8389909594633997E-2"/>
          <c:y val="0.16565235027439751"/>
          <c:w val="0.87753018372703417"/>
          <c:h val="0.67003098571011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performance level </c:v>
                </c:pt>
                <c:pt idx="1">
                  <c:v>high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37</c:v>
                </c:pt>
                <c:pt idx="1">
                  <c:v>44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49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  <c:pt idx="10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90-4583-8F82-E00B0DABD036}"/>
            </c:ext>
          </c:extLst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performance level </c:v>
                </c:pt>
                <c:pt idx="1">
                  <c:v>low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79</c:v>
                </c:pt>
                <c:pt idx="1">
                  <c:v>88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  <c:pt idx="10">
                  <c:v>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90-4583-8F82-E00B0DABD036}"/>
            </c:ext>
          </c:extLst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performance level </c:v>
                </c:pt>
                <c:pt idx="1">
                  <c:v>medium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151</c:v>
                </c:pt>
                <c:pt idx="1">
                  <c:v>141</c:v>
                </c:pt>
                <c:pt idx="2">
                  <c:v>159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159</c:v>
                </c:pt>
                <c:pt idx="9">
                  <c:v>148</c:v>
                </c:pt>
                <c:pt idx="10">
                  <c:v>1527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90-4583-8F82-E00B0DABD036}"/>
            </c:ext>
          </c:extLst>
        </c:ser>
        <c:ser>
          <c:idx val="3"/>
          <c:order val="3"/>
          <c:tx>
            <c:strRef>
              <c:f>Sheet1!$E$2:$E$3</c:f>
              <c:strCache>
                <c:ptCount val="2"/>
                <c:pt idx="0">
                  <c:v>performance level </c:v>
                </c:pt>
                <c:pt idx="1">
                  <c:v>very high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  <c:pt idx="10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790-4583-8F82-E00B0DABD036}"/>
            </c:ext>
          </c:extLst>
        </c:ser>
        <c:ser>
          <c:idx val="4"/>
          <c:order val="4"/>
          <c:tx>
            <c:strRef>
              <c:f>Sheet1!$F$2:$F$3</c:f>
              <c:strCache>
                <c:ptCount val="2"/>
                <c:pt idx="0">
                  <c:v>performance level 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Sheet1!$F$4:$F$14</c:f>
              <c:numCache>
                <c:formatCode>General</c:formatCode>
                <c:ptCount val="11"/>
                <c:pt idx="0">
                  <c:v>302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  <c:pt idx="10">
                  <c:v>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90-4583-8F82-E00B0DABD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3383680"/>
        <c:axId val="283388480"/>
      </c:barChart>
      <c:catAx>
        <c:axId val="283383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388480"/>
        <c:crosses val="autoZero"/>
        <c:auto val="1"/>
        <c:lblAlgn val="ctr"/>
        <c:lblOffset val="100"/>
        <c:noMultiLvlLbl val="0"/>
      </c:catAx>
      <c:valAx>
        <c:axId val="28338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3383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6839831414226304E-2"/>
          <c:y val="0.18323023641246577"/>
          <c:w val="0.93888888888888888"/>
          <c:h val="0.6714577865266842"/>
        </c:manualLayout>
      </c:layout>
      <c:pie3DChart>
        <c:varyColors val="1"/>
        <c:ser>
          <c:idx val="0"/>
          <c:order val="0"/>
          <c:tx>
            <c:strRef>
              <c:f>Sheet1!$B$2:$B$3</c:f>
              <c:strCache>
                <c:ptCount val="2"/>
                <c:pt idx="0">
                  <c:v>performance level </c:v>
                </c:pt>
                <c:pt idx="1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5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37</c:v>
                </c:pt>
                <c:pt idx="1">
                  <c:v>44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49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  <c:pt idx="10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0E75-4A64-936A-75DCBBB03B56}"/>
            </c:ext>
          </c:extLst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performance level </c:v>
                </c:pt>
                <c:pt idx="1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E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0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2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4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6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8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A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C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79</c:v>
                </c:pt>
                <c:pt idx="1">
                  <c:v>88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  <c:pt idx="10">
                  <c:v>779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D-0E75-4A64-936A-75DCBBB03B56}"/>
            </c:ext>
          </c:extLst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performance level </c:v>
                </c:pt>
                <c:pt idx="1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F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1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3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5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7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9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B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D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3F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1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3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151</c:v>
                </c:pt>
                <c:pt idx="1">
                  <c:v>141</c:v>
                </c:pt>
                <c:pt idx="2">
                  <c:v>159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159</c:v>
                </c:pt>
                <c:pt idx="9">
                  <c:v>148</c:v>
                </c:pt>
                <c:pt idx="10">
                  <c:v>1527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0E75-4A64-936A-75DCBBB03B56}"/>
            </c:ext>
          </c:extLst>
        </c:ser>
        <c:ser>
          <c:idx val="3"/>
          <c:order val="3"/>
          <c:tx>
            <c:strRef>
              <c:f>Sheet1!$E$2:$E$3</c:f>
              <c:strCache>
                <c:ptCount val="2"/>
                <c:pt idx="0">
                  <c:v>performance level </c:v>
                </c:pt>
                <c:pt idx="1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6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8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A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C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4E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0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2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4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6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8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A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  <c:pt idx="10">
                  <c:v>270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B-0E75-4A64-936A-75DCBBB03B56}"/>
            </c:ext>
          </c:extLst>
        </c:ser>
        <c:ser>
          <c:idx val="4"/>
          <c:order val="4"/>
          <c:tx>
            <c:strRef>
              <c:f>Sheet1!$F$2:$F$3</c:f>
              <c:strCache>
                <c:ptCount val="2"/>
                <c:pt idx="0">
                  <c:v>performance level </c:v>
                </c:pt>
                <c:pt idx="1">
                  <c:v>Grand 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D-0E75-4A64-936A-75DCBBB03B56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5F-0E75-4A64-936A-75DCBBB03B56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1-0E75-4A64-936A-75DCBBB03B56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3-0E75-4A64-936A-75DCBBB03B56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5-0E75-4A64-936A-75DCBBB03B56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7-0E75-4A64-936A-75DCBBB03B56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9-0E75-4A64-936A-75DCBBB03B56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B-0E75-4A64-936A-75DCBBB03B56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D-0E75-4A64-936A-75DCBBB03B56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6F-0E75-4A64-936A-75DCBBB03B5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71-0E75-4A64-936A-75DCBBB03B56}"/>
              </c:ext>
            </c:extLst>
          </c:dPt>
          <c:cat>
            <c:strRef>
              <c:f>Sheet1!$A$4:$A$14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Sheet1!$F$4:$F$14</c:f>
              <c:numCache>
                <c:formatCode>General</c:formatCode>
                <c:ptCount val="11"/>
                <c:pt idx="0">
                  <c:v>302</c:v>
                </c:pt>
                <c:pt idx="1">
                  <c:v>300</c:v>
                </c:pt>
                <c:pt idx="2">
                  <c:v>302</c:v>
                </c:pt>
                <c:pt idx="3">
                  <c:v>296</c:v>
                </c:pt>
                <c:pt idx="4">
                  <c:v>304</c:v>
                </c:pt>
                <c:pt idx="5">
                  <c:v>301</c:v>
                </c:pt>
                <c:pt idx="6">
                  <c:v>299</c:v>
                </c:pt>
                <c:pt idx="7">
                  <c:v>304</c:v>
                </c:pt>
                <c:pt idx="8">
                  <c:v>297</c:v>
                </c:pt>
                <c:pt idx="9">
                  <c:v>294</c:v>
                </c:pt>
                <c:pt idx="10">
                  <c:v>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72-0E75-4A64-936A-75DCBBB03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7725" y="1517415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845046" y="249134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3525" y="346051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" y="19665"/>
            <a:ext cx="10429876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Using Excel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0800" y="3210484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VAISHNAVI J</a:t>
            </a:r>
          </a:p>
          <a:p>
            <a:r>
              <a:rPr lang="en-US" sz="2400" dirty="0"/>
              <a:t>REGISTER NO: 312209455</a:t>
            </a:r>
          </a:p>
          <a:p>
            <a:r>
              <a:rPr lang="en-US" sz="2400" dirty="0"/>
              <a:t>DEPARTMENT: B.COM (ACCOUNTING AND FINANCE)</a:t>
            </a:r>
          </a:p>
          <a:p>
            <a:r>
              <a:rPr lang="en-US" sz="2400" dirty="0"/>
              <a:t>COLLEGE: ANNA ADHARSH COLLEGE FOR WOMEN</a:t>
            </a:r>
          </a:p>
          <a:p>
            <a:r>
              <a:rPr lang="en-US" sz="2400" dirty="0"/>
              <a:t>NM ID: B42559A5C19F005A7DF48AA89D6FEBF3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ADE67-538D-A990-A323-4BC3CF83FB1E}"/>
              </a:ext>
            </a:extLst>
          </p:cNvPr>
          <p:cNvSpPr txBox="1"/>
          <p:nvPr/>
        </p:nvSpPr>
        <p:spPr>
          <a:xfrm>
            <a:off x="2391727" y="2459504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Descriptive analytics: summarize and visualize performance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Diagnostic analytics: identify factors influencing performance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Predictive analytics: forecast future performance trends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73897" y="18333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6B21B-42C7-DEB6-F322-9F1A932A98BC}"/>
              </a:ext>
            </a:extLst>
          </p:cNvPr>
          <p:cNvSpPr txBox="1"/>
          <p:nvPr/>
        </p:nvSpPr>
        <p:spPr>
          <a:xfrm>
            <a:off x="2743200" y="2921168"/>
            <a:ext cx="6100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Key findings and insights from data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Performance trends and patterns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Recommendations for improvement and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5C7F5-C916-CDAC-58C8-E73E3524A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569648"/>
            <a:ext cx="7669811" cy="371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59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21DC265-AE58-5C10-2A8B-90BF658290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081992"/>
              </p:ext>
            </p:extLst>
          </p:nvPr>
        </p:nvGraphicFramePr>
        <p:xfrm>
          <a:off x="2438400" y="1333500"/>
          <a:ext cx="6858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774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16B597F-4DA9-49DC-5AC4-34F8B4EB8A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3140630"/>
              </p:ext>
            </p:extLst>
          </p:nvPr>
        </p:nvGraphicFramePr>
        <p:xfrm>
          <a:off x="3162300" y="1585104"/>
          <a:ext cx="5867399" cy="368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315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07199-36E1-BC87-AEA1-C4DA149C2AA0}"/>
              </a:ext>
            </a:extLst>
          </p:cNvPr>
          <p:cNvSpPr txBox="1"/>
          <p:nvPr/>
        </p:nvSpPr>
        <p:spPr>
          <a:xfrm>
            <a:off x="2134828" y="3075057"/>
            <a:ext cx="7922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Summary of project outcomes and impact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Future directions for performance analysis and improvement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00" y="340755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3106400" y="4131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C9851-9381-A963-3FD3-FCD54B942D58}"/>
              </a:ext>
            </a:extLst>
          </p:cNvPr>
          <p:cNvSpPr txBox="1"/>
          <p:nvPr/>
        </p:nvSpPr>
        <p:spPr>
          <a:xfrm>
            <a:off x="2209800" y="1676117"/>
            <a:ext cx="71913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Inefficient manual processes: Current performance analysis processes are time-consuming, prone to errors, and difficult to scale.</a:t>
            </a:r>
          </a:p>
          <a:p>
            <a:pPr marL="342900" indent="-342900">
              <a:buAutoNum type="arabicPeriod"/>
            </a:pPr>
            <a:r>
              <a:rPr lang="en-US" sz="2000" dirty="0"/>
              <a:t> Lack of data-driven insights: Limited ability to identify trends, patterns, and correlations in employee performance data.</a:t>
            </a:r>
          </a:p>
          <a:p>
            <a:pPr marL="342900" indent="-342900">
              <a:buAutoNum type="arabicPeriod"/>
            </a:pPr>
            <a:r>
              <a:rPr lang="en-US" sz="2000" dirty="0"/>
              <a:t> Inconsistent evaluation criteria: Performance assessments may be subjective, biased, or inconsistent across departments or managers.</a:t>
            </a:r>
          </a:p>
          <a:p>
            <a:pPr marL="342900" indent="-342900">
              <a:buAutoNum type="arabicPeriod"/>
            </a:pPr>
            <a:r>
              <a:rPr lang="en-US" sz="2000" dirty="0"/>
              <a:t> Insufficient employee feedback: Limited opportunities for employees to receive constructive feedback, hindering growth and development.</a:t>
            </a:r>
          </a:p>
          <a:p>
            <a:pPr marL="342900" indent="-342900">
              <a:buAutoNum type="arabicPeriod"/>
            </a:pPr>
            <a:r>
              <a:rPr lang="en-US" sz="2000" dirty="0"/>
              <a:t>Poor talent identification and development: Struggling to identify high-potential employees, leading to missed opportunities for growth and succession planning.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44037" y="30953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52459" y="2989599"/>
            <a:ext cx="7748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+mj-lt"/>
                <a:cs typeface="Times New Roman" panose="02020603050405020304" pitchFamily="18" charset="0"/>
              </a:rPr>
              <a:t>Develop an Excel-based tool to analyze employee performance data, providing a comprehensive evaluation of individual and team performance.</a:t>
            </a:r>
            <a:endParaRPr lang="en-IN" sz="28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0" y="2438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5D0F6-C777-3377-28F7-628CA5F54C13}"/>
              </a:ext>
            </a:extLst>
          </p:cNvPr>
          <p:cNvSpPr txBox="1"/>
          <p:nvPr/>
        </p:nvSpPr>
        <p:spPr>
          <a:xfrm>
            <a:off x="3045542" y="24384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HR Managers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Team Leads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 Supervisors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Talent development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Compensation and benefits teams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Diversity, equity and inclusion (DEI) teams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052637" y="36691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24074" y="293846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90748" y="235060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64D7C9-F0BF-FFF8-4B9A-8911362536D3}"/>
              </a:ext>
            </a:extLst>
          </p:cNvPr>
          <p:cNvSpPr txBox="1"/>
          <p:nvPr/>
        </p:nvSpPr>
        <p:spPr>
          <a:xfrm>
            <a:off x="3276600" y="2613392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Filtering - Remove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CONDITIONAL FORMATTING - Blank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FORMULA –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PIVOT TABLE –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GRAPH - Data Visualisation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981D88-19B9-A98C-88B3-E1FB32F82129}"/>
              </a:ext>
            </a:extLst>
          </p:cNvPr>
          <p:cNvSpPr txBox="1"/>
          <p:nvPr/>
        </p:nvSpPr>
        <p:spPr>
          <a:xfrm>
            <a:off x="2819400" y="2209800"/>
            <a:ext cx="610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Employee ID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Name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Job Title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Metrics (e.g., sales, productivity, quality ratings)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Time Period (e.g., quarterly, annually)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39252" y="199889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49518-31CF-1236-A747-7BE7106BC989}"/>
              </a:ext>
            </a:extLst>
          </p:cNvPr>
          <p:cNvSpPr txBox="1"/>
          <p:nvPr/>
        </p:nvSpPr>
        <p:spPr>
          <a:xfrm>
            <a:off x="2701566" y="2354703"/>
            <a:ext cx="69758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Automated data analysis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Customizable dashboards for tailored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Identification of high-performing employees and areas for improvement</a:t>
            </a:r>
          </a:p>
          <a:p>
            <a:r>
              <a:rPr lang="en-IN" sz="2000" dirty="0"/>
              <a:t>=IFS(Z8&gt;=5,”VERYHIGH”,Z8&gt;=4,”HIGH”,Z8&gt;=3,”MID”,TRUE,”LOW”)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Data-driven recommendations for talent development and resource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412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 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padma priya</cp:lastModifiedBy>
  <cp:revision>15</cp:revision>
  <dcterms:created xsi:type="dcterms:W3CDTF">2024-03-29T15:07:22Z</dcterms:created>
  <dcterms:modified xsi:type="dcterms:W3CDTF">2024-08-28T15:01:29Z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