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6" r:id="rId32"/>
    <p:sldId id="307" r:id="rId33"/>
    <p:sldId id="308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E2"/>
    <a:srgbClr val="FFDACC"/>
    <a:srgbClr val="FFB3A7"/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476" autoAdjust="0"/>
  </p:normalViewPr>
  <p:slideViewPr>
    <p:cSldViewPr snapToGrid="0" snapToObjects="1">
      <p:cViewPr>
        <p:scale>
          <a:sx n="90" d="100"/>
          <a:sy n="90" d="100"/>
        </p:scale>
        <p:origin x="-16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3F945-91E0-1B47-95D4-FA97E81C67BE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9868E-33F2-B543-BBCB-8512F107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9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45832-A7B5-B34F-8898-55F576FC250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E6B5A-7EDB-A440-8BC0-538CE867C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0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F42B-FF5E-FD4D-8215-674B40004C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DA19B-FC3C-4057-AB97-EA129263E283}" type="slidenum">
              <a:rPr lang="en-US"/>
              <a:pPr/>
              <a:t>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F92CD-B775-441B-9466-A8CB9A038A9C}" type="slidenum">
              <a:rPr lang="en-US"/>
              <a:pPr/>
              <a:t>33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030120"/>
            <a:ext cx="6858000" cy="2901244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02813"/>
            <a:ext cx="6858000" cy="15416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931341"/>
            <a:ext cx="7315200" cy="3051457"/>
          </a:xfrm>
          <a:prstGeom prst="rect">
            <a:avLst/>
          </a:prstGeom>
          <a:noFill/>
          <a:ln w="6350" cap="rnd" cmpd="sng" algn="ctr">
            <a:solidFill>
              <a:srgbClr val="800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02813"/>
            <a:ext cx="7315200" cy="1541634"/>
          </a:xfrm>
          <a:prstGeom prst="rect">
            <a:avLst/>
          </a:prstGeom>
          <a:noFill/>
          <a:ln w="6350" cap="rnd" cmpd="sng" algn="ctr">
            <a:solidFill>
              <a:srgbClr val="072C6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14399" y="931341"/>
            <a:ext cx="219075" cy="3051457"/>
          </a:xfrm>
          <a:prstGeom prst="rect">
            <a:avLst/>
          </a:prstGeom>
          <a:solidFill>
            <a:srgbClr val="C0504D"/>
          </a:solidFill>
          <a:ln w="28575" cap="rnd" cmpd="sng" algn="ctr">
            <a:solidFill>
              <a:srgbClr val="800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02813"/>
            <a:ext cx="219074" cy="1541634"/>
          </a:xfrm>
          <a:prstGeom prst="rect">
            <a:avLst/>
          </a:prstGeom>
          <a:solidFill>
            <a:schemeClr val="accent2"/>
          </a:solidFill>
          <a:ln w="28575" cap="rnd" cmpd="sng" algn="ctr">
            <a:solidFill>
              <a:schemeClr val="bg2">
                <a:lumMod val="2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35738" y="5666375"/>
            <a:ext cx="2028817" cy="11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1074"/>
      </p:ext>
    </p:extLst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3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0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7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B96D544-EE38-4B73-AF11-2532E2694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1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447800"/>
            <a:ext cx="40386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©Carlos Guestrin 2005-2009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39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E5EFEEC-F124-4243-9A05-996E7916CE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4008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©2005-2009 Carlos Guestrin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7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52900"/>
            <a:ext cx="8229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325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2005-2007 Carlos Guestrin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3255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FEEDF3-7987-44F1-A9A9-85C0FD104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©2005-2009 Carlos Guestrin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33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325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2005-2007 Carlos Guestrin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3255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D7F0E8-9AE3-4D90-A15D-E61B2947E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©2005-2009 Carlos Guestrin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26" y="411223"/>
            <a:ext cx="8563570" cy="706562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27" y="1500187"/>
            <a:ext cx="8534570" cy="47115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arallelogram 4"/>
          <p:cNvSpPr/>
          <p:nvPr userDrawn="1"/>
        </p:nvSpPr>
        <p:spPr bwMode="auto">
          <a:xfrm>
            <a:off x="896649" y="6534467"/>
            <a:ext cx="8078019" cy="337096"/>
          </a:xfrm>
          <a:prstGeom prst="parallelogram">
            <a:avLst>
              <a:gd name="adj" fmla="val 102740"/>
            </a:avLst>
          </a:prstGeom>
          <a:solidFill>
            <a:srgbClr val="0080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5835" tIns="45661" rIns="91321" bIns="45661"/>
          <a:lstStyle/>
          <a:p>
            <a:pPr defTabSz="9132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00" dirty="0">
              <a:solidFill>
                <a:srgbClr val="00ADEF"/>
              </a:solidFill>
              <a:latin typeface="Trebuchet MS"/>
              <a:sym typeface="Gill Sans" charset="0"/>
            </a:endParaRPr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-18975" y="6534467"/>
            <a:ext cx="805905" cy="337667"/>
          </a:xfrm>
          <a:prstGeom prst="parallelogram">
            <a:avLst>
              <a:gd name="adj" fmla="val 102740"/>
            </a:avLst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5835" tIns="45661" rIns="91321" bIns="45661"/>
          <a:lstStyle/>
          <a:p>
            <a:pPr defTabSz="9132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00" dirty="0">
              <a:solidFill>
                <a:srgbClr val="00ADEF"/>
              </a:solidFill>
              <a:latin typeface="Trebuchet MS"/>
              <a:sym typeface="Gill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300" y="6535564"/>
            <a:ext cx="532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F93DDD8-79CE-DA4E-9E3E-15FCAAFFF66F}" type="slidenum">
              <a:rPr lang="en-US" sz="1400" smtClean="0">
                <a:solidFill>
                  <a:schemeClr val="bg1"/>
                </a:solidFill>
                <a:latin typeface="Trebuchet MS"/>
                <a:cs typeface="Trebuchet MS"/>
              </a:rPr>
              <a:pPr algn="ctr"/>
              <a:t>‹#›</a:t>
            </a:fld>
            <a:endParaRPr lang="en-US" sz="1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25926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27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2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99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5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9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4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6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5400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1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D83E-C0AD-AD47-859D-468A8BC51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B0A3-8840-284D-A21D-E1101601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Introduction to Machine Learning: CS 436/580L</a:t>
            </a:r>
            <a:br>
              <a:rPr lang="en-US" sz="4400" dirty="0"/>
            </a:br>
            <a:r>
              <a:rPr lang="en-US" sz="4400" b="1" dirty="0" smtClean="0">
                <a:solidFill>
                  <a:srgbClr val="CD0000"/>
                </a:solidFill>
              </a:rPr>
              <a:t>Bayesian Networks</a:t>
            </a:r>
            <a:endParaRPr lang="en-US" sz="4800" b="1" dirty="0">
              <a:solidFill>
                <a:srgbClr val="CD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26195"/>
            <a:ext cx="6858000" cy="15416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Instructor: Arti Ramesh</a:t>
            </a:r>
          </a:p>
          <a:p>
            <a:pPr algn="ctr"/>
            <a:r>
              <a:rPr lang="en-US" sz="3200" dirty="0"/>
              <a:t>Binghamton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2799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3CD8E11-E761-4C43-A83A-BFF2607DEBA0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Bayes Nets Formalized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74088" cy="5556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charset="0"/>
              </a:rPr>
              <a:t>A Bayes net (also called a belief network) is an augmented directed acyclic graph, represented by the pair </a:t>
            </a:r>
            <a:r>
              <a:rPr lang="en-US" sz="280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lang="en-US" sz="2800">
                <a:latin typeface="Times New Roman" charset="0"/>
              </a:rPr>
              <a:t> , </a:t>
            </a:r>
            <a:r>
              <a:rPr lang="en-US" sz="2800">
                <a:solidFill>
                  <a:srgbClr val="0000FF"/>
                </a:solidFill>
                <a:latin typeface="Times New Roman" charset="0"/>
              </a:rPr>
              <a:t>E</a:t>
            </a:r>
            <a:r>
              <a:rPr lang="en-US" sz="2800">
                <a:latin typeface="Times New Roman" charset="0"/>
              </a:rPr>
              <a:t>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Times New Roman" charset="0"/>
              </a:rPr>
              <a:t>V is a set of vertices.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latin typeface="Times New Roman" charset="0"/>
              </a:rPr>
              <a:t>E is a set of directed edges joining vertices.  No loops of any length are allowed.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solidFill>
                <a:srgbClr val="0000FF"/>
              </a:solidFill>
              <a:latin typeface="Times New Roman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charset="0"/>
              </a:rPr>
              <a:t>Each vertex in </a:t>
            </a:r>
            <a:r>
              <a:rPr lang="en-US" sz="280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lang="en-US" sz="2800">
                <a:latin typeface="Times New Roman" charset="0"/>
              </a:rPr>
              <a:t> contains the following information: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The name of a random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A probability distribution table indicating how the probability of this variable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>
                <a:latin typeface="Times New Roman" charset="0"/>
              </a:rPr>
              <a:t>s values depends on all possible combinations of parental values.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D6E6D09-F520-F242-AB5F-8902B166A84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Semantics of Bayesian Networks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>
                <a:latin typeface="Times New Roman" charset="0"/>
              </a:rPr>
              <a:t>Two ways to view Bayes nets: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>
                <a:latin typeface="Times New Roman" charset="0"/>
              </a:rPr>
              <a:t>A representation of a joint probability distribution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>
                <a:latin typeface="Times New Roman" charset="0"/>
              </a:rPr>
              <a:t>An encoding of a collection of conditional independence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C5C2947-8530-3345-8759-4EA1955BAE4C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Bayesian Network Example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2362200" y="16002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Cavity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600200" y="2667000"/>
            <a:ext cx="1447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Toothache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200400" y="2667000"/>
            <a:ext cx="990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Catch</a:t>
            </a:r>
          </a:p>
        </p:txBody>
      </p:sp>
      <p:cxnSp>
        <p:nvCxnSpPr>
          <p:cNvPr id="9223" name="AutoShape 7"/>
          <p:cNvCxnSpPr>
            <a:cxnSpLocks noChangeShapeType="1"/>
            <a:stCxn id="9220" idx="3"/>
            <a:endCxn id="9221" idx="0"/>
          </p:cNvCxnSpPr>
          <p:nvPr/>
        </p:nvCxnSpPr>
        <p:spPr bwMode="auto">
          <a:xfrm flipH="1">
            <a:off x="2324100" y="1990725"/>
            <a:ext cx="21590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24" name="AutoShape 8"/>
          <p:cNvCxnSpPr>
            <a:cxnSpLocks noChangeShapeType="1"/>
            <a:stCxn id="9220" idx="5"/>
            <a:endCxn id="9222" idx="0"/>
          </p:cNvCxnSpPr>
          <p:nvPr/>
        </p:nvCxnSpPr>
        <p:spPr bwMode="auto">
          <a:xfrm>
            <a:off x="3403600" y="1990725"/>
            <a:ext cx="29210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457200" y="16002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Weather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28600" y="3810000"/>
            <a:ext cx="8610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Weather is independent of the other variables, I(Weather,Cavity) or P(Weather) = P(Weather|Cavity) = P(Weather|Catch) = P(Weather|Toothache)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Toothache and Catch are conditionally independent given Cavity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I(Toothache,Catch|Cavity) meaning P(Toothache|Catch,Cavity) = P(Toothache|Cavity)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181600" y="26670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P(A|B,C) = P(A|C)</a:t>
            </a:r>
          </a:p>
          <a:p>
            <a:r>
              <a:rPr lang="en-US"/>
              <a:t>I(ToothAche,Catch|Cavity)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AFFE956-03D0-654D-8A37-3D52D363132C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Conditional Independence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16764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sz="2400" dirty="0">
                <a:latin typeface="Times New Roman" charset="0"/>
              </a:rPr>
              <a:t>We can look at the actual graph structure and determine conditional independence relationships.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>
                <a:latin typeface="Times New Roman" charset="0"/>
              </a:rPr>
              <a:t>A node (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) is conditionally independent of its non-descendants (</a:t>
            </a:r>
            <a:r>
              <a:rPr lang="en-US" sz="2400" i="1" dirty="0">
                <a:latin typeface="Times New Roman" charset="0"/>
              </a:rPr>
              <a:t>Z</a:t>
            </a:r>
            <a:r>
              <a:rPr lang="en-US" sz="2400" i="1" baseline="-25000" dirty="0">
                <a:latin typeface="Times New Roman" charset="0"/>
              </a:rPr>
              <a:t>1j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i="1" dirty="0" err="1">
                <a:latin typeface="Times New Roman" charset="0"/>
              </a:rPr>
              <a:t>Z</a:t>
            </a:r>
            <a:r>
              <a:rPr lang="en-US" sz="2400" i="1" baseline="-25000" dirty="0" err="1">
                <a:latin typeface="Times New Roman" charset="0"/>
              </a:rPr>
              <a:t>nj</a:t>
            </a:r>
            <a:r>
              <a:rPr lang="en-US" sz="2400" dirty="0">
                <a:latin typeface="Times New Roman" charset="0"/>
              </a:rPr>
              <a:t>), given its parents (</a:t>
            </a:r>
            <a:r>
              <a:rPr lang="en-US" sz="2400" i="1" dirty="0">
                <a:latin typeface="Times New Roman" charset="0"/>
              </a:rPr>
              <a:t>U</a:t>
            </a:r>
            <a:r>
              <a:rPr lang="en-US" sz="2400" i="1" baseline="-25000" dirty="0">
                <a:latin typeface="Times New Roman" charset="0"/>
              </a:rPr>
              <a:t>1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i="1" dirty="0">
                <a:latin typeface="Times New Roman" charset="0"/>
              </a:rPr>
              <a:t>U</a:t>
            </a:r>
            <a:r>
              <a:rPr lang="en-US" sz="2400" i="1" baseline="-25000" dirty="0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 smtClean="0">
                <a:latin typeface="Times New Roman" charset="0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>
                <a:latin typeface="Times New Roman" charset="0"/>
              </a:rPr>
              <a:t>Markov blanket: parents, children, and parents of children</a:t>
            </a:r>
            <a:endParaRPr lang="en-US" sz="2400" dirty="0">
              <a:latin typeface="Times New Roman" charset="0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4958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99FFD7B-6F35-4C43-9CD0-3C0F94711F18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Times New Roman" charset="0"/>
              </a:rPr>
              <a:t>A Representation of the Full Joint Distribution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We will use the following abbrevations:</a:t>
            </a:r>
          </a:p>
          <a:p>
            <a:pPr lvl="1" eaLnBrk="1" hangingPunct="1"/>
            <a:r>
              <a:rPr lang="en-US">
                <a:latin typeface="Times New Roman" charset="0"/>
              </a:rPr>
              <a:t>	P(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, …, 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5000">
                <a:latin typeface="Times New Roman" charset="0"/>
              </a:rPr>
              <a:t>n</a:t>
            </a:r>
            <a:r>
              <a:rPr lang="en-US">
                <a:latin typeface="Times New Roman" charset="0"/>
              </a:rPr>
              <a:t>) for P( 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5000">
                <a:latin typeface="Times New Roman" charset="0"/>
              </a:rPr>
              <a:t>1</a:t>
            </a:r>
            <a:r>
              <a:rPr lang="en-US" i="1">
                <a:latin typeface="Times New Roman" charset="0"/>
              </a:rPr>
              <a:t> = x</a:t>
            </a:r>
            <a:r>
              <a:rPr lang="en-US" i="1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latin typeface="Times New Roman" charset="0"/>
                <a:sym typeface="Symbol" charset="0"/>
              </a:rPr>
              <a:t> …  </a:t>
            </a:r>
            <a:r>
              <a:rPr lang="en-US" i="1">
                <a:latin typeface="Times New Roman" charset="0"/>
                <a:sym typeface="Symbol" charset="0"/>
              </a:rPr>
              <a:t>X</a:t>
            </a:r>
            <a:r>
              <a:rPr lang="en-US" i="1" baseline="-25000">
                <a:latin typeface="Times New Roman" charset="0"/>
                <a:sym typeface="Symbol" charset="0"/>
              </a:rPr>
              <a:t>n</a:t>
            </a:r>
            <a:r>
              <a:rPr lang="en-US" i="1">
                <a:latin typeface="Times New Roman" charset="0"/>
                <a:sym typeface="Symbol" charset="0"/>
              </a:rPr>
              <a:t> = x</a:t>
            </a:r>
            <a:r>
              <a:rPr lang="en-US" i="1" baseline="-25000">
                <a:latin typeface="Times New Roman" charset="0"/>
                <a:sym typeface="Symbol" charset="0"/>
              </a:rPr>
              <a:t>n</a:t>
            </a:r>
            <a:r>
              <a:rPr lang="en-US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>
                <a:latin typeface="Times New Roman" charset="0"/>
                <a:sym typeface="Symbol" charset="0"/>
              </a:rPr>
              <a:t>	</a:t>
            </a:r>
            <a:r>
              <a:rPr lang="en-US" i="1">
                <a:latin typeface="Times New Roman" charset="0"/>
                <a:sym typeface="Symbol" charset="0"/>
              </a:rPr>
              <a:t>parents(X</a:t>
            </a:r>
            <a:r>
              <a:rPr lang="en-US" i="1" baseline="-25000">
                <a:latin typeface="Times New Roman" charset="0"/>
                <a:sym typeface="Symbol" charset="0"/>
              </a:rPr>
              <a:t>i</a:t>
            </a:r>
            <a:r>
              <a:rPr lang="en-US" i="1">
                <a:latin typeface="Times New Roman" charset="0"/>
                <a:sym typeface="Symbol" charset="0"/>
              </a:rPr>
              <a:t>)</a:t>
            </a:r>
            <a:r>
              <a:rPr lang="en-US">
                <a:latin typeface="Times New Roman" charset="0"/>
                <a:sym typeface="Symbol" charset="0"/>
              </a:rPr>
              <a:t> for the values of the parents of</a:t>
            </a:r>
            <a:r>
              <a:rPr lang="en-US" i="1">
                <a:latin typeface="Times New Roman" charset="0"/>
                <a:sym typeface="Symbol" charset="0"/>
              </a:rPr>
              <a:t> X</a:t>
            </a:r>
            <a:r>
              <a:rPr lang="en-US" i="1" baseline="-25000">
                <a:latin typeface="Times New Roman" charset="0"/>
                <a:sym typeface="Symbol" charset="0"/>
              </a:rPr>
              <a:t>i</a:t>
            </a:r>
            <a:endParaRPr lang="en-US" i="1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>
                <a:latin typeface="Times New Roman" charset="0"/>
                <a:sym typeface="Symbol" charset="0"/>
              </a:rPr>
              <a:t>From the Bayes net, we can calculate: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1066800" y="3733800"/>
          <a:ext cx="5257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Equation" r:id="rId3" imgW="2247900" imgH="431800" progId="Equation.3">
                  <p:embed/>
                </p:oleObj>
              </mc:Choice>
              <mc:Fallback>
                <p:oleObj name="Equation" r:id="rId3" imgW="224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52578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7891C1F-BD39-DA42-8EA2-C641FE749A36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The Full Joint Distribution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81000" y="1143000"/>
          <a:ext cx="73914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2" name="Equation" r:id="rId3" imgW="3225800" imgH="1803400" progId="Equation.3">
                  <p:embed/>
                </p:oleObj>
              </mc:Choice>
              <mc:Fallback>
                <p:oleObj name="Equation" r:id="rId3" imgW="3225800" imgH="180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73914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800600" y="1676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( Chain Rule)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7239000" y="2209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( Chain Rule)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( Chain Rule)</a:t>
            </a:r>
          </a:p>
        </p:txBody>
      </p:sp>
      <p:sp>
        <p:nvSpPr>
          <p:cNvPr id="14344" name="AutoShape 10"/>
          <p:cNvSpPr>
            <a:spLocks noChangeArrowheads="1"/>
          </p:cNvSpPr>
          <p:nvPr/>
        </p:nvSpPr>
        <p:spPr bwMode="auto">
          <a:xfrm>
            <a:off x="4343400" y="3733800"/>
            <a:ext cx="609600" cy="1143000"/>
          </a:xfrm>
          <a:prstGeom prst="curvedLeftArrow">
            <a:avLst>
              <a:gd name="adj1" fmla="val 37500"/>
              <a:gd name="adj2" fmla="val 75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D1B15F2-7893-4E47-854E-4778C0E60ABF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The Full Joint Distribution</a:t>
            </a: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609600" y="990600"/>
          <a:ext cx="6111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Equation" r:id="rId3" imgW="2667000" imgH="431800" progId="Equation.3">
                  <p:embed/>
                </p:oleObj>
              </mc:Choice>
              <mc:Fallback>
                <p:oleObj name="Equation" r:id="rId3" imgW="266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61118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533400" y="2209800"/>
            <a:ext cx="8001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 be able to do this, we need two things: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i="1"/>
              <a:t>Parents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) </a:t>
            </a:r>
            <a:r>
              <a:rPr lang="en-US">
                <a:sym typeface="Symbol" charset="0"/>
              </a:rPr>
              <a:t> {</a:t>
            </a:r>
            <a:r>
              <a:rPr lang="en-US" i="1">
                <a:sym typeface="Symbol" charset="0"/>
              </a:rPr>
              <a:t>X</a:t>
            </a:r>
            <a:r>
              <a:rPr lang="en-US" i="1" baseline="-25000">
                <a:sym typeface="Symbol" charset="0"/>
              </a:rPr>
              <a:t>i-1</a:t>
            </a:r>
            <a:r>
              <a:rPr lang="en-US">
                <a:sym typeface="Symbol" charset="0"/>
              </a:rPr>
              <a:t>, …, </a:t>
            </a:r>
            <a:r>
              <a:rPr lang="en-US" i="1">
                <a:sym typeface="Symbol" charset="0"/>
              </a:rPr>
              <a:t>X</a:t>
            </a:r>
            <a:r>
              <a:rPr lang="en-US" i="1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	This is easy – we just label the nodes according to the partial order in the graph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>
                <a:sym typeface="Symbol" charset="0"/>
              </a:rPr>
              <a:t>We need </a:t>
            </a:r>
            <a:r>
              <a:rPr lang="en-US" i="1">
                <a:sym typeface="Symbol" charset="0"/>
              </a:rPr>
              <a:t>X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 to be conditionally independent of its predecessors given its parents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	This can be done when constructing the network.  Choose parents that directly influence </a:t>
            </a:r>
            <a:r>
              <a:rPr lang="en-US" i="1">
                <a:sym typeface="Symbol" charset="0"/>
              </a:rPr>
              <a:t>X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81050E6-D22F-4D42-BAF1-91438F16CC6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>
                <a:latin typeface="Times New Roman" charset="0"/>
              </a:rPr>
              <a:t>Example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685800" y="1143000"/>
            <a:ext cx="1295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Burglary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2514600" y="1143000"/>
            <a:ext cx="1600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Earthquake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600200" y="2209800"/>
            <a:ext cx="1219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Alarm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57200" y="3200400"/>
            <a:ext cx="1447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JohnCalls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2590800" y="3200400"/>
            <a:ext cx="1447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MaryCalls</a:t>
            </a:r>
          </a:p>
        </p:txBody>
      </p:sp>
      <p:cxnSp>
        <p:nvCxnSpPr>
          <p:cNvPr id="16393" name="AutoShape 9"/>
          <p:cNvCxnSpPr>
            <a:cxnSpLocks noChangeShapeType="1"/>
            <a:stCxn id="16388" idx="4"/>
            <a:endCxn id="16390" idx="1"/>
          </p:cNvCxnSpPr>
          <p:nvPr/>
        </p:nvCxnSpPr>
        <p:spPr bwMode="auto">
          <a:xfrm>
            <a:off x="1333500" y="1752600"/>
            <a:ext cx="4445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4" name="AutoShape 10"/>
          <p:cNvCxnSpPr>
            <a:cxnSpLocks noChangeShapeType="1"/>
            <a:stCxn id="16389" idx="4"/>
            <a:endCxn id="16390" idx="7"/>
          </p:cNvCxnSpPr>
          <p:nvPr/>
        </p:nvCxnSpPr>
        <p:spPr bwMode="auto">
          <a:xfrm flipH="1">
            <a:off x="2641600" y="1752600"/>
            <a:ext cx="6731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5" name="AutoShape 11"/>
          <p:cNvCxnSpPr>
            <a:cxnSpLocks noChangeShapeType="1"/>
            <a:stCxn id="16390" idx="3"/>
            <a:endCxn id="16391" idx="0"/>
          </p:cNvCxnSpPr>
          <p:nvPr/>
        </p:nvCxnSpPr>
        <p:spPr bwMode="auto">
          <a:xfrm flipH="1">
            <a:off x="1181100" y="2730500"/>
            <a:ext cx="5969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6" name="AutoShape 12"/>
          <p:cNvCxnSpPr>
            <a:cxnSpLocks noChangeShapeType="1"/>
            <a:stCxn id="16390" idx="5"/>
            <a:endCxn id="16392" idx="0"/>
          </p:cNvCxnSpPr>
          <p:nvPr/>
        </p:nvCxnSpPr>
        <p:spPr bwMode="auto">
          <a:xfrm>
            <a:off x="2641600" y="2730500"/>
            <a:ext cx="6731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28600" y="4114800"/>
            <a:ext cx="8686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/>
              <a:t>P</a:t>
            </a:r>
            <a:r>
              <a:rPr lang="en-US"/>
              <a:t>(</a:t>
            </a:r>
            <a:r>
              <a:rPr lang="en-US" i="1"/>
              <a:t>JohnCalls</a:t>
            </a:r>
            <a:r>
              <a:rPr lang="en-US"/>
              <a:t>, </a:t>
            </a:r>
            <a:r>
              <a:rPr lang="en-US" i="1"/>
              <a:t>MaryCalls</a:t>
            </a:r>
            <a:r>
              <a:rPr lang="en-US"/>
              <a:t>, </a:t>
            </a:r>
            <a:r>
              <a:rPr lang="en-US" i="1"/>
              <a:t>Alarm</a:t>
            </a:r>
            <a:r>
              <a:rPr lang="en-US"/>
              <a:t>, </a:t>
            </a:r>
            <a:r>
              <a:rPr lang="en-US" i="1"/>
              <a:t>Burglary</a:t>
            </a:r>
            <a:r>
              <a:rPr lang="en-US"/>
              <a:t>, </a:t>
            </a:r>
            <a:r>
              <a:rPr lang="en-US" i="1"/>
              <a:t>Earthquake</a:t>
            </a:r>
            <a:r>
              <a:rPr lang="en-US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= </a:t>
            </a:r>
            <a:r>
              <a:rPr lang="en-US" b="1" i="1"/>
              <a:t>P</a:t>
            </a:r>
            <a:r>
              <a:rPr lang="en-US"/>
              <a:t>(</a:t>
            </a:r>
            <a:r>
              <a:rPr lang="en-US" i="1"/>
              <a:t>JohnCalls</a:t>
            </a:r>
            <a:r>
              <a:rPr lang="en-US"/>
              <a:t> | </a:t>
            </a:r>
            <a:r>
              <a:rPr lang="en-US" i="1"/>
              <a:t>Alarm</a:t>
            </a:r>
            <a:r>
              <a:rPr lang="en-US"/>
              <a:t>) </a:t>
            </a:r>
            <a:r>
              <a:rPr lang="en-US" b="1" i="1"/>
              <a:t>P</a:t>
            </a:r>
            <a:r>
              <a:rPr lang="en-US"/>
              <a:t>(</a:t>
            </a:r>
            <a:r>
              <a:rPr lang="en-US" i="1"/>
              <a:t>MaryCalls</a:t>
            </a:r>
            <a:r>
              <a:rPr lang="en-US"/>
              <a:t> | </a:t>
            </a:r>
            <a:r>
              <a:rPr lang="en-US" i="1"/>
              <a:t>Alarm</a:t>
            </a:r>
            <a:r>
              <a:rPr lang="en-US"/>
              <a:t> ) </a:t>
            </a:r>
            <a:r>
              <a:rPr lang="en-US" b="1" i="1"/>
              <a:t>P</a:t>
            </a:r>
            <a:r>
              <a:rPr lang="en-US"/>
              <a:t>(</a:t>
            </a:r>
            <a:r>
              <a:rPr lang="en-US" i="1"/>
              <a:t>Alarm</a:t>
            </a:r>
            <a:r>
              <a:rPr lang="en-US"/>
              <a:t> | </a:t>
            </a:r>
            <a:r>
              <a:rPr lang="en-US" i="1"/>
              <a:t>Burglary</a:t>
            </a:r>
            <a:r>
              <a:rPr lang="en-US"/>
              <a:t>, </a:t>
            </a:r>
            <a:r>
              <a:rPr lang="en-US" i="1"/>
              <a:t>Earthquake</a:t>
            </a:r>
            <a:r>
              <a:rPr lang="en-US"/>
              <a:t> ) </a:t>
            </a:r>
            <a:r>
              <a:rPr lang="en-US" b="1" i="1"/>
              <a:t>P</a:t>
            </a:r>
            <a:r>
              <a:rPr lang="en-US"/>
              <a:t>( </a:t>
            </a:r>
            <a:r>
              <a:rPr lang="en-US" i="1"/>
              <a:t>Burglary</a:t>
            </a:r>
            <a:r>
              <a:rPr lang="en-US"/>
              <a:t> ) </a:t>
            </a:r>
            <a:r>
              <a:rPr lang="en-US" b="1" i="1"/>
              <a:t>P</a:t>
            </a:r>
            <a:r>
              <a:rPr lang="en-US"/>
              <a:t>( </a:t>
            </a:r>
            <a:r>
              <a:rPr lang="en-US" i="1"/>
              <a:t>Earthquake</a:t>
            </a:r>
            <a:r>
              <a:rPr lang="en-US"/>
              <a:t>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B0ECEE4-9380-4948-BB3A-6D3B0D631211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Conditional Independence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There is a general topological criterion called </a:t>
            </a:r>
            <a:r>
              <a:rPr lang="en-US" sz="2800">
                <a:solidFill>
                  <a:srgbClr val="FF0000"/>
                </a:solidFill>
                <a:latin typeface="Times New Roman" charset="0"/>
              </a:rPr>
              <a:t>d-separation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d-separation determines whether a set of nodes </a:t>
            </a:r>
            <a:r>
              <a:rPr lang="en-US" sz="2800" i="1">
                <a:latin typeface="Times New Roman" charset="0"/>
              </a:rPr>
              <a:t>X</a:t>
            </a:r>
            <a:r>
              <a:rPr lang="en-US" sz="2800">
                <a:latin typeface="Times New Roman" charset="0"/>
              </a:rPr>
              <a:t> is independent of another set </a:t>
            </a:r>
            <a:r>
              <a:rPr lang="en-US" sz="2800" i="1">
                <a:latin typeface="Times New Roman" charset="0"/>
              </a:rPr>
              <a:t>Y</a:t>
            </a:r>
            <a:r>
              <a:rPr lang="en-US" sz="2800">
                <a:latin typeface="Times New Roman" charset="0"/>
              </a:rPr>
              <a:t> given a third set </a:t>
            </a:r>
            <a:r>
              <a:rPr lang="en-US" sz="2800" i="1">
                <a:latin typeface="Times New Roman" charset="0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5058761-3EB2-8E49-AE70-93EC44D0786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D-separation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We will use the notation I(X, Y | E) to mean that X and Y are conditionally independent given 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Theorem [Verma and Pearl 1988]: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If a set of evidence variables E d-separates X 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Y in the Bayesian Network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>
                <a:latin typeface="Times New Roman" charset="0"/>
              </a:rPr>
              <a:t>s graph, then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I(X, Y | E)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</a:rPr>
              <a:t>d-separation can be determined in linear time using a DFS-like algorithm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Bayesian </a:t>
            </a:r>
            <a:r>
              <a:rPr lang="en-US" dirty="0" smtClean="0"/>
              <a:t>networks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One of the most exciting advancements in statistical AI and machine learning in the last 10-15 years</a:t>
            </a:r>
          </a:p>
          <a:p>
            <a:pPr eaLnBrk="1" hangingPunct="1"/>
            <a:r>
              <a:rPr lang="en-US" dirty="0" smtClean="0"/>
              <a:t>Generalizes naïve Bayes and logistic regression classifiers</a:t>
            </a:r>
          </a:p>
          <a:p>
            <a:pPr eaLnBrk="1" hangingPunct="1"/>
            <a:r>
              <a:rPr lang="en-US" dirty="0" smtClean="0"/>
              <a:t>Compact representations of exponentially-large probability distributions</a:t>
            </a:r>
          </a:p>
          <a:p>
            <a:r>
              <a:rPr lang="en-US" dirty="0" smtClean="0"/>
              <a:t>Exploit conditional independences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Judea </a:t>
            </a:r>
            <a:r>
              <a:rPr lang="en-US" b="1" dirty="0"/>
              <a:t>Pearl: Turing award in 2011 for his contributions to Bayesian networks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5379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37B33D9-BF24-FF4C-B705-9BCEDA723DB7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D-separation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Let evidence nodes </a:t>
            </a:r>
            <a:r>
              <a:rPr lang="en-US" i="1" dirty="0">
                <a:latin typeface="Times New Roman" charset="0"/>
              </a:rPr>
              <a:t>E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sym typeface="Symbol" charset="0"/>
              </a:rPr>
              <a:t> </a:t>
            </a:r>
            <a:r>
              <a:rPr lang="en-US" i="1" dirty="0">
                <a:latin typeface="Times New Roman" charset="0"/>
                <a:sym typeface="Symbol" charset="0"/>
              </a:rPr>
              <a:t>V </a:t>
            </a:r>
            <a:r>
              <a:rPr lang="en-US" dirty="0">
                <a:latin typeface="Times New Roman" charset="0"/>
                <a:sym typeface="Symbol" charset="0"/>
              </a:rPr>
              <a:t>(where </a:t>
            </a:r>
            <a:r>
              <a:rPr lang="en-US" i="1" dirty="0">
                <a:latin typeface="Times New Roman" charset="0"/>
                <a:sym typeface="Symbol" charset="0"/>
              </a:rPr>
              <a:t>V</a:t>
            </a:r>
            <a:r>
              <a:rPr lang="en-US" dirty="0">
                <a:latin typeface="Times New Roman" charset="0"/>
                <a:sym typeface="Symbol" charset="0"/>
              </a:rPr>
              <a:t> are the vertices or nodes in the graph), and </a:t>
            </a:r>
            <a:r>
              <a:rPr lang="en-US" i="1" dirty="0">
                <a:latin typeface="Times New Roman" charset="0"/>
                <a:sym typeface="Symbol" charset="0"/>
              </a:rPr>
              <a:t>X</a:t>
            </a:r>
            <a:r>
              <a:rPr lang="en-US" dirty="0">
                <a:latin typeface="Times New Roman" charset="0"/>
                <a:sym typeface="Symbol" charset="0"/>
              </a:rPr>
              <a:t> and </a:t>
            </a:r>
            <a:r>
              <a:rPr lang="en-US" i="1" dirty="0">
                <a:latin typeface="Times New Roman" charset="0"/>
                <a:sym typeface="Symbol" charset="0"/>
              </a:rPr>
              <a:t>Y</a:t>
            </a:r>
            <a:r>
              <a:rPr lang="en-US" dirty="0">
                <a:latin typeface="Times New Roman" charset="0"/>
                <a:sym typeface="Symbol" charset="0"/>
              </a:rPr>
              <a:t> be distinct nodes in </a:t>
            </a:r>
            <a:r>
              <a:rPr lang="en-US" i="1" dirty="0">
                <a:latin typeface="Times New Roman" charset="0"/>
                <a:sym typeface="Symbol" charset="0"/>
              </a:rPr>
              <a:t>V</a:t>
            </a:r>
            <a:r>
              <a:rPr lang="en-US" dirty="0">
                <a:latin typeface="Times New Roman" charset="0"/>
                <a:sym typeface="Symbol" charset="0"/>
              </a:rPr>
              <a:t> – </a:t>
            </a:r>
            <a:r>
              <a:rPr lang="en-US" i="1" dirty="0">
                <a:latin typeface="Times New Roman" charset="0"/>
                <a:sym typeface="Symbol" charset="0"/>
              </a:rPr>
              <a:t>E</a:t>
            </a:r>
            <a:r>
              <a:rPr lang="en-US" dirty="0">
                <a:latin typeface="Times New Roman" charset="0"/>
                <a:sym typeface="Symbol" charset="0"/>
              </a:rPr>
              <a:t>.  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We say </a:t>
            </a:r>
            <a:r>
              <a:rPr lang="en-US" i="1" dirty="0">
                <a:latin typeface="Times New Roman" charset="0"/>
                <a:sym typeface="Symbol" charset="0"/>
              </a:rPr>
              <a:t>X</a:t>
            </a:r>
            <a:r>
              <a:rPr lang="en-US" dirty="0">
                <a:latin typeface="Times New Roman" charset="0"/>
                <a:sym typeface="Symbol" charset="0"/>
              </a:rPr>
              <a:t> and </a:t>
            </a:r>
            <a:r>
              <a:rPr lang="en-US" i="1" dirty="0">
                <a:latin typeface="Times New Roman" charset="0"/>
                <a:sym typeface="Symbol" charset="0"/>
              </a:rPr>
              <a:t>Y</a:t>
            </a:r>
            <a:r>
              <a:rPr lang="en-US" dirty="0">
                <a:latin typeface="Times New Roman" charset="0"/>
                <a:sym typeface="Symbol" charset="0"/>
              </a:rPr>
              <a:t> are d-separated by </a:t>
            </a:r>
            <a:r>
              <a:rPr lang="en-US" i="1" dirty="0">
                <a:latin typeface="Times New Roman" charset="0"/>
                <a:sym typeface="Symbol" charset="0"/>
              </a:rPr>
              <a:t>E</a:t>
            </a:r>
            <a:r>
              <a:rPr lang="en-US" dirty="0">
                <a:latin typeface="Times New Roman" charset="0"/>
                <a:sym typeface="Symbol" charset="0"/>
              </a:rPr>
              <a:t> in the Bayesian network if every undirected path between </a:t>
            </a:r>
            <a:r>
              <a:rPr lang="en-US" i="1" dirty="0">
                <a:latin typeface="Times New Roman" charset="0"/>
                <a:sym typeface="Symbol" charset="0"/>
              </a:rPr>
              <a:t>X</a:t>
            </a:r>
            <a:r>
              <a:rPr lang="en-US" dirty="0">
                <a:latin typeface="Times New Roman" charset="0"/>
                <a:sym typeface="Symbol" charset="0"/>
              </a:rPr>
              <a:t> and </a:t>
            </a:r>
            <a:r>
              <a:rPr lang="en-US" i="1" dirty="0">
                <a:latin typeface="Times New Roman" charset="0"/>
                <a:sym typeface="Symbol" charset="0"/>
              </a:rPr>
              <a:t>Y</a:t>
            </a:r>
            <a:r>
              <a:rPr lang="en-US" dirty="0">
                <a:latin typeface="Times New Roman" charset="0"/>
                <a:sym typeface="Symbol" charset="0"/>
              </a:rPr>
              <a:t> is blocked by </a:t>
            </a:r>
            <a:r>
              <a:rPr lang="en-US" i="1" dirty="0">
                <a:latin typeface="Times New Roman" charset="0"/>
                <a:sym typeface="Symbol" charset="0"/>
              </a:rPr>
              <a:t>E</a:t>
            </a:r>
            <a:r>
              <a:rPr lang="en-US" dirty="0">
                <a:latin typeface="Times New Roman" charset="0"/>
                <a:sym typeface="Symbol" charset="0"/>
              </a:rPr>
              <a:t>.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What does it mean for a path to be blocked?  There are 3 cases…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E2F2DD-E521-B548-A46E-9AFC59C3C38C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Case 1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7924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/>
              <a:t>There exists a node N on the path such that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 dirty="0"/>
              <a:t>It is in the evidence set </a:t>
            </a:r>
            <a:r>
              <a:rPr lang="en-US" sz="3200" i="1" dirty="0"/>
              <a:t>E </a:t>
            </a:r>
            <a:r>
              <a:rPr lang="en-US" sz="3200" dirty="0"/>
              <a:t>(shaded </a:t>
            </a:r>
            <a:r>
              <a:rPr lang="en-US" sz="3200" dirty="0" smtClean="0"/>
              <a:t>blue</a:t>
            </a:r>
            <a:r>
              <a:rPr lang="en-US" sz="3200" dirty="0" smtClean="0"/>
              <a:t>)</a:t>
            </a:r>
            <a:endParaRPr lang="en-US" sz="3200" i="1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 dirty="0"/>
              <a:t>The arcs putting </a:t>
            </a:r>
            <a:r>
              <a:rPr lang="en-US" sz="3200" i="1" dirty="0"/>
              <a:t>N</a:t>
            </a:r>
            <a:r>
              <a:rPr lang="en-US" sz="3200" dirty="0"/>
              <a:t> in the path are </a:t>
            </a:r>
            <a:r>
              <a:rPr lang="ja-JP" altLang="en-US" sz="3200" dirty="0"/>
              <a:t>“</a:t>
            </a:r>
            <a:r>
              <a:rPr lang="en-US" sz="3200" dirty="0"/>
              <a:t>tail-to-tail</a:t>
            </a:r>
            <a:r>
              <a:rPr lang="ja-JP" altLang="en-US" sz="3200" dirty="0"/>
              <a:t>”</a:t>
            </a:r>
            <a:r>
              <a:rPr lang="en-US" sz="3200" dirty="0"/>
              <a:t>.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3622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36576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4953000" y="403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2971800" y="4343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4267200" y="4343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685800" y="5888038"/>
            <a:ext cx="7467600" cy="588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The path between X and Y is blocked by N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990600" y="48768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 = </a:t>
            </a:r>
            <a:r>
              <a:rPr lang="ja-JP" altLang="en-US"/>
              <a:t>“</a:t>
            </a:r>
            <a:r>
              <a:rPr lang="en-US"/>
              <a:t>Owns expensive car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562600" y="4876800"/>
            <a:ext cx="251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 = </a:t>
            </a:r>
            <a:r>
              <a:rPr lang="ja-JP" altLang="en-US"/>
              <a:t>“</a:t>
            </a:r>
            <a:r>
              <a:rPr lang="en-US"/>
              <a:t>Owns expensive home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352800" y="4953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 = </a:t>
            </a:r>
            <a:r>
              <a:rPr lang="ja-JP" altLang="en-US"/>
              <a:t>“</a:t>
            </a:r>
            <a:r>
              <a:rPr lang="en-US"/>
              <a:t>Rich</a:t>
            </a:r>
            <a:r>
              <a:rPr lang="ja-JP" altLang="en-US"/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2474F7E-F52F-D742-9E21-70F0D8E9ED04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Case 2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7924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There exists a node N on the path such that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/>
              <a:t>It is in the evidence set </a:t>
            </a:r>
            <a:r>
              <a:rPr lang="en-US" sz="3200" i="1"/>
              <a:t>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/>
              <a:t>The arcs putting N in the path are </a:t>
            </a:r>
            <a:r>
              <a:rPr lang="ja-JP" altLang="en-US" sz="3200"/>
              <a:t>“</a:t>
            </a:r>
            <a:r>
              <a:rPr lang="en-US" sz="3200"/>
              <a:t>tail-to-head</a:t>
            </a:r>
            <a:r>
              <a:rPr lang="ja-JP" altLang="en-US" sz="3200"/>
              <a:t>”</a:t>
            </a:r>
            <a:r>
              <a:rPr lang="en-US" sz="3200"/>
              <a:t>.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24384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733800" y="3810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5029200" y="3810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4343400" y="4114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3048000" y="4114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838200" y="5943600"/>
            <a:ext cx="7467600" cy="588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The path between X and Y is blocked by N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1752600" y="4724400"/>
            <a:ext cx="502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X=Education    </a:t>
            </a:r>
            <a:r>
              <a:rPr lang="en-US" dirty="0" smtClean="0"/>
              <a:t>          N</a:t>
            </a:r>
            <a:r>
              <a:rPr lang="en-US" dirty="0"/>
              <a:t>=Job      </a:t>
            </a:r>
            <a:r>
              <a:rPr lang="en-US" dirty="0" smtClean="0"/>
              <a:t>         Y</a:t>
            </a:r>
            <a:r>
              <a:rPr lang="en-US" dirty="0"/>
              <a:t>=Rich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683FC64-77A2-2247-B41F-87749AF2E3D0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Case 3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7924800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There exists a node N on the path such that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/>
              <a:t>It is NOT in the evidence set </a:t>
            </a:r>
            <a:r>
              <a:rPr lang="en-US" sz="3200" i="1"/>
              <a:t>E </a:t>
            </a:r>
            <a:r>
              <a:rPr lang="en-US" sz="3200"/>
              <a:t>(not shaded)</a:t>
            </a:r>
            <a:endParaRPr lang="en-US" sz="3200" i="1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/>
              <a:t>Neither are any of its descendants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3200"/>
              <a:t>The arcs putting </a:t>
            </a:r>
            <a:r>
              <a:rPr lang="en-US" sz="3200" i="1"/>
              <a:t>N</a:t>
            </a:r>
            <a:r>
              <a:rPr lang="en-US" sz="3200"/>
              <a:t> in the path are </a:t>
            </a:r>
            <a:r>
              <a:rPr lang="ja-JP" altLang="en-US" sz="3200"/>
              <a:t>“</a:t>
            </a:r>
            <a:r>
              <a:rPr lang="en-US" sz="3200"/>
              <a:t>head-to-head</a:t>
            </a:r>
            <a:r>
              <a:rPr lang="ja-JP" altLang="en-US" sz="3200"/>
              <a:t>”</a:t>
            </a:r>
            <a:r>
              <a:rPr lang="en-US" sz="3200"/>
              <a:t>.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24384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7338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50292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3048000" y="4876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 flipV="1">
            <a:off x="4343400" y="4876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838200" y="5562600"/>
            <a:ext cx="7467600" cy="1076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The path between X and Y is blocked by N (Note N is not in the evidence set)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11FB5A-006E-FA43-BE8B-C4BA8960D40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Case 3 (Explaining Away)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133600" y="1676400"/>
            <a:ext cx="1676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Burglary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3505200" y="2895600"/>
            <a:ext cx="1371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Alarm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1600200"/>
            <a:ext cx="1600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Earthquake</a:t>
            </a:r>
          </a:p>
        </p:txBody>
      </p:sp>
      <p:cxnSp>
        <p:nvCxnSpPr>
          <p:cNvPr id="24583" name="AutoShape 6"/>
          <p:cNvCxnSpPr>
            <a:cxnSpLocks noChangeShapeType="1"/>
            <a:stCxn id="24580" idx="4"/>
            <a:endCxn id="24581" idx="1"/>
          </p:cNvCxnSpPr>
          <p:nvPr/>
        </p:nvCxnSpPr>
        <p:spPr bwMode="auto">
          <a:xfrm>
            <a:off x="2971800" y="2362200"/>
            <a:ext cx="735013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584" name="AutoShape 7"/>
          <p:cNvCxnSpPr>
            <a:cxnSpLocks noChangeShapeType="1"/>
            <a:stCxn id="24582" idx="4"/>
            <a:endCxn id="24581" idx="7"/>
          </p:cNvCxnSpPr>
          <p:nvPr/>
        </p:nvCxnSpPr>
        <p:spPr bwMode="auto">
          <a:xfrm flipH="1">
            <a:off x="4675188" y="2362200"/>
            <a:ext cx="773112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609600" y="4038600"/>
            <a:ext cx="8001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Your house has a twitchy burglar alarm that is also sometimes triggered by earthquakes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Earth obviously doesn</a:t>
            </a:r>
            <a:r>
              <a:rPr lang="ja-JP" altLang="en-US" sz="2000"/>
              <a:t>’</a:t>
            </a:r>
            <a:r>
              <a:rPr lang="en-US" sz="2000"/>
              <a:t>t care if your house is currently being broken into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While you are on vacation, one of your nice neighbors calls and lets you know your alarm went off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BE7F172-57A9-4848-8072-E13B32B4DE6E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Case 3 (Explaining Away)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2133600" y="1676400"/>
            <a:ext cx="1676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Burglary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3505200" y="2895600"/>
            <a:ext cx="1371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Alarm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4648200" y="1600200"/>
            <a:ext cx="1600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Earthquake</a:t>
            </a:r>
          </a:p>
        </p:txBody>
      </p:sp>
      <p:cxnSp>
        <p:nvCxnSpPr>
          <p:cNvPr id="25607" name="AutoShape 6"/>
          <p:cNvCxnSpPr>
            <a:cxnSpLocks noChangeShapeType="1"/>
            <a:stCxn id="25604" idx="4"/>
            <a:endCxn id="25605" idx="1"/>
          </p:cNvCxnSpPr>
          <p:nvPr/>
        </p:nvCxnSpPr>
        <p:spPr bwMode="auto">
          <a:xfrm>
            <a:off x="2971800" y="2362200"/>
            <a:ext cx="735013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08" name="AutoShape 7"/>
          <p:cNvCxnSpPr>
            <a:cxnSpLocks noChangeShapeType="1"/>
            <a:stCxn id="25606" idx="4"/>
            <a:endCxn id="25605" idx="7"/>
          </p:cNvCxnSpPr>
          <p:nvPr/>
        </p:nvCxnSpPr>
        <p:spPr bwMode="auto">
          <a:xfrm flipH="1">
            <a:off x="4675188" y="2362200"/>
            <a:ext cx="773112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609600" y="4038600"/>
            <a:ext cx="8001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But if you knew that a medium-sized earthquake happened, then you</a:t>
            </a:r>
            <a:r>
              <a:rPr lang="ja-JP" altLang="en-US" sz="2000"/>
              <a:t>’</a:t>
            </a:r>
            <a:r>
              <a:rPr lang="en-US" sz="2000"/>
              <a:t>re probably relieved that it</a:t>
            </a:r>
            <a:r>
              <a:rPr lang="ja-JP" altLang="en-US" sz="2000"/>
              <a:t>’</a:t>
            </a:r>
            <a:r>
              <a:rPr lang="en-US" sz="2000"/>
              <a:t>s probably not a burglar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The earthquake </a:t>
            </a:r>
            <a:r>
              <a:rPr lang="ja-JP" altLang="en-US" sz="2000"/>
              <a:t>“</a:t>
            </a:r>
            <a:r>
              <a:rPr lang="en-US" sz="2000"/>
              <a:t>explains away</a:t>
            </a:r>
            <a:r>
              <a:rPr lang="ja-JP" altLang="en-US" sz="2000"/>
              <a:t>”</a:t>
            </a:r>
            <a:r>
              <a:rPr lang="en-US" sz="2000"/>
              <a:t> the hypothetical burglar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This means that Burglary and Earthquake are not independent given Alarm. 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But Burglary and Earthquake are independent given no evidence ie. learning about an earthquake when you know nothing about the status of your alarm doesn</a:t>
            </a:r>
            <a:r>
              <a:rPr lang="ja-JP" altLang="en-US" sz="2000"/>
              <a:t>’</a:t>
            </a:r>
            <a:r>
              <a:rPr lang="en-US" sz="2000"/>
              <a:t>t give you any information about the burglary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7A5FCAF-1972-E94A-A602-818489A905D2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d-separation Recipe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To determine if I(X, Y | E), ignore the directions of the arrows, find all paths between X and Y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Now pay attention to the arrows.  Determine if the paths are blocked according to the 3 cases 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If all the paths are blocked, X and Y are d-separated given E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Which means they are conditionally independent given 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7D3730F-D367-D04D-8803-2CE628E9021F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Conditional Independence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</a:rPr>
              <a:t>Note: D-separation only finds random variables that are conditionally independent based on the topology of the network</a:t>
            </a:r>
          </a:p>
          <a:p>
            <a:pPr eaLnBrk="1" hangingPunct="1"/>
            <a:r>
              <a:rPr lang="en-US" sz="2800">
                <a:latin typeface="Times New Roman" charset="0"/>
              </a:rPr>
              <a:t>Some random variables that are not d-separated may still be conditionally independent because of the probabilities in their CPTs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to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Distribution?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2800" y="1981200"/>
            <a:ext cx="4724400" cy="1905000"/>
            <a:chOff x="2209800" y="2057400"/>
            <a:chExt cx="6019800" cy="2667000"/>
          </a:xfrm>
        </p:grpSpPr>
        <p:sp>
          <p:nvSpPr>
            <p:cNvPr id="4" name="Oval 3"/>
            <p:cNvSpPr/>
            <p:nvPr/>
          </p:nvSpPr>
          <p:spPr>
            <a:xfrm>
              <a:off x="3657601" y="2057400"/>
              <a:ext cx="1884589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Class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4038600"/>
              <a:ext cx="1447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</a:t>
              </a:r>
              <a:r>
                <a:rPr lang="en-US" b="1" baseline="-25000" dirty="0" smtClean="0">
                  <a:solidFill>
                    <a:schemeClr val="tx1"/>
                  </a:solidFill>
                </a:rPr>
                <a:t>1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46214" y="4038600"/>
              <a:ext cx="1447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</a:t>
              </a:r>
              <a:r>
                <a:rPr lang="en-US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4038600"/>
              <a:ext cx="1447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X</a:t>
              </a:r>
              <a:r>
                <a:rPr lang="en-US" b="1" baseline="-25000" dirty="0" err="1" smtClean="0">
                  <a:solidFill>
                    <a:schemeClr val="tx1"/>
                  </a:solidFill>
                </a:rPr>
                <a:t>n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4"/>
              <a:endCxn id="5" idx="0"/>
            </p:cNvCxnSpPr>
            <p:nvPr/>
          </p:nvCxnSpPr>
          <p:spPr>
            <a:xfrm flipH="1">
              <a:off x="2933701" y="2743200"/>
              <a:ext cx="1666195" cy="12954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4"/>
              <a:endCxn id="6" idx="0"/>
            </p:cNvCxnSpPr>
            <p:nvPr/>
          </p:nvCxnSpPr>
          <p:spPr>
            <a:xfrm flipH="1">
              <a:off x="4570115" y="2743200"/>
              <a:ext cx="29780" cy="12954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4"/>
              <a:endCxn id="7" idx="0"/>
            </p:cNvCxnSpPr>
            <p:nvPr/>
          </p:nvCxnSpPr>
          <p:spPr>
            <a:xfrm>
              <a:off x="4599896" y="2743200"/>
              <a:ext cx="2905805" cy="12954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86400" y="4381500"/>
              <a:ext cx="990600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38200" y="426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725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Inference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44" y="1484489"/>
            <a:ext cx="7518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8099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Causal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directed acyclic (causal) graph for the following</a:t>
            </a:r>
          </a:p>
          <a:p>
            <a:pPr lvl="1"/>
            <a:r>
              <a:rPr lang="en-US" dirty="0" smtClean="0"/>
              <a:t>Direct arrows from cause to effect</a:t>
            </a:r>
          </a:p>
          <a:p>
            <a:r>
              <a:rPr lang="en-US" dirty="0" smtClean="0"/>
              <a:t>Story:</a:t>
            </a:r>
          </a:p>
          <a:p>
            <a:pPr lvl="1"/>
            <a:r>
              <a:rPr lang="en-US" dirty="0" smtClean="0"/>
              <a:t>There is a Burglar alarm that rings when we have Burglary</a:t>
            </a:r>
          </a:p>
          <a:p>
            <a:pPr lvl="1"/>
            <a:r>
              <a:rPr lang="en-US" dirty="0" smtClean="0"/>
              <a:t>However, sometimes it may ring because of earthquake</a:t>
            </a:r>
          </a:p>
        </p:txBody>
      </p:sp>
    </p:spTree>
    <p:extLst>
      <p:ext uri="{BB962C8B-B14F-4D97-AF65-F5344CB8AC3E}">
        <p14:creationId xmlns:p14="http://schemas.microsoft.com/office/powerpoint/2010/main" val="16987867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Inference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27" y="1500187"/>
            <a:ext cx="8534570" cy="10398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joint distribution as the product of local conditional distributions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66" y="2798233"/>
            <a:ext cx="7172677" cy="30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75218"/>
      </p:ext>
    </p:extLst>
  </p:cSld>
  <p:clrMapOvr>
    <a:masterClrMapping/>
  </p:clrMapOvr>
  <p:transition xmlns:p14="http://schemas.microsoft.com/office/powerpoint/2010/main"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Inference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probability distribution of Burglary given that John and Mary call?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P(B | j = true, m = true)</a:t>
            </a:r>
          </a:p>
          <a:p>
            <a:pPr marL="0" indent="0">
              <a:buNone/>
            </a:pPr>
            <a:r>
              <a:rPr lang="en-US" dirty="0" smtClean="0"/>
              <a:t>= P(B | j, m)</a:t>
            </a:r>
          </a:p>
          <a:p>
            <a:pPr marL="0" indent="0">
              <a:buNone/>
            </a:pPr>
            <a:r>
              <a:rPr lang="en-US" dirty="0" smtClean="0"/>
              <a:t>= P(B, j, m) / P(j , m)</a:t>
            </a:r>
          </a:p>
          <a:p>
            <a:pPr marL="0" indent="0">
              <a:buNone/>
            </a:pPr>
            <a:r>
              <a:rPr lang="en-US" dirty="0" smtClean="0"/>
              <a:t>= α P(</a:t>
            </a:r>
            <a:r>
              <a:rPr lang="en-US" dirty="0"/>
              <a:t>B, j, m)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56" y="4664028"/>
            <a:ext cx="3235678" cy="3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8471"/>
      </p:ext>
    </p:extLst>
  </p:cSld>
  <p:clrMapOvr>
    <a:masterClrMapping/>
  </p:clrMapOvr>
  <p:transition xmlns:p14="http://schemas.microsoft.com/office/powerpoint/2010/main"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Inference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0" y="1814690"/>
            <a:ext cx="865344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66896"/>
      </p:ext>
    </p:extLst>
  </p:cSld>
  <p:clrMapOvr>
    <a:masterClrMapping/>
  </p:clrMapOvr>
  <p:transition xmlns:p14="http://schemas.microsoft.com/office/powerpoint/2010/main"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Real Bayesian networks applications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Diagnosis of lymph node disease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Speech recognition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Microsoft office and Windows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http://www.research.microsoft.com/research/dtg/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Study Human genome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Robot mapping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Robots to identify meteorites to study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Modeling fMRI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Anomaly detection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Fault dianosis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Modeling sensor network data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8024156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 Bayesian Network</a:t>
            </a:r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066800"/>
            <a:ext cx="4419600" cy="1828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A Bayesian network is made up of two parts: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latin typeface="Times New Roman" charset="0"/>
              </a:rPr>
              <a:t> A directed acyclic graph</a:t>
            </a:r>
          </a:p>
          <a:p>
            <a:pPr marL="0" indent="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latin typeface="Times New Roman" charset="0"/>
              </a:rPr>
              <a:t> A set of parameters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1371600" y="36576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Alarm</a:t>
            </a:r>
          </a:p>
        </p:txBody>
      </p:sp>
      <p:sp>
        <p:nvSpPr>
          <p:cNvPr id="4101" name="Oval 7"/>
          <p:cNvSpPr>
            <a:spLocks noChangeArrowheads="1"/>
          </p:cNvSpPr>
          <p:nvPr/>
        </p:nvSpPr>
        <p:spPr bwMode="auto">
          <a:xfrm>
            <a:off x="457200" y="2438400"/>
            <a:ext cx="1447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Burglary</a:t>
            </a:r>
          </a:p>
        </p:txBody>
      </p:sp>
      <p:sp>
        <p:nvSpPr>
          <p:cNvPr id="4102" name="Oval 13"/>
          <p:cNvSpPr>
            <a:spLocks noChangeArrowheads="1"/>
          </p:cNvSpPr>
          <p:nvPr/>
        </p:nvSpPr>
        <p:spPr bwMode="auto">
          <a:xfrm>
            <a:off x="2209800" y="2438400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Earthquake</a:t>
            </a:r>
          </a:p>
        </p:txBody>
      </p:sp>
      <p:cxnSp>
        <p:nvCxnSpPr>
          <p:cNvPr id="4103" name="AutoShape 14"/>
          <p:cNvCxnSpPr>
            <a:cxnSpLocks noChangeShapeType="1"/>
            <a:stCxn id="4101" idx="4"/>
            <a:endCxn id="4100" idx="1"/>
          </p:cNvCxnSpPr>
          <p:nvPr/>
        </p:nvCxnSpPr>
        <p:spPr bwMode="auto">
          <a:xfrm>
            <a:off x="1181100" y="2971800"/>
            <a:ext cx="36830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04" name="AutoShape 15"/>
          <p:cNvCxnSpPr>
            <a:cxnSpLocks noChangeShapeType="1"/>
            <a:stCxn id="4102" idx="4"/>
            <a:endCxn id="4100" idx="7"/>
          </p:cNvCxnSpPr>
          <p:nvPr/>
        </p:nvCxnSpPr>
        <p:spPr bwMode="auto">
          <a:xfrm flipH="1">
            <a:off x="2413000" y="2971800"/>
            <a:ext cx="59690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744680" name="Group 232"/>
          <p:cNvGraphicFramePr>
            <a:graphicFrameLocks noGrp="1"/>
          </p:cNvGraphicFramePr>
          <p:nvPr/>
        </p:nvGraphicFramePr>
        <p:xfrm>
          <a:off x="457200" y="1219200"/>
          <a:ext cx="1295400" cy="1006476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P(B)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0.999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4686" name="Group 238"/>
          <p:cNvGraphicFramePr>
            <a:graphicFrameLocks noGrp="1"/>
          </p:cNvGraphicFramePr>
          <p:nvPr/>
        </p:nvGraphicFramePr>
        <p:xfrm>
          <a:off x="3352800" y="3581400"/>
          <a:ext cx="2819400" cy="301783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90600"/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P(A|B,E)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0.999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4666" name="Group 218"/>
          <p:cNvGraphicFramePr>
            <a:graphicFrameLocks noGrp="1"/>
          </p:cNvGraphicFramePr>
          <p:nvPr/>
        </p:nvGraphicFramePr>
        <p:xfrm>
          <a:off x="2362200" y="1219200"/>
          <a:ext cx="1295400" cy="1006476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0.998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74C429D-E3A6-2843-8B98-29FB75EAE3B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 Directed Acyclic Graph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3886200"/>
            <a:ext cx="8763000" cy="1981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50838" indent="-350838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charset="0"/>
              </a:rPr>
              <a:t>1. A directed acyclic graph:</a:t>
            </a:r>
          </a:p>
          <a:p>
            <a:pPr marL="350838" indent="-350838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The nodes are random </a:t>
            </a:r>
            <a:r>
              <a:rPr lang="en-US" sz="2400" dirty="0" smtClean="0">
                <a:latin typeface="Times New Roman" charset="0"/>
              </a:rPr>
              <a:t>variables</a:t>
            </a:r>
          </a:p>
          <a:p>
            <a:pPr marL="350838" indent="-350838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</a:rPr>
              <a:t>Arrows </a:t>
            </a:r>
            <a:r>
              <a:rPr lang="en-US" sz="2400" dirty="0">
                <a:latin typeface="Times New Roman" charset="0"/>
              </a:rPr>
              <a:t>connect pairs of nodes (X is a parent of Y if there is an arrow from node X to node Y).</a:t>
            </a: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143000" y="29718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Alarm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228600" y="1752600"/>
            <a:ext cx="1447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Burglary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1981200" y="1752600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Earthquake</a:t>
            </a:r>
          </a:p>
        </p:txBody>
      </p:sp>
      <p:cxnSp>
        <p:nvCxnSpPr>
          <p:cNvPr id="5128" name="AutoShape 7"/>
          <p:cNvCxnSpPr>
            <a:cxnSpLocks noChangeShapeType="1"/>
            <a:stCxn id="5126" idx="4"/>
            <a:endCxn id="5125" idx="1"/>
          </p:cNvCxnSpPr>
          <p:nvPr/>
        </p:nvCxnSpPr>
        <p:spPr bwMode="auto">
          <a:xfrm>
            <a:off x="952500" y="2286000"/>
            <a:ext cx="36830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9" name="AutoShape 8"/>
          <p:cNvCxnSpPr>
            <a:cxnSpLocks noChangeShapeType="1"/>
            <a:stCxn id="5127" idx="4"/>
            <a:endCxn id="5125" idx="7"/>
          </p:cNvCxnSpPr>
          <p:nvPr/>
        </p:nvCxnSpPr>
        <p:spPr bwMode="auto">
          <a:xfrm flipH="1">
            <a:off x="2184400" y="2286000"/>
            <a:ext cx="59690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A64C2ED-42F4-FA41-8565-6D3E41D6585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 Directed Acyclic Graph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3581400"/>
            <a:ext cx="8610600" cy="1244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50838" indent="-350838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Intuitively, an arrow from node X to node Y means X has a direct influence on Y (we can say X has a casual effect on Y)</a:t>
            </a:r>
          </a:p>
          <a:p>
            <a:pPr marL="350838" indent="-350838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Easy for a domain expert to determine these </a:t>
            </a:r>
            <a:r>
              <a:rPr lang="en-US" sz="2400" dirty="0" smtClean="0">
                <a:latin typeface="Times New Roman" charset="0"/>
              </a:rPr>
              <a:t>relationships</a:t>
            </a:r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1143000" y="23622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Alarm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228600" y="1143000"/>
            <a:ext cx="1447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Burglary</a:t>
            </a:r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1981200" y="1143000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Earthquake</a:t>
            </a:r>
          </a:p>
        </p:txBody>
      </p:sp>
      <p:cxnSp>
        <p:nvCxnSpPr>
          <p:cNvPr id="6152" name="AutoShape 7"/>
          <p:cNvCxnSpPr>
            <a:cxnSpLocks noChangeShapeType="1"/>
            <a:stCxn id="6150" idx="4"/>
            <a:endCxn id="6149" idx="1"/>
          </p:cNvCxnSpPr>
          <p:nvPr/>
        </p:nvCxnSpPr>
        <p:spPr bwMode="auto">
          <a:xfrm>
            <a:off x="952500" y="1676400"/>
            <a:ext cx="36830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53" name="AutoShape 8"/>
          <p:cNvCxnSpPr>
            <a:cxnSpLocks noChangeShapeType="1"/>
            <a:stCxn id="6151" idx="4"/>
            <a:endCxn id="6149" idx="7"/>
          </p:cNvCxnSpPr>
          <p:nvPr/>
        </p:nvCxnSpPr>
        <p:spPr bwMode="auto">
          <a:xfrm flipH="1">
            <a:off x="2184400" y="1676400"/>
            <a:ext cx="59690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A8EF7B6-80DA-2D4A-9521-056F129D861E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 Set of Parameters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4953000" y="23622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Alarm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4038600" y="1143000"/>
            <a:ext cx="1447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Burglary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791200" y="1143000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Earthquake</a:t>
            </a:r>
          </a:p>
        </p:txBody>
      </p:sp>
      <p:cxnSp>
        <p:nvCxnSpPr>
          <p:cNvPr id="7175" name="AutoShape 7"/>
          <p:cNvCxnSpPr>
            <a:cxnSpLocks noChangeShapeType="1"/>
            <a:stCxn id="7173" idx="4"/>
            <a:endCxn id="7172" idx="1"/>
          </p:cNvCxnSpPr>
          <p:nvPr/>
        </p:nvCxnSpPr>
        <p:spPr bwMode="auto">
          <a:xfrm>
            <a:off x="4762500" y="1676400"/>
            <a:ext cx="36830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76" name="AutoShape 8"/>
          <p:cNvCxnSpPr>
            <a:cxnSpLocks noChangeShapeType="1"/>
            <a:stCxn id="7174" idx="4"/>
            <a:endCxn id="7172" idx="7"/>
          </p:cNvCxnSpPr>
          <p:nvPr/>
        </p:nvCxnSpPr>
        <p:spPr bwMode="auto">
          <a:xfrm flipH="1">
            <a:off x="5994400" y="1676400"/>
            <a:ext cx="59690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750601" name="Group 9"/>
          <p:cNvGraphicFramePr>
            <a:graphicFrameLocks noGrp="1"/>
          </p:cNvGraphicFramePr>
          <p:nvPr/>
        </p:nvGraphicFramePr>
        <p:xfrm>
          <a:off x="457200" y="1219200"/>
          <a:ext cx="1295400" cy="1006476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P(B)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0.999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0615" name="Group 23"/>
          <p:cNvGraphicFramePr>
            <a:graphicFrameLocks noGrp="1"/>
          </p:cNvGraphicFramePr>
          <p:nvPr/>
        </p:nvGraphicFramePr>
        <p:xfrm>
          <a:off x="457200" y="2590800"/>
          <a:ext cx="2819400" cy="301783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90600"/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P(A|B,E)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0.999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0667" name="Group 75"/>
          <p:cNvGraphicFramePr>
            <a:graphicFrameLocks noGrp="1"/>
          </p:cNvGraphicFramePr>
          <p:nvPr/>
        </p:nvGraphicFramePr>
        <p:xfrm>
          <a:off x="1981200" y="1219200"/>
          <a:ext cx="1295400" cy="1006476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0.998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57" name="Text Box 92"/>
          <p:cNvSpPr txBox="1">
            <a:spLocks noChangeArrowheads="1"/>
          </p:cNvSpPr>
          <p:nvPr/>
        </p:nvSpPr>
        <p:spPr bwMode="auto">
          <a:xfrm>
            <a:off x="3581400" y="3200400"/>
            <a:ext cx="5257800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Each node X</a:t>
            </a:r>
            <a:r>
              <a:rPr lang="en-US" sz="2000" baseline="-25000"/>
              <a:t>i</a:t>
            </a:r>
            <a:r>
              <a:rPr lang="en-US" sz="2000"/>
              <a:t> has a conditional probability distribution P(X</a:t>
            </a:r>
            <a:r>
              <a:rPr lang="en-US" sz="2000" baseline="-25000"/>
              <a:t>i</a:t>
            </a:r>
            <a:r>
              <a:rPr lang="en-US" sz="2000"/>
              <a:t> | Parents(X</a:t>
            </a:r>
            <a:r>
              <a:rPr lang="en-US" sz="2000" baseline="-25000"/>
              <a:t>i</a:t>
            </a:r>
            <a:r>
              <a:rPr lang="en-US" sz="2000"/>
              <a:t>)) that quantifies the effect of the parents on the node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The parameters are the probabilities in these conditional probability distributions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Because we have discrete random variables, we have conditional probability tables (CPTs)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A Set of Parameters</a:t>
            </a:r>
          </a:p>
        </p:txBody>
      </p:sp>
      <p:graphicFrame>
        <p:nvGraphicFramePr>
          <p:cNvPr id="753686" name="Group 22"/>
          <p:cNvGraphicFramePr>
            <a:graphicFrameLocks noGrp="1"/>
          </p:cNvGraphicFramePr>
          <p:nvPr/>
        </p:nvGraphicFramePr>
        <p:xfrm>
          <a:off x="457200" y="2057400"/>
          <a:ext cx="2819400" cy="301783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90600"/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P(A|B,E)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0.999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7" name="Text Box 89"/>
          <p:cNvSpPr txBox="1">
            <a:spLocks noChangeArrowheads="1"/>
          </p:cNvSpPr>
          <p:nvPr/>
        </p:nvSpPr>
        <p:spPr bwMode="auto">
          <a:xfrm>
            <a:off x="381000" y="1143000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Conditional Probability Distribution for Alarm</a:t>
            </a:r>
          </a:p>
        </p:txBody>
      </p:sp>
      <p:sp>
        <p:nvSpPr>
          <p:cNvPr id="8248" name="AutoShape 93"/>
          <p:cNvSpPr>
            <a:spLocks/>
          </p:cNvSpPr>
          <p:nvPr/>
        </p:nvSpPr>
        <p:spPr bwMode="auto">
          <a:xfrm>
            <a:off x="3429000" y="2438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AutoShape 94"/>
          <p:cNvSpPr>
            <a:spLocks noChangeArrowheads="1"/>
          </p:cNvSpPr>
          <p:nvPr/>
        </p:nvSpPr>
        <p:spPr bwMode="auto">
          <a:xfrm>
            <a:off x="4800600" y="1219200"/>
            <a:ext cx="3962400" cy="1066800"/>
          </a:xfrm>
          <a:prstGeom prst="wedgeRectCallout">
            <a:avLst>
              <a:gd name="adj1" fmla="val -86819"/>
              <a:gd name="adj2" fmla="val 3288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Stores the probability distribution for Alarm given the values of Burglary and Earthquake</a:t>
            </a:r>
          </a:p>
        </p:txBody>
      </p:sp>
      <p:sp>
        <p:nvSpPr>
          <p:cNvPr id="8250" name="AutoShape 95"/>
          <p:cNvSpPr>
            <a:spLocks noChangeArrowheads="1"/>
          </p:cNvSpPr>
          <p:nvPr/>
        </p:nvSpPr>
        <p:spPr bwMode="auto">
          <a:xfrm>
            <a:off x="4343400" y="2514600"/>
            <a:ext cx="4495800" cy="1981200"/>
          </a:xfrm>
          <a:prstGeom prst="wedgeRectCallout">
            <a:avLst>
              <a:gd name="adj1" fmla="val -64125"/>
              <a:gd name="adj2" fmla="val -3533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For a given combination of values of the parents (B and E in this example), the entries for P(A=true|B,E) and P(A=false|B,E) must add up to 1 eg. P(A=true|B=false,E=false) + P(A=false|B=false,E=false)=1</a:t>
            </a:r>
          </a:p>
        </p:txBody>
      </p:sp>
      <p:sp>
        <p:nvSpPr>
          <p:cNvPr id="8251" name="Text Box 96"/>
          <p:cNvSpPr txBox="1">
            <a:spLocks noChangeArrowheads="1"/>
          </p:cNvSpPr>
          <p:nvPr/>
        </p:nvSpPr>
        <p:spPr bwMode="auto">
          <a:xfrm>
            <a:off x="381000" y="5334000"/>
            <a:ext cx="84582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If you have a Boolean variable with k Boolean parents, how big is the conditional probability table?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How many entries are independently specifiable?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08BDD15-F165-784F-B4F3-1F3E77DB4F5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Semantics of Bayesian Networks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79631</TotalTime>
  <Words>1773</Words>
  <Application>Microsoft Macintosh PowerPoint</Application>
  <PresentationFormat>On-screen Show (4:3)</PresentationFormat>
  <Paragraphs>357</Paragraphs>
  <Slides>33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Custom Design</vt:lpstr>
      <vt:lpstr>Equation</vt:lpstr>
      <vt:lpstr>Introduction to Machine Learning: CS 436/580L Bayesian Networks</vt:lpstr>
      <vt:lpstr>Bayesian networks</vt:lpstr>
      <vt:lpstr>Causal Structure</vt:lpstr>
      <vt:lpstr>A Bayesian Network</vt:lpstr>
      <vt:lpstr>A Directed Acyclic Graph</vt:lpstr>
      <vt:lpstr>A Directed Acyclic Graph</vt:lpstr>
      <vt:lpstr>A Set of Parameters</vt:lpstr>
      <vt:lpstr>A Set of Parameters</vt:lpstr>
      <vt:lpstr>Semantics of Bayesian Networks</vt:lpstr>
      <vt:lpstr>Bayes Nets Formalized</vt:lpstr>
      <vt:lpstr>Semantics of Bayesian Networks</vt:lpstr>
      <vt:lpstr>Bayesian Network Example</vt:lpstr>
      <vt:lpstr>Conditional Independence</vt:lpstr>
      <vt:lpstr>A Representation of the Full Joint Distribution</vt:lpstr>
      <vt:lpstr>The Full Joint Distribution</vt:lpstr>
      <vt:lpstr>The Full Joint Distribution</vt:lpstr>
      <vt:lpstr>Example</vt:lpstr>
      <vt:lpstr>Conditional Independence</vt:lpstr>
      <vt:lpstr>D-separation</vt:lpstr>
      <vt:lpstr>D-separation</vt:lpstr>
      <vt:lpstr>Case 1</vt:lpstr>
      <vt:lpstr>Case 2</vt:lpstr>
      <vt:lpstr>Case 3</vt:lpstr>
      <vt:lpstr>Case 3 (Explaining Away)</vt:lpstr>
      <vt:lpstr>Case 3 (Explaining Away)</vt:lpstr>
      <vt:lpstr>d-separation Recipe</vt:lpstr>
      <vt:lpstr>Conditional Independence</vt:lpstr>
      <vt:lpstr>Relationship to Naïve Bayes</vt:lpstr>
      <vt:lpstr>Bayesian Inference Example</vt:lpstr>
      <vt:lpstr>Bayesian Inference Example</vt:lpstr>
      <vt:lpstr>Bayesian Inference Example</vt:lpstr>
      <vt:lpstr>Bayesian Inference Example</vt:lpstr>
      <vt:lpstr>Real Bayesian networks applications</vt:lpstr>
    </vt:vector>
  </TitlesOfParts>
  <Company>University of Maryland, College Park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Ramesh</dc:creator>
  <cp:lastModifiedBy>Arti Ramesh</cp:lastModifiedBy>
  <cp:revision>3021</cp:revision>
  <dcterms:created xsi:type="dcterms:W3CDTF">2015-04-22T22:01:19Z</dcterms:created>
  <dcterms:modified xsi:type="dcterms:W3CDTF">2017-12-05T20:08:22Z</dcterms:modified>
</cp:coreProperties>
</file>