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42"/>
  </p:notesMasterIdLst>
  <p:handoutMasterIdLst>
    <p:handoutMasterId r:id="rId43"/>
  </p:handoutMasterIdLst>
  <p:sldIdLst>
    <p:sldId id="256" r:id="rId3"/>
    <p:sldId id="29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00E2"/>
    <a:srgbClr val="FFDACC"/>
    <a:srgbClr val="FFB3A7"/>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4476" autoAdjust="0"/>
  </p:normalViewPr>
  <p:slideViewPr>
    <p:cSldViewPr snapToGrid="0" snapToObjects="1">
      <p:cViewPr>
        <p:scale>
          <a:sx n="90" d="100"/>
          <a:sy n="90" d="100"/>
        </p:scale>
        <p:origin x="-1640" y="72"/>
      </p:cViewPr>
      <p:guideLst>
        <p:guide orient="horz" pos="2160"/>
        <p:guide pos="2880"/>
      </p:guideLst>
    </p:cSldViewPr>
  </p:slideViewPr>
  <p:outlineViewPr>
    <p:cViewPr>
      <p:scale>
        <a:sx n="33" d="100"/>
        <a:sy n="33" d="100"/>
      </p:scale>
      <p:origin x="0" y="226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47EFEC-20CA-4822-839D-416519173A94}"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867FCA75-3DFD-46CD-949F-C8CDDDD4F7AA}">
      <dgm:prSet phldrT="[Text]"/>
      <dgm:spPr/>
      <dgm:t>
        <a:bodyPr/>
        <a:lstStyle/>
        <a:p>
          <a:r>
            <a:rPr lang="en-US" dirty="0" smtClean="0"/>
            <a:t>Given a set of Parameters and training data</a:t>
          </a:r>
          <a:endParaRPr lang="en-US" dirty="0"/>
        </a:p>
      </dgm:t>
    </dgm:pt>
    <dgm:pt modelId="{9AF7EB7E-CEBD-42B8-9A22-8E99791A2D06}" type="parTrans" cxnId="{9FDF2349-5BE3-4FD5-B713-E57706A3B135}">
      <dgm:prSet/>
      <dgm:spPr/>
      <dgm:t>
        <a:bodyPr/>
        <a:lstStyle/>
        <a:p>
          <a:endParaRPr lang="en-US"/>
        </a:p>
      </dgm:t>
    </dgm:pt>
    <dgm:pt modelId="{EB9CBDB1-E262-462E-ADC4-5752DEB04E1F}" type="sibTrans" cxnId="{9FDF2349-5BE3-4FD5-B713-E57706A3B135}">
      <dgm:prSet/>
      <dgm:spPr/>
      <dgm:t>
        <a:bodyPr/>
        <a:lstStyle/>
        <a:p>
          <a:endParaRPr lang="en-US"/>
        </a:p>
      </dgm:t>
    </dgm:pt>
    <dgm:pt modelId="{A3DB82ED-874A-45E5-A90D-350F8CB0A4FA}">
      <dgm:prSet phldrT="[Text]"/>
      <dgm:spPr/>
      <dgm:t>
        <a:bodyPr/>
        <a:lstStyle/>
        <a:p>
          <a:r>
            <a:rPr lang="en-US" dirty="0" smtClean="0"/>
            <a:t>Estimate the class of each training example using the parameters yielding new (weighted) training data</a:t>
          </a:r>
          <a:endParaRPr lang="en-US" dirty="0"/>
        </a:p>
      </dgm:t>
    </dgm:pt>
    <dgm:pt modelId="{39509D9A-74BF-493D-A4C2-71623DE7993F}" type="parTrans" cxnId="{1DE3EAB9-AE72-4095-A768-A3CDD5486552}">
      <dgm:prSet/>
      <dgm:spPr/>
      <dgm:t>
        <a:bodyPr/>
        <a:lstStyle/>
        <a:p>
          <a:endParaRPr lang="en-US"/>
        </a:p>
      </dgm:t>
    </dgm:pt>
    <dgm:pt modelId="{EC261EB8-D62A-41DA-8571-6E6F4BA97F69}" type="sibTrans" cxnId="{1DE3EAB9-AE72-4095-A768-A3CDD5486552}">
      <dgm:prSet/>
      <dgm:spPr/>
      <dgm:t>
        <a:bodyPr/>
        <a:lstStyle/>
        <a:p>
          <a:endParaRPr lang="en-US"/>
        </a:p>
      </dgm:t>
    </dgm:pt>
    <dgm:pt modelId="{49D9371F-4A77-456D-822A-2BBC2F22E5C5}">
      <dgm:prSet phldrT="[Text]"/>
      <dgm:spPr/>
      <dgm:t>
        <a:bodyPr/>
        <a:lstStyle/>
        <a:p>
          <a:r>
            <a:rPr lang="en-US" dirty="0" smtClean="0"/>
            <a:t>Relearn the parameters based on the new training data</a:t>
          </a:r>
          <a:endParaRPr lang="en-US" dirty="0"/>
        </a:p>
      </dgm:t>
    </dgm:pt>
    <dgm:pt modelId="{AE2A511E-4DAF-4EDF-886C-E6B6BD97AAEB}" type="parTrans" cxnId="{1ED29570-A2C3-4596-98BE-3201F7E0902D}">
      <dgm:prSet/>
      <dgm:spPr/>
      <dgm:t>
        <a:bodyPr/>
        <a:lstStyle/>
        <a:p>
          <a:endParaRPr lang="en-US"/>
        </a:p>
      </dgm:t>
    </dgm:pt>
    <dgm:pt modelId="{07B78DD3-C8EA-4C36-9215-E6CCC40B85A0}" type="sibTrans" cxnId="{1ED29570-A2C3-4596-98BE-3201F7E0902D}">
      <dgm:prSet/>
      <dgm:spPr/>
      <dgm:t>
        <a:bodyPr/>
        <a:lstStyle/>
        <a:p>
          <a:endParaRPr lang="en-US"/>
        </a:p>
      </dgm:t>
    </dgm:pt>
    <dgm:pt modelId="{6024D0DB-EBB9-4D19-8005-3A4636B5F185}" type="pres">
      <dgm:prSet presAssocID="{C047EFEC-20CA-4822-839D-416519173A94}" presName="cycle" presStyleCnt="0">
        <dgm:presLayoutVars>
          <dgm:dir/>
          <dgm:resizeHandles val="exact"/>
        </dgm:presLayoutVars>
      </dgm:prSet>
      <dgm:spPr/>
      <dgm:t>
        <a:bodyPr/>
        <a:lstStyle/>
        <a:p>
          <a:endParaRPr lang="en-US"/>
        </a:p>
      </dgm:t>
    </dgm:pt>
    <dgm:pt modelId="{5427BF7D-8D46-432C-AA68-8850E5CD4190}" type="pres">
      <dgm:prSet presAssocID="{867FCA75-3DFD-46CD-949F-C8CDDDD4F7AA}" presName="node" presStyleLbl="node1" presStyleIdx="0" presStyleCnt="3">
        <dgm:presLayoutVars>
          <dgm:bulletEnabled val="1"/>
        </dgm:presLayoutVars>
      </dgm:prSet>
      <dgm:spPr/>
      <dgm:t>
        <a:bodyPr/>
        <a:lstStyle/>
        <a:p>
          <a:endParaRPr lang="en-US"/>
        </a:p>
      </dgm:t>
    </dgm:pt>
    <dgm:pt modelId="{9617AF95-B52D-4E94-9116-A30B681525C0}" type="pres">
      <dgm:prSet presAssocID="{867FCA75-3DFD-46CD-949F-C8CDDDD4F7AA}" presName="spNode" presStyleCnt="0"/>
      <dgm:spPr/>
    </dgm:pt>
    <dgm:pt modelId="{ABA569EA-1CAB-41EF-97A9-AB8DC3A03736}" type="pres">
      <dgm:prSet presAssocID="{EB9CBDB1-E262-462E-ADC4-5752DEB04E1F}" presName="sibTrans" presStyleLbl="sibTrans1D1" presStyleIdx="0" presStyleCnt="3"/>
      <dgm:spPr/>
      <dgm:t>
        <a:bodyPr/>
        <a:lstStyle/>
        <a:p>
          <a:endParaRPr lang="en-US"/>
        </a:p>
      </dgm:t>
    </dgm:pt>
    <dgm:pt modelId="{97A5BE11-BBD4-4D4B-A1AE-DCAC149C581C}" type="pres">
      <dgm:prSet presAssocID="{A3DB82ED-874A-45E5-A90D-350F8CB0A4FA}" presName="node" presStyleLbl="node1" presStyleIdx="1" presStyleCnt="3">
        <dgm:presLayoutVars>
          <dgm:bulletEnabled val="1"/>
        </dgm:presLayoutVars>
      </dgm:prSet>
      <dgm:spPr/>
      <dgm:t>
        <a:bodyPr/>
        <a:lstStyle/>
        <a:p>
          <a:endParaRPr lang="en-US"/>
        </a:p>
      </dgm:t>
    </dgm:pt>
    <dgm:pt modelId="{41ADF002-6D25-4B3B-9BD4-FD9CADBDC335}" type="pres">
      <dgm:prSet presAssocID="{A3DB82ED-874A-45E5-A90D-350F8CB0A4FA}" presName="spNode" presStyleCnt="0"/>
      <dgm:spPr/>
    </dgm:pt>
    <dgm:pt modelId="{89978E37-2EC3-459D-859C-F67565FE4A3A}" type="pres">
      <dgm:prSet presAssocID="{EC261EB8-D62A-41DA-8571-6E6F4BA97F69}" presName="sibTrans" presStyleLbl="sibTrans1D1" presStyleIdx="1" presStyleCnt="3"/>
      <dgm:spPr/>
      <dgm:t>
        <a:bodyPr/>
        <a:lstStyle/>
        <a:p>
          <a:endParaRPr lang="en-US"/>
        </a:p>
      </dgm:t>
    </dgm:pt>
    <dgm:pt modelId="{941D9A55-ABCA-4D7A-8217-AB64F576695F}" type="pres">
      <dgm:prSet presAssocID="{49D9371F-4A77-456D-822A-2BBC2F22E5C5}" presName="node" presStyleLbl="node1" presStyleIdx="2" presStyleCnt="3">
        <dgm:presLayoutVars>
          <dgm:bulletEnabled val="1"/>
        </dgm:presLayoutVars>
      </dgm:prSet>
      <dgm:spPr/>
      <dgm:t>
        <a:bodyPr/>
        <a:lstStyle/>
        <a:p>
          <a:endParaRPr lang="en-US"/>
        </a:p>
      </dgm:t>
    </dgm:pt>
    <dgm:pt modelId="{BED1BC96-A2FB-4B6B-B9F5-D7C2A432A53C}" type="pres">
      <dgm:prSet presAssocID="{49D9371F-4A77-456D-822A-2BBC2F22E5C5}" presName="spNode" presStyleCnt="0"/>
      <dgm:spPr/>
    </dgm:pt>
    <dgm:pt modelId="{A14D2503-761C-4F59-A310-2D162B99C1D8}" type="pres">
      <dgm:prSet presAssocID="{07B78DD3-C8EA-4C36-9215-E6CCC40B85A0}" presName="sibTrans" presStyleLbl="sibTrans1D1" presStyleIdx="2" presStyleCnt="3"/>
      <dgm:spPr/>
      <dgm:t>
        <a:bodyPr/>
        <a:lstStyle/>
        <a:p>
          <a:endParaRPr lang="en-US"/>
        </a:p>
      </dgm:t>
    </dgm:pt>
  </dgm:ptLst>
  <dgm:cxnLst>
    <dgm:cxn modelId="{1DE3EAB9-AE72-4095-A768-A3CDD5486552}" srcId="{C047EFEC-20CA-4822-839D-416519173A94}" destId="{A3DB82ED-874A-45E5-A90D-350F8CB0A4FA}" srcOrd="1" destOrd="0" parTransId="{39509D9A-74BF-493D-A4C2-71623DE7993F}" sibTransId="{EC261EB8-D62A-41DA-8571-6E6F4BA97F69}"/>
    <dgm:cxn modelId="{9FDF2349-5BE3-4FD5-B713-E57706A3B135}" srcId="{C047EFEC-20CA-4822-839D-416519173A94}" destId="{867FCA75-3DFD-46CD-949F-C8CDDDD4F7AA}" srcOrd="0" destOrd="0" parTransId="{9AF7EB7E-CEBD-42B8-9A22-8E99791A2D06}" sibTransId="{EB9CBDB1-E262-462E-ADC4-5752DEB04E1F}"/>
    <dgm:cxn modelId="{29427866-96E9-E24E-8823-BFF35CA585F7}" type="presOf" srcId="{07B78DD3-C8EA-4C36-9215-E6CCC40B85A0}" destId="{A14D2503-761C-4F59-A310-2D162B99C1D8}" srcOrd="0" destOrd="0" presId="urn:microsoft.com/office/officeart/2005/8/layout/cycle5"/>
    <dgm:cxn modelId="{0D859B1B-6404-C949-86C6-D7579F6284E9}" type="presOf" srcId="{867FCA75-3DFD-46CD-949F-C8CDDDD4F7AA}" destId="{5427BF7D-8D46-432C-AA68-8850E5CD4190}" srcOrd="0" destOrd="0" presId="urn:microsoft.com/office/officeart/2005/8/layout/cycle5"/>
    <dgm:cxn modelId="{2FBCE941-CA7B-1A44-B6CF-7FE002A8AE0C}" type="presOf" srcId="{A3DB82ED-874A-45E5-A90D-350F8CB0A4FA}" destId="{97A5BE11-BBD4-4D4B-A1AE-DCAC149C581C}" srcOrd="0" destOrd="0" presId="urn:microsoft.com/office/officeart/2005/8/layout/cycle5"/>
    <dgm:cxn modelId="{D5AFB0B3-02FA-F342-B92D-359267927061}" type="presOf" srcId="{EC261EB8-D62A-41DA-8571-6E6F4BA97F69}" destId="{89978E37-2EC3-459D-859C-F67565FE4A3A}" srcOrd="0" destOrd="0" presId="urn:microsoft.com/office/officeart/2005/8/layout/cycle5"/>
    <dgm:cxn modelId="{1ED29570-A2C3-4596-98BE-3201F7E0902D}" srcId="{C047EFEC-20CA-4822-839D-416519173A94}" destId="{49D9371F-4A77-456D-822A-2BBC2F22E5C5}" srcOrd="2" destOrd="0" parTransId="{AE2A511E-4DAF-4EDF-886C-E6B6BD97AAEB}" sibTransId="{07B78DD3-C8EA-4C36-9215-E6CCC40B85A0}"/>
    <dgm:cxn modelId="{4ACB0373-22B3-B341-9076-A34F30B0688E}" type="presOf" srcId="{C047EFEC-20CA-4822-839D-416519173A94}" destId="{6024D0DB-EBB9-4D19-8005-3A4636B5F185}" srcOrd="0" destOrd="0" presId="urn:microsoft.com/office/officeart/2005/8/layout/cycle5"/>
    <dgm:cxn modelId="{09EFF976-3D57-8146-8A0C-A4F2FDD57846}" type="presOf" srcId="{EB9CBDB1-E262-462E-ADC4-5752DEB04E1F}" destId="{ABA569EA-1CAB-41EF-97A9-AB8DC3A03736}" srcOrd="0" destOrd="0" presId="urn:microsoft.com/office/officeart/2005/8/layout/cycle5"/>
    <dgm:cxn modelId="{78E58C12-C2E2-E445-9D41-0587329FF630}" type="presOf" srcId="{49D9371F-4A77-456D-822A-2BBC2F22E5C5}" destId="{941D9A55-ABCA-4D7A-8217-AB64F576695F}" srcOrd="0" destOrd="0" presId="urn:microsoft.com/office/officeart/2005/8/layout/cycle5"/>
    <dgm:cxn modelId="{17EE059D-2AE3-5649-A2B0-5EA81A6DE11F}" type="presParOf" srcId="{6024D0DB-EBB9-4D19-8005-3A4636B5F185}" destId="{5427BF7D-8D46-432C-AA68-8850E5CD4190}" srcOrd="0" destOrd="0" presId="urn:microsoft.com/office/officeart/2005/8/layout/cycle5"/>
    <dgm:cxn modelId="{DA9DDF44-6C5F-1A4C-83D6-F4F6A9C39DEF}" type="presParOf" srcId="{6024D0DB-EBB9-4D19-8005-3A4636B5F185}" destId="{9617AF95-B52D-4E94-9116-A30B681525C0}" srcOrd="1" destOrd="0" presId="urn:microsoft.com/office/officeart/2005/8/layout/cycle5"/>
    <dgm:cxn modelId="{57367185-FA2C-0D4B-A00E-CB391040C5A5}" type="presParOf" srcId="{6024D0DB-EBB9-4D19-8005-3A4636B5F185}" destId="{ABA569EA-1CAB-41EF-97A9-AB8DC3A03736}" srcOrd="2" destOrd="0" presId="urn:microsoft.com/office/officeart/2005/8/layout/cycle5"/>
    <dgm:cxn modelId="{E73FFC35-CE3E-4941-A4FB-3DD909B41C5B}" type="presParOf" srcId="{6024D0DB-EBB9-4D19-8005-3A4636B5F185}" destId="{97A5BE11-BBD4-4D4B-A1AE-DCAC149C581C}" srcOrd="3" destOrd="0" presId="urn:microsoft.com/office/officeart/2005/8/layout/cycle5"/>
    <dgm:cxn modelId="{9EFA5FFE-1D45-FA4E-94FD-DC2E6D9944A2}" type="presParOf" srcId="{6024D0DB-EBB9-4D19-8005-3A4636B5F185}" destId="{41ADF002-6D25-4B3B-9BD4-FD9CADBDC335}" srcOrd="4" destOrd="0" presId="urn:microsoft.com/office/officeart/2005/8/layout/cycle5"/>
    <dgm:cxn modelId="{1C45EB6D-35A3-2046-A725-56F2A106D9EC}" type="presParOf" srcId="{6024D0DB-EBB9-4D19-8005-3A4636B5F185}" destId="{89978E37-2EC3-459D-859C-F67565FE4A3A}" srcOrd="5" destOrd="0" presId="urn:microsoft.com/office/officeart/2005/8/layout/cycle5"/>
    <dgm:cxn modelId="{B3EE18BD-4F64-814E-ADEE-D9E0321004A4}" type="presParOf" srcId="{6024D0DB-EBB9-4D19-8005-3A4636B5F185}" destId="{941D9A55-ABCA-4D7A-8217-AB64F576695F}" srcOrd="6" destOrd="0" presId="urn:microsoft.com/office/officeart/2005/8/layout/cycle5"/>
    <dgm:cxn modelId="{003973A5-90A8-2A43-BBC0-0C1C456275F2}" type="presParOf" srcId="{6024D0DB-EBB9-4D19-8005-3A4636B5F185}" destId="{BED1BC96-A2FB-4B6B-B9F5-D7C2A432A53C}" srcOrd="7" destOrd="0" presId="urn:microsoft.com/office/officeart/2005/8/layout/cycle5"/>
    <dgm:cxn modelId="{8EBE46F7-8679-804B-A01E-44C22360A036}" type="presParOf" srcId="{6024D0DB-EBB9-4D19-8005-3A4636B5F185}" destId="{A14D2503-761C-4F59-A310-2D162B99C1D8}"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7BF7D-8D46-432C-AA68-8850E5CD4190}">
      <dsp:nvSpPr>
        <dsp:cNvPr id="0" name=""/>
        <dsp:cNvSpPr/>
      </dsp:nvSpPr>
      <dsp:spPr>
        <a:xfrm>
          <a:off x="2515939" y="905"/>
          <a:ext cx="2435721" cy="15832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Given a set of Parameters and training data</a:t>
          </a:r>
          <a:endParaRPr lang="en-US" sz="1700" kern="1200" dirty="0"/>
        </a:p>
      </dsp:txBody>
      <dsp:txXfrm>
        <a:off x="2593225" y="78191"/>
        <a:ext cx="2281149" cy="1428646"/>
      </dsp:txXfrm>
    </dsp:sp>
    <dsp:sp modelId="{ABA569EA-1CAB-41EF-97A9-AB8DC3A03736}">
      <dsp:nvSpPr>
        <dsp:cNvPr id="0" name=""/>
        <dsp:cNvSpPr/>
      </dsp:nvSpPr>
      <dsp:spPr>
        <a:xfrm>
          <a:off x="1622353" y="792515"/>
          <a:ext cx="4222892" cy="4222892"/>
        </a:xfrm>
        <a:custGeom>
          <a:avLst/>
          <a:gdLst/>
          <a:ahLst/>
          <a:cxnLst/>
          <a:rect l="0" t="0" r="0" b="0"/>
          <a:pathLst>
            <a:path>
              <a:moveTo>
                <a:pt x="3656216" y="672039"/>
              </a:moveTo>
              <a:arcTo wR="2111446" hR="2111446" stAng="19021328" swAng="2301994"/>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7A5BE11-BBD4-4D4B-A1AE-DCAC149C581C}">
      <dsp:nvSpPr>
        <dsp:cNvPr id="0" name=""/>
        <dsp:cNvSpPr/>
      </dsp:nvSpPr>
      <dsp:spPr>
        <a:xfrm>
          <a:off x="4344505" y="3168075"/>
          <a:ext cx="2435721" cy="15832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Estimate the class of each training example using the parameters yielding new (weighted) training data</a:t>
          </a:r>
          <a:endParaRPr lang="en-US" sz="1700" kern="1200" dirty="0"/>
        </a:p>
      </dsp:txBody>
      <dsp:txXfrm>
        <a:off x="4421791" y="3245361"/>
        <a:ext cx="2281149" cy="1428646"/>
      </dsp:txXfrm>
    </dsp:sp>
    <dsp:sp modelId="{89978E37-2EC3-459D-859C-F67565FE4A3A}">
      <dsp:nvSpPr>
        <dsp:cNvPr id="0" name=""/>
        <dsp:cNvSpPr/>
      </dsp:nvSpPr>
      <dsp:spPr>
        <a:xfrm>
          <a:off x="1622353" y="792515"/>
          <a:ext cx="4222892" cy="4222892"/>
        </a:xfrm>
        <a:custGeom>
          <a:avLst/>
          <a:gdLst/>
          <a:ahLst/>
          <a:cxnLst/>
          <a:rect l="0" t="0" r="0" b="0"/>
          <a:pathLst>
            <a:path>
              <a:moveTo>
                <a:pt x="2759234" y="4121066"/>
              </a:moveTo>
              <a:arcTo wR="2111446" hR="2111446" stAng="4328016" swAng="214396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41D9A55-ABCA-4D7A-8217-AB64F576695F}">
      <dsp:nvSpPr>
        <dsp:cNvPr id="0" name=""/>
        <dsp:cNvSpPr/>
      </dsp:nvSpPr>
      <dsp:spPr>
        <a:xfrm>
          <a:off x="687373" y="3168075"/>
          <a:ext cx="2435721" cy="15832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Relearn the parameters based on the new training data</a:t>
          </a:r>
          <a:endParaRPr lang="en-US" sz="1700" kern="1200" dirty="0"/>
        </a:p>
      </dsp:txBody>
      <dsp:txXfrm>
        <a:off x="764659" y="3245361"/>
        <a:ext cx="2281149" cy="1428646"/>
      </dsp:txXfrm>
    </dsp:sp>
    <dsp:sp modelId="{A14D2503-761C-4F59-A310-2D162B99C1D8}">
      <dsp:nvSpPr>
        <dsp:cNvPr id="0" name=""/>
        <dsp:cNvSpPr/>
      </dsp:nvSpPr>
      <dsp:spPr>
        <a:xfrm>
          <a:off x="1622353" y="792515"/>
          <a:ext cx="4222892" cy="4222892"/>
        </a:xfrm>
        <a:custGeom>
          <a:avLst/>
          <a:gdLst/>
          <a:ahLst/>
          <a:cxnLst/>
          <a:rect l="0" t="0" r="0" b="0"/>
          <a:pathLst>
            <a:path>
              <a:moveTo>
                <a:pt x="6834" y="1941695"/>
              </a:moveTo>
              <a:arcTo wR="2111446" hR="2111446" stAng="11076678" swAng="2301994"/>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B3F945-91E0-1B47-95D4-FA97E81C67BE}" type="datetimeFigureOut">
              <a:rPr lang="en-US" smtClean="0"/>
              <a:t>12/7/17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9868E-33F2-B543-BBCB-8512F107DA99}" type="slidenum">
              <a:rPr lang="en-US" smtClean="0"/>
              <a:t>‹#›</a:t>
            </a:fld>
            <a:endParaRPr lang="en-US"/>
          </a:p>
        </p:txBody>
      </p:sp>
    </p:spTree>
    <p:extLst>
      <p:ext uri="{BB962C8B-B14F-4D97-AF65-F5344CB8AC3E}">
        <p14:creationId xmlns:p14="http://schemas.microsoft.com/office/powerpoint/2010/main" val="3147519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45832-A7B5-B34F-8898-55F576FC2505}" type="datetimeFigureOut">
              <a:rPr lang="en-US" smtClean="0"/>
              <a:t>12/7/17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E6B5A-7EDB-A440-8BC0-538CE867C265}" type="slidenum">
              <a:rPr lang="en-US" smtClean="0"/>
              <a:t>‹#›</a:t>
            </a:fld>
            <a:endParaRPr lang="en-US"/>
          </a:p>
        </p:txBody>
      </p:sp>
    </p:spTree>
    <p:extLst>
      <p:ext uri="{BB962C8B-B14F-4D97-AF65-F5344CB8AC3E}">
        <p14:creationId xmlns:p14="http://schemas.microsoft.com/office/powerpoint/2010/main" val="1852230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303F42B-FF5E-FD4D-8215-674B40004C66}" type="slidenum">
              <a:rPr lang="en-US" smtClean="0"/>
              <a:t>1</a:t>
            </a:fld>
            <a:endParaRPr lang="en-US"/>
          </a:p>
        </p:txBody>
      </p:sp>
    </p:spTree>
    <p:extLst>
      <p:ext uri="{BB962C8B-B14F-4D97-AF65-F5344CB8AC3E}">
        <p14:creationId xmlns:p14="http://schemas.microsoft.com/office/powerpoint/2010/main" val="178277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Generalizing correctly becomes exponentially harder as the dimensionality (number of features) of the examples grows, because a fixed-size training set covers a dwindling fraction of the input space.</a:t>
            </a:r>
          </a:p>
          <a:p>
            <a:r>
              <a:rPr lang="en-US" altLang="en-US" smtClean="0"/>
              <a:t>Even with a moderate dimension of 100 and a huge training set of a trillion examples, the latter covers only a fraction of about 10</a:t>
            </a:r>
            <a:r>
              <a:rPr lang="en-US" altLang="en-US" baseline="30000" smtClean="0"/>
              <a:t>−18</a:t>
            </a:r>
            <a:r>
              <a:rPr lang="en-US" altLang="en-US" smtClean="0"/>
              <a:t> of the input space. This is what makes machine learning both necessary and hard.</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9992605-8101-4410-894A-81BB7208E574}" type="slidenum">
              <a:rPr lang="en-US" altLang="en-US" smtClean="0"/>
              <a:pPr eaLnBrk="1" hangingPunct="1">
                <a:spcBef>
                  <a:spcPct val="0"/>
                </a:spcBef>
              </a:pPr>
              <a:t>30</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A8AF0E0-3D89-40A5-918B-75BAF79808D5}"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Rot="1" noChangeAspect="1" noChangeArrowheads="1" noTextEdit="1"/>
          </p:cNvSpPr>
          <p:nvPr>
            <p:ph type="sldImg"/>
          </p:nvPr>
        </p:nvSpPr>
        <p:spPr bwMode="auto">
          <a:xfrm>
            <a:off x="1144588" y="685800"/>
            <a:ext cx="4568825" cy="3427413"/>
          </a:xfrm>
          <a:prstGeom prst="rect">
            <a:avLst/>
          </a:prstGeom>
          <a:solidFill>
            <a:srgbClr val="FFFFFF"/>
          </a:solidFill>
          <a:ln>
            <a:solidFill>
              <a:srgbClr val="000000"/>
            </a:solidFill>
            <a:miter lim="800000"/>
            <a:headEnd/>
            <a:tailEnd/>
          </a:ln>
        </p:spPr>
      </p:sp>
      <p:sp>
        <p:nvSpPr>
          <p:cNvPr id="446467" name="Rectangle 3"/>
          <p:cNvSpPr>
            <a:spLocks noGrp="1" noChangeArrowheads="1"/>
          </p:cNvSpPr>
          <p:nvPr>
            <p:ph type="body" idx="1"/>
          </p:nvPr>
        </p:nvSpPr>
        <p:spPr bwMode="auto">
          <a:xfrm>
            <a:off x="687586" y="4342191"/>
            <a:ext cx="5484317" cy="4115405"/>
          </a:xfrm>
          <a:prstGeom prst="rect">
            <a:avLst/>
          </a:prstGeom>
          <a:solidFill>
            <a:srgbClr val="FFFFFF"/>
          </a:solidFill>
          <a:ln>
            <a:solidFill>
              <a:srgbClr val="000000"/>
            </a:solidFill>
            <a:miter lim="800000"/>
            <a:headEnd/>
            <a:tailEnd/>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Given a real-world “Big data application”, how do you perform supervised learning. The key steps are: (1)</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D58ABDC-3E3D-4C8A-B62A-32174D9FF54E}" type="slidenum">
              <a:rPr lang="en-US" altLang="en-US" smtClean="0"/>
              <a:pPr eaLnBrk="1" hangingPunct="1">
                <a:spcBef>
                  <a:spcPct val="0"/>
                </a:spcBef>
              </a:pPr>
              <a:t>18</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At the end of the day, some machine learning projects succeed and some fail. What makes the difference? Easily the most important factor is the features used. </a:t>
            </a: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DD06401-780F-4B46-8979-38408B5F6BEF}" type="slidenum">
              <a:rPr lang="en-US" altLang="en-US" smtClean="0"/>
              <a:pPr eaLnBrk="1" hangingPunct="1">
                <a:spcBef>
                  <a:spcPct val="0"/>
                </a:spcBef>
              </a:pPr>
              <a:t>19</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 number of correct results divided by all returned results</a:t>
            </a:r>
          </a:p>
          <a:p>
            <a:endParaRPr lang="en-US" dirty="0" smtClean="0"/>
          </a:p>
          <a:p>
            <a:r>
              <a:rPr lang="en-US" dirty="0" smtClean="0"/>
              <a:t>R</a:t>
            </a:r>
            <a:r>
              <a:rPr lang="en-US" baseline="0" dirty="0" smtClean="0"/>
              <a:t> = number of correct results divided by the number of results that should have been returned.</a:t>
            </a:r>
            <a:endParaRPr lang="en-US" dirty="0"/>
          </a:p>
        </p:txBody>
      </p:sp>
      <p:sp>
        <p:nvSpPr>
          <p:cNvPr id="4" name="Slide Number Placeholder 3"/>
          <p:cNvSpPr>
            <a:spLocks noGrp="1"/>
          </p:cNvSpPr>
          <p:nvPr>
            <p:ph type="sldNum" sz="quarter" idx="10"/>
          </p:nvPr>
        </p:nvSpPr>
        <p:spPr/>
        <p:txBody>
          <a:bodyPr/>
          <a:lstStyle/>
          <a:p>
            <a:pPr>
              <a:defRPr/>
            </a:pPr>
            <a:fld id="{5B0833AF-BE0D-439E-8818-BCD17FD42A1A}" type="slidenum">
              <a:rPr lang="en-US" smtClean="0"/>
              <a:pPr>
                <a:defRPr/>
              </a:pPr>
              <a:t>22</a:t>
            </a:fld>
            <a:endParaRPr lang="en-US"/>
          </a:p>
        </p:txBody>
      </p:sp>
    </p:spTree>
    <p:extLst>
      <p:ext uri="{BB962C8B-B14F-4D97-AF65-F5344CB8AC3E}">
        <p14:creationId xmlns:p14="http://schemas.microsoft.com/office/powerpoint/2010/main" val="539196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defRPr sz="2000">
                <a:solidFill>
                  <a:schemeClr val="tx1"/>
                </a:solidFill>
                <a:latin typeface="Arial" charset="0"/>
              </a:defRPr>
            </a:lvl1pPr>
            <a:lvl2pPr marL="730171" indent="-280835" defTabSz="914274" eaLnBrk="0" hangingPunct="0">
              <a:defRPr sz="2000">
                <a:solidFill>
                  <a:schemeClr val="tx1"/>
                </a:solidFill>
                <a:latin typeface="Arial" charset="0"/>
              </a:defRPr>
            </a:lvl2pPr>
            <a:lvl3pPr marL="1123340" indent="-224668" defTabSz="914274" eaLnBrk="0" hangingPunct="0">
              <a:defRPr sz="2000">
                <a:solidFill>
                  <a:schemeClr val="tx1"/>
                </a:solidFill>
                <a:latin typeface="Arial" charset="0"/>
              </a:defRPr>
            </a:lvl3pPr>
            <a:lvl4pPr marL="1572677" indent="-224668" defTabSz="914274" eaLnBrk="0" hangingPunct="0">
              <a:defRPr sz="2000">
                <a:solidFill>
                  <a:schemeClr val="tx1"/>
                </a:solidFill>
                <a:latin typeface="Arial" charset="0"/>
              </a:defRPr>
            </a:lvl4pPr>
            <a:lvl5pPr marL="2022013" indent="-224668" defTabSz="914274" eaLnBrk="0" hangingPunct="0">
              <a:defRPr sz="2000">
                <a:solidFill>
                  <a:schemeClr val="tx1"/>
                </a:solidFill>
                <a:latin typeface="Arial" charset="0"/>
              </a:defRPr>
            </a:lvl5pPr>
            <a:lvl6pPr marL="2471349" indent="-224668" defTabSz="914274" eaLnBrk="0" fontAlgn="base" hangingPunct="0">
              <a:spcBef>
                <a:spcPct val="0"/>
              </a:spcBef>
              <a:spcAft>
                <a:spcPct val="0"/>
              </a:spcAft>
              <a:defRPr sz="2000">
                <a:solidFill>
                  <a:schemeClr val="tx1"/>
                </a:solidFill>
                <a:latin typeface="Arial" charset="0"/>
              </a:defRPr>
            </a:lvl6pPr>
            <a:lvl7pPr marL="2920685" indent="-224668" defTabSz="914274" eaLnBrk="0" fontAlgn="base" hangingPunct="0">
              <a:spcBef>
                <a:spcPct val="0"/>
              </a:spcBef>
              <a:spcAft>
                <a:spcPct val="0"/>
              </a:spcAft>
              <a:defRPr sz="2000">
                <a:solidFill>
                  <a:schemeClr val="tx1"/>
                </a:solidFill>
                <a:latin typeface="Arial" charset="0"/>
              </a:defRPr>
            </a:lvl7pPr>
            <a:lvl8pPr marL="3370021" indent="-224668" defTabSz="914274" eaLnBrk="0" fontAlgn="base" hangingPunct="0">
              <a:spcBef>
                <a:spcPct val="0"/>
              </a:spcBef>
              <a:spcAft>
                <a:spcPct val="0"/>
              </a:spcAft>
              <a:defRPr sz="2000">
                <a:solidFill>
                  <a:schemeClr val="tx1"/>
                </a:solidFill>
                <a:latin typeface="Arial" charset="0"/>
              </a:defRPr>
            </a:lvl8pPr>
            <a:lvl9pPr marL="3819357" indent="-224668" defTabSz="914274" eaLnBrk="0" fontAlgn="base" hangingPunct="0">
              <a:spcBef>
                <a:spcPct val="0"/>
              </a:spcBef>
              <a:spcAft>
                <a:spcPct val="0"/>
              </a:spcAft>
              <a:defRPr sz="2000">
                <a:solidFill>
                  <a:schemeClr val="tx1"/>
                </a:solidFill>
                <a:latin typeface="Arial" charset="0"/>
              </a:defRPr>
            </a:lvl9pPr>
          </a:lstStyle>
          <a:p>
            <a:pPr eaLnBrk="1" hangingPunct="1"/>
            <a:fld id="{59779B10-C27D-46B4-8BBD-773611DBD8F9}" type="slidenum">
              <a:rPr lang="en-US" altLang="en-US" sz="1200"/>
              <a:pPr eaLnBrk="1" hangingPunct="1"/>
              <a:t>23</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Bias is a learner’s tendency to consistently learn the same wrong thing. Variance is the tendency to learn random things irrespective of the real signal.</a:t>
            </a: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51CBC80-3E74-4FE6-B76E-8DC2A3A5176D}" type="slidenum">
              <a:rPr lang="en-US" altLang="en-US" smtClean="0"/>
              <a:pPr eaLnBrk="1" hangingPunct="1">
                <a:spcBef>
                  <a:spcPct val="0"/>
                </a:spcBef>
              </a:pPr>
              <a:t>24</a:t>
            </a:fld>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Basically, what it means is that knowledge and data we have are not sufficient to completely determine the correct classifier and we run the risk of just hallucinating a classifier (or parts of it) that is not grounded in reality, and is simply encoding random quirks in the data.</a:t>
            </a:r>
          </a:p>
          <a:p>
            <a:endParaRPr lang="en-US" altLang="en-US" smtClean="0"/>
          </a:p>
          <a:p>
            <a:r>
              <a:rPr lang="en-US" altLang="en-US" smtClean="0"/>
              <a:t>Bias is a learner’s tendency to consistently learn the same wrong thing. Variance is the tendency to learn random things irrespective of the real signal.</a:t>
            </a:r>
          </a:p>
          <a:p>
            <a:endParaRPr lang="en-US" altLang="en-US" smtClean="0"/>
          </a:p>
          <a:p>
            <a:r>
              <a:rPr lang="en-US" altLang="en-US" smtClean="0"/>
              <a:t>The most popular one is adding a </a:t>
            </a:r>
            <a:r>
              <a:rPr lang="en-US" altLang="en-US" i="1" smtClean="0"/>
              <a:t>regularization term </a:t>
            </a:r>
            <a:r>
              <a:rPr lang="en-US" altLang="en-US" smtClean="0"/>
              <a:t>to the evaluation function. This can, for example, penalize classifiers with more structure, thereby favoring smaller ones with less room to overfit. Another option is to perform a statistical significance test like chi-square before adding new structure, to decide whether the distribution of the class really is different with and without this structure. These techniques are particularly useful when data is very scarce. Nevertheless, you should be skeptical of claims that a particular technique “solves” the overfitting problem. It’s easy to avoid overfitting (variance) by falling into the opposite error of underfitting (bias). Simultaneously avoiding both requires learning a perfect classifier, and short of knowing it in advance there is no single technique that will always do best (no free lunch).</a:t>
            </a:r>
          </a:p>
          <a:p>
            <a:endParaRPr lang="en-US" alt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spcBef>
                <a:spcPct val="30000"/>
              </a:spcBef>
              <a:defRPr sz="1200">
                <a:solidFill>
                  <a:schemeClr val="tx1"/>
                </a:solidFill>
                <a:latin typeface="Arial" charset="0"/>
              </a:defRPr>
            </a:lvl1pPr>
            <a:lvl2pPr marL="730171" indent="-280835" defTabSz="914274" eaLnBrk="0" hangingPunct="0">
              <a:spcBef>
                <a:spcPct val="30000"/>
              </a:spcBef>
              <a:defRPr sz="1200">
                <a:solidFill>
                  <a:schemeClr val="tx1"/>
                </a:solidFill>
                <a:latin typeface="Arial" charset="0"/>
              </a:defRPr>
            </a:lvl2pPr>
            <a:lvl3pPr marL="1123340" indent="-224668" defTabSz="914274" eaLnBrk="0" hangingPunct="0">
              <a:spcBef>
                <a:spcPct val="30000"/>
              </a:spcBef>
              <a:defRPr sz="1200">
                <a:solidFill>
                  <a:schemeClr val="tx1"/>
                </a:solidFill>
                <a:latin typeface="Arial" charset="0"/>
              </a:defRPr>
            </a:lvl3pPr>
            <a:lvl4pPr marL="1572677" indent="-224668" defTabSz="914274" eaLnBrk="0" hangingPunct="0">
              <a:spcBef>
                <a:spcPct val="30000"/>
              </a:spcBef>
              <a:defRPr sz="1200">
                <a:solidFill>
                  <a:schemeClr val="tx1"/>
                </a:solidFill>
                <a:latin typeface="Arial" charset="0"/>
              </a:defRPr>
            </a:lvl4pPr>
            <a:lvl5pPr marL="2022013" indent="-224668" defTabSz="914274" eaLnBrk="0" hangingPunct="0">
              <a:spcBef>
                <a:spcPct val="30000"/>
              </a:spcBef>
              <a:defRPr sz="1200">
                <a:solidFill>
                  <a:schemeClr val="tx1"/>
                </a:solidFill>
                <a:latin typeface="Arial" charset="0"/>
              </a:defRPr>
            </a:lvl5pPr>
            <a:lvl6pPr marL="2471349" indent="-224668" defTabSz="914274" eaLnBrk="0" fontAlgn="base" hangingPunct="0">
              <a:spcBef>
                <a:spcPct val="30000"/>
              </a:spcBef>
              <a:spcAft>
                <a:spcPct val="0"/>
              </a:spcAft>
              <a:defRPr sz="1200">
                <a:solidFill>
                  <a:schemeClr val="tx1"/>
                </a:solidFill>
                <a:latin typeface="Arial" charset="0"/>
              </a:defRPr>
            </a:lvl6pPr>
            <a:lvl7pPr marL="2920685" indent="-224668" defTabSz="914274" eaLnBrk="0" fontAlgn="base" hangingPunct="0">
              <a:spcBef>
                <a:spcPct val="30000"/>
              </a:spcBef>
              <a:spcAft>
                <a:spcPct val="0"/>
              </a:spcAft>
              <a:defRPr sz="1200">
                <a:solidFill>
                  <a:schemeClr val="tx1"/>
                </a:solidFill>
                <a:latin typeface="Arial" charset="0"/>
              </a:defRPr>
            </a:lvl7pPr>
            <a:lvl8pPr marL="3370021" indent="-224668" defTabSz="914274" eaLnBrk="0" fontAlgn="base" hangingPunct="0">
              <a:spcBef>
                <a:spcPct val="30000"/>
              </a:spcBef>
              <a:spcAft>
                <a:spcPct val="0"/>
              </a:spcAft>
              <a:defRPr sz="1200">
                <a:solidFill>
                  <a:schemeClr val="tx1"/>
                </a:solidFill>
                <a:latin typeface="Arial" charset="0"/>
              </a:defRPr>
            </a:lvl8pPr>
            <a:lvl9pPr marL="3819357" indent="-224668" defTabSz="914274"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E90238B-5836-4937-A08C-BD02356EE4E7}" type="slidenum">
              <a:rPr lang="en-US" altLang="en-US" smtClean="0"/>
              <a:pPr eaLnBrk="1" hangingPunct="1">
                <a:spcBef>
                  <a:spcPct val="0"/>
                </a:spcBef>
              </a:pPr>
              <a:t>29</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1030120"/>
            <a:ext cx="6858000" cy="2901244"/>
          </a:xfrm>
          <a:prstGeom prst="rect">
            <a:avLst/>
          </a:prstGeom>
        </p:spPr>
        <p:txBody>
          <a:bodyPr anchor="ctr" anchorCtr="0"/>
          <a:lstStyle>
            <a:lvl1pPr algn="l">
              <a:defRPr sz="36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4102813"/>
            <a:ext cx="6858000" cy="1541634"/>
          </a:xfrm>
          <a:prstGeom prst="rect">
            <a:avLst/>
          </a:prstGeom>
        </p:spPr>
        <p:txBody>
          <a:bodyPr anchor="ctr"/>
          <a:lstStyle>
            <a:lvl1pPr marL="0" indent="0" algn="l">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1" name="Rectangle 20"/>
          <p:cNvSpPr/>
          <p:nvPr/>
        </p:nvSpPr>
        <p:spPr>
          <a:xfrm>
            <a:off x="904875" y="931341"/>
            <a:ext cx="7315200" cy="3051457"/>
          </a:xfrm>
          <a:prstGeom prst="rect">
            <a:avLst/>
          </a:prstGeom>
          <a:noFill/>
          <a:ln w="6350" cap="rnd" cmpd="sng" algn="ctr">
            <a:solidFill>
              <a:srgbClr val="80000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4102813"/>
            <a:ext cx="7315200" cy="1541634"/>
          </a:xfrm>
          <a:prstGeom prst="rect">
            <a:avLst/>
          </a:prstGeom>
          <a:noFill/>
          <a:ln w="6350" cap="rnd" cmpd="sng" algn="ctr">
            <a:solidFill>
              <a:srgbClr val="072C6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14399" y="931341"/>
            <a:ext cx="219075" cy="3051457"/>
          </a:xfrm>
          <a:prstGeom prst="rect">
            <a:avLst/>
          </a:prstGeom>
          <a:solidFill>
            <a:srgbClr val="C0504D"/>
          </a:solidFill>
          <a:ln w="28575" cap="rnd" cmpd="sng" algn="ctr">
            <a:solidFill>
              <a:srgbClr val="80000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4102813"/>
            <a:ext cx="219074" cy="1541634"/>
          </a:xfrm>
          <a:prstGeom prst="rect">
            <a:avLst/>
          </a:prstGeom>
          <a:solidFill>
            <a:schemeClr val="accent2"/>
          </a:solidFill>
          <a:ln w="28575" cap="rnd" cmpd="sng" algn="ctr">
            <a:solidFill>
              <a:schemeClr val="bg2">
                <a:lumMod val="2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Picture 1"/>
          <p:cNvPicPr>
            <a:picLocks noChangeAspect="1"/>
          </p:cNvPicPr>
          <p:nvPr userDrawn="1"/>
        </p:nvPicPr>
        <p:blipFill>
          <a:blip r:embed="rId2"/>
          <a:stretch>
            <a:fillRect/>
          </a:stretch>
        </p:blipFill>
        <p:spPr>
          <a:xfrm>
            <a:off x="3535738" y="5666375"/>
            <a:ext cx="2028817" cy="1191625"/>
          </a:xfrm>
          <a:prstGeom prst="rect">
            <a:avLst/>
          </a:prstGeom>
        </p:spPr>
      </p:pic>
    </p:spTree>
    <p:extLst>
      <p:ext uri="{BB962C8B-B14F-4D97-AF65-F5344CB8AC3E}">
        <p14:creationId xmlns:p14="http://schemas.microsoft.com/office/powerpoint/2010/main" val="519891074"/>
      </p:ext>
    </p:extLst>
  </p:cSld>
  <p:clrMapOvr>
    <a:masterClrMapping/>
  </p:clrMapOvr>
  <p:transition xmlns:p14="http://schemas.microsoft.com/office/powerpoint/2010/mai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08D83E-C0AD-AD47-859D-468A8BC51DA1}" type="slidenum">
              <a:rPr lang="en-US" smtClean="0"/>
              <a:t>‹#›</a:t>
            </a:fld>
            <a:endParaRPr lang="en-US"/>
          </a:p>
        </p:txBody>
      </p:sp>
    </p:spTree>
    <p:extLst>
      <p:ext uri="{BB962C8B-B14F-4D97-AF65-F5344CB8AC3E}">
        <p14:creationId xmlns:p14="http://schemas.microsoft.com/office/powerpoint/2010/main" val="3328831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8D83E-C0AD-AD47-859D-468A8BC51DA1}" type="slidenum">
              <a:rPr lang="en-US" smtClean="0"/>
              <a:t>‹#›</a:t>
            </a:fld>
            <a:endParaRPr lang="en-US"/>
          </a:p>
        </p:txBody>
      </p:sp>
    </p:spTree>
    <p:extLst>
      <p:ext uri="{BB962C8B-B14F-4D97-AF65-F5344CB8AC3E}">
        <p14:creationId xmlns:p14="http://schemas.microsoft.com/office/powerpoint/2010/main" val="652580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8D83E-C0AD-AD47-859D-468A8BC51DA1}" type="slidenum">
              <a:rPr lang="en-US" smtClean="0"/>
              <a:t>‹#›</a:t>
            </a:fld>
            <a:endParaRPr lang="en-US"/>
          </a:p>
        </p:txBody>
      </p:sp>
    </p:spTree>
    <p:extLst>
      <p:ext uri="{BB962C8B-B14F-4D97-AF65-F5344CB8AC3E}">
        <p14:creationId xmlns:p14="http://schemas.microsoft.com/office/powerpoint/2010/main" val="3072649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8D83E-C0AD-AD47-859D-468A8BC51DA1}" type="slidenum">
              <a:rPr lang="en-US" smtClean="0"/>
              <a:t>‹#›</a:t>
            </a:fld>
            <a:endParaRPr lang="en-US"/>
          </a:p>
        </p:txBody>
      </p:sp>
    </p:spTree>
    <p:extLst>
      <p:ext uri="{BB962C8B-B14F-4D97-AF65-F5344CB8AC3E}">
        <p14:creationId xmlns:p14="http://schemas.microsoft.com/office/powerpoint/2010/main" val="2714485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8D83E-C0AD-AD47-859D-468A8BC51DA1}" type="slidenum">
              <a:rPr lang="en-US" smtClean="0"/>
              <a:t>‹#›</a:t>
            </a:fld>
            <a:endParaRPr lang="en-US"/>
          </a:p>
        </p:txBody>
      </p:sp>
    </p:spTree>
    <p:extLst>
      <p:ext uri="{BB962C8B-B14F-4D97-AF65-F5344CB8AC3E}">
        <p14:creationId xmlns:p14="http://schemas.microsoft.com/office/powerpoint/2010/main" val="1277373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96D544-EE38-4B73-AF11-2532E269400D}" type="slidenum">
              <a:rPr lang="en-US"/>
              <a:pPr/>
              <a:t>‹#›</a:t>
            </a:fld>
            <a:endParaRPr lang="en-US"/>
          </a:p>
        </p:txBody>
      </p:sp>
    </p:spTree>
    <p:extLst>
      <p:ext uri="{BB962C8B-B14F-4D97-AF65-F5344CB8AC3E}">
        <p14:creationId xmlns:p14="http://schemas.microsoft.com/office/powerpoint/2010/main" val="3511110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447800"/>
            <a:ext cx="4038600" cy="5257800"/>
          </a:xfrm>
        </p:spPr>
        <p:txBody>
          <a:bodyPr/>
          <a:lstStyle/>
          <a:p>
            <a:endParaRPr lang="en-US"/>
          </a:p>
        </p:txBody>
      </p:sp>
      <p:sp>
        <p:nvSpPr>
          <p:cNvPr id="5" name="Footer Placeholder 4"/>
          <p:cNvSpPr>
            <a:spLocks noGrp="1"/>
          </p:cNvSpPr>
          <p:nvPr>
            <p:ph type="ftr" sz="quarter" idx="10"/>
          </p:nvPr>
        </p:nvSpPr>
        <p:spPr>
          <a:xfrm>
            <a:off x="3124200" y="6403975"/>
            <a:ext cx="2895600" cy="457200"/>
          </a:xfrm>
          <a:prstGeom prst="rect">
            <a:avLst/>
          </a:prstGeom>
        </p:spPr>
        <p:txBody>
          <a:bodyPr/>
          <a:lstStyle>
            <a:lvl1pPr>
              <a:defRPr/>
            </a:lvl1pPr>
          </a:lstStyle>
          <a:p>
            <a:r>
              <a:rPr lang="en-US" smtClean="0"/>
              <a:t>©Carlos Guestrin 2005-2009</a:t>
            </a:r>
            <a:endParaRPr lang="en-US"/>
          </a:p>
        </p:txBody>
      </p:sp>
      <p:sp>
        <p:nvSpPr>
          <p:cNvPr id="6" name="Slide Number Placeholder 5"/>
          <p:cNvSpPr>
            <a:spLocks noGrp="1"/>
          </p:cNvSpPr>
          <p:nvPr>
            <p:ph type="sldNum" sz="quarter" idx="11"/>
          </p:nvPr>
        </p:nvSpPr>
        <p:spPr>
          <a:xfrm>
            <a:off x="6553200" y="6403975"/>
            <a:ext cx="2133600" cy="457200"/>
          </a:xfrm>
        </p:spPr>
        <p:txBody>
          <a:bodyPr/>
          <a:lstStyle>
            <a:lvl1pPr>
              <a:defRPr/>
            </a:lvl1pPr>
          </a:lstStyle>
          <a:p>
            <a:fld id="{CE5EFEEC-F124-4243-9A05-996E7916CEC4}" type="slidenum">
              <a:rPr lang="en-US"/>
              <a:pPr/>
              <a:t>‹#›</a:t>
            </a:fld>
            <a:endParaRPr lang="en-US"/>
          </a:p>
        </p:txBody>
      </p:sp>
      <p:sp>
        <p:nvSpPr>
          <p:cNvPr id="7" name="Date Placeholder 6"/>
          <p:cNvSpPr>
            <a:spLocks noGrp="1"/>
          </p:cNvSpPr>
          <p:nvPr>
            <p:ph type="dt" sz="half" idx="12"/>
          </p:nvPr>
        </p:nvSpPr>
        <p:spPr>
          <a:xfrm>
            <a:off x="457200" y="6400800"/>
            <a:ext cx="2133600" cy="476250"/>
          </a:xfrm>
          <a:prstGeom prst="rect">
            <a:avLst/>
          </a:prstGeom>
        </p:spPr>
        <p:txBody>
          <a:bodyPr/>
          <a:lstStyle>
            <a:lvl1pPr>
              <a:defRPr/>
            </a:lvl1pPr>
          </a:lstStyle>
          <a:p>
            <a:r>
              <a:rPr lang="en-US" smtClean="0"/>
              <a:t>©2005-2009 Carlos Guestrin</a:t>
            </a:r>
            <a:endParaRPr lang="en-US" dirty="0"/>
          </a:p>
        </p:txBody>
      </p:sp>
    </p:spTree>
    <p:extLst>
      <p:ext uri="{BB962C8B-B14F-4D97-AF65-F5344CB8AC3E}">
        <p14:creationId xmlns:p14="http://schemas.microsoft.com/office/powerpoint/2010/main" val="2674687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82296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4152900"/>
            <a:ext cx="82296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432550"/>
            <a:ext cx="2895600" cy="457200"/>
          </a:xfrm>
          <a:prstGeom prst="rect">
            <a:avLst/>
          </a:prstGeom>
        </p:spPr>
        <p:txBody>
          <a:bodyPr/>
          <a:lstStyle>
            <a:lvl1pPr>
              <a:defRPr/>
            </a:lvl1pPr>
          </a:lstStyle>
          <a:p>
            <a:r>
              <a:rPr lang="en-US"/>
              <a:t>2005-2007 Carlos Guestrin</a:t>
            </a:r>
          </a:p>
        </p:txBody>
      </p:sp>
      <p:sp>
        <p:nvSpPr>
          <p:cNvPr id="6" name="Slide Number Placeholder 5"/>
          <p:cNvSpPr>
            <a:spLocks noGrp="1"/>
          </p:cNvSpPr>
          <p:nvPr>
            <p:ph type="sldNum" sz="quarter" idx="11"/>
          </p:nvPr>
        </p:nvSpPr>
        <p:spPr>
          <a:xfrm>
            <a:off x="6553200" y="6432550"/>
            <a:ext cx="2133600" cy="457200"/>
          </a:xfrm>
        </p:spPr>
        <p:txBody>
          <a:bodyPr/>
          <a:lstStyle>
            <a:lvl1pPr>
              <a:defRPr smtClean="0"/>
            </a:lvl1pPr>
          </a:lstStyle>
          <a:p>
            <a:pPr>
              <a:defRPr/>
            </a:pPr>
            <a:fld id="{ADFEEDF3-7987-44F1-A9A9-85C0FD104EE9}" type="slidenum">
              <a:rPr lang="en-US"/>
              <a:pPr>
                <a:defRPr/>
              </a:pPr>
              <a:t>‹#›</a:t>
            </a:fld>
            <a:endParaRPr lang="en-US"/>
          </a:p>
        </p:txBody>
      </p:sp>
      <p:sp>
        <p:nvSpPr>
          <p:cNvPr id="7" name="Date Placeholder 6"/>
          <p:cNvSpPr>
            <a:spLocks noGrp="1"/>
          </p:cNvSpPr>
          <p:nvPr>
            <p:ph type="dt" sz="half" idx="12"/>
          </p:nvPr>
        </p:nvSpPr>
        <p:spPr>
          <a:xfrm>
            <a:off x="457200" y="6245225"/>
            <a:ext cx="2133600" cy="476250"/>
          </a:xfrm>
          <a:prstGeom prst="rect">
            <a:avLst/>
          </a:prstGeom>
        </p:spPr>
        <p:txBody>
          <a:bodyPr/>
          <a:lstStyle>
            <a:lvl1pPr>
              <a:defRPr/>
            </a:lvl1pPr>
          </a:lstStyle>
          <a:p>
            <a:r>
              <a:rPr lang="en-US" smtClean="0"/>
              <a:t>©2005-2009 Carlos Guestrin</a:t>
            </a:r>
            <a:endParaRPr lang="en-US"/>
          </a:p>
        </p:txBody>
      </p:sp>
    </p:spTree>
    <p:extLst>
      <p:ext uri="{BB962C8B-B14F-4D97-AF65-F5344CB8AC3E}">
        <p14:creationId xmlns:p14="http://schemas.microsoft.com/office/powerpoint/2010/main" val="1060833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47800"/>
            <a:ext cx="40386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52900"/>
            <a:ext cx="4038600" cy="2552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3124200" y="6432550"/>
            <a:ext cx="2895600" cy="457200"/>
          </a:xfrm>
          <a:prstGeom prst="rect">
            <a:avLst/>
          </a:prstGeom>
        </p:spPr>
        <p:txBody>
          <a:bodyPr/>
          <a:lstStyle>
            <a:lvl1pPr>
              <a:defRPr/>
            </a:lvl1pPr>
          </a:lstStyle>
          <a:p>
            <a:r>
              <a:rPr lang="en-US"/>
              <a:t>2005-2007 Carlos Guestrin</a:t>
            </a:r>
          </a:p>
        </p:txBody>
      </p:sp>
      <p:sp>
        <p:nvSpPr>
          <p:cNvPr id="7" name="Slide Number Placeholder 6"/>
          <p:cNvSpPr>
            <a:spLocks noGrp="1"/>
          </p:cNvSpPr>
          <p:nvPr>
            <p:ph type="sldNum" sz="quarter" idx="11"/>
          </p:nvPr>
        </p:nvSpPr>
        <p:spPr>
          <a:xfrm>
            <a:off x="6553200" y="6432550"/>
            <a:ext cx="2133600" cy="457200"/>
          </a:xfrm>
        </p:spPr>
        <p:txBody>
          <a:bodyPr/>
          <a:lstStyle>
            <a:lvl1pPr>
              <a:defRPr smtClean="0"/>
            </a:lvl1pPr>
          </a:lstStyle>
          <a:p>
            <a:pPr>
              <a:defRPr/>
            </a:pPr>
            <a:fld id="{0CD7F0E8-9AE3-4D90-A15D-E61B2947E201}" type="slidenum">
              <a:rPr lang="en-US"/>
              <a:pPr>
                <a:defRPr/>
              </a:pPr>
              <a:t>‹#›</a:t>
            </a:fld>
            <a:endParaRPr lang="en-US"/>
          </a:p>
        </p:txBody>
      </p:sp>
      <p:sp>
        <p:nvSpPr>
          <p:cNvPr id="8" name="Date Placeholder 7"/>
          <p:cNvSpPr>
            <a:spLocks noGrp="1"/>
          </p:cNvSpPr>
          <p:nvPr>
            <p:ph type="dt" sz="half" idx="12"/>
          </p:nvPr>
        </p:nvSpPr>
        <p:spPr>
          <a:xfrm>
            <a:off x="457200" y="6245225"/>
            <a:ext cx="2133600" cy="476250"/>
          </a:xfrm>
          <a:prstGeom prst="rect">
            <a:avLst/>
          </a:prstGeom>
        </p:spPr>
        <p:txBody>
          <a:bodyPr/>
          <a:lstStyle>
            <a:lvl1pPr>
              <a:defRPr/>
            </a:lvl1pPr>
          </a:lstStyle>
          <a:p>
            <a:r>
              <a:rPr lang="en-US" smtClean="0"/>
              <a:t>©2005-2009 Carlos Guestrin</a:t>
            </a:r>
            <a:endParaRPr lang="en-US"/>
          </a:p>
        </p:txBody>
      </p:sp>
    </p:spTree>
    <p:extLst>
      <p:ext uri="{BB962C8B-B14F-4D97-AF65-F5344CB8AC3E}">
        <p14:creationId xmlns:p14="http://schemas.microsoft.com/office/powerpoint/2010/main" val="906157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AB0A3-8840-284D-A21D-E1101601D78A}" type="slidenum">
              <a:rPr lang="en-US" smtClean="0"/>
              <a:t>‹#›</a:t>
            </a:fld>
            <a:endParaRPr lang="en-US"/>
          </a:p>
        </p:txBody>
      </p:sp>
    </p:spTree>
    <p:extLst>
      <p:ext uri="{BB962C8B-B14F-4D97-AF65-F5344CB8AC3E}">
        <p14:creationId xmlns:p14="http://schemas.microsoft.com/office/powerpoint/2010/main" val="216365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330126" y="411223"/>
            <a:ext cx="8563570" cy="706562"/>
          </a:xfrm>
          <a:prstGeom prst="rect">
            <a:avLst/>
          </a:prstGeom>
        </p:spPr>
        <p:txBody>
          <a:bodyPr/>
          <a:lstStyle>
            <a:lvl1pPr algn="l">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330127" y="1500187"/>
            <a:ext cx="8534570" cy="4711527"/>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arallelogram 4"/>
          <p:cNvSpPr/>
          <p:nvPr userDrawn="1"/>
        </p:nvSpPr>
        <p:spPr bwMode="auto">
          <a:xfrm>
            <a:off x="896649" y="6534467"/>
            <a:ext cx="8078019" cy="337096"/>
          </a:xfrm>
          <a:prstGeom prst="parallelogram">
            <a:avLst>
              <a:gd name="adj" fmla="val 102740"/>
            </a:avLst>
          </a:prstGeom>
          <a:solidFill>
            <a:srgbClr val="0080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25835" tIns="45661" rIns="91321" bIns="45661"/>
          <a:lstStyle/>
          <a:p>
            <a:pPr defTabSz="913227" fontAlgn="base">
              <a:spcBef>
                <a:spcPct val="0"/>
              </a:spcBef>
              <a:spcAft>
                <a:spcPct val="0"/>
              </a:spcAft>
              <a:defRPr/>
            </a:pPr>
            <a:endParaRPr lang="en-US" sz="2600" dirty="0">
              <a:solidFill>
                <a:srgbClr val="00ADEF"/>
              </a:solidFill>
              <a:latin typeface="Trebuchet MS"/>
              <a:sym typeface="Gill Sans" charset="0"/>
            </a:endParaRPr>
          </a:p>
        </p:txBody>
      </p:sp>
      <p:sp>
        <p:nvSpPr>
          <p:cNvPr id="10" name="Parallelogram 9"/>
          <p:cNvSpPr/>
          <p:nvPr userDrawn="1"/>
        </p:nvSpPr>
        <p:spPr bwMode="auto">
          <a:xfrm>
            <a:off x="-18975" y="6534467"/>
            <a:ext cx="805905" cy="337667"/>
          </a:xfrm>
          <a:prstGeom prst="parallelogram">
            <a:avLst>
              <a:gd name="adj" fmla="val 102740"/>
            </a:avLst>
          </a:prstGeom>
          <a:solidFill>
            <a:srgbClr val="800000"/>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125835" tIns="45661" rIns="91321" bIns="45661"/>
          <a:lstStyle/>
          <a:p>
            <a:pPr defTabSz="913227" fontAlgn="base">
              <a:spcBef>
                <a:spcPct val="0"/>
              </a:spcBef>
              <a:spcAft>
                <a:spcPct val="0"/>
              </a:spcAft>
              <a:defRPr/>
            </a:pPr>
            <a:endParaRPr lang="en-US" sz="2600" dirty="0">
              <a:solidFill>
                <a:srgbClr val="00ADEF"/>
              </a:solidFill>
              <a:latin typeface="Trebuchet MS"/>
              <a:sym typeface="Gill Sans" charset="0"/>
            </a:endParaRPr>
          </a:p>
        </p:txBody>
      </p:sp>
      <p:sp>
        <p:nvSpPr>
          <p:cNvPr id="13" name="TextBox 12"/>
          <p:cNvSpPr txBox="1"/>
          <p:nvPr userDrawn="1"/>
        </p:nvSpPr>
        <p:spPr>
          <a:xfrm>
            <a:off x="114300" y="6535564"/>
            <a:ext cx="532953" cy="307777"/>
          </a:xfrm>
          <a:prstGeom prst="rect">
            <a:avLst/>
          </a:prstGeom>
          <a:noFill/>
        </p:spPr>
        <p:txBody>
          <a:bodyPr wrap="square" rtlCol="0" anchor="ctr">
            <a:spAutoFit/>
          </a:bodyPr>
          <a:lstStyle/>
          <a:p>
            <a:pPr algn="ctr"/>
            <a:fld id="{2F93DDD8-79CE-DA4E-9E3E-15FCAAFFF66F}" type="slidenum">
              <a:rPr lang="en-US" sz="1400" smtClean="0">
                <a:solidFill>
                  <a:schemeClr val="bg1"/>
                </a:solidFill>
                <a:latin typeface="Trebuchet MS"/>
                <a:cs typeface="Trebuchet MS"/>
              </a:rPr>
              <a:pPr algn="ctr"/>
              <a:t>‹#›</a:t>
            </a:fld>
            <a:endParaRPr lang="en-US" sz="1400" dirty="0" smtClean="0">
              <a:solidFill>
                <a:schemeClr val="bg1"/>
              </a:solidFill>
              <a:latin typeface="Trebuchet MS"/>
              <a:cs typeface="Trebuchet MS"/>
            </a:endParaRPr>
          </a:p>
        </p:txBody>
      </p:sp>
    </p:spTree>
    <p:extLst>
      <p:ext uri="{BB962C8B-B14F-4D97-AF65-F5344CB8AC3E}">
        <p14:creationId xmlns:p14="http://schemas.microsoft.com/office/powerpoint/2010/main" val="100259262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AB0A3-8840-284D-A21D-E1101601D78A}" type="slidenum">
              <a:rPr lang="en-US" smtClean="0"/>
              <a:t>‹#›</a:t>
            </a:fld>
            <a:endParaRPr lang="en-US"/>
          </a:p>
        </p:txBody>
      </p:sp>
    </p:spTree>
    <p:extLst>
      <p:ext uri="{BB962C8B-B14F-4D97-AF65-F5344CB8AC3E}">
        <p14:creationId xmlns:p14="http://schemas.microsoft.com/office/powerpoint/2010/main" val="3238927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AB0A3-8840-284D-A21D-E1101601D78A}" type="slidenum">
              <a:rPr lang="en-US" smtClean="0"/>
              <a:t>‹#›</a:t>
            </a:fld>
            <a:endParaRPr lang="en-US"/>
          </a:p>
        </p:txBody>
      </p:sp>
    </p:spTree>
    <p:extLst>
      <p:ext uri="{BB962C8B-B14F-4D97-AF65-F5344CB8AC3E}">
        <p14:creationId xmlns:p14="http://schemas.microsoft.com/office/powerpoint/2010/main" val="3276502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AB0A3-8840-284D-A21D-E1101601D78A}" type="slidenum">
              <a:rPr lang="en-US" smtClean="0"/>
              <a:t>‹#›</a:t>
            </a:fld>
            <a:endParaRPr lang="en-US"/>
          </a:p>
        </p:txBody>
      </p:sp>
    </p:spTree>
    <p:extLst>
      <p:ext uri="{BB962C8B-B14F-4D97-AF65-F5344CB8AC3E}">
        <p14:creationId xmlns:p14="http://schemas.microsoft.com/office/powerpoint/2010/main" val="3636699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5AB0A3-8840-284D-A21D-E1101601D78A}" type="slidenum">
              <a:rPr lang="en-US" smtClean="0"/>
              <a:t>‹#›</a:t>
            </a:fld>
            <a:endParaRPr lang="en-US"/>
          </a:p>
        </p:txBody>
      </p:sp>
    </p:spTree>
    <p:extLst>
      <p:ext uri="{BB962C8B-B14F-4D97-AF65-F5344CB8AC3E}">
        <p14:creationId xmlns:p14="http://schemas.microsoft.com/office/powerpoint/2010/main" val="2588680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5AB0A3-8840-284D-A21D-E1101601D78A}" type="slidenum">
              <a:rPr lang="en-US" smtClean="0"/>
              <a:t>‹#›</a:t>
            </a:fld>
            <a:endParaRPr lang="en-US"/>
          </a:p>
        </p:txBody>
      </p:sp>
    </p:spTree>
    <p:extLst>
      <p:ext uri="{BB962C8B-B14F-4D97-AF65-F5344CB8AC3E}">
        <p14:creationId xmlns:p14="http://schemas.microsoft.com/office/powerpoint/2010/main" val="534214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5AB0A3-8840-284D-A21D-E1101601D78A}" type="slidenum">
              <a:rPr lang="en-US" smtClean="0"/>
              <a:t>‹#›</a:t>
            </a:fld>
            <a:endParaRPr lang="en-US"/>
          </a:p>
        </p:txBody>
      </p:sp>
    </p:spTree>
    <p:extLst>
      <p:ext uri="{BB962C8B-B14F-4D97-AF65-F5344CB8AC3E}">
        <p14:creationId xmlns:p14="http://schemas.microsoft.com/office/powerpoint/2010/main" val="21361555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AB0A3-8840-284D-A21D-E1101601D78A}" type="slidenum">
              <a:rPr lang="en-US" smtClean="0"/>
              <a:t>‹#›</a:t>
            </a:fld>
            <a:endParaRPr lang="en-US"/>
          </a:p>
        </p:txBody>
      </p:sp>
    </p:spTree>
    <p:extLst>
      <p:ext uri="{BB962C8B-B14F-4D97-AF65-F5344CB8AC3E}">
        <p14:creationId xmlns:p14="http://schemas.microsoft.com/office/powerpoint/2010/main" val="1351759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5AB0A3-8840-284D-A21D-E1101601D78A}" type="slidenum">
              <a:rPr lang="en-US" smtClean="0"/>
              <a:t>‹#›</a:t>
            </a:fld>
            <a:endParaRPr lang="en-US"/>
          </a:p>
        </p:txBody>
      </p:sp>
    </p:spTree>
    <p:extLst>
      <p:ext uri="{BB962C8B-B14F-4D97-AF65-F5344CB8AC3E}">
        <p14:creationId xmlns:p14="http://schemas.microsoft.com/office/powerpoint/2010/main" val="36541044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AB0A3-8840-284D-A21D-E1101601D78A}" type="slidenum">
              <a:rPr lang="en-US" smtClean="0"/>
              <a:t>‹#›</a:t>
            </a:fld>
            <a:endParaRPr lang="en-US"/>
          </a:p>
        </p:txBody>
      </p:sp>
    </p:spTree>
    <p:extLst>
      <p:ext uri="{BB962C8B-B14F-4D97-AF65-F5344CB8AC3E}">
        <p14:creationId xmlns:p14="http://schemas.microsoft.com/office/powerpoint/2010/main" val="2990576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5AB0A3-8840-284D-A21D-E1101601D78A}" type="slidenum">
              <a:rPr lang="en-US" smtClean="0"/>
              <a:t>‹#›</a:t>
            </a:fld>
            <a:endParaRPr lang="en-US"/>
          </a:p>
        </p:txBody>
      </p:sp>
    </p:spTree>
    <p:extLst>
      <p:ext uri="{BB962C8B-B14F-4D97-AF65-F5344CB8AC3E}">
        <p14:creationId xmlns:p14="http://schemas.microsoft.com/office/powerpoint/2010/main" val="188169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8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0" y="0"/>
            <a:ext cx="9144000" cy="6858000"/>
          </a:xfrm>
          <a:prstGeom prst="rect">
            <a:avLst/>
          </a:prstGeom>
        </p:spPr>
        <p:txBody>
          <a:bodyPr vert="horz" anchor="ctr"/>
          <a:lstStyle>
            <a:lvl1pPr algn="ctr">
              <a:buNone/>
              <a:defRPr sz="5400" b="1" baseline="0">
                <a:latin typeface="+mj-lt"/>
              </a:defRPr>
            </a:lvl1pPr>
            <a:lvl2pPr algn="ctr">
              <a:defRPr/>
            </a:lvl2pPr>
            <a:lvl3pPr algn="ctr">
              <a:defRPr/>
            </a:lvl3pPr>
            <a:lvl4pPr algn="ctr">
              <a:defRPr/>
            </a:lvl4pPr>
            <a:lvl5pPr algn="ctr">
              <a:defRPr/>
            </a:lvl5pPr>
          </a:lstStyle>
          <a:p>
            <a:pPr lvl="0"/>
            <a:r>
              <a:rPr lang="en-US" dirty="0" smtClean="0"/>
              <a:t>Section Title</a:t>
            </a:r>
            <a:endParaRPr lang="en-US" dirty="0"/>
          </a:p>
        </p:txBody>
      </p:sp>
    </p:spTree>
    <p:extLst>
      <p:ext uri="{BB962C8B-B14F-4D97-AF65-F5344CB8AC3E}">
        <p14:creationId xmlns:p14="http://schemas.microsoft.com/office/powerpoint/2010/main" val="2214511920"/>
      </p:ext>
    </p:extLst>
  </p:cSld>
  <p:clrMapOvr>
    <a:overrideClrMapping bg1="dk1" tx1="lt1" bg2="dk2" tx2="lt2" accent1="accent1" accent2="accent2" accent3="accent3" accent4="accent4" accent5="accent5" accent6="accent6" hlink="hlink" folHlink="folHlink"/>
  </p:clrMapOvr>
  <p:transition xmlns:p14="http://schemas.microsoft.com/office/powerpoint/2010/mai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8D83E-C0AD-AD47-859D-468A8BC51DA1}" type="slidenum">
              <a:rPr lang="en-US" smtClean="0"/>
              <a:t>‹#›</a:t>
            </a:fld>
            <a:endParaRPr lang="en-US"/>
          </a:p>
        </p:txBody>
      </p:sp>
    </p:spTree>
    <p:extLst>
      <p:ext uri="{BB962C8B-B14F-4D97-AF65-F5344CB8AC3E}">
        <p14:creationId xmlns:p14="http://schemas.microsoft.com/office/powerpoint/2010/main" val="91767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8D83E-C0AD-AD47-859D-468A8BC51DA1}" type="slidenum">
              <a:rPr lang="en-US" smtClean="0"/>
              <a:t>‹#›</a:t>
            </a:fld>
            <a:endParaRPr lang="en-US"/>
          </a:p>
        </p:txBody>
      </p:sp>
    </p:spTree>
    <p:extLst>
      <p:ext uri="{BB962C8B-B14F-4D97-AF65-F5344CB8AC3E}">
        <p14:creationId xmlns:p14="http://schemas.microsoft.com/office/powerpoint/2010/main" val="267366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8D83E-C0AD-AD47-859D-468A8BC51DA1}" type="slidenum">
              <a:rPr lang="en-US" smtClean="0"/>
              <a:t>‹#›</a:t>
            </a:fld>
            <a:endParaRPr lang="en-US"/>
          </a:p>
        </p:txBody>
      </p:sp>
    </p:spTree>
    <p:extLst>
      <p:ext uri="{BB962C8B-B14F-4D97-AF65-F5344CB8AC3E}">
        <p14:creationId xmlns:p14="http://schemas.microsoft.com/office/powerpoint/2010/main" val="277301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8D83E-C0AD-AD47-859D-468A8BC51DA1}" type="slidenum">
              <a:rPr lang="en-US" smtClean="0"/>
              <a:t>‹#›</a:t>
            </a:fld>
            <a:endParaRPr lang="en-US"/>
          </a:p>
        </p:txBody>
      </p:sp>
    </p:spTree>
    <p:extLst>
      <p:ext uri="{BB962C8B-B14F-4D97-AF65-F5344CB8AC3E}">
        <p14:creationId xmlns:p14="http://schemas.microsoft.com/office/powerpoint/2010/main" val="1801534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08D83E-C0AD-AD47-859D-468A8BC51DA1}" type="slidenum">
              <a:rPr lang="en-US" smtClean="0"/>
              <a:t>‹#›</a:t>
            </a:fld>
            <a:endParaRPr lang="en-US"/>
          </a:p>
        </p:txBody>
      </p:sp>
    </p:spTree>
    <p:extLst>
      <p:ext uri="{BB962C8B-B14F-4D97-AF65-F5344CB8AC3E}">
        <p14:creationId xmlns:p14="http://schemas.microsoft.com/office/powerpoint/2010/main" val="196685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08D83E-C0AD-AD47-859D-468A8BC51DA1}" type="slidenum">
              <a:rPr lang="en-US" smtClean="0"/>
              <a:t>‹#›</a:t>
            </a:fld>
            <a:endParaRPr lang="en-US"/>
          </a:p>
        </p:txBody>
      </p:sp>
    </p:spTree>
    <p:extLst>
      <p:ext uri="{BB962C8B-B14F-4D97-AF65-F5344CB8AC3E}">
        <p14:creationId xmlns:p14="http://schemas.microsoft.com/office/powerpoint/2010/main" val="41780293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theme" Target="../theme/theme2.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8D83E-C0AD-AD47-859D-468A8BC51DA1}" type="slidenum">
              <a:rPr lang="en-US" smtClean="0"/>
              <a:t>‹#›</a:t>
            </a:fld>
            <a:endParaRPr lang="en-US"/>
          </a:p>
        </p:txBody>
      </p:sp>
    </p:spTree>
    <p:extLst>
      <p:ext uri="{BB962C8B-B14F-4D97-AF65-F5344CB8AC3E}">
        <p14:creationId xmlns:p14="http://schemas.microsoft.com/office/powerpoint/2010/main" val="2096809688"/>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75" r:id="rId15"/>
    <p:sldLayoutId id="2147483676" r:id="rId16"/>
    <p:sldLayoutId id="2147483677" r:id="rId17"/>
    <p:sldLayoutId id="2147483678" r:id="rId18"/>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AB0A3-8840-284D-A21D-E1101601D78A}" type="slidenum">
              <a:rPr lang="en-US" smtClean="0"/>
              <a:t>‹#›</a:t>
            </a:fld>
            <a:endParaRPr lang="en-US"/>
          </a:p>
        </p:txBody>
      </p:sp>
    </p:spTree>
    <p:extLst>
      <p:ext uri="{BB962C8B-B14F-4D97-AF65-F5344CB8AC3E}">
        <p14:creationId xmlns:p14="http://schemas.microsoft.com/office/powerpoint/2010/main" val="389336756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5" Type="http://schemas.openxmlformats.org/officeDocument/2006/relationships/oleObject" Target="../embeddings/oleObject2.bin"/><Relationship Id="rId6"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Introduction to Machine Learning: CS 436/580L</a:t>
            </a:r>
            <a:br>
              <a:rPr lang="en-US" sz="4400" dirty="0"/>
            </a:br>
            <a:r>
              <a:rPr lang="en-US" sz="4400" b="1" dirty="0" smtClean="0">
                <a:solidFill>
                  <a:srgbClr val="CD0000"/>
                </a:solidFill>
              </a:rPr>
              <a:t>Final Review</a:t>
            </a:r>
            <a:endParaRPr lang="en-US" sz="4800" b="1" dirty="0">
              <a:solidFill>
                <a:srgbClr val="CD0000"/>
              </a:solidFill>
            </a:endParaRPr>
          </a:p>
        </p:txBody>
      </p:sp>
      <p:sp>
        <p:nvSpPr>
          <p:cNvPr id="3" name="Subtitle 2"/>
          <p:cNvSpPr>
            <a:spLocks noGrp="1"/>
          </p:cNvSpPr>
          <p:nvPr>
            <p:ph type="subTitle" idx="1"/>
          </p:nvPr>
        </p:nvSpPr>
        <p:spPr>
          <a:xfrm>
            <a:off x="1219200" y="4126195"/>
            <a:ext cx="6858000" cy="1541634"/>
          </a:xfrm>
        </p:spPr>
        <p:txBody>
          <a:bodyPr>
            <a:normAutofit/>
          </a:bodyPr>
          <a:lstStyle/>
          <a:p>
            <a:pPr algn="ctr"/>
            <a:r>
              <a:rPr lang="en-US" sz="3200" dirty="0"/>
              <a:t>Instructor: Arti Ramesh</a:t>
            </a:r>
          </a:p>
          <a:p>
            <a:pPr algn="ctr"/>
            <a:r>
              <a:rPr lang="en-US" sz="3200" dirty="0"/>
              <a:t>Binghamton University</a:t>
            </a:r>
          </a:p>
        </p:txBody>
      </p:sp>
    </p:spTree>
    <p:extLst>
      <p:ext uri="{BB962C8B-B14F-4D97-AF65-F5344CB8AC3E}">
        <p14:creationId xmlns:p14="http://schemas.microsoft.com/office/powerpoint/2010/main" val="2279989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Computational Learning Theory</a:t>
            </a:r>
            <a:endParaRPr lang="en-US" dirty="0"/>
          </a:p>
        </p:txBody>
      </p:sp>
      <p:sp>
        <p:nvSpPr>
          <p:cNvPr id="3" name="Content Placeholder 2"/>
          <p:cNvSpPr>
            <a:spLocks noGrp="1"/>
          </p:cNvSpPr>
          <p:nvPr>
            <p:ph idx="1"/>
          </p:nvPr>
        </p:nvSpPr>
        <p:spPr/>
        <p:txBody>
          <a:bodyPr>
            <a:normAutofit/>
          </a:bodyPr>
          <a:lstStyle/>
          <a:p>
            <a:r>
              <a:rPr lang="en-US" dirty="0" smtClean="0"/>
              <a:t>PAC learning</a:t>
            </a:r>
          </a:p>
          <a:p>
            <a:r>
              <a:rPr lang="en-US" dirty="0" smtClean="0"/>
              <a:t>Sample complexity: </a:t>
            </a:r>
            <a:r>
              <a:rPr lang="en-US" dirty="0"/>
              <a:t>Just need to determine the size of a hypothesis space to instantiate this result for learning specific classes of concepts</a:t>
            </a:r>
            <a:endParaRPr lang="en-US" dirty="0" smtClean="0"/>
          </a:p>
          <a:p>
            <a:pPr lvl="1"/>
            <a:r>
              <a:rPr lang="en-US" dirty="0" smtClean="0"/>
              <a:t>For consistent learners</a:t>
            </a:r>
          </a:p>
          <a:p>
            <a:pPr lvl="1"/>
            <a:endParaRPr lang="en-US" dirty="0"/>
          </a:p>
          <a:p>
            <a:pPr lvl="1"/>
            <a:r>
              <a:rPr lang="en-US" dirty="0" smtClean="0"/>
              <a:t>For agnostic learners</a:t>
            </a:r>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548932700"/>
              </p:ext>
            </p:extLst>
          </p:nvPr>
        </p:nvGraphicFramePr>
        <p:xfrm>
          <a:off x="5029200" y="3962400"/>
          <a:ext cx="2154237" cy="881062"/>
        </p:xfrm>
        <a:graphic>
          <a:graphicData uri="http://schemas.openxmlformats.org/presentationml/2006/ole">
            <mc:AlternateContent xmlns:mc="http://schemas.openxmlformats.org/markup-compatibility/2006">
              <mc:Choice xmlns:v="urn:schemas-microsoft-com:vml" Requires="v">
                <p:oleObj spid="_x0000_s1104" name="Equation" r:id="rId3" imgW="1054100" imgH="431800" progId="Equation.3">
                  <p:embed/>
                </p:oleObj>
              </mc:Choice>
              <mc:Fallback>
                <p:oleObj name="Equation" r:id="rId3" imgW="1054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962400"/>
                        <a:ext cx="2154237"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55133459"/>
              </p:ext>
            </p:extLst>
          </p:nvPr>
        </p:nvGraphicFramePr>
        <p:xfrm>
          <a:off x="4724400" y="5257800"/>
          <a:ext cx="2414588" cy="881063"/>
        </p:xfrm>
        <a:graphic>
          <a:graphicData uri="http://schemas.openxmlformats.org/presentationml/2006/ole">
            <mc:AlternateContent xmlns:mc="http://schemas.openxmlformats.org/markup-compatibility/2006">
              <mc:Choice xmlns:v="urn:schemas-microsoft-com:vml" Requires="v">
                <p:oleObj spid="_x0000_s1105" name="Equation" r:id="rId5" imgW="1180800" imgH="431640" progId="Equation.3">
                  <p:embed/>
                </p:oleObj>
              </mc:Choice>
              <mc:Fallback>
                <p:oleObj name="Equation" r:id="rId5" imgW="1180800" imgH="431640" progId="Equation.3">
                  <p:embed/>
                  <p:pic>
                    <p:nvPicPr>
                      <p:cNvPr id="0" name=""/>
                      <p:cNvPicPr>
                        <a:picLocks noChangeAspect="1" noChangeArrowheads="1"/>
                      </p:cNvPicPr>
                      <p:nvPr/>
                    </p:nvPicPr>
                    <p:blipFill>
                      <a:blip r:embed="rId6"/>
                      <a:srcRect/>
                      <a:stretch>
                        <a:fillRect/>
                      </a:stretch>
                    </p:blipFill>
                    <p:spPr bwMode="auto">
                      <a:xfrm>
                        <a:off x="4724400" y="5257800"/>
                        <a:ext cx="2414588"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316912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VC-dimension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Shattering: A </a:t>
            </a:r>
            <a:r>
              <a:rPr lang="en-US" dirty="0"/>
              <a:t>hypothesis space is said to shatter a set of instances </a:t>
            </a:r>
            <a:r>
              <a:rPr lang="en-US" dirty="0" err="1"/>
              <a:t>iff</a:t>
            </a:r>
            <a:r>
              <a:rPr lang="en-US" dirty="0"/>
              <a:t> for every partition of the instances into positive and negative, there is a hypothesis that produces that </a:t>
            </a:r>
            <a:r>
              <a:rPr lang="en-US" dirty="0" smtClean="0"/>
              <a:t>partition</a:t>
            </a:r>
          </a:p>
          <a:p>
            <a:pPr>
              <a:lnSpc>
                <a:spcPct val="90000"/>
              </a:lnSpc>
            </a:pPr>
            <a:r>
              <a:rPr lang="en-US" dirty="0"/>
              <a:t>The </a:t>
            </a:r>
            <a:r>
              <a:rPr lang="en-US" dirty="0" err="1"/>
              <a:t>Vapnik-Chervonenkis</a:t>
            </a:r>
            <a:r>
              <a:rPr lang="en-US" dirty="0"/>
              <a:t> dimension, VC(</a:t>
            </a:r>
            <a:r>
              <a:rPr lang="en-US" i="1" dirty="0"/>
              <a:t>H</a:t>
            </a:r>
            <a:r>
              <a:rPr lang="en-US" dirty="0"/>
              <a:t>). of hypothesis space </a:t>
            </a:r>
            <a:r>
              <a:rPr lang="en-US" i="1" dirty="0"/>
              <a:t>H</a:t>
            </a:r>
            <a:r>
              <a:rPr lang="en-US" dirty="0"/>
              <a:t> defined over instance space </a:t>
            </a:r>
            <a:r>
              <a:rPr lang="en-US" i="1" dirty="0"/>
              <a:t>X</a:t>
            </a:r>
            <a:r>
              <a:rPr lang="en-US" dirty="0"/>
              <a:t> is the size of the largest finite subset of </a:t>
            </a:r>
            <a:r>
              <a:rPr lang="en-US" i="1" dirty="0"/>
              <a:t>X</a:t>
            </a:r>
            <a:r>
              <a:rPr lang="en-US" dirty="0"/>
              <a:t> shattered by </a:t>
            </a:r>
            <a:r>
              <a:rPr lang="en-US" i="1" dirty="0"/>
              <a:t>H</a:t>
            </a:r>
            <a:r>
              <a:rPr lang="en-US" dirty="0"/>
              <a:t>. If arbitrarily large finite subsets of </a:t>
            </a:r>
            <a:r>
              <a:rPr lang="en-US" i="1" dirty="0"/>
              <a:t>X</a:t>
            </a:r>
            <a:r>
              <a:rPr lang="en-US" dirty="0"/>
              <a:t> can be shattered then VC(</a:t>
            </a:r>
            <a:r>
              <a:rPr lang="en-US" i="1" dirty="0"/>
              <a:t>H</a:t>
            </a:r>
            <a:r>
              <a:rPr lang="en-US" dirty="0"/>
              <a:t>) = </a:t>
            </a:r>
            <a:r>
              <a:rPr lang="en-US" dirty="0">
                <a:sym typeface="Symbol" pitchFamily="18" charset="2"/>
              </a:rPr>
              <a:t></a:t>
            </a:r>
          </a:p>
          <a:p>
            <a:pPr>
              <a:lnSpc>
                <a:spcPct val="90000"/>
              </a:lnSpc>
            </a:pPr>
            <a:r>
              <a:rPr lang="en-US" dirty="0">
                <a:sym typeface="Symbol" pitchFamily="18" charset="2"/>
              </a:rPr>
              <a:t>If there exists at least one subset of </a:t>
            </a:r>
            <a:r>
              <a:rPr lang="en-US" i="1" dirty="0">
                <a:sym typeface="Symbol" pitchFamily="18" charset="2"/>
              </a:rPr>
              <a:t>X</a:t>
            </a:r>
            <a:r>
              <a:rPr lang="en-US" dirty="0">
                <a:sym typeface="Symbol" pitchFamily="18" charset="2"/>
              </a:rPr>
              <a:t> of size </a:t>
            </a:r>
            <a:r>
              <a:rPr lang="en-US" i="1" dirty="0">
                <a:sym typeface="Symbol" pitchFamily="18" charset="2"/>
              </a:rPr>
              <a:t>d</a:t>
            </a:r>
            <a:r>
              <a:rPr lang="en-US" dirty="0">
                <a:sym typeface="Symbol" pitchFamily="18" charset="2"/>
              </a:rPr>
              <a:t> that can be shattered then </a:t>
            </a:r>
            <a:r>
              <a:rPr lang="en-US" dirty="0"/>
              <a:t>VC(</a:t>
            </a:r>
            <a:r>
              <a:rPr lang="en-US" i="1" dirty="0"/>
              <a:t>H</a:t>
            </a:r>
            <a:r>
              <a:rPr lang="en-US" dirty="0"/>
              <a:t>) </a:t>
            </a:r>
            <a:r>
              <a:rPr lang="en-US" dirty="0">
                <a:cs typeface="Times New Roman" pitchFamily="18" charset="0"/>
              </a:rPr>
              <a:t>≥ </a:t>
            </a:r>
            <a:r>
              <a:rPr lang="en-US" i="1" dirty="0">
                <a:cs typeface="Times New Roman" pitchFamily="18" charset="0"/>
              </a:rPr>
              <a:t>d</a:t>
            </a:r>
            <a:r>
              <a:rPr lang="en-US" dirty="0">
                <a:cs typeface="Times New Roman" pitchFamily="18" charset="0"/>
              </a:rPr>
              <a:t>. If no subset of size </a:t>
            </a:r>
            <a:r>
              <a:rPr lang="en-US" i="1" dirty="0">
                <a:cs typeface="Times New Roman" pitchFamily="18" charset="0"/>
              </a:rPr>
              <a:t>d</a:t>
            </a:r>
            <a:r>
              <a:rPr lang="en-US" dirty="0">
                <a:cs typeface="Times New Roman" pitchFamily="18" charset="0"/>
              </a:rPr>
              <a:t> can be shattered, then </a:t>
            </a:r>
            <a:r>
              <a:rPr lang="en-US" dirty="0"/>
              <a:t>VC(</a:t>
            </a:r>
            <a:r>
              <a:rPr lang="en-US" i="1" dirty="0"/>
              <a:t>H</a:t>
            </a:r>
            <a:r>
              <a:rPr lang="en-US" dirty="0"/>
              <a:t>) </a:t>
            </a:r>
            <a:r>
              <a:rPr lang="en-US" dirty="0">
                <a:cs typeface="Times New Roman" pitchFamily="18" charset="0"/>
              </a:rPr>
              <a:t>&lt; </a:t>
            </a:r>
            <a:r>
              <a:rPr lang="en-US" i="1" dirty="0">
                <a:cs typeface="Times New Roman" pitchFamily="18" charset="0"/>
              </a:rPr>
              <a:t>d.</a:t>
            </a:r>
          </a:p>
          <a:p>
            <a:pPr>
              <a:lnSpc>
                <a:spcPct val="90000"/>
              </a:lnSpc>
            </a:pPr>
            <a:r>
              <a:rPr lang="en-US" dirty="0">
                <a:cs typeface="Times New Roman" pitchFamily="18" charset="0"/>
              </a:rPr>
              <a:t>For a single intervals on the real line, all sets of 2 instances can be shattered, but no set of 3 instances can, so </a:t>
            </a:r>
            <a:r>
              <a:rPr lang="en-US" dirty="0"/>
              <a:t>VC(</a:t>
            </a:r>
            <a:r>
              <a:rPr lang="en-US" i="1" dirty="0"/>
              <a:t>H</a:t>
            </a:r>
            <a:r>
              <a:rPr lang="en-US" dirty="0"/>
              <a:t>) = 2.</a:t>
            </a:r>
          </a:p>
          <a:p>
            <a:pPr>
              <a:lnSpc>
                <a:spcPct val="90000"/>
              </a:lnSpc>
            </a:pPr>
            <a:r>
              <a:rPr lang="en-US" dirty="0"/>
              <a:t>Since |</a:t>
            </a:r>
            <a:r>
              <a:rPr lang="en-US" i="1" dirty="0"/>
              <a:t>H</a:t>
            </a:r>
            <a:r>
              <a:rPr lang="en-US" dirty="0"/>
              <a:t>| </a:t>
            </a:r>
            <a:r>
              <a:rPr lang="en-US" dirty="0">
                <a:cs typeface="Times New Roman" pitchFamily="18" charset="0"/>
              </a:rPr>
              <a:t>≥ 2</a:t>
            </a:r>
            <a:r>
              <a:rPr lang="en-US" i="1" baseline="30000" dirty="0">
                <a:cs typeface="Times New Roman" pitchFamily="18" charset="0"/>
              </a:rPr>
              <a:t>m</a:t>
            </a:r>
            <a:r>
              <a:rPr lang="en-US" dirty="0">
                <a:cs typeface="Times New Roman" pitchFamily="18" charset="0"/>
              </a:rPr>
              <a:t>, to shatter m instances, </a:t>
            </a:r>
            <a:r>
              <a:rPr lang="en-US" dirty="0"/>
              <a:t>VC(</a:t>
            </a:r>
            <a:r>
              <a:rPr lang="en-US" i="1" dirty="0"/>
              <a:t>H</a:t>
            </a:r>
            <a:r>
              <a:rPr lang="en-US" dirty="0"/>
              <a:t>) </a:t>
            </a:r>
            <a:r>
              <a:rPr lang="en-US" dirty="0">
                <a:cs typeface="Times New Roman" pitchFamily="18" charset="0"/>
              </a:rPr>
              <a:t>≤ log</a:t>
            </a:r>
            <a:r>
              <a:rPr lang="en-US" baseline="-25000" dirty="0">
                <a:cs typeface="Times New Roman" pitchFamily="18" charset="0"/>
              </a:rPr>
              <a:t>2</a:t>
            </a:r>
            <a:r>
              <a:rPr lang="en-US" dirty="0">
                <a:cs typeface="Times New Roman" pitchFamily="18" charset="0"/>
              </a:rPr>
              <a:t>|</a:t>
            </a:r>
            <a:r>
              <a:rPr lang="en-US" i="1" dirty="0">
                <a:cs typeface="Times New Roman" pitchFamily="18" charset="0"/>
              </a:rPr>
              <a:t>H</a:t>
            </a:r>
            <a:r>
              <a:rPr lang="en-US" dirty="0" smtClean="0">
                <a:cs typeface="Times New Roman" pitchFamily="18" charset="0"/>
              </a:rPr>
              <a:t>|</a:t>
            </a:r>
          </a:p>
          <a:p>
            <a:pPr>
              <a:lnSpc>
                <a:spcPct val="90000"/>
              </a:lnSpc>
            </a:pPr>
            <a:endParaRPr lang="en-US" dirty="0">
              <a:cs typeface="Times New Roman" pitchFamily="18" charset="0"/>
            </a:endParaRPr>
          </a:p>
          <a:p>
            <a:pPr>
              <a:lnSpc>
                <a:spcPct val="90000"/>
              </a:lnSpc>
            </a:pPr>
            <a:r>
              <a:rPr lang="en-US" dirty="0" smtClean="0">
                <a:cs typeface="Times New Roman" pitchFamily="18" charset="0"/>
              </a:rPr>
              <a:t>Sample complexity using VC(H) instead of |H|</a:t>
            </a:r>
            <a:endParaRPr lang="en-US" dirty="0">
              <a:cs typeface="Times New Roman"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197040574"/>
              </p:ext>
            </p:extLst>
          </p:nvPr>
        </p:nvGraphicFramePr>
        <p:xfrm>
          <a:off x="3810000" y="5638800"/>
          <a:ext cx="4487863" cy="950912"/>
        </p:xfrm>
        <a:graphic>
          <a:graphicData uri="http://schemas.openxmlformats.org/presentationml/2006/ole">
            <mc:AlternateContent xmlns:mc="http://schemas.openxmlformats.org/markup-compatibility/2006">
              <mc:Choice xmlns:v="urn:schemas-microsoft-com:vml" Requires="v">
                <p:oleObj spid="_x0000_s16425" name="Equation" r:id="rId3" imgW="2159000" imgH="457200" progId="Equation.3">
                  <p:embed/>
                </p:oleObj>
              </mc:Choice>
              <mc:Fallback>
                <p:oleObj name="Equation" r:id="rId3" imgW="21590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5638800"/>
                        <a:ext cx="4487863" cy="95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4230531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US" dirty="0">
                <a:solidFill>
                  <a:srgbClr val="000090"/>
                </a:solidFill>
                <a:latin typeface="Arial" charset="0"/>
              </a:rPr>
              <a:t>Clustering</a:t>
            </a:r>
          </a:p>
        </p:txBody>
      </p:sp>
      <p:sp>
        <p:nvSpPr>
          <p:cNvPr id="50179" name="Rectangle 3"/>
          <p:cNvSpPr>
            <a:spLocks noGrp="1" noChangeArrowheads="1"/>
          </p:cNvSpPr>
          <p:nvPr>
            <p:ph idx="1"/>
          </p:nvPr>
        </p:nvSpPr>
        <p:spPr/>
        <p:txBody>
          <a:bodyPr>
            <a:noAutofit/>
          </a:bodyPr>
          <a:lstStyle/>
          <a:p>
            <a:pPr marL="0" indent="0">
              <a:buNone/>
            </a:pPr>
            <a:r>
              <a:rPr lang="en-US" dirty="0">
                <a:solidFill>
                  <a:srgbClr val="0000FF"/>
                </a:solidFill>
                <a:latin typeface="Arial" charset="0"/>
              </a:rPr>
              <a:t>Clustering systems:</a:t>
            </a:r>
          </a:p>
          <a:p>
            <a:pPr lvl="1"/>
            <a:r>
              <a:rPr lang="en-US" sz="2400" dirty="0">
                <a:solidFill>
                  <a:srgbClr val="CC0000"/>
                </a:solidFill>
                <a:latin typeface="Arial" charset="0"/>
              </a:rPr>
              <a:t>Unsupervised learning</a:t>
            </a:r>
          </a:p>
          <a:p>
            <a:pPr lvl="1"/>
            <a:r>
              <a:rPr lang="en-US" sz="2400" dirty="0" smtClean="0">
                <a:latin typeface="Arial" charset="0"/>
              </a:rPr>
              <a:t>Requires data, but no labels</a:t>
            </a:r>
          </a:p>
          <a:p>
            <a:pPr lvl="1"/>
            <a:r>
              <a:rPr lang="en-US" sz="2400" dirty="0" smtClean="0">
                <a:solidFill>
                  <a:srgbClr val="CC0000"/>
                </a:solidFill>
                <a:latin typeface="Arial" charset="0"/>
              </a:rPr>
              <a:t>Detect </a:t>
            </a:r>
            <a:r>
              <a:rPr lang="en-US" sz="2400" dirty="0">
                <a:solidFill>
                  <a:srgbClr val="CC0000"/>
                </a:solidFill>
                <a:latin typeface="Arial" charset="0"/>
              </a:rPr>
              <a:t>patterns</a:t>
            </a:r>
            <a:r>
              <a:rPr lang="en-US" sz="2400" dirty="0">
                <a:latin typeface="Arial" charset="0"/>
              </a:rPr>
              <a:t> </a:t>
            </a:r>
            <a:r>
              <a:rPr lang="en-US" sz="2400" dirty="0" err="1" smtClean="0">
                <a:latin typeface="Arial" charset="0"/>
              </a:rPr>
              <a:t>eg</a:t>
            </a:r>
            <a:r>
              <a:rPr lang="en-US" sz="2400" dirty="0" smtClean="0">
                <a:latin typeface="Arial" charset="0"/>
              </a:rPr>
              <a:t> in</a:t>
            </a:r>
            <a:endParaRPr lang="en-US" sz="2400" dirty="0">
              <a:latin typeface="Arial" charset="0"/>
            </a:endParaRPr>
          </a:p>
          <a:p>
            <a:pPr lvl="2"/>
            <a:r>
              <a:rPr lang="en-US" sz="2000" dirty="0" smtClean="0">
                <a:latin typeface="Arial" charset="0"/>
              </a:rPr>
              <a:t>Group </a:t>
            </a:r>
            <a:r>
              <a:rPr lang="en-US" sz="2000" dirty="0">
                <a:latin typeface="Arial" charset="0"/>
              </a:rPr>
              <a:t>emails or search results</a:t>
            </a:r>
          </a:p>
          <a:p>
            <a:pPr lvl="2"/>
            <a:r>
              <a:rPr lang="en-US" sz="2000" dirty="0" smtClean="0">
                <a:latin typeface="Arial" charset="0"/>
              </a:rPr>
              <a:t>Customer shopping patterns</a:t>
            </a:r>
            <a:endParaRPr lang="en-US" sz="2000" dirty="0">
              <a:latin typeface="Arial" charset="0"/>
            </a:endParaRPr>
          </a:p>
          <a:p>
            <a:pPr lvl="2"/>
            <a:r>
              <a:rPr lang="en-US" sz="2000" dirty="0" smtClean="0">
                <a:latin typeface="Arial" charset="0"/>
              </a:rPr>
              <a:t>Program executions         (intrusion detection)</a:t>
            </a:r>
            <a:endParaRPr lang="en-US" sz="2000" dirty="0">
              <a:latin typeface="Arial" charset="0"/>
            </a:endParaRPr>
          </a:p>
          <a:p>
            <a:pPr lvl="1"/>
            <a:r>
              <a:rPr lang="en-US" sz="2400" dirty="0">
                <a:latin typeface="Arial" charset="0"/>
              </a:rPr>
              <a:t>Useful when </a:t>
            </a:r>
            <a:r>
              <a:rPr lang="en-US" sz="2400" dirty="0" smtClean="0">
                <a:latin typeface="Arial" charset="0"/>
              </a:rPr>
              <a:t>don’t </a:t>
            </a:r>
            <a:r>
              <a:rPr lang="en-US" sz="2400" dirty="0">
                <a:latin typeface="Arial" charset="0"/>
              </a:rPr>
              <a:t>know what </a:t>
            </a:r>
            <a:r>
              <a:rPr lang="en-US" sz="2400" dirty="0" smtClean="0">
                <a:latin typeface="Arial" charset="0"/>
              </a:rPr>
              <a:t>you’re </a:t>
            </a:r>
            <a:r>
              <a:rPr lang="en-US" sz="2400" dirty="0">
                <a:latin typeface="Arial" charset="0"/>
              </a:rPr>
              <a:t>looking for</a:t>
            </a:r>
          </a:p>
          <a:p>
            <a:pPr lvl="1"/>
            <a:r>
              <a:rPr lang="en-US" sz="2400" dirty="0" smtClean="0">
                <a:latin typeface="Arial" charset="0"/>
              </a:rPr>
              <a:t>But: often </a:t>
            </a:r>
            <a:r>
              <a:rPr lang="en-US" sz="2400" dirty="0">
                <a:latin typeface="Arial" charset="0"/>
              </a:rPr>
              <a:t>get gibberish</a:t>
            </a:r>
          </a:p>
        </p:txBody>
      </p:sp>
      <p:pic>
        <p:nvPicPr>
          <p:cNvPr id="50180" name="Picture 4" descr="kid_with_headphones"/>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181600" y="1447800"/>
            <a:ext cx="3660775"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301988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K-means and Agglomerative clustering</a:t>
            </a:r>
            <a:endParaRPr lang="en-US" dirty="0"/>
          </a:p>
        </p:txBody>
      </p:sp>
      <p:sp>
        <p:nvSpPr>
          <p:cNvPr id="3" name="Content Placeholder 2"/>
          <p:cNvSpPr>
            <a:spLocks noGrp="1"/>
          </p:cNvSpPr>
          <p:nvPr>
            <p:ph idx="1"/>
          </p:nvPr>
        </p:nvSpPr>
        <p:spPr/>
        <p:txBody>
          <a:bodyPr>
            <a:normAutofit/>
          </a:bodyPr>
          <a:lstStyle/>
          <a:p>
            <a:r>
              <a:rPr lang="en-US" dirty="0" smtClean="0"/>
              <a:t>Flat </a:t>
            </a:r>
            <a:r>
              <a:rPr lang="en-US" dirty="0" err="1" smtClean="0"/>
              <a:t>vs</a:t>
            </a:r>
            <a:r>
              <a:rPr lang="en-US" dirty="0" smtClean="0"/>
              <a:t> Hierarchical clustering</a:t>
            </a:r>
          </a:p>
          <a:p>
            <a:r>
              <a:rPr lang="en-US" dirty="0" smtClean="0"/>
              <a:t>Algorithm descriptions</a:t>
            </a:r>
          </a:p>
          <a:p>
            <a:pPr>
              <a:lnSpc>
                <a:spcPct val="90000"/>
              </a:lnSpc>
            </a:pPr>
            <a:r>
              <a:rPr lang="en-US" sz="2800" dirty="0">
                <a:solidFill>
                  <a:srgbClr val="000090"/>
                </a:solidFill>
                <a:latin typeface="Arial" charset="0"/>
              </a:rPr>
              <a:t>Will </a:t>
            </a:r>
            <a:r>
              <a:rPr lang="en-US" sz="2800" dirty="0" smtClean="0">
                <a:solidFill>
                  <a:srgbClr val="000090"/>
                </a:solidFill>
                <a:latin typeface="Arial" charset="0"/>
              </a:rPr>
              <a:t>the algorithm converge and why?</a:t>
            </a:r>
            <a:endParaRPr lang="en-US" sz="2800" dirty="0">
              <a:solidFill>
                <a:srgbClr val="000090"/>
              </a:solidFill>
              <a:latin typeface="Arial" charset="0"/>
            </a:endParaRPr>
          </a:p>
          <a:p>
            <a:pPr lvl="1">
              <a:lnSpc>
                <a:spcPct val="90000"/>
              </a:lnSpc>
            </a:pPr>
            <a:r>
              <a:rPr lang="en-US" sz="2400" dirty="0">
                <a:latin typeface="Arial" charset="0"/>
              </a:rPr>
              <a:t>To a global optimum</a:t>
            </a:r>
            <a:r>
              <a:rPr lang="en-US" sz="2400" dirty="0" smtClean="0">
                <a:latin typeface="Arial" charset="0"/>
              </a:rPr>
              <a:t>?</a:t>
            </a:r>
            <a:endParaRPr lang="en-US" sz="2400" dirty="0">
              <a:latin typeface="Arial" charset="0"/>
            </a:endParaRPr>
          </a:p>
          <a:p>
            <a:pPr>
              <a:lnSpc>
                <a:spcPct val="90000"/>
              </a:lnSpc>
            </a:pPr>
            <a:r>
              <a:rPr lang="en-US" sz="2800" dirty="0">
                <a:solidFill>
                  <a:srgbClr val="000090"/>
                </a:solidFill>
                <a:latin typeface="Arial" charset="0"/>
              </a:rPr>
              <a:t>Will it always find the true patterns in the data?</a:t>
            </a:r>
          </a:p>
          <a:p>
            <a:pPr lvl="1">
              <a:lnSpc>
                <a:spcPct val="90000"/>
              </a:lnSpc>
            </a:pPr>
            <a:r>
              <a:rPr lang="en-US" sz="2400" dirty="0">
                <a:latin typeface="Arial" charset="0"/>
              </a:rPr>
              <a:t>If the patterns are very </a:t>
            </a:r>
            <a:r>
              <a:rPr lang="en-US" sz="2400" dirty="0" err="1">
                <a:latin typeface="Arial" charset="0"/>
              </a:rPr>
              <a:t>very</a:t>
            </a:r>
            <a:r>
              <a:rPr lang="en-US" sz="2400" dirty="0">
                <a:latin typeface="Arial" charset="0"/>
              </a:rPr>
              <a:t> clear</a:t>
            </a:r>
            <a:r>
              <a:rPr lang="en-US" sz="2400" dirty="0" smtClean="0">
                <a:latin typeface="Arial" charset="0"/>
              </a:rPr>
              <a:t>?</a:t>
            </a:r>
            <a:endParaRPr lang="en-US" sz="2400" dirty="0">
              <a:latin typeface="Arial" charset="0"/>
            </a:endParaRPr>
          </a:p>
          <a:p>
            <a:pPr>
              <a:lnSpc>
                <a:spcPct val="90000"/>
              </a:lnSpc>
            </a:pPr>
            <a:r>
              <a:rPr lang="en-US" sz="2800" dirty="0">
                <a:solidFill>
                  <a:srgbClr val="000090"/>
                </a:solidFill>
                <a:latin typeface="Arial" charset="0"/>
              </a:rPr>
              <a:t>Runtime</a:t>
            </a:r>
            <a:r>
              <a:rPr lang="en-US" sz="2800" dirty="0" smtClean="0">
                <a:solidFill>
                  <a:srgbClr val="000090"/>
                </a:solidFill>
                <a:latin typeface="Arial" charset="0"/>
              </a:rPr>
              <a:t>?</a:t>
            </a:r>
            <a:endParaRPr lang="en-US" sz="2800" dirty="0">
              <a:solidFill>
                <a:srgbClr val="000090"/>
              </a:solidFill>
              <a:latin typeface="Arial" charset="0"/>
            </a:endParaRPr>
          </a:p>
        </p:txBody>
      </p:sp>
    </p:spTree>
    <p:extLst>
      <p:ext uri="{BB962C8B-B14F-4D97-AF65-F5344CB8AC3E}">
        <p14:creationId xmlns:p14="http://schemas.microsoft.com/office/powerpoint/2010/main" val="17604284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 algorithm: Pictorial View</a:t>
            </a:r>
            <a:endParaRPr lang="en-US" dirty="0"/>
          </a:p>
        </p:txBody>
      </p:sp>
      <p:graphicFrame>
        <p:nvGraphicFramePr>
          <p:cNvPr id="4" name="Diagram 3"/>
          <p:cNvGraphicFramePr/>
          <p:nvPr>
            <p:extLst>
              <p:ext uri="{D42A27DB-BD31-4B8C-83A1-F6EECF244321}">
                <p14:modId xmlns:p14="http://schemas.microsoft.com/office/powerpoint/2010/main" val="2079860207"/>
              </p:ext>
            </p:extLst>
          </p:nvPr>
        </p:nvGraphicFramePr>
        <p:xfrm>
          <a:off x="914400" y="1143000"/>
          <a:ext cx="7467600" cy="530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629400" y="2057400"/>
            <a:ext cx="2404188" cy="1477328"/>
          </a:xfrm>
          <a:prstGeom prst="rect">
            <a:avLst/>
          </a:prstGeom>
          <a:noFill/>
        </p:spPr>
        <p:txBody>
          <a:bodyPr wrap="square" rtlCol="0">
            <a:spAutoFit/>
          </a:bodyPr>
          <a:lstStyle/>
          <a:p>
            <a:r>
              <a:rPr lang="en-US" dirty="0" smtClean="0"/>
              <a:t>Class assignment is probabilistic or weighted (soft EM)</a:t>
            </a:r>
          </a:p>
          <a:p>
            <a:r>
              <a:rPr lang="en-US" dirty="0" smtClean="0"/>
              <a:t>Class assignment is hard (hard EM)</a:t>
            </a:r>
            <a:endParaRPr lang="en-US" dirty="0"/>
          </a:p>
        </p:txBody>
      </p:sp>
      <p:sp>
        <p:nvSpPr>
          <p:cNvPr id="6" name="TextBox 5"/>
          <p:cNvSpPr txBox="1"/>
          <p:nvPr/>
        </p:nvSpPr>
        <p:spPr>
          <a:xfrm>
            <a:off x="381000" y="3581400"/>
            <a:ext cx="2404188" cy="646331"/>
          </a:xfrm>
          <a:prstGeom prst="rect">
            <a:avLst/>
          </a:prstGeom>
          <a:noFill/>
        </p:spPr>
        <p:txBody>
          <a:bodyPr wrap="square" rtlCol="0">
            <a:spAutoFit/>
          </a:bodyPr>
          <a:lstStyle/>
          <a:p>
            <a:r>
              <a:rPr lang="en-US" dirty="0" smtClean="0"/>
              <a:t>Supervised learning problem</a:t>
            </a:r>
            <a:endParaRPr lang="en-US" dirty="0"/>
          </a:p>
        </p:txBody>
      </p:sp>
    </p:spTree>
    <p:extLst>
      <p:ext uri="{BB962C8B-B14F-4D97-AF65-F5344CB8AC3E}">
        <p14:creationId xmlns:p14="http://schemas.microsoft.com/office/powerpoint/2010/main" val="120022115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normAutofit fontScale="90000"/>
          </a:bodyPr>
          <a:lstStyle/>
          <a:p>
            <a:r>
              <a:rPr lang="en-US" dirty="0" smtClean="0"/>
              <a:t>What you should know</a:t>
            </a:r>
          </a:p>
        </p:txBody>
      </p:sp>
      <p:sp>
        <p:nvSpPr>
          <p:cNvPr id="445443" name="Rectangle 3"/>
          <p:cNvSpPr>
            <a:spLocks noGrp="1" noChangeArrowheads="1"/>
          </p:cNvSpPr>
          <p:nvPr>
            <p:ph idx="1"/>
          </p:nvPr>
        </p:nvSpPr>
        <p:spPr/>
        <p:txBody>
          <a:bodyPr/>
          <a:lstStyle/>
          <a:p>
            <a:pPr>
              <a:spcBef>
                <a:spcPct val="30000"/>
              </a:spcBef>
            </a:pPr>
            <a:r>
              <a:rPr lang="en-US" sz="2400" dirty="0" smtClean="0">
                <a:solidFill>
                  <a:srgbClr val="000090"/>
                </a:solidFill>
              </a:rPr>
              <a:t>EM for mixture of Gaussians:</a:t>
            </a:r>
          </a:p>
          <a:p>
            <a:pPr lvl="1">
              <a:spcBef>
                <a:spcPct val="30000"/>
              </a:spcBef>
            </a:pPr>
            <a:r>
              <a:rPr lang="en-US" sz="2000" dirty="0" smtClean="0"/>
              <a:t>Also coordinate ascent (why it works)</a:t>
            </a:r>
          </a:p>
          <a:p>
            <a:pPr lvl="1">
              <a:spcBef>
                <a:spcPct val="30000"/>
              </a:spcBef>
            </a:pPr>
            <a:r>
              <a:rPr lang="en-US" sz="2000" dirty="0" smtClean="0"/>
              <a:t>How to “learn” maximum likelihood parameters (locally max. like.) in the case of unlabeled data</a:t>
            </a:r>
          </a:p>
          <a:p>
            <a:pPr lvl="1">
              <a:spcBef>
                <a:spcPct val="30000"/>
              </a:spcBef>
            </a:pPr>
            <a:r>
              <a:rPr lang="en-US" sz="2000" dirty="0" smtClean="0"/>
              <a:t>Relation to K-means </a:t>
            </a:r>
          </a:p>
          <a:p>
            <a:pPr lvl="2">
              <a:spcBef>
                <a:spcPct val="30000"/>
              </a:spcBef>
            </a:pPr>
            <a:r>
              <a:rPr lang="en-US" sz="1600" dirty="0" smtClean="0"/>
              <a:t>Hard / soft clustering</a:t>
            </a:r>
          </a:p>
          <a:p>
            <a:pPr lvl="2">
              <a:spcBef>
                <a:spcPct val="30000"/>
              </a:spcBef>
            </a:pPr>
            <a:r>
              <a:rPr lang="en-US" sz="1600" dirty="0" smtClean="0"/>
              <a:t>Probabilistic model</a:t>
            </a:r>
            <a:endParaRPr lang="en-US" sz="1200" dirty="0" smtClean="0"/>
          </a:p>
          <a:p>
            <a:pPr>
              <a:spcBef>
                <a:spcPct val="30000"/>
              </a:spcBef>
            </a:pPr>
            <a:r>
              <a:rPr lang="en-US" sz="2400" dirty="0" smtClean="0">
                <a:solidFill>
                  <a:srgbClr val="000090"/>
                </a:solidFill>
              </a:rPr>
              <a:t>Remember, E.M. can get stuck in local minima, 	</a:t>
            </a:r>
          </a:p>
          <a:p>
            <a:pPr lvl="1">
              <a:spcBef>
                <a:spcPct val="30000"/>
              </a:spcBef>
            </a:pPr>
            <a:r>
              <a:rPr lang="en-US" sz="2000" dirty="0" smtClean="0"/>
              <a:t>And empirically it </a:t>
            </a:r>
            <a:r>
              <a:rPr lang="en-US" sz="2000" b="1" i="1" dirty="0" smtClean="0"/>
              <a:t>DOES</a:t>
            </a:r>
          </a:p>
        </p:txBody>
      </p:sp>
    </p:spTree>
    <p:extLst>
      <p:ext uri="{BB962C8B-B14F-4D97-AF65-F5344CB8AC3E}">
        <p14:creationId xmlns:p14="http://schemas.microsoft.com/office/powerpoint/2010/main" val="39235395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Bayesian networks</a:t>
            </a:r>
            <a:endParaRPr lang="en-US" dirty="0"/>
          </a:p>
        </p:txBody>
      </p:sp>
      <p:sp>
        <p:nvSpPr>
          <p:cNvPr id="3" name="Content Placeholder 2"/>
          <p:cNvSpPr>
            <a:spLocks noGrp="1"/>
          </p:cNvSpPr>
          <p:nvPr>
            <p:ph idx="1"/>
          </p:nvPr>
        </p:nvSpPr>
        <p:spPr/>
        <p:txBody>
          <a:bodyPr>
            <a:normAutofit/>
          </a:bodyPr>
          <a:lstStyle/>
          <a:p>
            <a:r>
              <a:rPr lang="en-US" dirty="0" smtClean="0"/>
              <a:t>Two equivalent views</a:t>
            </a:r>
          </a:p>
          <a:p>
            <a:pPr lvl="1"/>
            <a:r>
              <a:rPr lang="en-US" dirty="0" smtClean="0"/>
              <a:t>Compact Representation of a probability distribution</a:t>
            </a:r>
          </a:p>
          <a:p>
            <a:pPr lvl="1"/>
            <a:r>
              <a:rPr lang="en-US" dirty="0" smtClean="0"/>
              <a:t>Compact Representation of a set of conditional independence assumptions</a:t>
            </a:r>
          </a:p>
          <a:p>
            <a:r>
              <a:rPr lang="en-US" dirty="0" smtClean="0"/>
              <a:t>Inference </a:t>
            </a:r>
            <a:r>
              <a:rPr lang="en-US" dirty="0" smtClean="0"/>
              <a:t>problems</a:t>
            </a:r>
          </a:p>
          <a:p>
            <a:pPr lvl="1"/>
            <a:r>
              <a:rPr lang="en-US" dirty="0" smtClean="0"/>
              <a:t>Inference </a:t>
            </a:r>
            <a:r>
              <a:rPr lang="en-US" smtClean="0"/>
              <a:t>by enumeration</a:t>
            </a:r>
            <a:endParaRPr lang="en-US" dirty="0" smtClean="0"/>
          </a:p>
        </p:txBody>
      </p:sp>
    </p:spTree>
    <p:extLst>
      <p:ext uri="{BB962C8B-B14F-4D97-AF65-F5344CB8AC3E}">
        <p14:creationId xmlns:p14="http://schemas.microsoft.com/office/powerpoint/2010/main" val="182457443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PrACTICAL</a:t>
            </a:r>
            <a:r>
              <a:rPr lang="en-US" dirty="0" smtClean="0"/>
              <a:t> ADVICE:</a:t>
            </a:r>
            <a:br>
              <a:rPr lang="en-US" dirty="0" smtClean="0"/>
            </a:br>
            <a:r>
              <a:rPr lang="en-US" dirty="0" smtClean="0"/>
              <a:t>How to use machine learning for solving real world problems!</a:t>
            </a:r>
            <a:endParaRPr 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1831092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r>
              <a:rPr lang="en-US" altLang="en-US" smtClean="0"/>
              <a:t>Steps in Supervised Learning</a:t>
            </a:r>
          </a:p>
        </p:txBody>
      </p:sp>
      <p:sp>
        <p:nvSpPr>
          <p:cNvPr id="3" name="Content Placeholder 2"/>
          <p:cNvSpPr>
            <a:spLocks noGrp="1"/>
          </p:cNvSpPr>
          <p:nvPr>
            <p:ph idx="1"/>
          </p:nvPr>
        </p:nvSpPr>
        <p:spPr/>
        <p:txBody>
          <a:bodyPr/>
          <a:lstStyle/>
          <a:p>
            <a:pPr marL="514350" indent="-514350">
              <a:buFont typeface="+mj-lt"/>
              <a:buAutoNum type="arabicPeriod"/>
              <a:defRPr/>
            </a:pPr>
            <a:r>
              <a:rPr lang="en-US" dirty="0" smtClean="0"/>
              <a:t>Determine the representation for “</a:t>
            </a:r>
            <a:r>
              <a:rPr lang="en-US" dirty="0" err="1" smtClean="0"/>
              <a:t>x,f</a:t>
            </a:r>
            <a:r>
              <a:rPr lang="en-US" dirty="0" smtClean="0"/>
              <a:t>(x)” and determine what “x” to use</a:t>
            </a:r>
          </a:p>
          <a:p>
            <a:pPr marL="644525" lvl="2" indent="0">
              <a:buFont typeface="Wingdings" pitchFamily="2" charset="2"/>
              <a:buNone/>
              <a:defRPr/>
            </a:pPr>
            <a:r>
              <a:rPr lang="en-US" b="1" dirty="0" smtClean="0">
                <a:solidFill>
                  <a:srgbClr val="FF0000"/>
                </a:solidFill>
              </a:rPr>
              <a:t>	Feature Engineering</a:t>
            </a:r>
          </a:p>
          <a:p>
            <a:pPr marL="514350" indent="-514350">
              <a:buFont typeface="+mj-lt"/>
              <a:buAutoNum type="arabicPeriod"/>
              <a:defRPr/>
            </a:pPr>
            <a:r>
              <a:rPr lang="en-US" dirty="0" smtClean="0"/>
              <a:t>Gather a training set (not all data is kosher)</a:t>
            </a:r>
          </a:p>
          <a:p>
            <a:pPr marL="349250" lvl="1" indent="0">
              <a:buFont typeface="Wingdings" pitchFamily="2" charset="2"/>
              <a:buNone/>
              <a:defRPr/>
            </a:pPr>
            <a:r>
              <a:rPr lang="en-US" dirty="0" smtClean="0"/>
              <a:t>	</a:t>
            </a:r>
            <a:r>
              <a:rPr lang="en-US" b="1" dirty="0" smtClean="0">
                <a:solidFill>
                  <a:srgbClr val="C00000"/>
                </a:solidFill>
              </a:rPr>
              <a:t>Data Cleaning</a:t>
            </a:r>
          </a:p>
          <a:p>
            <a:pPr marL="514350" indent="-514350">
              <a:buFont typeface="+mj-lt"/>
              <a:buAutoNum type="arabicPeriod"/>
              <a:defRPr/>
            </a:pPr>
            <a:r>
              <a:rPr lang="en-US" dirty="0" smtClean="0"/>
              <a:t>Select a suitable evaluation method</a:t>
            </a:r>
          </a:p>
          <a:p>
            <a:pPr marL="514350" indent="-514350">
              <a:buFont typeface="+mj-lt"/>
              <a:buAutoNum type="arabicPeriod"/>
              <a:defRPr/>
            </a:pPr>
            <a:r>
              <a:rPr lang="en-US" dirty="0" smtClean="0"/>
              <a:t>Find a suitable learning algorithm among a plethora of available choices</a:t>
            </a:r>
          </a:p>
          <a:p>
            <a:pPr marL="0" indent="0">
              <a:buFont typeface="Wingdings" pitchFamily="2" charset="2"/>
              <a:buNone/>
              <a:defRPr/>
            </a:pPr>
            <a:endParaRPr lang="en-US" dirty="0"/>
          </a:p>
        </p:txBody>
      </p:sp>
    </p:spTree>
    <p:extLst>
      <p:ext uri="{BB962C8B-B14F-4D97-AF65-F5344CB8AC3E}">
        <p14:creationId xmlns:p14="http://schemas.microsoft.com/office/powerpoint/2010/main" val="31703632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r>
              <a:rPr lang="en-US" altLang="en-US" smtClean="0"/>
              <a:t>Feature Engineering is the Key</a:t>
            </a:r>
          </a:p>
        </p:txBody>
      </p:sp>
      <p:sp>
        <p:nvSpPr>
          <p:cNvPr id="9219" name="Content Placeholder 2"/>
          <p:cNvSpPr>
            <a:spLocks noGrp="1"/>
          </p:cNvSpPr>
          <p:nvPr>
            <p:ph idx="1"/>
          </p:nvPr>
        </p:nvSpPr>
        <p:spPr/>
        <p:txBody>
          <a:bodyPr>
            <a:normAutofit lnSpcReduction="10000"/>
          </a:bodyPr>
          <a:lstStyle/>
          <a:p>
            <a:r>
              <a:rPr lang="en-US" altLang="en-US" dirty="0" smtClean="0"/>
              <a:t>Most effort in ML projects is constructing features</a:t>
            </a:r>
          </a:p>
          <a:p>
            <a:r>
              <a:rPr lang="en-US" altLang="en-US" dirty="0" smtClean="0"/>
              <a:t>Black art: Intuition, creativity required</a:t>
            </a:r>
          </a:p>
          <a:p>
            <a:pPr lvl="1"/>
            <a:r>
              <a:rPr lang="en-US" altLang="en-US" dirty="0" smtClean="0"/>
              <a:t>Understand properties of the task at hand</a:t>
            </a:r>
          </a:p>
          <a:p>
            <a:pPr lvl="1"/>
            <a:r>
              <a:rPr lang="en-US" altLang="en-US" dirty="0" smtClean="0"/>
              <a:t>How the features interact with or limit the algorithm you are using.</a:t>
            </a:r>
          </a:p>
          <a:p>
            <a:r>
              <a:rPr lang="en-US" altLang="en-US" dirty="0" smtClean="0"/>
              <a:t>ML is an iterative process</a:t>
            </a:r>
          </a:p>
          <a:p>
            <a:pPr lvl="1"/>
            <a:r>
              <a:rPr lang="en-US" altLang="en-US" dirty="0" smtClean="0"/>
              <a:t>Try different types of features, experiment with each and then decide which feature set/algorithm combination to use</a:t>
            </a:r>
          </a:p>
        </p:txBody>
      </p:sp>
    </p:spTree>
    <p:extLst>
      <p:ext uri="{BB962C8B-B14F-4D97-AF65-F5344CB8AC3E}">
        <p14:creationId xmlns:p14="http://schemas.microsoft.com/office/powerpoint/2010/main" val="321518307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Quiz Instructions</a:t>
            </a:r>
            <a:endParaRPr lang="en-US" dirty="0"/>
          </a:p>
        </p:txBody>
      </p:sp>
      <p:sp>
        <p:nvSpPr>
          <p:cNvPr id="3" name="Content Placeholder 2"/>
          <p:cNvSpPr>
            <a:spLocks noGrp="1"/>
          </p:cNvSpPr>
          <p:nvPr>
            <p:ph idx="1"/>
          </p:nvPr>
        </p:nvSpPr>
        <p:spPr/>
        <p:txBody>
          <a:bodyPr/>
          <a:lstStyle/>
          <a:p>
            <a:r>
              <a:rPr lang="en-US" dirty="0" smtClean="0"/>
              <a:t>Keep your answers brief. </a:t>
            </a:r>
          </a:p>
          <a:p>
            <a:r>
              <a:rPr lang="en-US" dirty="0" smtClean="0"/>
              <a:t>Remember to write your name.</a:t>
            </a:r>
          </a:p>
          <a:p>
            <a:r>
              <a:rPr lang="en-US" dirty="0" smtClean="0"/>
              <a:t>No talking is allowed. Only talking is with the TA or me.</a:t>
            </a:r>
          </a:p>
          <a:p>
            <a:r>
              <a:rPr lang="en-US" dirty="0" smtClean="0"/>
              <a:t>Duration: 20 minutes</a:t>
            </a:r>
            <a:endParaRPr lang="en-US" dirty="0"/>
          </a:p>
        </p:txBody>
      </p:sp>
    </p:spTree>
    <p:extLst>
      <p:ext uri="{BB962C8B-B14F-4D97-AF65-F5344CB8AC3E}">
        <p14:creationId xmlns:p14="http://schemas.microsoft.com/office/powerpoint/2010/main" val="364249810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altLang="en-US" smtClean="0"/>
              <a:t>What features will you use?</a:t>
            </a:r>
          </a:p>
        </p:txBody>
      </p:sp>
      <p:sp>
        <p:nvSpPr>
          <p:cNvPr id="10243" name="Content Placeholder 2"/>
          <p:cNvSpPr>
            <a:spLocks noGrp="1"/>
          </p:cNvSpPr>
          <p:nvPr>
            <p:ph idx="1"/>
          </p:nvPr>
        </p:nvSpPr>
        <p:spPr/>
        <p:txBody>
          <a:bodyPr/>
          <a:lstStyle/>
          <a:p>
            <a:r>
              <a:rPr lang="en-US" altLang="en-US" smtClean="0"/>
              <a:t>Examples</a:t>
            </a:r>
          </a:p>
          <a:p>
            <a:pPr lvl="1"/>
            <a:r>
              <a:rPr lang="en-US" altLang="en-US" smtClean="0"/>
              <a:t>Spam Filtering</a:t>
            </a:r>
          </a:p>
          <a:p>
            <a:pPr lvl="1"/>
            <a:r>
              <a:rPr lang="en-US" altLang="en-US" smtClean="0"/>
              <a:t>Mapping images to names</a:t>
            </a:r>
          </a:p>
          <a:p>
            <a:r>
              <a:rPr lang="en-US" altLang="en-US" smtClean="0"/>
              <a:t>Feature Combination</a:t>
            </a:r>
          </a:p>
          <a:p>
            <a:pPr lvl="1"/>
            <a:r>
              <a:rPr lang="en-US" altLang="en-US" smtClean="0"/>
              <a:t>Linear models cannot handle some dependencies between features (e.g. XOR)</a:t>
            </a:r>
          </a:p>
          <a:p>
            <a:pPr lvl="1"/>
            <a:r>
              <a:rPr lang="en-US" altLang="en-US" smtClean="0"/>
              <a:t>Feature combinations might work better.</a:t>
            </a:r>
          </a:p>
          <a:p>
            <a:pPr lvl="1"/>
            <a:r>
              <a:rPr lang="en-US" altLang="en-US" smtClean="0"/>
              <a:t>Quick growth of the number of features.</a:t>
            </a:r>
          </a:p>
        </p:txBody>
      </p:sp>
    </p:spTree>
    <p:extLst>
      <p:ext uri="{BB962C8B-B14F-4D97-AF65-F5344CB8AC3E}">
        <p14:creationId xmlns:p14="http://schemas.microsoft.com/office/powerpoint/2010/main" val="6457233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a:normAutofit fontScale="90000"/>
          </a:bodyPr>
          <a:lstStyle/>
          <a:p>
            <a:r>
              <a:rPr lang="en-US" altLang="en-US" smtClean="0"/>
              <a:t>Evaluation</a:t>
            </a:r>
          </a:p>
        </p:txBody>
      </p:sp>
      <p:sp>
        <p:nvSpPr>
          <p:cNvPr id="11266" name="Rectangle 3"/>
          <p:cNvSpPr>
            <a:spLocks noGrp="1" noChangeArrowheads="1"/>
          </p:cNvSpPr>
          <p:nvPr>
            <p:ph idx="1"/>
          </p:nvPr>
        </p:nvSpPr>
        <p:spPr/>
        <p:txBody>
          <a:bodyPr/>
          <a:lstStyle/>
          <a:p>
            <a:pPr>
              <a:lnSpc>
                <a:spcPct val="80000"/>
              </a:lnSpc>
            </a:pPr>
            <a:r>
              <a:rPr lang="en-US" altLang="en-US" sz="2800" dirty="0" smtClean="0"/>
              <a:t>Accuracy </a:t>
            </a:r>
          </a:p>
          <a:p>
            <a:pPr lvl="1">
              <a:lnSpc>
                <a:spcPct val="80000"/>
              </a:lnSpc>
            </a:pPr>
            <a:r>
              <a:rPr lang="en-US" altLang="en-US" sz="2400" dirty="0" smtClean="0"/>
              <a:t>Fraction of the examples that are correctly classified by the learner</a:t>
            </a:r>
          </a:p>
          <a:p>
            <a:pPr>
              <a:lnSpc>
                <a:spcPct val="80000"/>
              </a:lnSpc>
            </a:pPr>
            <a:r>
              <a:rPr lang="en-US" altLang="en-US" sz="2800" dirty="0" smtClean="0"/>
              <a:t>Precision, Recall and F-score (Next slide)</a:t>
            </a:r>
          </a:p>
          <a:p>
            <a:pPr>
              <a:lnSpc>
                <a:spcPct val="80000"/>
              </a:lnSpc>
            </a:pPr>
            <a:r>
              <a:rPr lang="en-US" altLang="en-US" sz="2800" dirty="0" smtClean="0">
                <a:solidFill>
                  <a:srgbClr val="FF0000"/>
                </a:solidFill>
              </a:rPr>
              <a:t>Squared error (Regression problems)</a:t>
            </a:r>
          </a:p>
          <a:p>
            <a:pPr>
              <a:lnSpc>
                <a:spcPct val="80000"/>
              </a:lnSpc>
            </a:pPr>
            <a:r>
              <a:rPr lang="en-US" altLang="en-US" sz="2800" dirty="0" smtClean="0">
                <a:solidFill>
                  <a:srgbClr val="0033CC"/>
                </a:solidFill>
              </a:rPr>
              <a:t>Likelihood</a:t>
            </a:r>
          </a:p>
          <a:p>
            <a:pPr>
              <a:lnSpc>
                <a:spcPct val="80000"/>
              </a:lnSpc>
            </a:pPr>
            <a:r>
              <a:rPr lang="en-US" altLang="en-US" sz="2800" dirty="0" smtClean="0">
                <a:solidFill>
                  <a:srgbClr val="0033CC"/>
                </a:solidFill>
              </a:rPr>
              <a:t>Posterior probability</a:t>
            </a:r>
          </a:p>
          <a:p>
            <a:pPr>
              <a:lnSpc>
                <a:spcPct val="80000"/>
              </a:lnSpc>
            </a:pPr>
            <a:r>
              <a:rPr lang="en-US" altLang="en-US" sz="2800" dirty="0" smtClean="0">
                <a:solidFill>
                  <a:srgbClr val="008000"/>
                </a:solidFill>
              </a:rPr>
              <a:t>Cost / Utility</a:t>
            </a:r>
          </a:p>
          <a:p>
            <a:pPr>
              <a:lnSpc>
                <a:spcPct val="80000"/>
              </a:lnSpc>
            </a:pPr>
            <a:r>
              <a:rPr lang="en-US" altLang="en-US" sz="2800" dirty="0" smtClean="0"/>
              <a:t>Etc.</a:t>
            </a:r>
          </a:p>
        </p:txBody>
      </p:sp>
    </p:spTree>
    <p:extLst>
      <p:ext uri="{BB962C8B-B14F-4D97-AF65-F5344CB8AC3E}">
        <p14:creationId xmlns:p14="http://schemas.microsoft.com/office/powerpoint/2010/main" val="354670975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Precision, Recall and F-1 score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4267200"/>
                <a:ext cx="8512696" cy="2290060"/>
              </a:xfrm>
            </p:spPr>
            <p:txBody>
              <a:bodyPr/>
              <a:lstStyle/>
              <a:p>
                <a:r>
                  <a:rPr lang="en-US" dirty="0" smtClean="0"/>
                  <a:t>Precision (P) = </a:t>
                </a:r>
                <a14:m>
                  <m:oMath xmlns="" xmlns:m="http://schemas.openxmlformats.org/officeDocument/2006/math">
                    <m:f>
                      <m:fPr>
                        <m:ctrlPr>
                          <a:rPr lang="en-US" i="1" smtClean="0">
                            <a:latin typeface="Cambria Math"/>
                          </a:rPr>
                        </m:ctrlPr>
                      </m:fPr>
                      <m:num>
                        <m:r>
                          <a:rPr lang="en-US" b="0" i="1" smtClean="0">
                            <a:latin typeface="Cambria Math"/>
                          </a:rPr>
                          <m:t>𝑡𝑝</m:t>
                        </m:r>
                      </m:num>
                      <m:den>
                        <m:r>
                          <a:rPr lang="en-US" b="0" i="1" smtClean="0">
                            <a:latin typeface="Cambria Math"/>
                          </a:rPr>
                          <m:t>𝑡𝑝</m:t>
                        </m:r>
                        <m:r>
                          <a:rPr lang="en-US" b="0" i="1" smtClean="0">
                            <a:latin typeface="Cambria Math"/>
                          </a:rPr>
                          <m:t>+</m:t>
                        </m:r>
                        <m:r>
                          <a:rPr lang="en-US" b="0" i="1" smtClean="0">
                            <a:latin typeface="Cambria Math"/>
                          </a:rPr>
                          <m:t>𝑓𝑝</m:t>
                        </m:r>
                      </m:den>
                    </m:f>
                  </m:oMath>
                </a14:m>
                <a:r>
                  <a:rPr lang="en-US" dirty="0" smtClean="0"/>
                  <a:t>; Recall (R)= </a:t>
                </a:r>
                <a14:m>
                  <m:oMath xmlns="" xmlns:m="http://schemas.openxmlformats.org/officeDocument/2006/math">
                    <m:f>
                      <m:fPr>
                        <m:ctrlPr>
                          <a:rPr lang="en-US" i="1" smtClean="0">
                            <a:latin typeface="Cambria Math"/>
                          </a:rPr>
                        </m:ctrlPr>
                      </m:fPr>
                      <m:num>
                        <m:r>
                          <a:rPr lang="en-US" b="0" i="1" smtClean="0">
                            <a:latin typeface="Cambria Math"/>
                          </a:rPr>
                          <m:t>𝑡𝑝</m:t>
                        </m:r>
                      </m:num>
                      <m:den>
                        <m:r>
                          <a:rPr lang="en-US" b="0" i="1" smtClean="0">
                            <a:latin typeface="Cambria Math"/>
                          </a:rPr>
                          <m:t>𝑡𝑝</m:t>
                        </m:r>
                        <m:r>
                          <a:rPr lang="en-US" b="0" i="1" smtClean="0">
                            <a:latin typeface="Cambria Math"/>
                          </a:rPr>
                          <m:t>+</m:t>
                        </m:r>
                        <m:r>
                          <a:rPr lang="en-US" b="0" i="1" smtClean="0">
                            <a:latin typeface="Cambria Math"/>
                          </a:rPr>
                          <m:t>𝑓𝑛</m:t>
                        </m:r>
                      </m:den>
                    </m:f>
                  </m:oMath>
                </a14:m>
                <a:endParaRPr lang="en-US" dirty="0" smtClean="0"/>
              </a:p>
              <a:p>
                <a:r>
                  <a:rPr lang="en-US" dirty="0" smtClean="0"/>
                  <a:t>F1-score = </a:t>
                </a:r>
                <a14:m>
                  <m:oMath xmlns="" xmlns:m="http://schemas.openxmlformats.org/officeDocument/2006/math">
                    <m:r>
                      <a:rPr lang="en-US" b="0" i="0" smtClean="0">
                        <a:latin typeface="Cambria Math"/>
                      </a:rPr>
                      <m:t>2</m:t>
                    </m:r>
                    <m:f>
                      <m:fPr>
                        <m:ctrlPr>
                          <a:rPr lang="en-US" i="1" smtClean="0">
                            <a:latin typeface="Cambria Math"/>
                          </a:rPr>
                        </m:ctrlPr>
                      </m:fPr>
                      <m:num>
                        <m:r>
                          <a:rPr lang="en-US" b="0" i="1" smtClean="0">
                            <a:latin typeface="Cambria Math"/>
                          </a:rPr>
                          <m:t>𝑃</m:t>
                        </m:r>
                        <m:r>
                          <a:rPr lang="en-US" b="0" i="1" smtClean="0">
                            <a:latin typeface="Cambria Math"/>
                            <a:ea typeface="Cambria Math"/>
                          </a:rPr>
                          <m:t>×</m:t>
                        </m:r>
                        <m:r>
                          <a:rPr lang="en-US" b="0" i="1" smtClean="0">
                            <a:latin typeface="Cambria Math"/>
                            <a:ea typeface="Cambria Math"/>
                          </a:rPr>
                          <m:t>𝑅</m:t>
                        </m:r>
                      </m:num>
                      <m:den>
                        <m:r>
                          <a:rPr lang="en-US" b="0" i="1" smtClean="0">
                            <a:latin typeface="Cambria Math"/>
                          </a:rPr>
                          <m:t>𝑃</m:t>
                        </m:r>
                        <m:r>
                          <a:rPr lang="en-US" b="0" i="1" smtClean="0">
                            <a:latin typeface="Cambria Math"/>
                          </a:rPr>
                          <m:t>+</m:t>
                        </m:r>
                        <m:r>
                          <a:rPr lang="en-US" b="0" i="1" smtClean="0">
                            <a:latin typeface="Cambria Math"/>
                          </a:rPr>
                          <m:t>𝑅</m:t>
                        </m:r>
                      </m:den>
                    </m:f>
                  </m:oMath>
                </a14:m>
                <a:endParaRPr lang="en-US" dirty="0" smtClean="0"/>
              </a:p>
              <a:p>
                <a:pPr lvl="1"/>
                <a:r>
                  <a:rPr lang="en-US" dirty="0" smtClean="0"/>
                  <a:t>Harmonic mean of precision and recall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4267200"/>
                <a:ext cx="8512696" cy="2290060"/>
              </a:xfrm>
              <a:blipFill rotWithShape="1">
                <a:blip r:embed="rId3"/>
                <a:stretch>
                  <a:fillRect/>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65656762"/>
              </p:ext>
            </p:extLst>
          </p:nvPr>
        </p:nvGraphicFramePr>
        <p:xfrm>
          <a:off x="381000" y="1752601"/>
          <a:ext cx="8534400" cy="2514599"/>
        </p:xfrm>
        <a:graphic>
          <a:graphicData uri="http://schemas.openxmlformats.org/drawingml/2006/table">
            <a:tbl>
              <a:tblPr firstRow="1" bandRow="1">
                <a:tableStyleId>{5940675A-B579-460E-94D1-54222C63F5DA}</a:tableStyleId>
              </a:tblPr>
              <a:tblGrid>
                <a:gridCol w="2616200"/>
                <a:gridCol w="2946400"/>
                <a:gridCol w="2971800"/>
              </a:tblGrid>
              <a:tr h="511175">
                <a:tc>
                  <a:txBody>
                    <a:bodyPr/>
                    <a:lstStyle/>
                    <a:p>
                      <a:endParaRPr lang="en-US" sz="2400" dirty="0"/>
                    </a:p>
                  </a:txBody>
                  <a:tcPr/>
                </a:tc>
                <a:tc>
                  <a:txBody>
                    <a:bodyPr/>
                    <a:lstStyle/>
                    <a:p>
                      <a:r>
                        <a:rPr lang="en-US" sz="2400" b="1" dirty="0" smtClean="0">
                          <a:solidFill>
                            <a:srgbClr val="0033CC"/>
                          </a:solidFill>
                        </a:rPr>
                        <a:t>Actual=True</a:t>
                      </a:r>
                      <a:endParaRPr lang="en-US" sz="2400" b="1" dirty="0">
                        <a:solidFill>
                          <a:srgbClr val="0033CC"/>
                        </a:solidFill>
                      </a:endParaRPr>
                    </a:p>
                  </a:txBody>
                  <a:tcPr/>
                </a:tc>
                <a:tc>
                  <a:txBody>
                    <a:bodyPr/>
                    <a:lstStyle/>
                    <a:p>
                      <a:r>
                        <a:rPr lang="en-US" sz="2400" b="1" dirty="0" smtClean="0">
                          <a:solidFill>
                            <a:srgbClr val="0033CC"/>
                          </a:solidFill>
                        </a:rPr>
                        <a:t>Actual=False</a:t>
                      </a:r>
                      <a:endParaRPr lang="en-US" sz="2400" b="1" dirty="0">
                        <a:solidFill>
                          <a:srgbClr val="0033CC"/>
                        </a:solidFill>
                      </a:endParaRPr>
                    </a:p>
                  </a:txBody>
                  <a:tcPr/>
                </a:tc>
              </a:tr>
              <a:tr h="882303">
                <a:tc>
                  <a:txBody>
                    <a:bodyPr/>
                    <a:lstStyle/>
                    <a:p>
                      <a:r>
                        <a:rPr lang="en-US" sz="2400" b="1" dirty="0" smtClean="0">
                          <a:solidFill>
                            <a:schemeClr val="accent6"/>
                          </a:solidFill>
                        </a:rPr>
                        <a:t>Predicted=True</a:t>
                      </a:r>
                      <a:endParaRPr lang="en-US" sz="2400" b="1" dirty="0">
                        <a:solidFill>
                          <a:schemeClr val="accent6"/>
                        </a:solidFill>
                      </a:endParaRPr>
                    </a:p>
                  </a:txBody>
                  <a:tcPr/>
                </a:tc>
                <a:tc>
                  <a:txBody>
                    <a:bodyPr/>
                    <a:lstStyle/>
                    <a:p>
                      <a:r>
                        <a:rPr lang="en-US" sz="2400" b="1" i="1" dirty="0" err="1" smtClean="0"/>
                        <a:t>tp</a:t>
                      </a:r>
                      <a:r>
                        <a:rPr lang="en-US" sz="2400" dirty="0" smtClean="0"/>
                        <a:t> (correct result)</a:t>
                      </a:r>
                      <a:endParaRPr lang="en-US" sz="2400" dirty="0"/>
                    </a:p>
                  </a:txBody>
                  <a:tcPr/>
                </a:tc>
                <a:tc>
                  <a:txBody>
                    <a:bodyPr/>
                    <a:lstStyle/>
                    <a:p>
                      <a:r>
                        <a:rPr lang="en-US" sz="2400" b="1" i="1" dirty="0" err="1" smtClean="0"/>
                        <a:t>fp</a:t>
                      </a:r>
                      <a:r>
                        <a:rPr lang="en-US" sz="2400" baseline="0" dirty="0" smtClean="0"/>
                        <a:t> (unexpected result)</a:t>
                      </a:r>
                      <a:endParaRPr lang="en-US" sz="2400" dirty="0"/>
                    </a:p>
                  </a:txBody>
                  <a:tcPr/>
                </a:tc>
              </a:tr>
              <a:tr h="1121121">
                <a:tc>
                  <a:txBody>
                    <a:bodyPr/>
                    <a:lstStyle/>
                    <a:p>
                      <a:r>
                        <a:rPr lang="en-US" sz="2400" b="1" dirty="0" smtClean="0">
                          <a:solidFill>
                            <a:schemeClr val="accent6"/>
                          </a:solidFill>
                        </a:rPr>
                        <a:t>Predicted=False</a:t>
                      </a:r>
                      <a:endParaRPr lang="en-US" sz="2400" b="1" dirty="0">
                        <a:solidFill>
                          <a:schemeClr val="accent6"/>
                        </a:solidFill>
                      </a:endParaRPr>
                    </a:p>
                  </a:txBody>
                  <a:tcPr/>
                </a:tc>
                <a:tc>
                  <a:txBody>
                    <a:bodyPr/>
                    <a:lstStyle/>
                    <a:p>
                      <a:r>
                        <a:rPr lang="en-US" sz="2400" b="1" i="1" dirty="0" err="1" smtClean="0"/>
                        <a:t>fn</a:t>
                      </a:r>
                      <a:r>
                        <a:rPr lang="en-US" sz="2400" baseline="0" dirty="0" smtClean="0"/>
                        <a:t> (missing result)</a:t>
                      </a:r>
                      <a:endParaRPr lang="en-US" sz="2400" dirty="0"/>
                    </a:p>
                  </a:txBody>
                  <a:tcPr/>
                </a:tc>
                <a:tc>
                  <a:txBody>
                    <a:bodyPr/>
                    <a:lstStyle/>
                    <a:p>
                      <a:r>
                        <a:rPr lang="en-US" sz="2400" b="1" i="1" dirty="0" err="1" smtClean="0"/>
                        <a:t>tn</a:t>
                      </a:r>
                      <a:r>
                        <a:rPr lang="en-US" sz="2400" dirty="0" smtClean="0"/>
                        <a:t> (correct</a:t>
                      </a:r>
                      <a:r>
                        <a:rPr lang="en-US" sz="2400" baseline="0" dirty="0" smtClean="0"/>
                        <a:t> absence of result)</a:t>
                      </a:r>
                      <a:endParaRPr lang="en-US" sz="2400" dirty="0"/>
                    </a:p>
                  </a:txBody>
                  <a:tcPr/>
                </a:tc>
              </a:tr>
            </a:tbl>
          </a:graphicData>
        </a:graphic>
      </p:graphicFrame>
    </p:spTree>
    <p:extLst>
      <p:ext uri="{BB962C8B-B14F-4D97-AF65-F5344CB8AC3E}">
        <p14:creationId xmlns:p14="http://schemas.microsoft.com/office/powerpoint/2010/main" val="35728750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r>
              <a:rPr lang="en-US" altLang="en-US" smtClean="0"/>
              <a:t>What algorithms (Classifiers/learners) to use</a:t>
            </a:r>
          </a:p>
        </p:txBody>
      </p:sp>
      <p:sp>
        <p:nvSpPr>
          <p:cNvPr id="12291" name="Content Placeholder 2"/>
          <p:cNvSpPr>
            <a:spLocks noGrp="1"/>
          </p:cNvSpPr>
          <p:nvPr>
            <p:ph idx="1"/>
          </p:nvPr>
        </p:nvSpPr>
        <p:spPr/>
        <p:txBody>
          <a:bodyPr/>
          <a:lstStyle/>
          <a:p>
            <a:r>
              <a:rPr lang="en-US" altLang="en-US" b="1" dirty="0" smtClean="0">
                <a:solidFill>
                  <a:srgbClr val="0033CC"/>
                </a:solidFill>
              </a:rPr>
              <a:t>Naïve Bayes</a:t>
            </a:r>
          </a:p>
          <a:p>
            <a:r>
              <a:rPr lang="en-US" altLang="en-US" b="1" dirty="0" smtClean="0">
                <a:solidFill>
                  <a:srgbClr val="0033CC"/>
                </a:solidFill>
              </a:rPr>
              <a:t>Logistic Regression</a:t>
            </a:r>
          </a:p>
          <a:p>
            <a:r>
              <a:rPr lang="en-US" altLang="en-US" b="1" dirty="0" smtClean="0">
                <a:solidFill>
                  <a:srgbClr val="0033CC"/>
                </a:solidFill>
              </a:rPr>
              <a:t>Linear SVMs</a:t>
            </a:r>
          </a:p>
          <a:p>
            <a:r>
              <a:rPr lang="en-US" altLang="en-US" b="1" dirty="0">
                <a:solidFill>
                  <a:srgbClr val="FF0000"/>
                </a:solidFill>
              </a:rPr>
              <a:t>Decision Trees</a:t>
            </a:r>
          </a:p>
          <a:p>
            <a:r>
              <a:rPr lang="en-US" altLang="en-US" b="1" dirty="0">
                <a:solidFill>
                  <a:srgbClr val="FF0000"/>
                </a:solidFill>
              </a:rPr>
              <a:t>Neural Networks</a:t>
            </a:r>
          </a:p>
          <a:p>
            <a:r>
              <a:rPr lang="en-US" altLang="en-US" b="1" dirty="0">
                <a:solidFill>
                  <a:srgbClr val="FF0000"/>
                </a:solidFill>
              </a:rPr>
              <a:t>Support Vector </a:t>
            </a:r>
            <a:r>
              <a:rPr lang="en-US" altLang="en-US" b="1" dirty="0" smtClean="0">
                <a:solidFill>
                  <a:srgbClr val="FF0000"/>
                </a:solidFill>
              </a:rPr>
              <a:t>Machines</a:t>
            </a:r>
          </a:p>
          <a:p>
            <a:r>
              <a:rPr lang="en-US" altLang="en-US" b="1" dirty="0" smtClean="0">
                <a:solidFill>
                  <a:srgbClr val="00B050"/>
                </a:solidFill>
              </a:rPr>
              <a:t>K-nearest neighbors (Non-parametric)</a:t>
            </a:r>
          </a:p>
          <a:p>
            <a:r>
              <a:rPr lang="en-US" altLang="en-US" dirty="0" smtClean="0"/>
              <a:t>Bagging (Meta); Boosting (Meta)</a:t>
            </a:r>
          </a:p>
        </p:txBody>
      </p:sp>
      <p:sp>
        <p:nvSpPr>
          <p:cNvPr id="12292" name="TextBox 3"/>
          <p:cNvSpPr txBox="1">
            <a:spLocks noChangeArrowheads="1"/>
          </p:cNvSpPr>
          <p:nvPr/>
        </p:nvSpPr>
        <p:spPr bwMode="auto">
          <a:xfrm>
            <a:off x="6029779" y="6148614"/>
            <a:ext cx="3092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3200" b="1" dirty="0" err="1"/>
              <a:t>Weka</a:t>
            </a:r>
            <a:r>
              <a:rPr lang="en-US" altLang="en-US" sz="3200" b="1" dirty="0"/>
              <a:t> Software</a:t>
            </a:r>
          </a:p>
        </p:txBody>
      </p:sp>
      <p:sp>
        <p:nvSpPr>
          <p:cNvPr id="2" name="Right Brace 1"/>
          <p:cNvSpPr/>
          <p:nvPr/>
        </p:nvSpPr>
        <p:spPr bwMode="auto">
          <a:xfrm>
            <a:off x="4876800" y="1828800"/>
            <a:ext cx="838200" cy="1447800"/>
          </a:xfrm>
          <a:prstGeom prst="rightBrace">
            <a:avLst/>
          </a:prstGeom>
          <a:noFill/>
          <a:ln w="38100" cap="flat" cmpd="sng" algn="ctr">
            <a:solidFill>
              <a:srgbClr val="3333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3" name="TextBox 2"/>
          <p:cNvSpPr txBox="1"/>
          <p:nvPr/>
        </p:nvSpPr>
        <p:spPr>
          <a:xfrm>
            <a:off x="6477000" y="3922067"/>
            <a:ext cx="2971800" cy="461665"/>
          </a:xfrm>
          <a:prstGeom prst="rect">
            <a:avLst/>
          </a:prstGeom>
          <a:noFill/>
        </p:spPr>
        <p:txBody>
          <a:bodyPr wrap="square" rtlCol="0">
            <a:spAutoFit/>
          </a:bodyPr>
          <a:lstStyle/>
          <a:p>
            <a:r>
              <a:rPr lang="en-US" sz="2400" b="1" dirty="0" smtClean="0">
                <a:solidFill>
                  <a:srgbClr val="FF0000"/>
                </a:solidFill>
              </a:rPr>
              <a:t>Non-linear</a:t>
            </a:r>
            <a:endParaRPr lang="en-US" sz="2400" b="1" dirty="0">
              <a:solidFill>
                <a:srgbClr val="FF0000"/>
              </a:solidFill>
            </a:endParaRPr>
          </a:p>
        </p:txBody>
      </p:sp>
      <p:sp>
        <p:nvSpPr>
          <p:cNvPr id="8" name="Right Brace 7"/>
          <p:cNvSpPr/>
          <p:nvPr/>
        </p:nvSpPr>
        <p:spPr bwMode="auto">
          <a:xfrm>
            <a:off x="5562600" y="3429000"/>
            <a:ext cx="838200" cy="1447800"/>
          </a:xfrm>
          <a:prstGeom prst="rightBrace">
            <a:avLst/>
          </a:prstGeom>
          <a:noFill/>
          <a:ln w="38100" cap="flat" cmpd="sng" algn="ctr">
            <a:solidFill>
              <a:srgbClr val="FF0000"/>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9" name="TextBox 8"/>
          <p:cNvSpPr txBox="1"/>
          <p:nvPr/>
        </p:nvSpPr>
        <p:spPr>
          <a:xfrm>
            <a:off x="5867400" y="2321867"/>
            <a:ext cx="2971800" cy="461665"/>
          </a:xfrm>
          <a:prstGeom prst="rect">
            <a:avLst/>
          </a:prstGeom>
          <a:noFill/>
        </p:spPr>
        <p:txBody>
          <a:bodyPr wrap="square" rtlCol="0">
            <a:spAutoFit/>
          </a:bodyPr>
          <a:lstStyle/>
          <a:p>
            <a:r>
              <a:rPr lang="en-US" sz="2400" b="1" dirty="0">
                <a:solidFill>
                  <a:srgbClr val="0033CC"/>
                </a:solidFill>
              </a:rPr>
              <a:t>Linear classifiers</a:t>
            </a:r>
          </a:p>
        </p:txBody>
      </p:sp>
    </p:spTree>
    <p:extLst>
      <p:ext uri="{BB962C8B-B14F-4D97-AF65-F5344CB8AC3E}">
        <p14:creationId xmlns:p14="http://schemas.microsoft.com/office/powerpoint/2010/main" val="64697532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fontScale="90000"/>
          </a:bodyPr>
          <a:lstStyle/>
          <a:p>
            <a:r>
              <a:rPr lang="en-US" altLang="en-US" smtClean="0"/>
              <a:t>Classifiers: Bias versus Variance</a:t>
            </a:r>
          </a:p>
        </p:txBody>
      </p:sp>
      <p:pic>
        <p:nvPicPr>
          <p:cNvPr id="13315" name="Picture 2" descr="http://www.statsoft.com/textbook/graphics/SVMIntro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33600"/>
            <a:ext cx="24384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descr="http://www.statsoft.com/textbook/graphics/SVMIntro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33600"/>
            <a:ext cx="2309813"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962400" y="4310063"/>
            <a:ext cx="4724400" cy="1938337"/>
          </a:xfrm>
          <a:prstGeom prst="rect">
            <a:avLst/>
          </a:prstGeom>
          <a:noFill/>
        </p:spPr>
        <p:txBody>
          <a:bodyPr>
            <a:spAutoFit/>
          </a:bodyPr>
          <a:lstStyle/>
          <a:p>
            <a:pPr>
              <a:defRPr/>
            </a:pPr>
            <a:r>
              <a:rPr lang="en-US" dirty="0"/>
              <a:t>Non-Linear Classifier</a:t>
            </a:r>
          </a:p>
          <a:p>
            <a:pPr marL="342900" indent="-342900">
              <a:buFont typeface="Arial" pitchFamily="34" charset="0"/>
              <a:buChar char="•"/>
              <a:defRPr/>
            </a:pPr>
            <a:r>
              <a:rPr lang="en-US" dirty="0"/>
              <a:t>Support vector machine (Kernels)</a:t>
            </a:r>
          </a:p>
          <a:p>
            <a:pPr marL="342900" indent="-342900">
              <a:buFont typeface="Arial" pitchFamily="34" charset="0"/>
              <a:buChar char="•"/>
              <a:defRPr/>
            </a:pPr>
            <a:r>
              <a:rPr lang="en-US" dirty="0"/>
              <a:t>Neural networks</a:t>
            </a:r>
          </a:p>
          <a:p>
            <a:pPr marL="342900" indent="-342900">
              <a:buFont typeface="Arial" pitchFamily="34" charset="0"/>
              <a:buChar char="•"/>
              <a:defRPr/>
            </a:pPr>
            <a:r>
              <a:rPr lang="en-US" dirty="0"/>
              <a:t>Decision Trees</a:t>
            </a:r>
          </a:p>
          <a:p>
            <a:pPr marL="342900" indent="-342900">
              <a:buFont typeface="Arial" pitchFamily="34" charset="0"/>
              <a:buChar char="•"/>
              <a:defRPr/>
            </a:pPr>
            <a:endParaRPr lang="en-US" dirty="0"/>
          </a:p>
          <a:p>
            <a:pPr>
              <a:defRPr/>
            </a:pPr>
            <a:endParaRPr lang="en-US" dirty="0"/>
          </a:p>
        </p:txBody>
      </p:sp>
      <p:sp>
        <p:nvSpPr>
          <p:cNvPr id="9" name="TextBox 8"/>
          <p:cNvSpPr txBox="1"/>
          <p:nvPr/>
        </p:nvSpPr>
        <p:spPr>
          <a:xfrm>
            <a:off x="304800" y="4267200"/>
            <a:ext cx="3810000" cy="1631950"/>
          </a:xfrm>
          <a:prstGeom prst="rect">
            <a:avLst/>
          </a:prstGeom>
          <a:noFill/>
        </p:spPr>
        <p:txBody>
          <a:bodyPr>
            <a:spAutoFit/>
          </a:bodyPr>
          <a:lstStyle/>
          <a:p>
            <a:pPr>
              <a:defRPr/>
            </a:pPr>
            <a:r>
              <a:rPr lang="en-US" dirty="0"/>
              <a:t>Linear Classifier</a:t>
            </a:r>
          </a:p>
          <a:p>
            <a:pPr marL="342900" indent="-342900">
              <a:buFont typeface="Arial" pitchFamily="34" charset="0"/>
              <a:buChar char="•"/>
              <a:defRPr/>
            </a:pPr>
            <a:r>
              <a:rPr lang="en-US" dirty="0"/>
              <a:t>Naïve Bayes</a:t>
            </a:r>
          </a:p>
          <a:p>
            <a:pPr marL="342900" indent="-342900">
              <a:buFont typeface="Arial" pitchFamily="34" charset="0"/>
              <a:buChar char="•"/>
              <a:defRPr/>
            </a:pPr>
            <a:r>
              <a:rPr lang="en-US" dirty="0"/>
              <a:t>Logistic Regression</a:t>
            </a:r>
          </a:p>
          <a:p>
            <a:pPr marL="342900" indent="-342900">
              <a:buFont typeface="Arial" pitchFamily="34" charset="0"/>
              <a:buChar char="•"/>
              <a:defRPr/>
            </a:pPr>
            <a:r>
              <a:rPr lang="en-US" dirty="0"/>
              <a:t>Perceptron</a:t>
            </a:r>
          </a:p>
          <a:p>
            <a:pPr>
              <a:defRPr/>
            </a:pPr>
            <a:endParaRPr lang="en-US" dirty="0"/>
          </a:p>
        </p:txBody>
      </p:sp>
      <p:sp>
        <p:nvSpPr>
          <p:cNvPr id="13319" name="TextBox 6"/>
          <p:cNvSpPr txBox="1">
            <a:spLocks noChangeArrowheads="1"/>
          </p:cNvSpPr>
          <p:nvPr/>
        </p:nvSpPr>
        <p:spPr bwMode="auto">
          <a:xfrm>
            <a:off x="609600" y="1676400"/>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t>High Bias, low variance</a:t>
            </a:r>
          </a:p>
        </p:txBody>
      </p:sp>
      <p:sp>
        <p:nvSpPr>
          <p:cNvPr id="13320" name="TextBox 10"/>
          <p:cNvSpPr txBox="1">
            <a:spLocks noChangeArrowheads="1"/>
          </p:cNvSpPr>
          <p:nvPr/>
        </p:nvSpPr>
        <p:spPr bwMode="auto">
          <a:xfrm>
            <a:off x="4506913" y="1676400"/>
            <a:ext cx="3951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t>Low Bias, High variance</a:t>
            </a:r>
          </a:p>
        </p:txBody>
      </p:sp>
      <p:sp>
        <p:nvSpPr>
          <p:cNvPr id="13321" name="TextBox 7"/>
          <p:cNvSpPr txBox="1">
            <a:spLocks noChangeArrowheads="1"/>
          </p:cNvSpPr>
          <p:nvPr/>
        </p:nvSpPr>
        <p:spPr bwMode="auto">
          <a:xfrm>
            <a:off x="457200" y="6019800"/>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t>Simpler</a:t>
            </a:r>
          </a:p>
        </p:txBody>
      </p:sp>
      <p:sp>
        <p:nvSpPr>
          <p:cNvPr id="13322" name="TextBox 12"/>
          <p:cNvSpPr txBox="1">
            <a:spLocks noChangeArrowheads="1"/>
          </p:cNvSpPr>
          <p:nvPr/>
        </p:nvSpPr>
        <p:spPr bwMode="auto">
          <a:xfrm>
            <a:off x="4343400" y="6048375"/>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2000" b="1"/>
              <a:t>Complex</a:t>
            </a:r>
          </a:p>
        </p:txBody>
      </p:sp>
    </p:spTree>
    <p:extLst>
      <p:ext uri="{BB962C8B-B14F-4D97-AF65-F5344CB8AC3E}">
        <p14:creationId xmlns:p14="http://schemas.microsoft.com/office/powerpoint/2010/main" val="27745686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altLang="en-US" smtClean="0"/>
              <a:t>Learning = Representation +</a:t>
            </a:r>
            <a:br>
              <a:rPr lang="en-US" altLang="en-US" smtClean="0"/>
            </a:br>
            <a:r>
              <a:rPr lang="en-US" altLang="en-US" smtClean="0"/>
              <a:t>    Evaluation + Optimization</a:t>
            </a:r>
          </a:p>
        </p:txBody>
      </p:sp>
      <p:sp>
        <p:nvSpPr>
          <p:cNvPr id="14339" name="Content Placeholder 2"/>
          <p:cNvSpPr>
            <a:spLocks noGrp="1"/>
          </p:cNvSpPr>
          <p:nvPr>
            <p:ph idx="1"/>
          </p:nvPr>
        </p:nvSpPr>
        <p:spPr/>
        <p:txBody>
          <a:bodyPr/>
          <a:lstStyle/>
          <a:p>
            <a:r>
              <a:rPr lang="en-US" altLang="en-US" smtClean="0"/>
              <a:t>Thousands of learning algorithms</a:t>
            </a:r>
          </a:p>
          <a:p>
            <a:r>
              <a:rPr lang="en-US" altLang="en-US" smtClean="0"/>
              <a:t>Combinations of just three elements</a:t>
            </a:r>
          </a:p>
        </p:txBody>
      </p:sp>
      <p:graphicFrame>
        <p:nvGraphicFramePr>
          <p:cNvPr id="5" name="Table 4"/>
          <p:cNvGraphicFramePr>
            <a:graphicFrameLocks noGrp="1"/>
          </p:cNvGraphicFramePr>
          <p:nvPr/>
        </p:nvGraphicFramePr>
        <p:xfrm>
          <a:off x="1447800" y="3048000"/>
          <a:ext cx="6096000" cy="2967040"/>
        </p:xfrm>
        <a:graphic>
          <a:graphicData uri="http://schemas.openxmlformats.org/drawingml/2006/table">
            <a:tbl>
              <a:tblPr firstRow="1" bandRow="1">
                <a:tableStyleId>{5C22544A-7EE6-4342-B048-85BDC9FD1C3A}</a:tableStyleId>
              </a:tblPr>
              <a:tblGrid>
                <a:gridCol w="2032000"/>
                <a:gridCol w="2032000"/>
                <a:gridCol w="2032000"/>
              </a:tblGrid>
              <a:tr h="370880">
                <a:tc>
                  <a:txBody>
                    <a:bodyPr/>
                    <a:lstStyle/>
                    <a:p>
                      <a:r>
                        <a:rPr lang="en-US" sz="1800" dirty="0" smtClean="0"/>
                        <a:t>Representation</a:t>
                      </a:r>
                      <a:endParaRPr lang="en-US" sz="1800" dirty="0"/>
                    </a:p>
                  </a:txBody>
                  <a:tcPr marT="45725" marB="45725"/>
                </a:tc>
                <a:tc>
                  <a:txBody>
                    <a:bodyPr/>
                    <a:lstStyle/>
                    <a:p>
                      <a:r>
                        <a:rPr lang="en-US" sz="1800" smtClean="0"/>
                        <a:t>Evaluation</a:t>
                      </a:r>
                      <a:endParaRPr lang="en-US" sz="1800"/>
                    </a:p>
                  </a:txBody>
                  <a:tcPr marT="45725" marB="45725"/>
                </a:tc>
                <a:tc>
                  <a:txBody>
                    <a:bodyPr/>
                    <a:lstStyle/>
                    <a:p>
                      <a:r>
                        <a:rPr lang="en-US" sz="1800" smtClean="0"/>
                        <a:t>Optimization</a:t>
                      </a:r>
                      <a:endParaRPr lang="en-US" sz="1800"/>
                    </a:p>
                  </a:txBody>
                  <a:tcPr marT="45725" marB="45725"/>
                </a:tc>
              </a:tr>
              <a:tr h="370880">
                <a:tc>
                  <a:txBody>
                    <a:bodyPr/>
                    <a:lstStyle/>
                    <a:p>
                      <a:r>
                        <a:rPr lang="en-US" sz="1800" dirty="0" smtClean="0"/>
                        <a:t>Instances</a:t>
                      </a:r>
                      <a:endParaRPr lang="en-US" sz="1800" dirty="0"/>
                    </a:p>
                  </a:txBody>
                  <a:tcPr marT="45725" marB="45725"/>
                </a:tc>
                <a:tc>
                  <a:txBody>
                    <a:bodyPr/>
                    <a:lstStyle/>
                    <a:p>
                      <a:r>
                        <a:rPr lang="en-US" sz="1800" dirty="0" smtClean="0"/>
                        <a:t>Accuracy</a:t>
                      </a:r>
                      <a:endParaRPr lang="en-US" sz="1800" dirty="0"/>
                    </a:p>
                  </a:txBody>
                  <a:tcPr marT="45725" marB="45725"/>
                </a:tc>
                <a:tc>
                  <a:txBody>
                    <a:bodyPr/>
                    <a:lstStyle/>
                    <a:p>
                      <a:r>
                        <a:rPr lang="en-US" sz="1800" smtClean="0"/>
                        <a:t>Greedy search</a:t>
                      </a:r>
                      <a:endParaRPr lang="en-US" sz="1800"/>
                    </a:p>
                  </a:txBody>
                  <a:tcPr marT="45725" marB="45725"/>
                </a:tc>
              </a:tr>
              <a:tr h="370880">
                <a:tc>
                  <a:txBody>
                    <a:bodyPr/>
                    <a:lstStyle/>
                    <a:p>
                      <a:r>
                        <a:rPr lang="en-US" sz="1800" dirty="0" err="1" smtClean="0"/>
                        <a:t>Hyperplanes</a:t>
                      </a:r>
                      <a:endParaRPr lang="en-US" sz="1800" dirty="0"/>
                    </a:p>
                  </a:txBody>
                  <a:tcPr marT="45725" marB="45725"/>
                </a:tc>
                <a:tc>
                  <a:txBody>
                    <a:bodyPr/>
                    <a:lstStyle/>
                    <a:p>
                      <a:r>
                        <a:rPr lang="en-US" sz="1800" smtClean="0"/>
                        <a:t>Precision/Recall</a:t>
                      </a:r>
                      <a:endParaRPr lang="en-US" sz="1800"/>
                    </a:p>
                  </a:txBody>
                  <a:tcPr marT="45725" marB="45725"/>
                </a:tc>
                <a:tc>
                  <a:txBody>
                    <a:bodyPr/>
                    <a:lstStyle/>
                    <a:p>
                      <a:r>
                        <a:rPr lang="en-US" sz="1800" smtClean="0"/>
                        <a:t>Branch</a:t>
                      </a:r>
                      <a:r>
                        <a:rPr lang="en-US" sz="1800" baseline="0" smtClean="0"/>
                        <a:t> &amp; bound</a:t>
                      </a:r>
                      <a:endParaRPr lang="en-US" sz="1800"/>
                    </a:p>
                  </a:txBody>
                  <a:tcPr marT="45725" marB="45725"/>
                </a:tc>
              </a:tr>
              <a:tr h="370880">
                <a:tc>
                  <a:txBody>
                    <a:bodyPr/>
                    <a:lstStyle/>
                    <a:p>
                      <a:r>
                        <a:rPr lang="en-US" sz="1800" smtClean="0"/>
                        <a:t>Decision trees</a:t>
                      </a:r>
                      <a:endParaRPr lang="en-US" sz="1800"/>
                    </a:p>
                  </a:txBody>
                  <a:tcPr marT="45725" marB="45725"/>
                </a:tc>
                <a:tc>
                  <a:txBody>
                    <a:bodyPr/>
                    <a:lstStyle/>
                    <a:p>
                      <a:r>
                        <a:rPr lang="en-US" sz="1800" smtClean="0"/>
                        <a:t>Squared</a:t>
                      </a:r>
                      <a:r>
                        <a:rPr lang="en-US" sz="1800" baseline="0" smtClean="0"/>
                        <a:t> error</a:t>
                      </a:r>
                      <a:endParaRPr lang="en-US" sz="1800"/>
                    </a:p>
                  </a:txBody>
                  <a:tcPr marT="45725" marB="45725"/>
                </a:tc>
                <a:tc>
                  <a:txBody>
                    <a:bodyPr/>
                    <a:lstStyle/>
                    <a:p>
                      <a:r>
                        <a:rPr lang="en-US" sz="1800" smtClean="0"/>
                        <a:t>Gradient</a:t>
                      </a:r>
                      <a:r>
                        <a:rPr lang="en-US" sz="1800" baseline="0" smtClean="0"/>
                        <a:t> descent</a:t>
                      </a:r>
                      <a:endParaRPr lang="en-US" sz="1800"/>
                    </a:p>
                  </a:txBody>
                  <a:tcPr marT="45725" marB="45725"/>
                </a:tc>
              </a:tr>
              <a:tr h="370880">
                <a:tc>
                  <a:txBody>
                    <a:bodyPr/>
                    <a:lstStyle/>
                    <a:p>
                      <a:r>
                        <a:rPr lang="en-US" sz="1800" dirty="0" smtClean="0"/>
                        <a:t>Sets of rules</a:t>
                      </a:r>
                      <a:endParaRPr lang="en-US" sz="1800" dirty="0"/>
                    </a:p>
                  </a:txBody>
                  <a:tcPr marT="45725" marB="45725"/>
                </a:tc>
                <a:tc>
                  <a:txBody>
                    <a:bodyPr/>
                    <a:lstStyle/>
                    <a:p>
                      <a:r>
                        <a:rPr lang="en-US" sz="1800" smtClean="0"/>
                        <a:t>Likelihood</a:t>
                      </a:r>
                      <a:endParaRPr lang="en-US" sz="1800"/>
                    </a:p>
                  </a:txBody>
                  <a:tcPr marT="45725" marB="45725"/>
                </a:tc>
                <a:tc>
                  <a:txBody>
                    <a:bodyPr/>
                    <a:lstStyle/>
                    <a:p>
                      <a:r>
                        <a:rPr lang="en-US" sz="1800" smtClean="0"/>
                        <a:t>Quasi-Newton</a:t>
                      </a:r>
                      <a:endParaRPr lang="en-US" sz="1800"/>
                    </a:p>
                  </a:txBody>
                  <a:tcPr marT="45725" marB="45725"/>
                </a:tc>
              </a:tr>
              <a:tr h="370880">
                <a:tc>
                  <a:txBody>
                    <a:bodyPr/>
                    <a:lstStyle/>
                    <a:p>
                      <a:r>
                        <a:rPr lang="en-US" sz="1800" dirty="0" smtClean="0"/>
                        <a:t>Neural networks</a:t>
                      </a:r>
                      <a:endParaRPr lang="en-US" sz="1800" dirty="0"/>
                    </a:p>
                  </a:txBody>
                  <a:tcPr marT="45725" marB="45725"/>
                </a:tc>
                <a:tc>
                  <a:txBody>
                    <a:bodyPr/>
                    <a:lstStyle/>
                    <a:p>
                      <a:r>
                        <a:rPr lang="en-US" sz="1800" smtClean="0"/>
                        <a:t>Posterior prob.</a:t>
                      </a:r>
                      <a:endParaRPr lang="en-US" sz="1800"/>
                    </a:p>
                  </a:txBody>
                  <a:tcPr marT="45725" marB="45725"/>
                </a:tc>
                <a:tc>
                  <a:txBody>
                    <a:bodyPr/>
                    <a:lstStyle/>
                    <a:p>
                      <a:r>
                        <a:rPr lang="en-US" sz="1800" smtClean="0"/>
                        <a:t>Linear</a:t>
                      </a:r>
                      <a:r>
                        <a:rPr lang="en-US" sz="1800" baseline="0" smtClean="0"/>
                        <a:t> progr.</a:t>
                      </a:r>
                      <a:endParaRPr lang="en-US" sz="1800"/>
                    </a:p>
                  </a:txBody>
                  <a:tcPr marT="45725" marB="45725"/>
                </a:tc>
              </a:tr>
              <a:tr h="370880">
                <a:tc>
                  <a:txBody>
                    <a:bodyPr/>
                    <a:lstStyle/>
                    <a:p>
                      <a:r>
                        <a:rPr lang="en-US" sz="1800" dirty="0" smtClean="0"/>
                        <a:t>Graphical</a:t>
                      </a:r>
                      <a:r>
                        <a:rPr lang="en-US" sz="1800" baseline="0" dirty="0" smtClean="0"/>
                        <a:t> models</a:t>
                      </a:r>
                      <a:endParaRPr lang="en-US" sz="1800" dirty="0"/>
                    </a:p>
                  </a:txBody>
                  <a:tcPr marT="45725" marB="45725"/>
                </a:tc>
                <a:tc>
                  <a:txBody>
                    <a:bodyPr/>
                    <a:lstStyle/>
                    <a:p>
                      <a:r>
                        <a:rPr lang="en-US" sz="1800" dirty="0" smtClean="0"/>
                        <a:t>Margin</a:t>
                      </a:r>
                      <a:endParaRPr lang="en-US" sz="1800" dirty="0"/>
                    </a:p>
                  </a:txBody>
                  <a:tcPr marT="45725" marB="45725"/>
                </a:tc>
                <a:tc>
                  <a:txBody>
                    <a:bodyPr/>
                    <a:lstStyle/>
                    <a:p>
                      <a:r>
                        <a:rPr lang="en-US" sz="1800" smtClean="0"/>
                        <a:t>Quadratic progr.</a:t>
                      </a:r>
                      <a:endParaRPr lang="en-US" sz="1800"/>
                    </a:p>
                  </a:txBody>
                  <a:tcPr marT="45725" marB="45725"/>
                </a:tc>
              </a:tr>
              <a:tr h="370880">
                <a:tc>
                  <a:txBody>
                    <a:bodyPr/>
                    <a:lstStyle/>
                    <a:p>
                      <a:r>
                        <a:rPr lang="en-US" sz="1800" smtClean="0"/>
                        <a:t>Etc.</a:t>
                      </a:r>
                      <a:endParaRPr lang="en-US" sz="1800"/>
                    </a:p>
                  </a:txBody>
                  <a:tcPr marT="45725" marB="45725"/>
                </a:tc>
                <a:tc>
                  <a:txBody>
                    <a:bodyPr/>
                    <a:lstStyle/>
                    <a:p>
                      <a:r>
                        <a:rPr lang="en-US" sz="1800" smtClean="0"/>
                        <a:t>Etc.</a:t>
                      </a:r>
                      <a:endParaRPr lang="en-US" sz="1800"/>
                    </a:p>
                  </a:txBody>
                  <a:tcPr marT="45725" marB="45725"/>
                </a:tc>
                <a:tc>
                  <a:txBody>
                    <a:bodyPr/>
                    <a:lstStyle/>
                    <a:p>
                      <a:r>
                        <a:rPr lang="en-US" sz="1800" smtClean="0"/>
                        <a:t>Etc.</a:t>
                      </a:r>
                      <a:endParaRPr lang="en-US" sz="1800"/>
                    </a:p>
                  </a:txBody>
                  <a:tcPr marT="45725" marB="45725"/>
                </a:tc>
              </a:tr>
            </a:tbl>
          </a:graphicData>
        </a:graphic>
      </p:graphicFrame>
    </p:spTree>
    <p:extLst>
      <p:ext uri="{BB962C8B-B14F-4D97-AF65-F5344CB8AC3E}">
        <p14:creationId xmlns:p14="http://schemas.microsoft.com/office/powerpoint/2010/main" val="68657225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r>
              <a:rPr lang="en-US" altLang="en-US" smtClean="0"/>
              <a:t>It’s Generalization that Counts</a:t>
            </a:r>
          </a:p>
        </p:txBody>
      </p:sp>
      <p:sp>
        <p:nvSpPr>
          <p:cNvPr id="15363" name="Content Placeholder 2"/>
          <p:cNvSpPr>
            <a:spLocks noGrp="1"/>
          </p:cNvSpPr>
          <p:nvPr>
            <p:ph idx="1"/>
          </p:nvPr>
        </p:nvSpPr>
        <p:spPr>
          <a:xfrm>
            <a:off x="330127" y="1500187"/>
            <a:ext cx="6451673" cy="4711527"/>
          </a:xfrm>
        </p:spPr>
        <p:txBody>
          <a:bodyPr/>
          <a:lstStyle/>
          <a:p>
            <a:r>
              <a:rPr lang="en-US" altLang="en-US" dirty="0" smtClean="0"/>
              <a:t>Divide data into training, test and hold-out or validation set</a:t>
            </a:r>
          </a:p>
          <a:p>
            <a:r>
              <a:rPr lang="en-US" altLang="en-US" dirty="0" smtClean="0"/>
              <a:t>Algorithm must work on test examples never seen before</a:t>
            </a:r>
          </a:p>
          <a:p>
            <a:pPr lvl="1"/>
            <a:r>
              <a:rPr lang="en-US" altLang="en-US" dirty="0" smtClean="0"/>
              <a:t>Training examples can just be memorized</a:t>
            </a:r>
          </a:p>
          <a:p>
            <a:r>
              <a:rPr lang="en-US" altLang="en-US" dirty="0" smtClean="0"/>
              <a:t>Don’t tune parameters on test data</a:t>
            </a:r>
          </a:p>
          <a:p>
            <a:r>
              <a:rPr lang="en-US" altLang="en-US" dirty="0" smtClean="0"/>
              <a:t>Use cross-validation</a:t>
            </a:r>
          </a:p>
        </p:txBody>
      </p:sp>
      <p:grpSp>
        <p:nvGrpSpPr>
          <p:cNvPr id="15364" name="Group 6"/>
          <p:cNvGrpSpPr>
            <a:grpSpLocks/>
          </p:cNvGrpSpPr>
          <p:nvPr/>
        </p:nvGrpSpPr>
        <p:grpSpPr bwMode="auto">
          <a:xfrm>
            <a:off x="6781800" y="1752600"/>
            <a:ext cx="1676400" cy="2590800"/>
            <a:chOff x="0" y="0"/>
            <a:chExt cx="1056" cy="1632"/>
          </a:xfrm>
        </p:grpSpPr>
        <p:sp>
          <p:nvSpPr>
            <p:cNvPr id="15371" name="Rectangle 4"/>
            <p:cNvSpPr>
              <a:spLocks/>
            </p:cNvSpPr>
            <p:nvPr/>
          </p:nvSpPr>
          <p:spPr bwMode="auto">
            <a:xfrm>
              <a:off x="0" y="0"/>
              <a:ext cx="1056" cy="1632"/>
            </a:xfrm>
            <a:prstGeom prst="rect">
              <a:avLst/>
            </a:prstGeom>
            <a:solidFill>
              <a:schemeClr val="accent1"/>
            </a:solidFill>
            <a:ln w="9525">
              <a:solidFill>
                <a:schemeClr val="tx1"/>
              </a:solidFill>
              <a:round/>
              <a:headEnd/>
              <a:tailEnd/>
            </a:ln>
          </p:spPr>
          <p:txBody>
            <a:bodyPr lIns="0" tIns="0" rIns="0" bIns="0"/>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5372" name="Rectangle 5"/>
            <p:cNvSpPr>
              <a:spLocks/>
            </p:cNvSpPr>
            <p:nvPr/>
          </p:nvSpPr>
          <p:spPr bwMode="auto">
            <a:xfrm>
              <a:off x="221" y="620"/>
              <a:ext cx="613"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en-US" altLang="en-US" sz="2000">
                  <a:ea typeface="MS PGothic" pitchFamily="34" charset="-128"/>
                </a:rPr>
                <a:t>Training</a:t>
              </a:r>
            </a:p>
            <a:p>
              <a:pPr algn="ctr" eaLnBrk="1" hangingPunct="1">
                <a:spcBef>
                  <a:spcPct val="0"/>
                </a:spcBef>
                <a:buClrTx/>
                <a:buSzTx/>
                <a:buFontTx/>
                <a:buNone/>
              </a:pPr>
              <a:r>
                <a:rPr lang="en-US" altLang="en-US" sz="2000">
                  <a:ea typeface="MS PGothic" pitchFamily="34" charset="-128"/>
                </a:rPr>
                <a:t>Data</a:t>
              </a:r>
            </a:p>
          </p:txBody>
        </p:sp>
      </p:grpSp>
      <p:grpSp>
        <p:nvGrpSpPr>
          <p:cNvPr id="15365" name="Group 9"/>
          <p:cNvGrpSpPr>
            <a:grpSpLocks/>
          </p:cNvGrpSpPr>
          <p:nvPr/>
        </p:nvGrpSpPr>
        <p:grpSpPr bwMode="auto">
          <a:xfrm>
            <a:off x="6781800" y="4419600"/>
            <a:ext cx="1676400" cy="990600"/>
            <a:chOff x="0" y="0"/>
            <a:chExt cx="1056" cy="624"/>
          </a:xfrm>
        </p:grpSpPr>
        <p:sp>
          <p:nvSpPr>
            <p:cNvPr id="15369" name="Rectangle 7"/>
            <p:cNvSpPr>
              <a:spLocks/>
            </p:cNvSpPr>
            <p:nvPr/>
          </p:nvSpPr>
          <p:spPr bwMode="auto">
            <a:xfrm>
              <a:off x="0" y="0"/>
              <a:ext cx="1056" cy="624"/>
            </a:xfrm>
            <a:prstGeom prst="rect">
              <a:avLst/>
            </a:prstGeom>
            <a:solidFill>
              <a:srgbClr val="CCFFCC"/>
            </a:solidFill>
            <a:ln w="9525">
              <a:solidFill>
                <a:schemeClr val="tx1"/>
              </a:solidFill>
              <a:round/>
              <a:headEnd/>
              <a:tailEnd/>
            </a:ln>
          </p:spPr>
          <p:txBody>
            <a:bodyPr lIns="0" tIns="0" rIns="0" bIns="0"/>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5370" name="Rectangle 8"/>
            <p:cNvSpPr>
              <a:spLocks/>
            </p:cNvSpPr>
            <p:nvPr/>
          </p:nvSpPr>
          <p:spPr bwMode="auto">
            <a:xfrm>
              <a:off x="179" y="118"/>
              <a:ext cx="69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en-US" altLang="en-US" sz="2000">
                  <a:ea typeface="MS PGothic" pitchFamily="34" charset="-128"/>
                </a:rPr>
                <a:t>Hold-Out</a:t>
              </a:r>
            </a:p>
            <a:p>
              <a:pPr algn="ctr" eaLnBrk="1" hangingPunct="1">
                <a:spcBef>
                  <a:spcPct val="0"/>
                </a:spcBef>
                <a:buClrTx/>
                <a:buSzTx/>
                <a:buFontTx/>
                <a:buNone/>
              </a:pPr>
              <a:r>
                <a:rPr lang="en-US" altLang="en-US" sz="2000">
                  <a:ea typeface="MS PGothic" pitchFamily="34" charset="-128"/>
                </a:rPr>
                <a:t>Data</a:t>
              </a:r>
            </a:p>
          </p:txBody>
        </p:sp>
      </p:grpSp>
      <p:grpSp>
        <p:nvGrpSpPr>
          <p:cNvPr id="15366" name="Group 12"/>
          <p:cNvGrpSpPr>
            <a:grpSpLocks/>
          </p:cNvGrpSpPr>
          <p:nvPr/>
        </p:nvGrpSpPr>
        <p:grpSpPr bwMode="auto">
          <a:xfrm>
            <a:off x="6781800" y="5486400"/>
            <a:ext cx="1676400" cy="914400"/>
            <a:chOff x="0" y="0"/>
            <a:chExt cx="1056" cy="576"/>
          </a:xfrm>
        </p:grpSpPr>
        <p:sp>
          <p:nvSpPr>
            <p:cNvPr id="15367" name="Rectangle 10"/>
            <p:cNvSpPr>
              <a:spLocks/>
            </p:cNvSpPr>
            <p:nvPr/>
          </p:nvSpPr>
          <p:spPr bwMode="auto">
            <a:xfrm>
              <a:off x="0" y="0"/>
              <a:ext cx="1056" cy="576"/>
            </a:xfrm>
            <a:prstGeom prst="rect">
              <a:avLst/>
            </a:prstGeom>
            <a:solidFill>
              <a:srgbClr val="FF99CC"/>
            </a:solidFill>
            <a:ln w="9525">
              <a:solidFill>
                <a:schemeClr val="tx1"/>
              </a:solidFill>
              <a:round/>
              <a:headEnd/>
              <a:tailEnd/>
            </a:ln>
          </p:spPr>
          <p:txBody>
            <a:bodyPr lIns="0" tIns="0" rIns="0" bIns="0"/>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5368" name="Rectangle 11"/>
            <p:cNvSpPr>
              <a:spLocks/>
            </p:cNvSpPr>
            <p:nvPr/>
          </p:nvSpPr>
          <p:spPr bwMode="auto">
            <a:xfrm>
              <a:off x="327" y="92"/>
              <a:ext cx="401"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lang="en-US" altLang="en-US" sz="2000">
                  <a:ea typeface="MS PGothic" pitchFamily="34" charset="-128"/>
                </a:rPr>
                <a:t>Test</a:t>
              </a:r>
            </a:p>
            <a:p>
              <a:pPr algn="ctr" eaLnBrk="1" hangingPunct="1">
                <a:spcBef>
                  <a:spcPct val="0"/>
                </a:spcBef>
                <a:buClrTx/>
                <a:buSzTx/>
                <a:buFontTx/>
                <a:buNone/>
              </a:pPr>
              <a:r>
                <a:rPr lang="en-US" altLang="en-US" sz="2000">
                  <a:ea typeface="MS PGothic" pitchFamily="34" charset="-128"/>
                </a:rPr>
                <a:t>Data</a:t>
              </a:r>
            </a:p>
          </p:txBody>
        </p:sp>
      </p:grpSp>
    </p:spTree>
    <p:extLst>
      <p:ext uri="{BB962C8B-B14F-4D97-AF65-F5344CB8AC3E}">
        <p14:creationId xmlns:p14="http://schemas.microsoft.com/office/powerpoint/2010/main" val="18679421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altLang="en-US" smtClean="0"/>
              <a:t>K-Fold Cross Validation</a:t>
            </a:r>
          </a:p>
        </p:txBody>
      </p:sp>
      <p:sp>
        <p:nvSpPr>
          <p:cNvPr id="16387" name="Content Placeholder 2"/>
          <p:cNvSpPr>
            <a:spLocks noGrp="1"/>
          </p:cNvSpPr>
          <p:nvPr>
            <p:ph idx="1"/>
          </p:nvPr>
        </p:nvSpPr>
        <p:spPr/>
        <p:txBody>
          <a:bodyPr/>
          <a:lstStyle/>
          <a:p>
            <a:r>
              <a:rPr lang="en-US" altLang="en-US" smtClean="0"/>
              <a:t>Choose a suitable K (usually 10)</a:t>
            </a:r>
          </a:p>
        </p:txBody>
      </p:sp>
      <p:sp>
        <p:nvSpPr>
          <p:cNvPr id="16388" name="Text Box 3"/>
          <p:cNvSpPr txBox="1">
            <a:spLocks noChangeArrowheads="1"/>
          </p:cNvSpPr>
          <p:nvPr/>
        </p:nvSpPr>
        <p:spPr bwMode="auto">
          <a:xfrm>
            <a:off x="1676400" y="29718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spcBef>
                <a:spcPct val="0"/>
              </a:spcBef>
              <a:buClrTx/>
              <a:buSzTx/>
              <a:buFontTx/>
              <a:buNone/>
            </a:pPr>
            <a:r>
              <a:rPr lang="en-US" altLang="en-US" sz="2000">
                <a:latin typeface="Times New Roman" pitchFamily="18" charset="0"/>
              </a:rPr>
              <a:t>k-fold</a:t>
            </a:r>
          </a:p>
        </p:txBody>
      </p:sp>
      <p:grpSp>
        <p:nvGrpSpPr>
          <p:cNvPr id="16389" name="Group 6"/>
          <p:cNvGrpSpPr>
            <a:grpSpLocks noChangeAspect="1"/>
          </p:cNvGrpSpPr>
          <p:nvPr/>
        </p:nvGrpSpPr>
        <p:grpSpPr bwMode="auto">
          <a:xfrm>
            <a:off x="2514600" y="1914525"/>
            <a:ext cx="4094163" cy="2436813"/>
            <a:chOff x="1741" y="1206"/>
            <a:chExt cx="1903" cy="1133"/>
          </a:xfrm>
        </p:grpSpPr>
        <p:sp>
          <p:nvSpPr>
            <p:cNvPr id="16390" name="AutoShape 7"/>
            <p:cNvSpPr>
              <a:spLocks noChangeAspect="1" noChangeArrowheads="1" noTextEdit="1"/>
            </p:cNvSpPr>
            <p:nvPr/>
          </p:nvSpPr>
          <p:spPr bwMode="auto">
            <a:xfrm>
              <a:off x="1741" y="1206"/>
              <a:ext cx="1903" cy="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6391" name="Group 8"/>
            <p:cNvGrpSpPr>
              <a:grpSpLocks/>
            </p:cNvGrpSpPr>
            <p:nvPr/>
          </p:nvGrpSpPr>
          <p:grpSpPr bwMode="auto">
            <a:xfrm>
              <a:off x="2003" y="1393"/>
              <a:ext cx="1624" cy="151"/>
              <a:chOff x="2003" y="1393"/>
              <a:chExt cx="1624" cy="151"/>
            </a:xfrm>
          </p:grpSpPr>
          <p:sp>
            <p:nvSpPr>
              <p:cNvPr id="16451" name="Rectangle 9"/>
              <p:cNvSpPr>
                <a:spLocks noChangeArrowheads="1"/>
              </p:cNvSpPr>
              <p:nvPr/>
            </p:nvSpPr>
            <p:spPr bwMode="auto">
              <a:xfrm>
                <a:off x="2003" y="1393"/>
                <a:ext cx="1624"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52" name="Rectangle 10"/>
              <p:cNvSpPr>
                <a:spLocks noChangeArrowheads="1"/>
              </p:cNvSpPr>
              <p:nvPr/>
            </p:nvSpPr>
            <p:spPr bwMode="auto">
              <a:xfrm>
                <a:off x="2003" y="1393"/>
                <a:ext cx="1624"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392" name="Group 11"/>
            <p:cNvGrpSpPr>
              <a:grpSpLocks/>
            </p:cNvGrpSpPr>
            <p:nvPr/>
          </p:nvGrpSpPr>
          <p:grpSpPr bwMode="auto">
            <a:xfrm>
              <a:off x="2003" y="1393"/>
              <a:ext cx="271" cy="151"/>
              <a:chOff x="2003" y="1393"/>
              <a:chExt cx="271" cy="151"/>
            </a:xfrm>
          </p:grpSpPr>
          <p:sp>
            <p:nvSpPr>
              <p:cNvPr id="16449" name="Rectangle 12"/>
              <p:cNvSpPr>
                <a:spLocks noChangeArrowheads="1"/>
              </p:cNvSpPr>
              <p:nvPr/>
            </p:nvSpPr>
            <p:spPr bwMode="auto">
              <a:xfrm>
                <a:off x="2003" y="1393"/>
                <a:ext cx="271" cy="15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50" name="Rectangle 13"/>
              <p:cNvSpPr>
                <a:spLocks noChangeArrowheads="1"/>
              </p:cNvSpPr>
              <p:nvPr/>
            </p:nvSpPr>
            <p:spPr bwMode="auto">
              <a:xfrm>
                <a:off x="2003"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sp>
          <p:nvSpPr>
            <p:cNvPr id="16393" name="Freeform 14"/>
            <p:cNvSpPr>
              <a:spLocks noEditPoints="1"/>
            </p:cNvSpPr>
            <p:nvPr/>
          </p:nvSpPr>
          <p:spPr bwMode="auto">
            <a:xfrm>
              <a:off x="2688" y="1845"/>
              <a:ext cx="15" cy="225"/>
            </a:xfrm>
            <a:custGeom>
              <a:avLst/>
              <a:gdLst>
                <a:gd name="T0" fmla="*/ 15 w 15"/>
                <a:gd name="T1" fmla="*/ 0 h 225"/>
                <a:gd name="T2" fmla="*/ 15 w 15"/>
                <a:gd name="T3" fmla="*/ 15 h 225"/>
                <a:gd name="T4" fmla="*/ 0 w 15"/>
                <a:gd name="T5" fmla="*/ 15 h 225"/>
                <a:gd name="T6" fmla="*/ 0 w 15"/>
                <a:gd name="T7" fmla="*/ 0 h 225"/>
                <a:gd name="T8" fmla="*/ 15 w 15"/>
                <a:gd name="T9" fmla="*/ 0 h 225"/>
                <a:gd name="T10" fmla="*/ 15 w 15"/>
                <a:gd name="T11" fmla="*/ 30 h 225"/>
                <a:gd name="T12" fmla="*/ 15 w 15"/>
                <a:gd name="T13" fmla="*/ 45 h 225"/>
                <a:gd name="T14" fmla="*/ 0 w 15"/>
                <a:gd name="T15" fmla="*/ 45 h 225"/>
                <a:gd name="T16" fmla="*/ 0 w 15"/>
                <a:gd name="T17" fmla="*/ 30 h 225"/>
                <a:gd name="T18" fmla="*/ 15 w 15"/>
                <a:gd name="T19" fmla="*/ 30 h 225"/>
                <a:gd name="T20" fmla="*/ 15 w 15"/>
                <a:gd name="T21" fmla="*/ 60 h 225"/>
                <a:gd name="T22" fmla="*/ 15 w 15"/>
                <a:gd name="T23" fmla="*/ 75 h 225"/>
                <a:gd name="T24" fmla="*/ 0 w 15"/>
                <a:gd name="T25" fmla="*/ 75 h 225"/>
                <a:gd name="T26" fmla="*/ 0 w 15"/>
                <a:gd name="T27" fmla="*/ 60 h 225"/>
                <a:gd name="T28" fmla="*/ 15 w 15"/>
                <a:gd name="T29" fmla="*/ 60 h 225"/>
                <a:gd name="T30" fmla="*/ 15 w 15"/>
                <a:gd name="T31" fmla="*/ 90 h 225"/>
                <a:gd name="T32" fmla="*/ 15 w 15"/>
                <a:gd name="T33" fmla="*/ 105 h 225"/>
                <a:gd name="T34" fmla="*/ 0 w 15"/>
                <a:gd name="T35" fmla="*/ 105 h 225"/>
                <a:gd name="T36" fmla="*/ 0 w 15"/>
                <a:gd name="T37" fmla="*/ 90 h 225"/>
                <a:gd name="T38" fmla="*/ 15 w 15"/>
                <a:gd name="T39" fmla="*/ 90 h 225"/>
                <a:gd name="T40" fmla="*/ 15 w 15"/>
                <a:gd name="T41" fmla="*/ 120 h 225"/>
                <a:gd name="T42" fmla="*/ 15 w 15"/>
                <a:gd name="T43" fmla="*/ 135 h 225"/>
                <a:gd name="T44" fmla="*/ 0 w 15"/>
                <a:gd name="T45" fmla="*/ 135 h 225"/>
                <a:gd name="T46" fmla="*/ 0 w 15"/>
                <a:gd name="T47" fmla="*/ 120 h 225"/>
                <a:gd name="T48" fmla="*/ 15 w 15"/>
                <a:gd name="T49" fmla="*/ 120 h 225"/>
                <a:gd name="T50" fmla="*/ 15 w 15"/>
                <a:gd name="T51" fmla="*/ 150 h 225"/>
                <a:gd name="T52" fmla="*/ 15 w 15"/>
                <a:gd name="T53" fmla="*/ 165 h 225"/>
                <a:gd name="T54" fmla="*/ 0 w 15"/>
                <a:gd name="T55" fmla="*/ 165 h 225"/>
                <a:gd name="T56" fmla="*/ 0 w 15"/>
                <a:gd name="T57" fmla="*/ 150 h 225"/>
                <a:gd name="T58" fmla="*/ 15 w 15"/>
                <a:gd name="T59" fmla="*/ 150 h 225"/>
                <a:gd name="T60" fmla="*/ 15 w 15"/>
                <a:gd name="T61" fmla="*/ 180 h 225"/>
                <a:gd name="T62" fmla="*/ 15 w 15"/>
                <a:gd name="T63" fmla="*/ 195 h 225"/>
                <a:gd name="T64" fmla="*/ 0 w 15"/>
                <a:gd name="T65" fmla="*/ 195 h 225"/>
                <a:gd name="T66" fmla="*/ 0 w 15"/>
                <a:gd name="T67" fmla="*/ 180 h 225"/>
                <a:gd name="T68" fmla="*/ 15 w 15"/>
                <a:gd name="T69" fmla="*/ 180 h 225"/>
                <a:gd name="T70" fmla="*/ 15 w 15"/>
                <a:gd name="T71" fmla="*/ 210 h 225"/>
                <a:gd name="T72" fmla="*/ 15 w 15"/>
                <a:gd name="T73" fmla="*/ 225 h 225"/>
                <a:gd name="T74" fmla="*/ 0 w 15"/>
                <a:gd name="T75" fmla="*/ 225 h 225"/>
                <a:gd name="T76" fmla="*/ 0 w 15"/>
                <a:gd name="T77" fmla="*/ 210 h 225"/>
                <a:gd name="T78" fmla="*/ 15 w 15"/>
                <a:gd name="T79" fmla="*/ 210 h 2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5" h="225">
                  <a:moveTo>
                    <a:pt x="15" y="0"/>
                  </a:moveTo>
                  <a:lnTo>
                    <a:pt x="15" y="15"/>
                  </a:lnTo>
                  <a:lnTo>
                    <a:pt x="0" y="15"/>
                  </a:lnTo>
                  <a:lnTo>
                    <a:pt x="0" y="0"/>
                  </a:lnTo>
                  <a:lnTo>
                    <a:pt x="15" y="0"/>
                  </a:lnTo>
                  <a:close/>
                  <a:moveTo>
                    <a:pt x="15" y="30"/>
                  </a:moveTo>
                  <a:lnTo>
                    <a:pt x="15" y="45"/>
                  </a:lnTo>
                  <a:lnTo>
                    <a:pt x="0" y="45"/>
                  </a:lnTo>
                  <a:lnTo>
                    <a:pt x="0" y="30"/>
                  </a:lnTo>
                  <a:lnTo>
                    <a:pt x="15" y="30"/>
                  </a:lnTo>
                  <a:close/>
                  <a:moveTo>
                    <a:pt x="15" y="60"/>
                  </a:moveTo>
                  <a:lnTo>
                    <a:pt x="15" y="75"/>
                  </a:lnTo>
                  <a:lnTo>
                    <a:pt x="0" y="75"/>
                  </a:lnTo>
                  <a:lnTo>
                    <a:pt x="0" y="60"/>
                  </a:lnTo>
                  <a:lnTo>
                    <a:pt x="15" y="60"/>
                  </a:lnTo>
                  <a:close/>
                  <a:moveTo>
                    <a:pt x="15" y="90"/>
                  </a:moveTo>
                  <a:lnTo>
                    <a:pt x="15" y="105"/>
                  </a:lnTo>
                  <a:lnTo>
                    <a:pt x="0" y="105"/>
                  </a:lnTo>
                  <a:lnTo>
                    <a:pt x="0" y="90"/>
                  </a:lnTo>
                  <a:lnTo>
                    <a:pt x="15" y="90"/>
                  </a:lnTo>
                  <a:close/>
                  <a:moveTo>
                    <a:pt x="15" y="120"/>
                  </a:moveTo>
                  <a:lnTo>
                    <a:pt x="15" y="135"/>
                  </a:lnTo>
                  <a:lnTo>
                    <a:pt x="0" y="135"/>
                  </a:lnTo>
                  <a:lnTo>
                    <a:pt x="0" y="120"/>
                  </a:lnTo>
                  <a:lnTo>
                    <a:pt x="15" y="120"/>
                  </a:lnTo>
                  <a:close/>
                  <a:moveTo>
                    <a:pt x="15" y="150"/>
                  </a:moveTo>
                  <a:lnTo>
                    <a:pt x="15" y="165"/>
                  </a:lnTo>
                  <a:lnTo>
                    <a:pt x="0" y="165"/>
                  </a:lnTo>
                  <a:lnTo>
                    <a:pt x="0" y="150"/>
                  </a:lnTo>
                  <a:lnTo>
                    <a:pt x="15" y="150"/>
                  </a:lnTo>
                  <a:close/>
                  <a:moveTo>
                    <a:pt x="15" y="180"/>
                  </a:moveTo>
                  <a:lnTo>
                    <a:pt x="15" y="195"/>
                  </a:lnTo>
                  <a:lnTo>
                    <a:pt x="0" y="195"/>
                  </a:lnTo>
                  <a:lnTo>
                    <a:pt x="0" y="180"/>
                  </a:lnTo>
                  <a:lnTo>
                    <a:pt x="15" y="180"/>
                  </a:lnTo>
                  <a:close/>
                  <a:moveTo>
                    <a:pt x="15" y="210"/>
                  </a:moveTo>
                  <a:lnTo>
                    <a:pt x="15" y="225"/>
                  </a:lnTo>
                  <a:lnTo>
                    <a:pt x="0" y="225"/>
                  </a:lnTo>
                  <a:lnTo>
                    <a:pt x="0" y="210"/>
                  </a:lnTo>
                  <a:lnTo>
                    <a:pt x="15" y="210"/>
                  </a:lnTo>
                  <a:close/>
                </a:path>
              </a:pathLst>
            </a:custGeom>
            <a:solidFill>
              <a:srgbClr val="292929"/>
            </a:solidFill>
            <a:ln w="1588" cap="flat">
              <a:solidFill>
                <a:srgbClr val="292929"/>
              </a:solidFill>
              <a:prstDash val="solid"/>
              <a:bevel/>
              <a:headEnd/>
              <a:tailEnd/>
            </a:ln>
          </p:spPr>
          <p:txBody>
            <a:bodyPr/>
            <a:lstStyle/>
            <a:p>
              <a:endParaRPr lang="en-US"/>
            </a:p>
          </p:txBody>
        </p:sp>
        <p:grpSp>
          <p:nvGrpSpPr>
            <p:cNvPr id="16394" name="Group 15"/>
            <p:cNvGrpSpPr>
              <a:grpSpLocks/>
            </p:cNvGrpSpPr>
            <p:nvPr/>
          </p:nvGrpSpPr>
          <p:grpSpPr bwMode="auto">
            <a:xfrm>
              <a:off x="2244" y="1393"/>
              <a:ext cx="271" cy="151"/>
              <a:chOff x="2244" y="1393"/>
              <a:chExt cx="271" cy="151"/>
            </a:xfrm>
          </p:grpSpPr>
          <p:sp>
            <p:nvSpPr>
              <p:cNvPr id="16447" name="Rectangle 16"/>
              <p:cNvSpPr>
                <a:spLocks noChangeArrowheads="1"/>
              </p:cNvSpPr>
              <p:nvPr/>
            </p:nvSpPr>
            <p:spPr bwMode="auto">
              <a:xfrm>
                <a:off x="2244" y="1393"/>
                <a:ext cx="271"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48" name="Rectangle 17"/>
              <p:cNvSpPr>
                <a:spLocks noChangeArrowheads="1"/>
              </p:cNvSpPr>
              <p:nvPr/>
            </p:nvSpPr>
            <p:spPr bwMode="auto">
              <a:xfrm>
                <a:off x="2244"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395" name="Group 18"/>
            <p:cNvGrpSpPr>
              <a:grpSpLocks/>
            </p:cNvGrpSpPr>
            <p:nvPr/>
          </p:nvGrpSpPr>
          <p:grpSpPr bwMode="auto">
            <a:xfrm>
              <a:off x="2515" y="1393"/>
              <a:ext cx="270" cy="151"/>
              <a:chOff x="2515" y="1393"/>
              <a:chExt cx="270" cy="151"/>
            </a:xfrm>
          </p:grpSpPr>
          <p:sp>
            <p:nvSpPr>
              <p:cNvPr id="16445" name="Rectangle 19"/>
              <p:cNvSpPr>
                <a:spLocks noChangeArrowheads="1"/>
              </p:cNvSpPr>
              <p:nvPr/>
            </p:nvSpPr>
            <p:spPr bwMode="auto">
              <a:xfrm>
                <a:off x="2515" y="1393"/>
                <a:ext cx="270"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46" name="Rectangle 20"/>
              <p:cNvSpPr>
                <a:spLocks noChangeArrowheads="1"/>
              </p:cNvSpPr>
              <p:nvPr/>
            </p:nvSpPr>
            <p:spPr bwMode="auto">
              <a:xfrm>
                <a:off x="2515" y="1393"/>
                <a:ext cx="270"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396" name="Group 21"/>
            <p:cNvGrpSpPr>
              <a:grpSpLocks/>
            </p:cNvGrpSpPr>
            <p:nvPr/>
          </p:nvGrpSpPr>
          <p:grpSpPr bwMode="auto">
            <a:xfrm>
              <a:off x="2785" y="1393"/>
              <a:ext cx="271" cy="151"/>
              <a:chOff x="2785" y="1393"/>
              <a:chExt cx="271" cy="151"/>
            </a:xfrm>
          </p:grpSpPr>
          <p:sp>
            <p:nvSpPr>
              <p:cNvPr id="16443" name="Rectangle 22"/>
              <p:cNvSpPr>
                <a:spLocks noChangeArrowheads="1"/>
              </p:cNvSpPr>
              <p:nvPr/>
            </p:nvSpPr>
            <p:spPr bwMode="auto">
              <a:xfrm>
                <a:off x="2785" y="1393"/>
                <a:ext cx="271"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44" name="Rectangle 23"/>
              <p:cNvSpPr>
                <a:spLocks noChangeArrowheads="1"/>
              </p:cNvSpPr>
              <p:nvPr/>
            </p:nvSpPr>
            <p:spPr bwMode="auto">
              <a:xfrm>
                <a:off x="2785"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397" name="Group 24"/>
            <p:cNvGrpSpPr>
              <a:grpSpLocks/>
            </p:cNvGrpSpPr>
            <p:nvPr/>
          </p:nvGrpSpPr>
          <p:grpSpPr bwMode="auto">
            <a:xfrm>
              <a:off x="3056" y="1393"/>
              <a:ext cx="271" cy="151"/>
              <a:chOff x="3056" y="1393"/>
              <a:chExt cx="271" cy="151"/>
            </a:xfrm>
          </p:grpSpPr>
          <p:sp>
            <p:nvSpPr>
              <p:cNvPr id="16441" name="Rectangle 25"/>
              <p:cNvSpPr>
                <a:spLocks noChangeArrowheads="1"/>
              </p:cNvSpPr>
              <p:nvPr/>
            </p:nvSpPr>
            <p:spPr bwMode="auto">
              <a:xfrm>
                <a:off x="3056" y="1393"/>
                <a:ext cx="271" cy="15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42" name="Rectangle 26"/>
              <p:cNvSpPr>
                <a:spLocks noChangeArrowheads="1"/>
              </p:cNvSpPr>
              <p:nvPr/>
            </p:nvSpPr>
            <p:spPr bwMode="auto">
              <a:xfrm>
                <a:off x="3056" y="1393"/>
                <a:ext cx="271" cy="151"/>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398" name="Group 27"/>
            <p:cNvGrpSpPr>
              <a:grpSpLocks/>
            </p:cNvGrpSpPr>
            <p:nvPr/>
          </p:nvGrpSpPr>
          <p:grpSpPr bwMode="auto">
            <a:xfrm>
              <a:off x="2003" y="1604"/>
              <a:ext cx="1624" cy="150"/>
              <a:chOff x="2003" y="1604"/>
              <a:chExt cx="1624" cy="150"/>
            </a:xfrm>
          </p:grpSpPr>
          <p:sp>
            <p:nvSpPr>
              <p:cNvPr id="16439" name="Rectangle 28"/>
              <p:cNvSpPr>
                <a:spLocks noChangeArrowheads="1"/>
              </p:cNvSpPr>
              <p:nvPr/>
            </p:nvSpPr>
            <p:spPr bwMode="auto">
              <a:xfrm>
                <a:off x="2003" y="1604"/>
                <a:ext cx="1624"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40" name="Rectangle 29"/>
              <p:cNvSpPr>
                <a:spLocks noChangeArrowheads="1"/>
              </p:cNvSpPr>
              <p:nvPr/>
            </p:nvSpPr>
            <p:spPr bwMode="auto">
              <a:xfrm>
                <a:off x="2003" y="1604"/>
                <a:ext cx="1624"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399" name="Group 30"/>
            <p:cNvGrpSpPr>
              <a:grpSpLocks/>
            </p:cNvGrpSpPr>
            <p:nvPr/>
          </p:nvGrpSpPr>
          <p:grpSpPr bwMode="auto">
            <a:xfrm>
              <a:off x="2244" y="1604"/>
              <a:ext cx="271" cy="150"/>
              <a:chOff x="2244" y="1604"/>
              <a:chExt cx="271" cy="150"/>
            </a:xfrm>
          </p:grpSpPr>
          <p:sp>
            <p:nvSpPr>
              <p:cNvPr id="16437" name="Rectangle 31"/>
              <p:cNvSpPr>
                <a:spLocks noChangeArrowheads="1"/>
              </p:cNvSpPr>
              <p:nvPr/>
            </p:nvSpPr>
            <p:spPr bwMode="auto">
              <a:xfrm>
                <a:off x="2244" y="1604"/>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38" name="Rectangle 32"/>
              <p:cNvSpPr>
                <a:spLocks noChangeArrowheads="1"/>
              </p:cNvSpPr>
              <p:nvPr/>
            </p:nvSpPr>
            <p:spPr bwMode="auto">
              <a:xfrm>
                <a:off x="2244"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400" name="Group 33"/>
            <p:cNvGrpSpPr>
              <a:grpSpLocks/>
            </p:cNvGrpSpPr>
            <p:nvPr/>
          </p:nvGrpSpPr>
          <p:grpSpPr bwMode="auto">
            <a:xfrm>
              <a:off x="2244" y="1604"/>
              <a:ext cx="271" cy="150"/>
              <a:chOff x="2244" y="1604"/>
              <a:chExt cx="271" cy="150"/>
            </a:xfrm>
          </p:grpSpPr>
          <p:sp>
            <p:nvSpPr>
              <p:cNvPr id="16435" name="Rectangle 34"/>
              <p:cNvSpPr>
                <a:spLocks noChangeArrowheads="1"/>
              </p:cNvSpPr>
              <p:nvPr/>
            </p:nvSpPr>
            <p:spPr bwMode="auto">
              <a:xfrm>
                <a:off x="2244" y="1604"/>
                <a:ext cx="271" cy="1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36" name="Rectangle 35"/>
              <p:cNvSpPr>
                <a:spLocks noChangeArrowheads="1"/>
              </p:cNvSpPr>
              <p:nvPr/>
            </p:nvSpPr>
            <p:spPr bwMode="auto">
              <a:xfrm>
                <a:off x="2244"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401" name="Group 36"/>
            <p:cNvGrpSpPr>
              <a:grpSpLocks/>
            </p:cNvGrpSpPr>
            <p:nvPr/>
          </p:nvGrpSpPr>
          <p:grpSpPr bwMode="auto">
            <a:xfrm>
              <a:off x="2515" y="1604"/>
              <a:ext cx="270" cy="150"/>
              <a:chOff x="2515" y="1604"/>
              <a:chExt cx="270" cy="150"/>
            </a:xfrm>
          </p:grpSpPr>
          <p:sp>
            <p:nvSpPr>
              <p:cNvPr id="16433" name="Rectangle 37"/>
              <p:cNvSpPr>
                <a:spLocks noChangeArrowheads="1"/>
              </p:cNvSpPr>
              <p:nvPr/>
            </p:nvSpPr>
            <p:spPr bwMode="auto">
              <a:xfrm>
                <a:off x="2515" y="1604"/>
                <a:ext cx="270"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34" name="Rectangle 38"/>
              <p:cNvSpPr>
                <a:spLocks noChangeArrowheads="1"/>
              </p:cNvSpPr>
              <p:nvPr/>
            </p:nvSpPr>
            <p:spPr bwMode="auto">
              <a:xfrm>
                <a:off x="2515" y="1604"/>
                <a:ext cx="270"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402" name="Group 39"/>
            <p:cNvGrpSpPr>
              <a:grpSpLocks/>
            </p:cNvGrpSpPr>
            <p:nvPr/>
          </p:nvGrpSpPr>
          <p:grpSpPr bwMode="auto">
            <a:xfrm>
              <a:off x="2785" y="1604"/>
              <a:ext cx="271" cy="150"/>
              <a:chOff x="2785" y="1604"/>
              <a:chExt cx="271" cy="150"/>
            </a:xfrm>
          </p:grpSpPr>
          <p:sp>
            <p:nvSpPr>
              <p:cNvPr id="16431" name="Rectangle 40"/>
              <p:cNvSpPr>
                <a:spLocks noChangeArrowheads="1"/>
              </p:cNvSpPr>
              <p:nvPr/>
            </p:nvSpPr>
            <p:spPr bwMode="auto">
              <a:xfrm>
                <a:off x="2785" y="1604"/>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32" name="Rectangle 41"/>
              <p:cNvSpPr>
                <a:spLocks noChangeArrowheads="1"/>
              </p:cNvSpPr>
              <p:nvPr/>
            </p:nvSpPr>
            <p:spPr bwMode="auto">
              <a:xfrm>
                <a:off x="2785"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403" name="Group 42"/>
            <p:cNvGrpSpPr>
              <a:grpSpLocks/>
            </p:cNvGrpSpPr>
            <p:nvPr/>
          </p:nvGrpSpPr>
          <p:grpSpPr bwMode="auto">
            <a:xfrm>
              <a:off x="3056" y="1604"/>
              <a:ext cx="271" cy="150"/>
              <a:chOff x="3056" y="1604"/>
              <a:chExt cx="271" cy="150"/>
            </a:xfrm>
          </p:grpSpPr>
          <p:sp>
            <p:nvSpPr>
              <p:cNvPr id="16429" name="Rectangle 43"/>
              <p:cNvSpPr>
                <a:spLocks noChangeArrowheads="1"/>
              </p:cNvSpPr>
              <p:nvPr/>
            </p:nvSpPr>
            <p:spPr bwMode="auto">
              <a:xfrm>
                <a:off x="3056" y="1604"/>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30" name="Rectangle 44"/>
              <p:cNvSpPr>
                <a:spLocks noChangeArrowheads="1"/>
              </p:cNvSpPr>
              <p:nvPr/>
            </p:nvSpPr>
            <p:spPr bwMode="auto">
              <a:xfrm>
                <a:off x="3056" y="1604"/>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404" name="Group 45"/>
            <p:cNvGrpSpPr>
              <a:grpSpLocks/>
            </p:cNvGrpSpPr>
            <p:nvPr/>
          </p:nvGrpSpPr>
          <p:grpSpPr bwMode="auto">
            <a:xfrm>
              <a:off x="2003" y="2146"/>
              <a:ext cx="1624" cy="150"/>
              <a:chOff x="2003" y="2146"/>
              <a:chExt cx="1624" cy="150"/>
            </a:xfrm>
          </p:grpSpPr>
          <p:sp>
            <p:nvSpPr>
              <p:cNvPr id="16427" name="Rectangle 46"/>
              <p:cNvSpPr>
                <a:spLocks noChangeArrowheads="1"/>
              </p:cNvSpPr>
              <p:nvPr/>
            </p:nvSpPr>
            <p:spPr bwMode="auto">
              <a:xfrm>
                <a:off x="2003" y="2146"/>
                <a:ext cx="1624"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28" name="Rectangle 47"/>
              <p:cNvSpPr>
                <a:spLocks noChangeArrowheads="1"/>
              </p:cNvSpPr>
              <p:nvPr/>
            </p:nvSpPr>
            <p:spPr bwMode="auto">
              <a:xfrm>
                <a:off x="2003" y="2146"/>
                <a:ext cx="1624"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405" name="Group 48"/>
            <p:cNvGrpSpPr>
              <a:grpSpLocks/>
            </p:cNvGrpSpPr>
            <p:nvPr/>
          </p:nvGrpSpPr>
          <p:grpSpPr bwMode="auto">
            <a:xfrm>
              <a:off x="2274" y="2146"/>
              <a:ext cx="271" cy="150"/>
              <a:chOff x="2274" y="2146"/>
              <a:chExt cx="271" cy="150"/>
            </a:xfrm>
          </p:grpSpPr>
          <p:sp>
            <p:nvSpPr>
              <p:cNvPr id="16425" name="Rectangle 49"/>
              <p:cNvSpPr>
                <a:spLocks noChangeArrowheads="1"/>
              </p:cNvSpPr>
              <p:nvPr/>
            </p:nvSpPr>
            <p:spPr bwMode="auto">
              <a:xfrm>
                <a:off x="2274" y="2146"/>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26" name="Rectangle 50"/>
              <p:cNvSpPr>
                <a:spLocks noChangeArrowheads="1"/>
              </p:cNvSpPr>
              <p:nvPr/>
            </p:nvSpPr>
            <p:spPr bwMode="auto">
              <a:xfrm>
                <a:off x="2274" y="2146"/>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406" name="Group 51"/>
            <p:cNvGrpSpPr>
              <a:grpSpLocks/>
            </p:cNvGrpSpPr>
            <p:nvPr/>
          </p:nvGrpSpPr>
          <p:grpSpPr bwMode="auto">
            <a:xfrm>
              <a:off x="3357" y="2146"/>
              <a:ext cx="270" cy="150"/>
              <a:chOff x="3357" y="2146"/>
              <a:chExt cx="270" cy="150"/>
            </a:xfrm>
          </p:grpSpPr>
          <p:sp>
            <p:nvSpPr>
              <p:cNvPr id="16423" name="Rectangle 52"/>
              <p:cNvSpPr>
                <a:spLocks noChangeArrowheads="1"/>
              </p:cNvSpPr>
              <p:nvPr/>
            </p:nvSpPr>
            <p:spPr bwMode="auto">
              <a:xfrm>
                <a:off x="3357" y="2146"/>
                <a:ext cx="270" cy="1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24" name="Rectangle 53"/>
              <p:cNvSpPr>
                <a:spLocks noChangeArrowheads="1"/>
              </p:cNvSpPr>
              <p:nvPr/>
            </p:nvSpPr>
            <p:spPr bwMode="auto">
              <a:xfrm>
                <a:off x="3357" y="2146"/>
                <a:ext cx="270"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407" name="Group 54"/>
            <p:cNvGrpSpPr>
              <a:grpSpLocks/>
            </p:cNvGrpSpPr>
            <p:nvPr/>
          </p:nvGrpSpPr>
          <p:grpSpPr bwMode="auto">
            <a:xfrm>
              <a:off x="2545" y="2146"/>
              <a:ext cx="270" cy="150"/>
              <a:chOff x="2545" y="2146"/>
              <a:chExt cx="270" cy="150"/>
            </a:xfrm>
          </p:grpSpPr>
          <p:sp>
            <p:nvSpPr>
              <p:cNvPr id="16421" name="Rectangle 55"/>
              <p:cNvSpPr>
                <a:spLocks noChangeArrowheads="1"/>
              </p:cNvSpPr>
              <p:nvPr/>
            </p:nvSpPr>
            <p:spPr bwMode="auto">
              <a:xfrm>
                <a:off x="2545" y="2146"/>
                <a:ext cx="270"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22" name="Rectangle 56"/>
              <p:cNvSpPr>
                <a:spLocks noChangeArrowheads="1"/>
              </p:cNvSpPr>
              <p:nvPr/>
            </p:nvSpPr>
            <p:spPr bwMode="auto">
              <a:xfrm>
                <a:off x="2545" y="2146"/>
                <a:ext cx="270"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408" name="Group 57"/>
            <p:cNvGrpSpPr>
              <a:grpSpLocks/>
            </p:cNvGrpSpPr>
            <p:nvPr/>
          </p:nvGrpSpPr>
          <p:grpSpPr bwMode="auto">
            <a:xfrm>
              <a:off x="2815" y="2146"/>
              <a:ext cx="271" cy="150"/>
              <a:chOff x="2815" y="2146"/>
              <a:chExt cx="271" cy="150"/>
            </a:xfrm>
          </p:grpSpPr>
          <p:sp>
            <p:nvSpPr>
              <p:cNvPr id="16419" name="Rectangle 58"/>
              <p:cNvSpPr>
                <a:spLocks noChangeArrowheads="1"/>
              </p:cNvSpPr>
              <p:nvPr/>
            </p:nvSpPr>
            <p:spPr bwMode="auto">
              <a:xfrm>
                <a:off x="2815" y="2146"/>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20" name="Rectangle 59"/>
              <p:cNvSpPr>
                <a:spLocks noChangeArrowheads="1"/>
              </p:cNvSpPr>
              <p:nvPr/>
            </p:nvSpPr>
            <p:spPr bwMode="auto">
              <a:xfrm>
                <a:off x="2815" y="2146"/>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grpSp>
          <p:nvGrpSpPr>
            <p:cNvPr id="16409" name="Group 60"/>
            <p:cNvGrpSpPr>
              <a:grpSpLocks/>
            </p:cNvGrpSpPr>
            <p:nvPr/>
          </p:nvGrpSpPr>
          <p:grpSpPr bwMode="auto">
            <a:xfrm>
              <a:off x="3086" y="2146"/>
              <a:ext cx="271" cy="150"/>
              <a:chOff x="3086" y="2146"/>
              <a:chExt cx="271" cy="150"/>
            </a:xfrm>
          </p:grpSpPr>
          <p:sp>
            <p:nvSpPr>
              <p:cNvPr id="16417" name="Rectangle 61"/>
              <p:cNvSpPr>
                <a:spLocks noChangeArrowheads="1"/>
              </p:cNvSpPr>
              <p:nvPr/>
            </p:nvSpPr>
            <p:spPr bwMode="auto">
              <a:xfrm>
                <a:off x="3086" y="2146"/>
                <a:ext cx="271" cy="150"/>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sp>
            <p:nvSpPr>
              <p:cNvPr id="16418" name="Rectangle 62"/>
              <p:cNvSpPr>
                <a:spLocks noChangeArrowheads="1"/>
              </p:cNvSpPr>
              <p:nvPr/>
            </p:nvSpPr>
            <p:spPr bwMode="auto">
              <a:xfrm>
                <a:off x="3086" y="2146"/>
                <a:ext cx="271" cy="150"/>
              </a:xfrm>
              <a:prstGeom prst="rect">
                <a:avLst/>
              </a:prstGeom>
              <a:noFill/>
              <a:ln w="36513" cap="rnd">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endParaRPr lang="en-US" altLang="en-US" sz="2000"/>
              </a:p>
            </p:txBody>
          </p:sp>
        </p:grpSp>
        <p:sp>
          <p:nvSpPr>
            <p:cNvPr id="16410" name="Freeform 63"/>
            <p:cNvSpPr>
              <a:spLocks/>
            </p:cNvSpPr>
            <p:nvPr/>
          </p:nvSpPr>
          <p:spPr bwMode="auto">
            <a:xfrm>
              <a:off x="1748" y="1363"/>
              <a:ext cx="120" cy="963"/>
            </a:xfrm>
            <a:custGeom>
              <a:avLst/>
              <a:gdLst>
                <a:gd name="T0" fmla="*/ 0 w 1600"/>
                <a:gd name="T1" fmla="*/ 0 h 12800"/>
                <a:gd name="T2" fmla="*/ 0 w 1600"/>
                <a:gd name="T3" fmla="*/ 0 h 12800"/>
                <a:gd name="T4" fmla="*/ 0 w 1600"/>
                <a:gd name="T5" fmla="*/ 0 h 12800"/>
                <a:gd name="T6" fmla="*/ 0 w 1600"/>
                <a:gd name="T7" fmla="*/ 0 h 12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0" h="12800">
                  <a:moveTo>
                    <a:pt x="1600" y="0"/>
                  </a:moveTo>
                  <a:cubicBezTo>
                    <a:pt x="717" y="0"/>
                    <a:pt x="0" y="478"/>
                    <a:pt x="0" y="1067"/>
                  </a:cubicBezTo>
                  <a:lnTo>
                    <a:pt x="0" y="11734"/>
                  </a:lnTo>
                  <a:cubicBezTo>
                    <a:pt x="0" y="12323"/>
                    <a:pt x="717" y="12800"/>
                    <a:pt x="1600" y="12800"/>
                  </a:cubicBezTo>
                </a:path>
              </a:pathLst>
            </a:custGeom>
            <a:noFill/>
            <a:ln w="23813" cap="flat">
              <a:solidFill>
                <a:srgbClr val="29292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1" name="Freeform 64"/>
            <p:cNvSpPr>
              <a:spLocks/>
            </p:cNvSpPr>
            <p:nvPr/>
          </p:nvSpPr>
          <p:spPr bwMode="auto">
            <a:xfrm>
              <a:off x="2244" y="1213"/>
              <a:ext cx="1353" cy="150"/>
            </a:xfrm>
            <a:custGeom>
              <a:avLst/>
              <a:gdLst>
                <a:gd name="T0" fmla="*/ 0 w 18000"/>
                <a:gd name="T1" fmla="*/ 0 h 2000"/>
                <a:gd name="T2" fmla="*/ 0 w 18000"/>
                <a:gd name="T3" fmla="*/ 0 h 2000"/>
                <a:gd name="T4" fmla="*/ 0 w 18000"/>
                <a:gd name="T5" fmla="*/ 0 h 2000"/>
                <a:gd name="T6" fmla="*/ 0 w 18000"/>
                <a:gd name="T7" fmla="*/ 0 h 2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000" h="2000">
                  <a:moveTo>
                    <a:pt x="18000" y="2000"/>
                  </a:moveTo>
                  <a:cubicBezTo>
                    <a:pt x="18000" y="896"/>
                    <a:pt x="17329" y="0"/>
                    <a:pt x="16500" y="0"/>
                  </a:cubicBezTo>
                  <a:lnTo>
                    <a:pt x="1500" y="0"/>
                  </a:lnTo>
                  <a:cubicBezTo>
                    <a:pt x="672" y="0"/>
                    <a:pt x="0" y="896"/>
                    <a:pt x="0" y="2000"/>
                  </a:cubicBezTo>
                </a:path>
              </a:pathLst>
            </a:custGeom>
            <a:noFill/>
            <a:ln w="23813" cap="flat">
              <a:solidFill>
                <a:srgbClr val="29292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2" name="Freeform 65"/>
            <p:cNvSpPr>
              <a:spLocks/>
            </p:cNvSpPr>
            <p:nvPr/>
          </p:nvSpPr>
          <p:spPr bwMode="auto">
            <a:xfrm>
              <a:off x="2003" y="1213"/>
              <a:ext cx="211" cy="150"/>
            </a:xfrm>
            <a:custGeom>
              <a:avLst/>
              <a:gdLst>
                <a:gd name="T0" fmla="*/ 0 w 5600"/>
                <a:gd name="T1" fmla="*/ 0 h 4000"/>
                <a:gd name="T2" fmla="*/ 0 w 5600"/>
                <a:gd name="T3" fmla="*/ 0 h 4000"/>
                <a:gd name="T4" fmla="*/ 0 w 5600"/>
                <a:gd name="T5" fmla="*/ 0 h 4000"/>
                <a:gd name="T6" fmla="*/ 0 w 5600"/>
                <a:gd name="T7" fmla="*/ 0 h 4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0" h="4000">
                  <a:moveTo>
                    <a:pt x="5600" y="4000"/>
                  </a:moveTo>
                  <a:cubicBezTo>
                    <a:pt x="5600" y="1791"/>
                    <a:pt x="5392" y="0"/>
                    <a:pt x="5134" y="0"/>
                  </a:cubicBezTo>
                  <a:lnTo>
                    <a:pt x="467" y="0"/>
                  </a:lnTo>
                  <a:cubicBezTo>
                    <a:pt x="209" y="0"/>
                    <a:pt x="0" y="1791"/>
                    <a:pt x="0" y="4000"/>
                  </a:cubicBezTo>
                </a:path>
              </a:pathLst>
            </a:custGeom>
            <a:noFill/>
            <a:ln w="23813" cap="flat">
              <a:solidFill>
                <a:srgbClr val="29292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13" name="Rectangle 66"/>
            <p:cNvSpPr>
              <a:spLocks noChangeArrowheads="1"/>
            </p:cNvSpPr>
            <p:nvPr/>
          </p:nvSpPr>
          <p:spPr bwMode="auto">
            <a:xfrm>
              <a:off x="2493" y="1256"/>
              <a:ext cx="3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000">
                  <a:solidFill>
                    <a:srgbClr val="000000"/>
                  </a:solidFill>
                  <a:latin typeface="Verdana" pitchFamily="34" charset="0"/>
                </a:rPr>
                <a:t>Train on (k</a:t>
              </a:r>
              <a:endParaRPr lang="en-US" altLang="en-US" sz="2000"/>
            </a:p>
          </p:txBody>
        </p:sp>
        <p:sp>
          <p:nvSpPr>
            <p:cNvPr id="16414" name="Rectangle 67"/>
            <p:cNvSpPr>
              <a:spLocks noChangeArrowheads="1"/>
            </p:cNvSpPr>
            <p:nvPr/>
          </p:nvSpPr>
          <p:spPr bwMode="auto">
            <a:xfrm>
              <a:off x="2937" y="1256"/>
              <a:ext cx="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000">
                  <a:solidFill>
                    <a:srgbClr val="000000"/>
                  </a:solidFill>
                  <a:latin typeface="Verdana" pitchFamily="34" charset="0"/>
                </a:rPr>
                <a:t>-</a:t>
              </a:r>
              <a:endParaRPr lang="en-US" altLang="en-US" sz="2000"/>
            </a:p>
          </p:txBody>
        </p:sp>
        <p:sp>
          <p:nvSpPr>
            <p:cNvPr id="16415" name="Rectangle 68"/>
            <p:cNvSpPr>
              <a:spLocks noChangeArrowheads="1"/>
            </p:cNvSpPr>
            <p:nvPr/>
          </p:nvSpPr>
          <p:spPr bwMode="auto">
            <a:xfrm>
              <a:off x="2973" y="1256"/>
              <a:ext cx="240"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000">
                  <a:solidFill>
                    <a:srgbClr val="000000"/>
                  </a:solidFill>
                  <a:latin typeface="Verdana" pitchFamily="34" charset="0"/>
                </a:rPr>
                <a:t>1) splits</a:t>
              </a:r>
              <a:endParaRPr lang="en-US" altLang="en-US" sz="2000"/>
            </a:p>
          </p:txBody>
        </p:sp>
        <p:sp>
          <p:nvSpPr>
            <p:cNvPr id="16416" name="Rectangle 69"/>
            <p:cNvSpPr>
              <a:spLocks noChangeArrowheads="1"/>
            </p:cNvSpPr>
            <p:nvPr/>
          </p:nvSpPr>
          <p:spPr bwMode="auto">
            <a:xfrm>
              <a:off x="2010" y="1248"/>
              <a:ext cx="127"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None/>
              </a:pPr>
              <a:r>
                <a:rPr lang="en-US" altLang="en-US" sz="1000">
                  <a:solidFill>
                    <a:srgbClr val="000000"/>
                  </a:solidFill>
                  <a:latin typeface="Verdana" pitchFamily="34" charset="0"/>
                </a:rPr>
                <a:t>Test</a:t>
              </a:r>
              <a:endParaRPr lang="en-US" altLang="en-US" sz="2000"/>
            </a:p>
          </p:txBody>
        </p:sp>
      </p:grpSp>
    </p:spTree>
    <p:extLst>
      <p:ext uri="{BB962C8B-B14F-4D97-AF65-F5344CB8AC3E}">
        <p14:creationId xmlns:p14="http://schemas.microsoft.com/office/powerpoint/2010/main" val="38000441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r>
              <a:rPr lang="en-US" altLang="en-US" smtClean="0"/>
              <a:t>Data Alone Is Not Enough</a:t>
            </a:r>
          </a:p>
        </p:txBody>
      </p:sp>
      <p:sp>
        <p:nvSpPr>
          <p:cNvPr id="17411" name="Content Placeholder 2"/>
          <p:cNvSpPr>
            <a:spLocks noGrp="1"/>
          </p:cNvSpPr>
          <p:nvPr>
            <p:ph idx="1"/>
          </p:nvPr>
        </p:nvSpPr>
        <p:spPr/>
        <p:txBody>
          <a:bodyPr/>
          <a:lstStyle/>
          <a:p>
            <a:r>
              <a:rPr lang="en-US" altLang="en-US" smtClean="0"/>
              <a:t>Classes of unseen examples are arbitrary</a:t>
            </a:r>
          </a:p>
          <a:p>
            <a:r>
              <a:rPr lang="en-US" altLang="en-US" smtClean="0"/>
              <a:t>So learner must make assumptions</a:t>
            </a:r>
          </a:p>
          <a:p>
            <a:r>
              <a:rPr lang="en-US" altLang="en-US" smtClean="0"/>
              <a:t>“No free lunch” theorems</a:t>
            </a:r>
            <a:endParaRPr lang="en-US" altLang="en-US" sz="2600" smtClean="0"/>
          </a:p>
          <a:p>
            <a:r>
              <a:rPr lang="en-US" altLang="en-US" smtClean="0"/>
              <a:t>Luckily, real world is not random</a:t>
            </a:r>
          </a:p>
          <a:p>
            <a:r>
              <a:rPr lang="en-US" altLang="en-US" smtClean="0"/>
              <a:t>Induction is knowledge lever</a:t>
            </a:r>
          </a:p>
          <a:p>
            <a:endParaRPr lang="en-US" altLang="en-US" smtClean="0"/>
          </a:p>
        </p:txBody>
      </p:sp>
    </p:spTree>
    <p:extLst>
      <p:ext uri="{BB962C8B-B14F-4D97-AF65-F5344CB8AC3E}">
        <p14:creationId xmlns:p14="http://schemas.microsoft.com/office/powerpoint/2010/main" val="21126963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altLang="en-US" smtClean="0"/>
              <a:t>Overfitting Has Many Faces</a:t>
            </a:r>
          </a:p>
        </p:txBody>
      </p:sp>
      <p:sp>
        <p:nvSpPr>
          <p:cNvPr id="18435" name="Content Placeholder 2"/>
          <p:cNvSpPr>
            <a:spLocks noGrp="1"/>
          </p:cNvSpPr>
          <p:nvPr>
            <p:ph idx="1"/>
          </p:nvPr>
        </p:nvSpPr>
        <p:spPr/>
        <p:txBody>
          <a:bodyPr/>
          <a:lstStyle/>
          <a:p>
            <a:r>
              <a:rPr lang="en-US" altLang="en-US" b="1" dirty="0" smtClean="0"/>
              <a:t>Classifier A is better than B on the training set but the reverse is true on the test set!!</a:t>
            </a:r>
          </a:p>
          <a:p>
            <a:r>
              <a:rPr lang="en-US" altLang="en-US" dirty="0" smtClean="0"/>
              <a:t>The biggest problem in machine learning</a:t>
            </a:r>
          </a:p>
          <a:p>
            <a:r>
              <a:rPr lang="en-US" altLang="en-US" dirty="0" smtClean="0"/>
              <a:t>Bias and variance (Simple vs. Complex)</a:t>
            </a:r>
          </a:p>
          <a:p>
            <a:pPr lvl="1"/>
            <a:r>
              <a:rPr lang="en-US" altLang="en-US" dirty="0" smtClean="0"/>
              <a:t>Can learn a simpler linear function vs. can learn any function</a:t>
            </a:r>
          </a:p>
          <a:p>
            <a:r>
              <a:rPr lang="en-US" altLang="en-US" dirty="0" smtClean="0"/>
              <a:t>Less powerful learners can be better</a:t>
            </a:r>
          </a:p>
          <a:p>
            <a:r>
              <a:rPr lang="en-US" altLang="en-US" dirty="0" smtClean="0"/>
              <a:t>Solutions: Cross-validation; Regularization</a:t>
            </a:r>
          </a:p>
        </p:txBody>
      </p:sp>
    </p:spTree>
    <p:extLst>
      <p:ext uri="{BB962C8B-B14F-4D97-AF65-F5344CB8AC3E}">
        <p14:creationId xmlns:p14="http://schemas.microsoft.com/office/powerpoint/2010/main" val="285256619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solidFill>
                  <a:schemeClr val="accent2"/>
                </a:solidFill>
              </a:rPr>
              <a:t>What Is Machine Learning?</a:t>
            </a:r>
            <a:r>
              <a:rPr lang="en-US" dirty="0" smtClean="0"/>
              <a:t/>
            </a:r>
            <a:br>
              <a:rPr lang="en-US" dirty="0" smtClean="0"/>
            </a:br>
            <a:endParaRPr lang="en-US" dirty="0"/>
          </a:p>
        </p:txBody>
      </p:sp>
      <p:sp>
        <p:nvSpPr>
          <p:cNvPr id="3075" name="Rectangle 3"/>
          <p:cNvSpPr>
            <a:spLocks noGrp="1" noChangeArrowheads="1"/>
          </p:cNvSpPr>
          <p:nvPr>
            <p:ph idx="1"/>
          </p:nvPr>
        </p:nvSpPr>
        <p:spPr>
          <a:xfrm>
            <a:off x="330127" y="860779"/>
            <a:ext cx="8534570" cy="5350936"/>
          </a:xfrm>
        </p:spPr>
        <p:txBody>
          <a:bodyPr/>
          <a:lstStyle/>
          <a:p>
            <a:pPr>
              <a:buFontTx/>
              <a:buNone/>
            </a:pPr>
            <a:r>
              <a:rPr lang="en-US" b="1" dirty="0">
                <a:solidFill>
                  <a:schemeClr val="accent2"/>
                </a:solidFill>
              </a:rPr>
              <a:t>  Traditional Programming</a:t>
            </a:r>
          </a:p>
          <a:p>
            <a:endParaRPr lang="en-US" dirty="0"/>
          </a:p>
          <a:p>
            <a:endParaRPr lang="en-US" dirty="0"/>
          </a:p>
          <a:p>
            <a:endParaRPr lang="en-US" dirty="0"/>
          </a:p>
          <a:p>
            <a:endParaRPr lang="en-US" b="1" dirty="0">
              <a:solidFill>
                <a:schemeClr val="accent2"/>
              </a:solidFill>
            </a:endParaRPr>
          </a:p>
          <a:p>
            <a:pPr>
              <a:buFontTx/>
              <a:buNone/>
            </a:pPr>
            <a:r>
              <a:rPr lang="en-US" b="1" dirty="0">
                <a:solidFill>
                  <a:schemeClr val="accent2"/>
                </a:solidFill>
              </a:rPr>
              <a:t>  Machine Learning</a:t>
            </a:r>
          </a:p>
        </p:txBody>
      </p:sp>
      <p:sp>
        <p:nvSpPr>
          <p:cNvPr id="3076" name="Rectangle 4"/>
          <p:cNvSpPr>
            <a:spLocks noChangeArrowheads="1"/>
          </p:cNvSpPr>
          <p:nvPr/>
        </p:nvSpPr>
        <p:spPr bwMode="auto">
          <a:xfrm>
            <a:off x="3352800" y="16002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a:t>Computer</a:t>
            </a:r>
          </a:p>
        </p:txBody>
      </p:sp>
      <p:sp>
        <p:nvSpPr>
          <p:cNvPr id="3078" name="Line 6"/>
          <p:cNvSpPr>
            <a:spLocks noChangeShapeType="1"/>
          </p:cNvSpPr>
          <p:nvPr/>
        </p:nvSpPr>
        <p:spPr bwMode="auto">
          <a:xfrm>
            <a:off x="2438400" y="20574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9" name="Line 7"/>
          <p:cNvSpPr>
            <a:spLocks noChangeShapeType="1"/>
          </p:cNvSpPr>
          <p:nvPr/>
        </p:nvSpPr>
        <p:spPr bwMode="auto">
          <a:xfrm>
            <a:off x="2438400" y="27432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 name="Line 8"/>
          <p:cNvSpPr>
            <a:spLocks noChangeShapeType="1"/>
          </p:cNvSpPr>
          <p:nvPr/>
        </p:nvSpPr>
        <p:spPr bwMode="auto">
          <a:xfrm>
            <a:off x="6019800" y="22860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2" name="Text Box 10"/>
          <p:cNvSpPr txBox="1">
            <a:spLocks noChangeArrowheads="1"/>
          </p:cNvSpPr>
          <p:nvPr/>
        </p:nvSpPr>
        <p:spPr bwMode="auto">
          <a:xfrm>
            <a:off x="1355725" y="1692275"/>
            <a:ext cx="104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Data</a:t>
            </a:r>
          </a:p>
        </p:txBody>
      </p:sp>
      <p:sp>
        <p:nvSpPr>
          <p:cNvPr id="3083" name="Text Box 11"/>
          <p:cNvSpPr txBox="1">
            <a:spLocks noChangeArrowheads="1"/>
          </p:cNvSpPr>
          <p:nvPr/>
        </p:nvSpPr>
        <p:spPr bwMode="auto">
          <a:xfrm>
            <a:off x="685800" y="2362200"/>
            <a:ext cx="173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Program</a:t>
            </a:r>
          </a:p>
        </p:txBody>
      </p:sp>
      <p:sp>
        <p:nvSpPr>
          <p:cNvPr id="3084" name="Text Box 12"/>
          <p:cNvSpPr txBox="1">
            <a:spLocks noChangeArrowheads="1"/>
          </p:cNvSpPr>
          <p:nvPr/>
        </p:nvSpPr>
        <p:spPr bwMode="auto">
          <a:xfrm>
            <a:off x="6781800" y="1981200"/>
            <a:ext cx="140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Output</a:t>
            </a:r>
          </a:p>
        </p:txBody>
      </p:sp>
      <p:sp>
        <p:nvSpPr>
          <p:cNvPr id="3091" name="Rectangle 19"/>
          <p:cNvSpPr>
            <a:spLocks noChangeArrowheads="1"/>
          </p:cNvSpPr>
          <p:nvPr/>
        </p:nvSpPr>
        <p:spPr bwMode="auto">
          <a:xfrm>
            <a:off x="3429000" y="44196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3200"/>
              <a:t>Computer</a:t>
            </a:r>
          </a:p>
        </p:txBody>
      </p:sp>
      <p:sp>
        <p:nvSpPr>
          <p:cNvPr id="3092" name="Line 20"/>
          <p:cNvSpPr>
            <a:spLocks noChangeShapeType="1"/>
          </p:cNvSpPr>
          <p:nvPr/>
        </p:nvSpPr>
        <p:spPr bwMode="auto">
          <a:xfrm>
            <a:off x="2514600" y="48768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3" name="Line 21"/>
          <p:cNvSpPr>
            <a:spLocks noChangeShapeType="1"/>
          </p:cNvSpPr>
          <p:nvPr/>
        </p:nvSpPr>
        <p:spPr bwMode="auto">
          <a:xfrm>
            <a:off x="2514600" y="5562600"/>
            <a:ext cx="9144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4" name="Line 22"/>
          <p:cNvSpPr>
            <a:spLocks noChangeShapeType="1"/>
          </p:cNvSpPr>
          <p:nvPr/>
        </p:nvSpPr>
        <p:spPr bwMode="auto">
          <a:xfrm>
            <a:off x="6096000" y="5105400"/>
            <a:ext cx="762000" cy="0"/>
          </a:xfrm>
          <a:prstGeom prst="line">
            <a:avLst/>
          </a:prstGeom>
          <a:noFill/>
          <a:ln w="254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5" name="Text Box 23"/>
          <p:cNvSpPr txBox="1">
            <a:spLocks noChangeArrowheads="1"/>
          </p:cNvSpPr>
          <p:nvPr/>
        </p:nvSpPr>
        <p:spPr bwMode="auto">
          <a:xfrm>
            <a:off x="1431925" y="4511675"/>
            <a:ext cx="1041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Data</a:t>
            </a:r>
          </a:p>
        </p:txBody>
      </p:sp>
      <p:sp>
        <p:nvSpPr>
          <p:cNvPr id="3096" name="Text Box 24"/>
          <p:cNvSpPr txBox="1">
            <a:spLocks noChangeArrowheads="1"/>
          </p:cNvSpPr>
          <p:nvPr/>
        </p:nvSpPr>
        <p:spPr bwMode="auto">
          <a:xfrm>
            <a:off x="1066800" y="5257800"/>
            <a:ext cx="1401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Output</a:t>
            </a:r>
          </a:p>
        </p:txBody>
      </p:sp>
      <p:sp>
        <p:nvSpPr>
          <p:cNvPr id="3097" name="Text Box 25"/>
          <p:cNvSpPr txBox="1">
            <a:spLocks noChangeArrowheads="1"/>
          </p:cNvSpPr>
          <p:nvPr/>
        </p:nvSpPr>
        <p:spPr bwMode="auto">
          <a:xfrm>
            <a:off x="6858000" y="4800600"/>
            <a:ext cx="1739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a:t>Program</a:t>
            </a:r>
          </a:p>
        </p:txBody>
      </p:sp>
      <p:sp>
        <p:nvSpPr>
          <p:cNvPr id="17" name="Rectangle 16"/>
          <p:cNvSpPr/>
          <p:nvPr/>
        </p:nvSpPr>
        <p:spPr>
          <a:xfrm>
            <a:off x="6172200" y="995065"/>
            <a:ext cx="2819400" cy="923330"/>
          </a:xfrm>
          <a:prstGeom prst="rect">
            <a:avLst/>
          </a:prstGeom>
        </p:spPr>
        <p:txBody>
          <a:bodyPr wrap="square">
            <a:spAutoFit/>
          </a:bodyPr>
          <a:lstStyle/>
          <a:p>
            <a:pPr marL="285750" indent="-285750">
              <a:buFont typeface="Arial" pitchFamily="34" charset="0"/>
              <a:buChar char="•"/>
            </a:pPr>
            <a:r>
              <a:rPr lang="en-US" dirty="0"/>
              <a:t>Automating automation</a:t>
            </a:r>
          </a:p>
          <a:p>
            <a:pPr marL="285750" indent="-285750">
              <a:buFont typeface="Arial" pitchFamily="34" charset="0"/>
              <a:buChar char="•"/>
            </a:pPr>
            <a:r>
              <a:rPr lang="en-US" dirty="0"/>
              <a:t>Getting computers to program themselves</a:t>
            </a:r>
          </a:p>
        </p:txBody>
      </p:sp>
    </p:spTree>
    <p:extLst>
      <p:ext uri="{BB962C8B-B14F-4D97-AF65-F5344CB8AC3E}">
        <p14:creationId xmlns:p14="http://schemas.microsoft.com/office/powerpoint/2010/main" val="199399856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altLang="en-US" smtClean="0"/>
              <a:t>Intuition Fails In High Dimensions</a:t>
            </a:r>
          </a:p>
        </p:txBody>
      </p:sp>
      <p:sp>
        <p:nvSpPr>
          <p:cNvPr id="19459" name="Content Placeholder 2"/>
          <p:cNvSpPr>
            <a:spLocks noGrp="1"/>
          </p:cNvSpPr>
          <p:nvPr>
            <p:ph idx="1"/>
          </p:nvPr>
        </p:nvSpPr>
        <p:spPr/>
        <p:txBody>
          <a:bodyPr/>
          <a:lstStyle/>
          <a:p>
            <a:r>
              <a:rPr lang="en-US" altLang="en-US" dirty="0" smtClean="0"/>
              <a:t>Curse of dimensionality</a:t>
            </a:r>
            <a:endParaRPr lang="en-US" altLang="en-US" sz="2600" dirty="0" smtClean="0"/>
          </a:p>
          <a:p>
            <a:r>
              <a:rPr lang="en-US" altLang="en-US" dirty="0" smtClean="0"/>
              <a:t>Sparseness worsens exponentially with number of features</a:t>
            </a:r>
          </a:p>
          <a:p>
            <a:r>
              <a:rPr lang="en-US" altLang="en-US" dirty="0" smtClean="0"/>
              <a:t>Irrelevant features ruin similarity</a:t>
            </a:r>
          </a:p>
          <a:p>
            <a:r>
              <a:rPr lang="en-US" altLang="en-US" dirty="0" smtClean="0"/>
              <a:t>In high dimensions all examples look alike</a:t>
            </a:r>
          </a:p>
          <a:p>
            <a:r>
              <a:rPr lang="en-US" altLang="en-US" dirty="0" smtClean="0"/>
              <a:t>3D intuitions do not apply in high dimensions</a:t>
            </a:r>
          </a:p>
          <a:p>
            <a:r>
              <a:rPr lang="en-US" altLang="en-US" dirty="0" smtClean="0"/>
              <a:t>Blessing of non-uniformity</a:t>
            </a:r>
          </a:p>
          <a:p>
            <a:endParaRPr lang="en-US" altLang="en-US" sz="2600" dirty="0" smtClean="0"/>
          </a:p>
        </p:txBody>
      </p:sp>
    </p:spTree>
    <p:extLst>
      <p:ext uri="{BB962C8B-B14F-4D97-AF65-F5344CB8AC3E}">
        <p14:creationId xmlns:p14="http://schemas.microsoft.com/office/powerpoint/2010/main" val="27085569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altLang="en-US" smtClean="0"/>
              <a:t>Theoretical Guarantees</a:t>
            </a:r>
            <a:br>
              <a:rPr lang="en-US" altLang="en-US" smtClean="0"/>
            </a:br>
            <a:r>
              <a:rPr lang="en-US" altLang="en-US" smtClean="0"/>
              <a:t>    Are Not What They Seem</a:t>
            </a:r>
          </a:p>
        </p:txBody>
      </p:sp>
      <p:sp>
        <p:nvSpPr>
          <p:cNvPr id="20483" name="Content Placeholder 2"/>
          <p:cNvSpPr>
            <a:spLocks noGrp="1"/>
          </p:cNvSpPr>
          <p:nvPr>
            <p:ph idx="1"/>
          </p:nvPr>
        </p:nvSpPr>
        <p:spPr/>
        <p:txBody>
          <a:bodyPr/>
          <a:lstStyle/>
          <a:p>
            <a:r>
              <a:rPr lang="en-US" altLang="en-US" smtClean="0"/>
              <a:t>Bounds on number of examples needed</a:t>
            </a:r>
            <a:br>
              <a:rPr lang="en-US" altLang="en-US" smtClean="0"/>
            </a:br>
            <a:r>
              <a:rPr lang="en-US" altLang="en-US" smtClean="0"/>
              <a:t>to ensure good generalization</a:t>
            </a:r>
          </a:p>
          <a:p>
            <a:r>
              <a:rPr lang="en-US" altLang="en-US" smtClean="0"/>
              <a:t>Extremely loose</a:t>
            </a:r>
          </a:p>
          <a:p>
            <a:r>
              <a:rPr lang="en-US" altLang="en-US" smtClean="0"/>
              <a:t>Low training error  ≠&gt;  Low test error</a:t>
            </a:r>
          </a:p>
          <a:p>
            <a:r>
              <a:rPr lang="en-US" altLang="en-US" smtClean="0"/>
              <a:t>Asymptotic guarantees may be misleading</a:t>
            </a:r>
          </a:p>
          <a:p>
            <a:r>
              <a:rPr lang="en-US" altLang="en-US" smtClean="0"/>
              <a:t>Theory is useful for algorithm design,</a:t>
            </a:r>
            <a:br>
              <a:rPr lang="en-US" altLang="en-US" smtClean="0"/>
            </a:br>
            <a:r>
              <a:rPr lang="en-US" altLang="en-US" smtClean="0"/>
              <a:t>not evaluation</a:t>
            </a:r>
          </a:p>
        </p:txBody>
      </p:sp>
    </p:spTree>
    <p:extLst>
      <p:ext uri="{BB962C8B-B14F-4D97-AF65-F5344CB8AC3E}">
        <p14:creationId xmlns:p14="http://schemas.microsoft.com/office/powerpoint/2010/main" val="317285678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altLang="en-US" smtClean="0"/>
              <a:t>More Data Beats a Cleverer Algorithm</a:t>
            </a:r>
          </a:p>
        </p:txBody>
      </p:sp>
      <p:sp>
        <p:nvSpPr>
          <p:cNvPr id="21507" name="Content Placeholder 2"/>
          <p:cNvSpPr>
            <a:spLocks noGrp="1"/>
          </p:cNvSpPr>
          <p:nvPr>
            <p:ph idx="1"/>
          </p:nvPr>
        </p:nvSpPr>
        <p:spPr/>
        <p:txBody>
          <a:bodyPr>
            <a:normAutofit lnSpcReduction="10000"/>
          </a:bodyPr>
          <a:lstStyle/>
          <a:p>
            <a:r>
              <a:rPr lang="en-US" altLang="en-US" smtClean="0"/>
              <a:t>Easiest way to improve: More data</a:t>
            </a:r>
          </a:p>
          <a:p>
            <a:r>
              <a:rPr lang="en-US" altLang="en-US" smtClean="0"/>
              <a:t>Then</a:t>
            </a:r>
          </a:p>
          <a:p>
            <a:pPr lvl="1"/>
            <a:r>
              <a:rPr lang="en-US" altLang="en-US" smtClean="0"/>
              <a:t>Data is bottleneck</a:t>
            </a:r>
          </a:p>
          <a:p>
            <a:r>
              <a:rPr lang="en-US" altLang="en-US" smtClean="0"/>
              <a:t>Now: </a:t>
            </a:r>
          </a:p>
          <a:p>
            <a:pPr lvl="1"/>
            <a:r>
              <a:rPr lang="en-US" altLang="en-US" smtClean="0"/>
              <a:t>Scalability is bottleneck</a:t>
            </a:r>
          </a:p>
          <a:p>
            <a:r>
              <a:rPr lang="en-US" altLang="en-US" smtClean="0"/>
              <a:t>ML algorithms more similar than they appear</a:t>
            </a:r>
          </a:p>
          <a:p>
            <a:r>
              <a:rPr lang="en-US" altLang="en-US" smtClean="0"/>
              <a:t>Clever algorithms require more effort</a:t>
            </a:r>
            <a:br>
              <a:rPr lang="en-US" altLang="en-US" smtClean="0"/>
            </a:br>
            <a:r>
              <a:rPr lang="en-US" altLang="en-US" smtClean="0"/>
              <a:t>but can pay off in the end</a:t>
            </a:r>
          </a:p>
          <a:p>
            <a:r>
              <a:rPr lang="en-US" altLang="en-US" smtClean="0"/>
              <a:t>Biggest bottleneck is human time</a:t>
            </a:r>
          </a:p>
        </p:txBody>
      </p:sp>
    </p:spTree>
    <p:extLst>
      <p:ext uri="{BB962C8B-B14F-4D97-AF65-F5344CB8AC3E}">
        <p14:creationId xmlns:p14="http://schemas.microsoft.com/office/powerpoint/2010/main" val="40393279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altLang="en-US" smtClean="0"/>
              <a:t>Learn Many Models,</a:t>
            </a:r>
            <a:br>
              <a:rPr lang="en-US" altLang="en-US" smtClean="0"/>
            </a:br>
            <a:r>
              <a:rPr lang="en-US" altLang="en-US" smtClean="0"/>
              <a:t>    Not Just One</a:t>
            </a:r>
          </a:p>
        </p:txBody>
      </p:sp>
      <p:sp>
        <p:nvSpPr>
          <p:cNvPr id="3" name="Content Placeholder 2"/>
          <p:cNvSpPr>
            <a:spLocks noGrp="1"/>
          </p:cNvSpPr>
          <p:nvPr>
            <p:ph idx="1"/>
          </p:nvPr>
        </p:nvSpPr>
        <p:spPr/>
        <p:txBody>
          <a:bodyPr>
            <a:normAutofit lnSpcReduction="10000"/>
          </a:bodyPr>
          <a:lstStyle/>
          <a:p>
            <a:pPr>
              <a:defRPr/>
            </a:pPr>
            <a:r>
              <a:rPr lang="en-US" smtClean="0"/>
              <a:t>Three stages of machine learning</a:t>
            </a:r>
          </a:p>
          <a:p>
            <a:pPr marL="858837" lvl="1" indent="-514350">
              <a:buFont typeface="Wingdings" pitchFamily="2" charset="2"/>
              <a:buAutoNum type="arabicPeriod"/>
              <a:defRPr/>
            </a:pPr>
            <a:r>
              <a:rPr lang="en-US" smtClean="0"/>
              <a:t>Try variations of one algorithm, chose one</a:t>
            </a:r>
          </a:p>
          <a:p>
            <a:pPr marL="858837" lvl="1" indent="-514350">
              <a:buFont typeface="Wingdings" pitchFamily="2" charset="2"/>
              <a:buAutoNum type="arabicPeriod"/>
              <a:defRPr/>
            </a:pPr>
            <a:r>
              <a:rPr lang="en-US" smtClean="0"/>
              <a:t>Try variations of many algorithms, choose one</a:t>
            </a:r>
          </a:p>
          <a:p>
            <a:pPr marL="858837" lvl="1" indent="-514350">
              <a:buFont typeface="Wingdings" pitchFamily="2" charset="2"/>
              <a:buAutoNum type="arabicPeriod"/>
              <a:defRPr/>
            </a:pPr>
            <a:r>
              <a:rPr lang="en-US" smtClean="0"/>
              <a:t>Combine many algorithms, variations</a:t>
            </a:r>
          </a:p>
          <a:p>
            <a:pPr>
              <a:defRPr/>
            </a:pPr>
            <a:r>
              <a:rPr lang="en-US" smtClean="0"/>
              <a:t>Ensemble techniques</a:t>
            </a:r>
          </a:p>
          <a:p>
            <a:pPr lvl="1">
              <a:defRPr/>
            </a:pPr>
            <a:r>
              <a:rPr lang="en-US" smtClean="0"/>
              <a:t>Bagging</a:t>
            </a:r>
          </a:p>
          <a:p>
            <a:pPr lvl="1">
              <a:defRPr/>
            </a:pPr>
            <a:r>
              <a:rPr lang="en-US" smtClean="0"/>
              <a:t>Boosting</a:t>
            </a:r>
          </a:p>
          <a:p>
            <a:pPr lvl="1">
              <a:defRPr/>
            </a:pPr>
            <a:r>
              <a:rPr lang="en-US" smtClean="0"/>
              <a:t>Stacking</a:t>
            </a:r>
          </a:p>
          <a:p>
            <a:pPr lvl="1">
              <a:defRPr/>
            </a:pPr>
            <a:r>
              <a:rPr lang="en-US" smtClean="0"/>
              <a:t>Etc.</a:t>
            </a:r>
          </a:p>
          <a:p>
            <a:pPr>
              <a:defRPr/>
            </a:pPr>
            <a:endParaRPr lang="en-US"/>
          </a:p>
        </p:txBody>
      </p:sp>
    </p:spTree>
    <p:extLst>
      <p:ext uri="{BB962C8B-B14F-4D97-AF65-F5344CB8AC3E}">
        <p14:creationId xmlns:p14="http://schemas.microsoft.com/office/powerpoint/2010/main" val="14751352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ltLang="en-US" smtClean="0"/>
              <a:t>Simplicity Does Not</a:t>
            </a:r>
            <a:br>
              <a:rPr lang="en-US" altLang="en-US" smtClean="0"/>
            </a:br>
            <a:r>
              <a:rPr lang="en-US" altLang="en-US" smtClean="0"/>
              <a:t>      Imply Accuracy</a:t>
            </a:r>
          </a:p>
        </p:txBody>
      </p:sp>
      <p:sp>
        <p:nvSpPr>
          <p:cNvPr id="23555" name="Content Placeholder 2"/>
          <p:cNvSpPr>
            <a:spLocks noGrp="1"/>
          </p:cNvSpPr>
          <p:nvPr>
            <p:ph idx="1"/>
          </p:nvPr>
        </p:nvSpPr>
        <p:spPr/>
        <p:txBody>
          <a:bodyPr/>
          <a:lstStyle/>
          <a:p>
            <a:r>
              <a:rPr lang="en-US" altLang="en-US" smtClean="0"/>
              <a:t>Occam’s razor</a:t>
            </a:r>
          </a:p>
          <a:p>
            <a:r>
              <a:rPr lang="en-US" altLang="en-US" smtClean="0"/>
              <a:t>Common misconception:</a:t>
            </a:r>
            <a:br>
              <a:rPr lang="en-US" altLang="en-US" smtClean="0"/>
            </a:br>
            <a:r>
              <a:rPr lang="en-US" altLang="en-US" smtClean="0"/>
              <a:t>Simpler classifiers are more accurate</a:t>
            </a:r>
          </a:p>
          <a:p>
            <a:r>
              <a:rPr lang="en-US" altLang="en-US" smtClean="0"/>
              <a:t>Contradicts “no free lunch” theorems</a:t>
            </a:r>
          </a:p>
          <a:p>
            <a:r>
              <a:rPr lang="en-US" altLang="en-US" smtClean="0"/>
              <a:t>Counterexamples: ensembles, SVMs, etc.</a:t>
            </a:r>
          </a:p>
          <a:p>
            <a:r>
              <a:rPr lang="en-US" altLang="en-US" smtClean="0"/>
              <a:t>Can make preferred hypotheses shorter</a:t>
            </a:r>
          </a:p>
        </p:txBody>
      </p:sp>
    </p:spTree>
    <p:extLst>
      <p:ext uri="{BB962C8B-B14F-4D97-AF65-F5344CB8AC3E}">
        <p14:creationId xmlns:p14="http://schemas.microsoft.com/office/powerpoint/2010/main" val="415544429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altLang="en-US" smtClean="0"/>
              <a:t>Representable Does Not Imply Learnable</a:t>
            </a:r>
          </a:p>
        </p:txBody>
      </p:sp>
      <p:sp>
        <p:nvSpPr>
          <p:cNvPr id="24579" name="Content Placeholder 2"/>
          <p:cNvSpPr>
            <a:spLocks noGrp="1"/>
          </p:cNvSpPr>
          <p:nvPr>
            <p:ph idx="1"/>
          </p:nvPr>
        </p:nvSpPr>
        <p:spPr/>
        <p:txBody>
          <a:bodyPr>
            <a:normAutofit lnSpcReduction="10000"/>
          </a:bodyPr>
          <a:lstStyle/>
          <a:p>
            <a:r>
              <a:rPr lang="en-US" altLang="en-US" smtClean="0"/>
              <a:t>Standard claim: “My language can</a:t>
            </a:r>
            <a:br>
              <a:rPr lang="en-US" altLang="en-US" smtClean="0"/>
            </a:br>
            <a:r>
              <a:rPr lang="en-US" altLang="en-US" smtClean="0"/>
              <a:t>represent/approximate any function”</a:t>
            </a:r>
          </a:p>
          <a:p>
            <a:r>
              <a:rPr lang="en-US" altLang="en-US" smtClean="0"/>
              <a:t>No excuse for ignoring others</a:t>
            </a:r>
          </a:p>
          <a:p>
            <a:r>
              <a:rPr lang="en-US" altLang="en-US" smtClean="0"/>
              <a:t>Causes of non-learnability</a:t>
            </a:r>
          </a:p>
          <a:p>
            <a:pPr lvl="1"/>
            <a:r>
              <a:rPr lang="en-US" altLang="en-US" smtClean="0"/>
              <a:t>Not enough data</a:t>
            </a:r>
          </a:p>
          <a:p>
            <a:pPr lvl="1"/>
            <a:r>
              <a:rPr lang="en-US" altLang="en-US" smtClean="0"/>
              <a:t>Not enough components</a:t>
            </a:r>
          </a:p>
          <a:p>
            <a:pPr lvl="1"/>
            <a:r>
              <a:rPr lang="en-US" altLang="en-US" smtClean="0"/>
              <a:t>Not enough search</a:t>
            </a:r>
          </a:p>
          <a:p>
            <a:r>
              <a:rPr lang="en-US" altLang="en-US" smtClean="0"/>
              <a:t>Some representations exponentially</a:t>
            </a:r>
            <a:br>
              <a:rPr lang="en-US" altLang="en-US" smtClean="0"/>
            </a:br>
            <a:r>
              <a:rPr lang="en-US" altLang="en-US" smtClean="0"/>
              <a:t>more compact than others</a:t>
            </a:r>
          </a:p>
        </p:txBody>
      </p:sp>
    </p:spTree>
    <p:extLst>
      <p:ext uri="{BB962C8B-B14F-4D97-AF65-F5344CB8AC3E}">
        <p14:creationId xmlns:p14="http://schemas.microsoft.com/office/powerpoint/2010/main" val="37991933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Advanced topics</a:t>
            </a:r>
            <a:endParaRPr 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31034044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altLang="en-US" smtClean="0"/>
              <a:t>Supervised Learning and its Generalizations</a:t>
            </a:r>
          </a:p>
        </p:txBody>
      </p:sp>
      <p:sp>
        <p:nvSpPr>
          <p:cNvPr id="25603" name="Content Placeholder 2"/>
          <p:cNvSpPr>
            <a:spLocks noGrp="1"/>
          </p:cNvSpPr>
          <p:nvPr>
            <p:ph idx="1"/>
          </p:nvPr>
        </p:nvSpPr>
        <p:spPr/>
        <p:txBody>
          <a:bodyPr/>
          <a:lstStyle/>
          <a:p>
            <a:r>
              <a:rPr lang="en-US" altLang="en-US" dirty="0" smtClean="0"/>
              <a:t>Supervised Learning</a:t>
            </a:r>
          </a:p>
          <a:p>
            <a:pPr lvl="1"/>
            <a:r>
              <a:rPr lang="en-US" altLang="en-US" dirty="0" smtClean="0"/>
              <a:t>Desired output is simple. (e.g., purchase an item or not; the person has the disease or not; etc.)</a:t>
            </a:r>
          </a:p>
          <a:p>
            <a:r>
              <a:rPr lang="en-US" altLang="en-US" dirty="0" smtClean="0"/>
              <a:t>Structured Prediction: is a Generalization</a:t>
            </a:r>
          </a:p>
          <a:p>
            <a:pPr lvl="1"/>
            <a:r>
              <a:rPr lang="en-US" altLang="en-US" dirty="0" smtClean="0"/>
              <a:t>Desired output is complex. </a:t>
            </a:r>
          </a:p>
        </p:txBody>
      </p:sp>
    </p:spTree>
    <p:extLst>
      <p:ext uri="{BB962C8B-B14F-4D97-AF65-F5344CB8AC3E}">
        <p14:creationId xmlns:p14="http://schemas.microsoft.com/office/powerpoint/2010/main" val="366541202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Structured Prediction: Examples</a:t>
            </a:r>
            <a:endParaRPr lang="en-US" dirty="0"/>
          </a:p>
        </p:txBody>
      </p:sp>
      <p:sp>
        <p:nvSpPr>
          <p:cNvPr id="3" name="Content Placeholder 2"/>
          <p:cNvSpPr>
            <a:spLocks noGrp="1"/>
          </p:cNvSpPr>
          <p:nvPr>
            <p:ph idx="1"/>
          </p:nvPr>
        </p:nvSpPr>
        <p:spPr/>
        <p:txBody>
          <a:bodyPr/>
          <a:lstStyle/>
          <a:p>
            <a:r>
              <a:rPr lang="en-US" sz="2800" dirty="0" smtClean="0"/>
              <a:t>Parsing: given </a:t>
            </a:r>
            <a:r>
              <a:rPr lang="en-US" sz="2800" dirty="0"/>
              <a:t>an input sequence, build a tree whose </a:t>
            </a:r>
            <a:r>
              <a:rPr lang="en-US" sz="2800" dirty="0" smtClean="0"/>
              <a:t>leaves </a:t>
            </a:r>
            <a:r>
              <a:rPr lang="en-US" sz="2800" dirty="0"/>
              <a:t>are the </a:t>
            </a:r>
            <a:r>
              <a:rPr lang="en-US" sz="2800" dirty="0" smtClean="0"/>
              <a:t>elements in </a:t>
            </a:r>
            <a:r>
              <a:rPr lang="en-US" sz="2800" dirty="0"/>
              <a:t>the sequence and whose structure obeys some grammar. </a:t>
            </a:r>
            <a:endParaRPr lang="en-US" sz="2800" dirty="0" smtClean="0"/>
          </a:p>
          <a:p>
            <a:r>
              <a:rPr lang="en-US" dirty="0"/>
              <a:t>Collective </a:t>
            </a:r>
            <a:r>
              <a:rPr lang="en-US" dirty="0" smtClean="0"/>
              <a:t>classification</a:t>
            </a:r>
            <a:r>
              <a:rPr lang="en-US" dirty="0"/>
              <a:t>: given a graph </a:t>
            </a:r>
            <a:r>
              <a:rPr lang="en-US" dirty="0" smtClean="0"/>
              <a:t>defined </a:t>
            </a:r>
            <a:r>
              <a:rPr lang="en-US" dirty="0"/>
              <a:t>by a set of vertices and edges, </a:t>
            </a:r>
            <a:r>
              <a:rPr lang="en-US" dirty="0" smtClean="0"/>
              <a:t>produce a </a:t>
            </a:r>
            <a:r>
              <a:rPr lang="en-US" dirty="0"/>
              <a:t>labeling of the vertices. </a:t>
            </a:r>
            <a:endParaRPr lang="en-US" dirty="0" smtClean="0"/>
          </a:p>
          <a:p>
            <a:pPr lvl="1"/>
            <a:r>
              <a:rPr lang="en-US" dirty="0" smtClean="0"/>
              <a:t>Labeling </a:t>
            </a:r>
            <a:r>
              <a:rPr lang="en-US" dirty="0"/>
              <a:t>web pages given link </a:t>
            </a:r>
            <a:r>
              <a:rPr lang="en-US" dirty="0" smtClean="0"/>
              <a:t>information</a:t>
            </a:r>
          </a:p>
        </p:txBody>
      </p:sp>
    </p:spTree>
    <p:extLst>
      <p:ext uri="{BB962C8B-B14F-4D97-AF65-F5344CB8AC3E}">
        <p14:creationId xmlns:p14="http://schemas.microsoft.com/office/powerpoint/2010/main" val="361773639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Models and Algorithms for Structured Prediction</a:t>
            </a:r>
            <a:endParaRPr lang="en-US" dirty="0"/>
          </a:p>
        </p:txBody>
      </p:sp>
      <p:sp>
        <p:nvSpPr>
          <p:cNvPr id="3" name="Content Placeholder 2"/>
          <p:cNvSpPr>
            <a:spLocks noGrp="1"/>
          </p:cNvSpPr>
          <p:nvPr>
            <p:ph idx="1"/>
          </p:nvPr>
        </p:nvSpPr>
        <p:spPr/>
        <p:txBody>
          <a:bodyPr>
            <a:normAutofit lnSpcReduction="10000"/>
          </a:bodyPr>
          <a:lstStyle/>
          <a:p>
            <a:r>
              <a:rPr lang="en-US" dirty="0" smtClean="0"/>
              <a:t>Probabilistic Graphical Models</a:t>
            </a:r>
          </a:p>
          <a:p>
            <a:pPr lvl="1"/>
            <a:r>
              <a:rPr lang="en-US" dirty="0" smtClean="0"/>
              <a:t>Compact representation of joint distribution</a:t>
            </a:r>
          </a:p>
          <a:p>
            <a:pPr lvl="1"/>
            <a:r>
              <a:rPr lang="en-US" dirty="0" smtClean="0"/>
              <a:t>Principled way of dealing with uncertainty</a:t>
            </a:r>
          </a:p>
          <a:p>
            <a:pPr lvl="1"/>
            <a:r>
              <a:rPr lang="en-US" dirty="0" smtClean="0"/>
              <a:t>Take advantage of conditional independence</a:t>
            </a:r>
          </a:p>
          <a:p>
            <a:r>
              <a:rPr lang="en-US" dirty="0" smtClean="0"/>
              <a:t>Markov logic and statistical relational models</a:t>
            </a:r>
          </a:p>
          <a:p>
            <a:pPr lvl="1"/>
            <a:r>
              <a:rPr lang="en-US" dirty="0" smtClean="0"/>
              <a:t>Model both relational structure and uncertainty</a:t>
            </a:r>
          </a:p>
          <a:p>
            <a:pPr lvl="2"/>
            <a:r>
              <a:rPr lang="en-US" dirty="0" smtClean="0"/>
              <a:t>One example related with another example</a:t>
            </a:r>
          </a:p>
          <a:p>
            <a:r>
              <a:rPr lang="en-US" dirty="0" smtClean="0"/>
              <a:t>Considerable machine learning expertise required here! (not yet a </a:t>
            </a:r>
            <a:r>
              <a:rPr lang="en-US" dirty="0" err="1" smtClean="0"/>
              <a:t>blackbox</a:t>
            </a:r>
            <a:r>
              <a:rPr lang="en-US" dirty="0" smtClean="0"/>
              <a:t>)</a:t>
            </a:r>
          </a:p>
          <a:p>
            <a:pPr marL="344487" lvl="1" indent="0">
              <a:buNone/>
            </a:pPr>
            <a:endParaRPr lang="en-US" dirty="0"/>
          </a:p>
        </p:txBody>
      </p:sp>
    </p:spTree>
    <p:extLst>
      <p:ext uri="{BB962C8B-B14F-4D97-AF65-F5344CB8AC3E}">
        <p14:creationId xmlns:p14="http://schemas.microsoft.com/office/powerpoint/2010/main" val="1914884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did we cover</a:t>
            </a:r>
            <a:endParaRPr lang="en-US" dirty="0"/>
          </a:p>
        </p:txBody>
      </p:sp>
      <p:sp>
        <p:nvSpPr>
          <p:cNvPr id="3" name="Content Placeholder 2"/>
          <p:cNvSpPr>
            <a:spLocks noGrp="1"/>
          </p:cNvSpPr>
          <p:nvPr>
            <p:ph idx="1"/>
          </p:nvPr>
        </p:nvSpPr>
        <p:spPr/>
        <p:txBody>
          <a:bodyPr>
            <a:normAutofit lnSpcReduction="10000"/>
          </a:bodyPr>
          <a:lstStyle/>
          <a:p>
            <a:r>
              <a:rPr lang="en-US" dirty="0" smtClean="0"/>
              <a:t>Supervised Learning</a:t>
            </a:r>
          </a:p>
          <a:p>
            <a:pPr lvl="1"/>
            <a:r>
              <a:rPr lang="en-US" dirty="0" smtClean="0"/>
              <a:t>Given data with desired inputs and desired outputs</a:t>
            </a:r>
          </a:p>
          <a:p>
            <a:pPr lvl="1"/>
            <a:r>
              <a:rPr lang="en-US" dirty="0" smtClean="0"/>
              <a:t>Learn a function that maps inputs to outputs</a:t>
            </a:r>
          </a:p>
          <a:p>
            <a:pPr lvl="1"/>
            <a:r>
              <a:rPr lang="en-US" dirty="0"/>
              <a:t>Generative vs. Discriminative models</a:t>
            </a:r>
          </a:p>
          <a:p>
            <a:pPr lvl="1"/>
            <a:r>
              <a:rPr lang="en-US" dirty="0"/>
              <a:t>Parametric vs. non-parametric </a:t>
            </a:r>
            <a:r>
              <a:rPr lang="en-US" dirty="0" smtClean="0"/>
              <a:t>models</a:t>
            </a:r>
          </a:p>
          <a:p>
            <a:r>
              <a:rPr lang="en-US" dirty="0" smtClean="0"/>
              <a:t>Gradient Descent</a:t>
            </a:r>
          </a:p>
          <a:p>
            <a:r>
              <a:rPr lang="en-US" dirty="0"/>
              <a:t>Point </a:t>
            </a:r>
            <a:r>
              <a:rPr lang="en-US" dirty="0" smtClean="0"/>
              <a:t>Estimation</a:t>
            </a:r>
          </a:p>
          <a:p>
            <a:r>
              <a:rPr lang="en-US" dirty="0" smtClean="0"/>
              <a:t>Unsupervised Learning</a:t>
            </a:r>
            <a:endParaRPr lang="en-US" dirty="0"/>
          </a:p>
          <a:p>
            <a:r>
              <a:rPr lang="en-US" dirty="0" smtClean="0"/>
              <a:t>Evaluation metrics (cross validation)</a:t>
            </a:r>
            <a:endParaRPr lang="en-US" dirty="0"/>
          </a:p>
        </p:txBody>
      </p:sp>
    </p:spTree>
    <p:extLst>
      <p:ext uri="{BB962C8B-B14F-4D97-AF65-F5344CB8AC3E}">
        <p14:creationId xmlns:p14="http://schemas.microsoft.com/office/powerpoint/2010/main" val="14137588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Learning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Parametric techniques</a:t>
            </a:r>
          </a:p>
          <a:p>
            <a:pPr lvl="1"/>
            <a:r>
              <a:rPr lang="en-US" dirty="0" smtClean="0"/>
              <a:t>Decision trees</a:t>
            </a:r>
          </a:p>
          <a:p>
            <a:pPr lvl="1"/>
            <a:r>
              <a:rPr lang="en-US" dirty="0" smtClean="0"/>
              <a:t>Naïve Bayes</a:t>
            </a:r>
          </a:p>
          <a:p>
            <a:pPr lvl="1"/>
            <a:r>
              <a:rPr lang="en-US" dirty="0" smtClean="0"/>
              <a:t>Linear Classifiers</a:t>
            </a:r>
          </a:p>
          <a:p>
            <a:pPr lvl="2"/>
            <a:r>
              <a:rPr lang="en-US" dirty="0" smtClean="0"/>
              <a:t>Logistic Regression, </a:t>
            </a:r>
            <a:r>
              <a:rPr lang="en-US" dirty="0" err="1" smtClean="0"/>
              <a:t>Perceptrons</a:t>
            </a:r>
            <a:r>
              <a:rPr lang="en-US" dirty="0" smtClean="0"/>
              <a:t>, linear SVM</a:t>
            </a:r>
          </a:p>
          <a:p>
            <a:pPr lvl="1"/>
            <a:r>
              <a:rPr lang="en-US" dirty="0" smtClean="0"/>
              <a:t>Non-Linear Classifiers</a:t>
            </a:r>
          </a:p>
          <a:p>
            <a:pPr lvl="2"/>
            <a:r>
              <a:rPr lang="en-US" dirty="0" smtClean="0"/>
              <a:t>Kernel trick, support vector machine, Neural networks</a:t>
            </a:r>
          </a:p>
          <a:p>
            <a:r>
              <a:rPr lang="en-US" dirty="0" smtClean="0"/>
              <a:t>Non-parametric techniques</a:t>
            </a:r>
          </a:p>
          <a:p>
            <a:pPr lvl="1"/>
            <a:r>
              <a:rPr lang="en-US" dirty="0" smtClean="0"/>
              <a:t>K-nearest neighbors</a:t>
            </a:r>
          </a:p>
          <a:p>
            <a:pPr lvl="1"/>
            <a:r>
              <a:rPr lang="en-US" dirty="0" smtClean="0"/>
              <a:t>KD trees</a:t>
            </a:r>
          </a:p>
        </p:txBody>
      </p:sp>
    </p:spTree>
    <p:extLst>
      <p:ext uri="{BB962C8B-B14F-4D97-AF65-F5344CB8AC3E}">
        <p14:creationId xmlns:p14="http://schemas.microsoft.com/office/powerpoint/2010/main" val="398152445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Issues</a:t>
            </a:r>
            <a:endParaRPr lang="en-US" dirty="0"/>
          </a:p>
        </p:txBody>
      </p:sp>
      <p:sp>
        <p:nvSpPr>
          <p:cNvPr id="3" name="Content Placeholder 2"/>
          <p:cNvSpPr>
            <a:spLocks noGrp="1"/>
          </p:cNvSpPr>
          <p:nvPr>
            <p:ph idx="1"/>
          </p:nvPr>
        </p:nvSpPr>
        <p:spPr/>
        <p:txBody>
          <a:bodyPr>
            <a:normAutofit/>
          </a:bodyPr>
          <a:lstStyle/>
          <a:p>
            <a:r>
              <a:rPr lang="en-US" dirty="0" smtClean="0"/>
              <a:t>Hypothesis space</a:t>
            </a:r>
          </a:p>
          <a:p>
            <a:r>
              <a:rPr lang="en-US" dirty="0" smtClean="0"/>
              <a:t>When will a particular learning algorithm work and when will it not?</a:t>
            </a:r>
          </a:p>
          <a:p>
            <a:r>
              <a:rPr lang="en-US" dirty="0" smtClean="0"/>
              <a:t>What kind of functions can it approximate</a:t>
            </a:r>
          </a:p>
          <a:p>
            <a:r>
              <a:rPr lang="en-US" dirty="0" err="1" smtClean="0"/>
              <a:t>Overfitting</a:t>
            </a:r>
            <a:r>
              <a:rPr lang="en-US" dirty="0" smtClean="0"/>
              <a:t> and how to avoid it</a:t>
            </a:r>
          </a:p>
          <a:p>
            <a:pPr lvl="1"/>
            <a:r>
              <a:rPr lang="en-US" dirty="0" smtClean="0"/>
              <a:t>Regularization and Occam’s razor</a:t>
            </a:r>
          </a:p>
          <a:p>
            <a:r>
              <a:rPr lang="en-US" dirty="0" smtClean="0"/>
              <a:t>Missing data</a:t>
            </a:r>
          </a:p>
          <a:p>
            <a:r>
              <a:rPr lang="en-US" dirty="0" smtClean="0"/>
              <a:t>Handling Continuous attributes</a:t>
            </a:r>
          </a:p>
        </p:txBody>
      </p:sp>
    </p:spTree>
    <p:extLst>
      <p:ext uri="{BB962C8B-B14F-4D97-AF65-F5344CB8AC3E}">
        <p14:creationId xmlns:p14="http://schemas.microsoft.com/office/powerpoint/2010/main" val="584003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Miscellaneous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Learning as optimization</a:t>
            </a:r>
          </a:p>
          <a:p>
            <a:pPr lvl="1"/>
            <a:r>
              <a:rPr lang="en-US" dirty="0" smtClean="0"/>
              <a:t>Gradient descent (compute gradients)</a:t>
            </a:r>
          </a:p>
          <a:p>
            <a:r>
              <a:rPr lang="en-US" dirty="0" smtClean="0"/>
              <a:t>Maximum Likelihood estimation</a:t>
            </a:r>
          </a:p>
          <a:p>
            <a:pPr lvl="1"/>
            <a:r>
              <a:rPr lang="en-US" dirty="0" smtClean="0"/>
              <a:t>Definition of likelihood</a:t>
            </a:r>
          </a:p>
          <a:p>
            <a:r>
              <a:rPr lang="en-US" dirty="0" smtClean="0"/>
              <a:t>Bayesian approaches</a:t>
            </a:r>
          </a:p>
          <a:p>
            <a:pPr lvl="1"/>
            <a:r>
              <a:rPr lang="en-US" dirty="0" smtClean="0"/>
              <a:t>MAP estimation</a:t>
            </a:r>
          </a:p>
          <a:p>
            <a:r>
              <a:rPr lang="en-US" dirty="0" smtClean="0"/>
              <a:t>Generative </a:t>
            </a:r>
            <a:r>
              <a:rPr lang="en-US" dirty="0" err="1" smtClean="0"/>
              <a:t>vs</a:t>
            </a:r>
            <a:r>
              <a:rPr lang="en-US" dirty="0" smtClean="0"/>
              <a:t> Discriminative Learning</a:t>
            </a:r>
          </a:p>
          <a:p>
            <a:r>
              <a:rPr lang="en-US" dirty="0" smtClean="0"/>
              <a:t>Online </a:t>
            </a:r>
            <a:r>
              <a:rPr lang="en-US" dirty="0" err="1" smtClean="0"/>
              <a:t>vs</a:t>
            </a:r>
            <a:r>
              <a:rPr lang="en-US" dirty="0" smtClean="0"/>
              <a:t> Batch Learning</a:t>
            </a:r>
          </a:p>
          <a:p>
            <a:r>
              <a:rPr lang="en-US" dirty="0" smtClean="0"/>
              <a:t>Distance functions (k-nearest neighbors and LWR)</a:t>
            </a:r>
            <a:endParaRPr lang="en-US" dirty="0"/>
          </a:p>
        </p:txBody>
      </p:sp>
    </p:spTree>
    <p:extLst>
      <p:ext uri="{BB962C8B-B14F-4D97-AF65-F5344CB8AC3E}">
        <p14:creationId xmlns:p14="http://schemas.microsoft.com/office/powerpoint/2010/main" val="8455546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Test-set </a:t>
            </a:r>
            <a:r>
              <a:rPr lang="en-US" dirty="0" err="1" smtClean="0"/>
              <a:t>vs</a:t>
            </a:r>
            <a:r>
              <a:rPr lang="en-US" dirty="0" smtClean="0"/>
              <a:t> validation-set </a:t>
            </a:r>
            <a:r>
              <a:rPr lang="en-US" dirty="0" err="1" smtClean="0"/>
              <a:t>vs</a:t>
            </a:r>
            <a:r>
              <a:rPr lang="en-US" dirty="0" smtClean="0"/>
              <a:t> training-set</a:t>
            </a:r>
          </a:p>
          <a:p>
            <a:r>
              <a:rPr lang="en-US" dirty="0" smtClean="0"/>
              <a:t>Cross Validation</a:t>
            </a:r>
          </a:p>
          <a:p>
            <a:pPr lvl="1"/>
            <a:r>
              <a:rPr lang="en-US" dirty="0" smtClean="0"/>
              <a:t>Leave one out </a:t>
            </a:r>
          </a:p>
          <a:p>
            <a:pPr lvl="1"/>
            <a:r>
              <a:rPr lang="en-US" dirty="0" smtClean="0"/>
              <a:t>K-fold</a:t>
            </a:r>
          </a:p>
          <a:p>
            <a:r>
              <a:rPr lang="en-US" dirty="0" smtClean="0"/>
              <a:t>Accuracy (</a:t>
            </a:r>
            <a:r>
              <a:rPr lang="en-US" dirty="0" err="1" smtClean="0"/>
              <a:t>tp+tn</a:t>
            </a:r>
            <a:r>
              <a:rPr lang="en-US" dirty="0" smtClean="0"/>
              <a:t>)/(</a:t>
            </a:r>
            <a:r>
              <a:rPr lang="en-US" dirty="0" err="1" smtClean="0"/>
              <a:t>tp+fp+tn+fn</a:t>
            </a:r>
            <a:r>
              <a:rPr lang="en-US" dirty="0"/>
              <a:t>)</a:t>
            </a:r>
            <a:endParaRPr lang="en-US" dirty="0" smtClean="0"/>
          </a:p>
          <a:p>
            <a:r>
              <a:rPr lang="en-US" dirty="0" smtClean="0"/>
              <a:t>Precision </a:t>
            </a:r>
            <a:r>
              <a:rPr lang="en-US" dirty="0" err="1" smtClean="0"/>
              <a:t>vs</a:t>
            </a:r>
            <a:r>
              <a:rPr lang="en-US" dirty="0" smtClean="0"/>
              <a:t> Recall</a:t>
            </a:r>
          </a:p>
          <a:p>
            <a:pPr lvl="1"/>
            <a:r>
              <a:rPr lang="en-US" dirty="0" smtClean="0"/>
              <a:t>Precision: </a:t>
            </a:r>
            <a:r>
              <a:rPr lang="en-US" dirty="0" err="1" smtClean="0"/>
              <a:t>tp</a:t>
            </a:r>
            <a:r>
              <a:rPr lang="en-US" dirty="0" smtClean="0"/>
              <a:t>/ (</a:t>
            </a:r>
            <a:r>
              <a:rPr lang="en-US" dirty="0" err="1" smtClean="0"/>
              <a:t>tp+fp</a:t>
            </a:r>
            <a:r>
              <a:rPr lang="en-US" dirty="0" smtClean="0"/>
              <a:t>)</a:t>
            </a:r>
          </a:p>
          <a:p>
            <a:pPr lvl="1"/>
            <a:r>
              <a:rPr lang="en-US" dirty="0" smtClean="0"/>
              <a:t>Recall: </a:t>
            </a:r>
            <a:r>
              <a:rPr lang="en-US" dirty="0" err="1" smtClean="0"/>
              <a:t>tp</a:t>
            </a:r>
            <a:r>
              <a:rPr lang="en-US" dirty="0" smtClean="0"/>
              <a:t>/(</a:t>
            </a:r>
            <a:r>
              <a:rPr lang="en-US" dirty="0" err="1" smtClean="0"/>
              <a:t>tp+fn</a:t>
            </a:r>
            <a:r>
              <a:rPr lang="en-US" dirty="0" smtClean="0"/>
              <a:t>)</a:t>
            </a:r>
          </a:p>
          <a:p>
            <a:r>
              <a:rPr lang="en-US" dirty="0" smtClean="0"/>
              <a:t>F-measure</a:t>
            </a:r>
          </a:p>
          <a:p>
            <a:pPr lvl="1"/>
            <a:r>
              <a:rPr lang="en-US" dirty="0" smtClean="0"/>
              <a:t>2 precision*recall / (</a:t>
            </a:r>
            <a:r>
              <a:rPr lang="en-US" dirty="0" err="1" smtClean="0"/>
              <a:t>precision+recall</a:t>
            </a:r>
            <a:r>
              <a:rPr lang="en-US" dirty="0" smtClean="0"/>
              <a:t>)</a:t>
            </a:r>
            <a:endParaRPr lang="en-US" dirty="0"/>
          </a:p>
        </p:txBody>
      </p:sp>
      <p:cxnSp>
        <p:nvCxnSpPr>
          <p:cNvPr id="15" name="Straight Connector 14"/>
          <p:cNvCxnSpPr/>
          <p:nvPr/>
        </p:nvCxnSpPr>
        <p:spPr>
          <a:xfrm>
            <a:off x="6248400" y="2895600"/>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248400" y="4876800"/>
            <a:ext cx="25146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086600" y="3456140"/>
            <a:ext cx="1600200" cy="762000"/>
          </a:xfrm>
          <a:prstGeom prst="ellipse">
            <a:avLst/>
          </a:prstGeom>
          <a:solidFill>
            <a:srgbClr val="FF0000">
              <a:alpha val="31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77000" y="3456140"/>
            <a:ext cx="1447800" cy="762000"/>
          </a:xfrm>
          <a:prstGeom prst="ellips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578252" y="3652474"/>
            <a:ext cx="533400" cy="369332"/>
          </a:xfrm>
          <a:prstGeom prst="rect">
            <a:avLst/>
          </a:prstGeom>
          <a:noFill/>
        </p:spPr>
        <p:txBody>
          <a:bodyPr wrap="square" rtlCol="0">
            <a:spAutoFit/>
          </a:bodyPr>
          <a:lstStyle/>
          <a:p>
            <a:r>
              <a:rPr lang="en-US" dirty="0" err="1" smtClean="0"/>
              <a:t>fp</a:t>
            </a:r>
            <a:endParaRPr lang="en-US" dirty="0"/>
          </a:p>
        </p:txBody>
      </p:sp>
      <p:sp>
        <p:nvSpPr>
          <p:cNvPr id="22" name="TextBox 21"/>
          <p:cNvSpPr txBox="1"/>
          <p:nvPr/>
        </p:nvSpPr>
        <p:spPr>
          <a:xfrm>
            <a:off x="7353300" y="3701534"/>
            <a:ext cx="533400" cy="369332"/>
          </a:xfrm>
          <a:prstGeom prst="rect">
            <a:avLst/>
          </a:prstGeom>
          <a:noFill/>
        </p:spPr>
        <p:txBody>
          <a:bodyPr wrap="square" rtlCol="0">
            <a:spAutoFit/>
          </a:bodyPr>
          <a:lstStyle/>
          <a:p>
            <a:r>
              <a:rPr lang="en-US" dirty="0" err="1" smtClean="0"/>
              <a:t>tp</a:t>
            </a:r>
            <a:endParaRPr lang="en-US" dirty="0"/>
          </a:p>
        </p:txBody>
      </p:sp>
      <p:sp>
        <p:nvSpPr>
          <p:cNvPr id="23" name="TextBox 22"/>
          <p:cNvSpPr txBox="1"/>
          <p:nvPr/>
        </p:nvSpPr>
        <p:spPr>
          <a:xfrm>
            <a:off x="8077200" y="3701534"/>
            <a:ext cx="533400" cy="369332"/>
          </a:xfrm>
          <a:prstGeom prst="rect">
            <a:avLst/>
          </a:prstGeom>
          <a:noFill/>
        </p:spPr>
        <p:txBody>
          <a:bodyPr wrap="square" rtlCol="0">
            <a:spAutoFit/>
          </a:bodyPr>
          <a:lstStyle/>
          <a:p>
            <a:r>
              <a:rPr lang="en-US" dirty="0" err="1" smtClean="0"/>
              <a:t>fn</a:t>
            </a:r>
            <a:endParaRPr lang="en-US" dirty="0"/>
          </a:p>
        </p:txBody>
      </p:sp>
      <p:cxnSp>
        <p:nvCxnSpPr>
          <p:cNvPr id="24" name="Straight Connector 23"/>
          <p:cNvCxnSpPr/>
          <p:nvPr/>
        </p:nvCxnSpPr>
        <p:spPr>
          <a:xfrm>
            <a:off x="6248400" y="2895600"/>
            <a:ext cx="2514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763000" y="2895600"/>
            <a:ext cx="0" cy="19812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200900" y="4343400"/>
            <a:ext cx="533400" cy="369332"/>
          </a:xfrm>
          <a:prstGeom prst="rect">
            <a:avLst/>
          </a:prstGeom>
          <a:noFill/>
        </p:spPr>
        <p:txBody>
          <a:bodyPr wrap="square" rtlCol="0">
            <a:spAutoFit/>
          </a:bodyPr>
          <a:lstStyle/>
          <a:p>
            <a:r>
              <a:rPr lang="en-US" dirty="0" err="1" smtClean="0"/>
              <a:t>tn</a:t>
            </a:r>
            <a:endParaRPr lang="en-US" dirty="0"/>
          </a:p>
        </p:txBody>
      </p:sp>
      <p:cxnSp>
        <p:nvCxnSpPr>
          <p:cNvPr id="30" name="Straight Arrow Connector 29"/>
          <p:cNvCxnSpPr/>
          <p:nvPr/>
        </p:nvCxnSpPr>
        <p:spPr>
          <a:xfrm>
            <a:off x="8077200" y="4218140"/>
            <a:ext cx="0" cy="8872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772400" y="5181600"/>
            <a:ext cx="1143000" cy="646331"/>
          </a:xfrm>
          <a:prstGeom prst="rect">
            <a:avLst/>
          </a:prstGeom>
          <a:noFill/>
        </p:spPr>
        <p:txBody>
          <a:bodyPr wrap="square" rtlCol="0">
            <a:spAutoFit/>
          </a:bodyPr>
          <a:lstStyle/>
          <a:p>
            <a:r>
              <a:rPr lang="en-US" dirty="0" smtClean="0"/>
              <a:t>Actual function</a:t>
            </a:r>
            <a:endParaRPr lang="en-US" dirty="0"/>
          </a:p>
        </p:txBody>
      </p:sp>
      <p:sp>
        <p:nvSpPr>
          <p:cNvPr id="33" name="TextBox 32"/>
          <p:cNvSpPr txBox="1"/>
          <p:nvPr/>
        </p:nvSpPr>
        <p:spPr>
          <a:xfrm>
            <a:off x="6578252" y="5105400"/>
            <a:ext cx="1143000" cy="646331"/>
          </a:xfrm>
          <a:prstGeom prst="rect">
            <a:avLst/>
          </a:prstGeom>
          <a:noFill/>
        </p:spPr>
        <p:txBody>
          <a:bodyPr wrap="square" rtlCol="0">
            <a:spAutoFit/>
          </a:bodyPr>
          <a:lstStyle/>
          <a:p>
            <a:r>
              <a:rPr lang="en-US" dirty="0" smtClean="0"/>
              <a:t>Learned function</a:t>
            </a:r>
            <a:endParaRPr lang="en-US" dirty="0"/>
          </a:p>
        </p:txBody>
      </p:sp>
      <p:cxnSp>
        <p:nvCxnSpPr>
          <p:cNvPr id="34" name="Straight Arrow Connector 33"/>
          <p:cNvCxnSpPr/>
          <p:nvPr/>
        </p:nvCxnSpPr>
        <p:spPr>
          <a:xfrm>
            <a:off x="6934200" y="4216910"/>
            <a:ext cx="0" cy="8872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10400" y="1371600"/>
            <a:ext cx="2057400" cy="1477328"/>
          </a:xfrm>
          <a:prstGeom prst="rect">
            <a:avLst/>
          </a:prstGeom>
          <a:noFill/>
        </p:spPr>
        <p:txBody>
          <a:bodyPr wrap="square" rtlCol="0">
            <a:spAutoFit/>
          </a:bodyPr>
          <a:lstStyle/>
          <a:p>
            <a:r>
              <a:rPr lang="en-US" dirty="0" smtClean="0"/>
              <a:t>All points within the ellipse are positive and all points outside the ellipse are negative</a:t>
            </a:r>
            <a:endParaRPr lang="en-US" dirty="0"/>
          </a:p>
        </p:txBody>
      </p:sp>
    </p:spTree>
    <p:extLst>
      <p:ext uri="{BB962C8B-B14F-4D97-AF65-F5344CB8AC3E}">
        <p14:creationId xmlns:p14="http://schemas.microsoft.com/office/powerpoint/2010/main" val="299346421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Bias/Variance, Boosting and Bagging</a:t>
            </a:r>
            <a:endParaRPr lang="en-US" dirty="0"/>
          </a:p>
        </p:txBody>
      </p:sp>
      <p:sp>
        <p:nvSpPr>
          <p:cNvPr id="3" name="Content Placeholder 2"/>
          <p:cNvSpPr>
            <a:spLocks noGrp="1"/>
          </p:cNvSpPr>
          <p:nvPr>
            <p:ph idx="1"/>
          </p:nvPr>
        </p:nvSpPr>
        <p:spPr/>
        <p:txBody>
          <a:bodyPr>
            <a:normAutofit/>
          </a:bodyPr>
          <a:lstStyle/>
          <a:p>
            <a:r>
              <a:rPr lang="en-US" dirty="0" smtClean="0"/>
              <a:t>Bagging</a:t>
            </a:r>
          </a:p>
          <a:p>
            <a:pPr lvl="1"/>
            <a:r>
              <a:rPr lang="en-US" dirty="0" smtClean="0"/>
              <a:t>Bootstrapping approach</a:t>
            </a:r>
          </a:p>
          <a:p>
            <a:pPr lvl="1"/>
            <a:r>
              <a:rPr lang="en-US" altLang="en-US" dirty="0" smtClean="0"/>
              <a:t>Reduces </a:t>
            </a:r>
            <a:r>
              <a:rPr lang="en-US" altLang="en-US" dirty="0"/>
              <a:t>variance by averaging</a:t>
            </a:r>
          </a:p>
          <a:p>
            <a:pPr lvl="1"/>
            <a:r>
              <a:rPr lang="en-US" altLang="en-US" dirty="0" smtClean="0"/>
              <a:t>Has </a:t>
            </a:r>
            <a:r>
              <a:rPr lang="en-US" altLang="en-US" dirty="0"/>
              <a:t>little effect on </a:t>
            </a:r>
            <a:r>
              <a:rPr lang="en-US" altLang="en-US" dirty="0" smtClean="0"/>
              <a:t>bias</a:t>
            </a:r>
          </a:p>
          <a:p>
            <a:pPr lvl="1"/>
            <a:r>
              <a:rPr lang="en-US" dirty="0" smtClean="0"/>
              <a:t>Does not work with stable methods</a:t>
            </a:r>
          </a:p>
          <a:p>
            <a:pPr lvl="1"/>
            <a:r>
              <a:rPr lang="en-US" dirty="0" smtClean="0"/>
              <a:t>Does not hurt performance on noisy datasets</a:t>
            </a:r>
          </a:p>
          <a:p>
            <a:pPr lvl="1">
              <a:defRPr/>
            </a:pPr>
            <a:endParaRPr lang="en-US" dirty="0" smtClean="0"/>
          </a:p>
          <a:p>
            <a:pPr lvl="1">
              <a:defRPr/>
            </a:pPr>
            <a:endParaRPr lang="en-US" dirty="0"/>
          </a:p>
          <a:p>
            <a:pPr marL="457200" lvl="1" indent="0">
              <a:buNone/>
            </a:pPr>
            <a:endParaRPr lang="en-US" dirty="0" smtClean="0"/>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3276601"/>
            <a:ext cx="2209800" cy="1543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4724400" y="1371600"/>
            <a:ext cx="3962400" cy="5410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Boosting</a:t>
            </a:r>
          </a:p>
          <a:p>
            <a:pPr lvl="1"/>
            <a:r>
              <a:rPr lang="en-US" dirty="0" smtClean="0"/>
              <a:t>Sequential approach</a:t>
            </a:r>
          </a:p>
          <a:p>
            <a:pPr lvl="1"/>
            <a:r>
              <a:rPr lang="en-US" dirty="0" smtClean="0"/>
              <a:t>Reduces bias</a:t>
            </a:r>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r>
              <a:rPr lang="en-US" dirty="0" smtClean="0"/>
              <a:t>Works with stable methods too</a:t>
            </a:r>
          </a:p>
          <a:p>
            <a:pPr lvl="1"/>
            <a:r>
              <a:rPr lang="en-US" dirty="0" smtClean="0"/>
              <a:t>Performance suffers in presence of noise</a:t>
            </a:r>
          </a:p>
          <a:p>
            <a:pPr lvl="1">
              <a:defRPr/>
            </a:pPr>
            <a:endParaRPr lang="en-US" dirty="0" smtClean="0"/>
          </a:p>
          <a:p>
            <a:pPr marL="457200" lvl="1" indent="0">
              <a:buFont typeface="Arial" pitchFamily="34" charset="0"/>
              <a:buNone/>
            </a:pPr>
            <a:endParaRPr lang="en-US" dirty="0" smtClean="0"/>
          </a:p>
          <a:p>
            <a:endParaRPr lang="en-US" dirty="0"/>
          </a:p>
        </p:txBody>
      </p:sp>
    </p:spTree>
    <p:extLst>
      <p:ext uri="{BB962C8B-B14F-4D97-AF65-F5344CB8AC3E}">
        <p14:creationId xmlns:p14="http://schemas.microsoft.com/office/powerpoint/2010/main" val="226123428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78396</TotalTime>
  <Words>2148</Words>
  <Application>Microsoft Macintosh PowerPoint</Application>
  <PresentationFormat>On-screen Show (4:3)</PresentationFormat>
  <Paragraphs>372</Paragraphs>
  <Slides>39</Slides>
  <Notes>10</Notes>
  <HiddenSlides>5</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2" baseType="lpstr">
      <vt:lpstr>Office Theme</vt:lpstr>
      <vt:lpstr>Custom Design</vt:lpstr>
      <vt:lpstr>Equation</vt:lpstr>
      <vt:lpstr>Introduction to Machine Learning: CS 436/580L Final Review</vt:lpstr>
      <vt:lpstr>Quiz Instructions</vt:lpstr>
      <vt:lpstr>What Is Machine Learning? </vt:lpstr>
      <vt:lpstr>What did we cover</vt:lpstr>
      <vt:lpstr>Supervised Learning</vt:lpstr>
      <vt:lpstr>Key Issues</vt:lpstr>
      <vt:lpstr>Miscellaneous</vt:lpstr>
      <vt:lpstr>Evaluation</vt:lpstr>
      <vt:lpstr>Bias/Variance, Boosting and Bagging</vt:lpstr>
      <vt:lpstr>Computational Learning Theory</vt:lpstr>
      <vt:lpstr>VC-dimension</vt:lpstr>
      <vt:lpstr>Clustering</vt:lpstr>
      <vt:lpstr>K-means and Agglomerative clustering</vt:lpstr>
      <vt:lpstr>EM algorithm: Pictorial View</vt:lpstr>
      <vt:lpstr>What you should know</vt:lpstr>
      <vt:lpstr>Bayesian networks</vt:lpstr>
      <vt:lpstr>PrACTICAL ADVICE: How to use machine learning for solving real world problems!</vt:lpstr>
      <vt:lpstr>Steps in Supervised Learning</vt:lpstr>
      <vt:lpstr>Feature Engineering is the Key</vt:lpstr>
      <vt:lpstr>What features will you use?</vt:lpstr>
      <vt:lpstr>Evaluation</vt:lpstr>
      <vt:lpstr>Precision, Recall and F-1 score</vt:lpstr>
      <vt:lpstr>What algorithms (Classifiers/learners) to use</vt:lpstr>
      <vt:lpstr>Classifiers: Bias versus Variance</vt:lpstr>
      <vt:lpstr>Learning = Representation +     Evaluation + Optimization</vt:lpstr>
      <vt:lpstr>It’s Generalization that Counts</vt:lpstr>
      <vt:lpstr>K-Fold Cross Validation</vt:lpstr>
      <vt:lpstr>Data Alone Is Not Enough</vt:lpstr>
      <vt:lpstr>Overfitting Has Many Faces</vt:lpstr>
      <vt:lpstr>Intuition Fails In High Dimensions</vt:lpstr>
      <vt:lpstr>Theoretical Guarantees     Are Not What They Seem</vt:lpstr>
      <vt:lpstr>More Data Beats a Cleverer Algorithm</vt:lpstr>
      <vt:lpstr>Learn Many Models,     Not Just One</vt:lpstr>
      <vt:lpstr>Simplicity Does Not       Imply Accuracy</vt:lpstr>
      <vt:lpstr>Representable Does Not Imply Learnable</vt:lpstr>
      <vt:lpstr>Advanced topics</vt:lpstr>
      <vt:lpstr>Supervised Learning and its Generalizations</vt:lpstr>
      <vt:lpstr>Structured Prediction: Examples</vt:lpstr>
      <vt:lpstr>Models and Algorithms for Structured Prediction</vt:lpstr>
    </vt:vector>
  </TitlesOfParts>
  <Company>University of Maryland, College Park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Arti Ramesh</dc:creator>
  <cp:lastModifiedBy>Arti Ramesh</cp:lastModifiedBy>
  <cp:revision>3014</cp:revision>
  <dcterms:created xsi:type="dcterms:W3CDTF">2015-04-22T22:01:19Z</dcterms:created>
  <dcterms:modified xsi:type="dcterms:W3CDTF">2017-12-07T17:48:51Z</dcterms:modified>
</cp:coreProperties>
</file>