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66" r:id="rId3"/>
    <p:sldId id="267" r:id="rId4"/>
    <p:sldId id="268" r:id="rId5"/>
    <p:sldId id="269" r:id="rId6"/>
    <p:sldId id="263" r:id="rId7"/>
    <p:sldId id="264" r:id="rId8"/>
    <p:sldId id="270" r:id="rId9"/>
    <p:sldId id="272" r:id="rId10"/>
    <p:sldId id="273" r:id="rId11"/>
    <p:sldId id="271" r:id="rId12"/>
    <p:sldId id="274" r:id="rId13"/>
    <p:sldId id="279" r:id="rId14"/>
    <p:sldId id="280" r:id="rId15"/>
    <p:sldId id="278" r:id="rId16"/>
    <p:sldId id="277" r:id="rId17"/>
    <p:sldId id="276" r:id="rId18"/>
    <p:sldId id="284" r:id="rId19"/>
    <p:sldId id="283" r:id="rId20"/>
    <p:sldId id="281" r:id="rId21"/>
    <p:sldId id="289" r:id="rId22"/>
    <p:sldId id="300" r:id="rId23"/>
    <p:sldId id="290" r:id="rId24"/>
    <p:sldId id="298" r:id="rId25"/>
    <p:sldId id="297" r:id="rId26"/>
    <p:sldId id="299" r:id="rId27"/>
    <p:sldId id="294" r:id="rId28"/>
    <p:sldId id="295" r:id="rId29"/>
    <p:sldId id="296" r:id="rId30"/>
  </p:sldIdLst>
  <p:sldSz cx="9144000" cy="5143500" type="screen16x9"/>
  <p:notesSz cx="6858000" cy="9144000"/>
  <p:embeddedFontLs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85ACE8B-6274-4B6B-B369-105BAF7BF222}">
          <p14:sldIdLst>
            <p14:sldId id="256"/>
            <p14:sldId id="266"/>
            <p14:sldId id="267"/>
            <p14:sldId id="268"/>
            <p14:sldId id="269"/>
          </p14:sldIdLst>
        </p14:section>
        <p14:section name="Untitled Section" id="{82936069-8889-442F-8023-46B1BE620CD6}">
          <p14:sldIdLst>
            <p14:sldId id="263"/>
            <p14:sldId id="264"/>
            <p14:sldId id="270"/>
            <p14:sldId id="272"/>
            <p14:sldId id="273"/>
            <p14:sldId id="271"/>
            <p14:sldId id="274"/>
            <p14:sldId id="279"/>
            <p14:sldId id="280"/>
            <p14:sldId id="278"/>
            <p14:sldId id="277"/>
            <p14:sldId id="276"/>
            <p14:sldId id="284"/>
            <p14:sldId id="283"/>
            <p14:sldId id="281"/>
            <p14:sldId id="289"/>
            <p14:sldId id="300"/>
            <p14:sldId id="290"/>
            <p14:sldId id="298"/>
            <p14:sldId id="297"/>
            <p14:sldId id="299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8" autoAdjust="0"/>
    <p:restoredTop sz="94660"/>
  </p:normalViewPr>
  <p:slideViewPr>
    <p:cSldViewPr snapToGrid="0">
      <p:cViewPr>
        <p:scale>
          <a:sx n="98" d="100"/>
          <a:sy n="98" d="100"/>
        </p:scale>
        <p:origin x="7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86452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82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24F5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04-Jul-21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18110">
              <a:lnSpc>
                <a:spcPct val="100000"/>
              </a:lnSpc>
            </a:pPr>
            <a:fld id="{81D60167-4931-47E6-BA6A-407CBD079E47}" type="slidenum">
              <a:rPr spc="-5" dirty="0">
                <a:solidFill>
                  <a:srgbClr val="434343"/>
                </a:solidFill>
              </a:rPr>
              <a:t>‹#›</a:t>
            </a:fld>
            <a:endParaRPr spc="-5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5750" y="509500"/>
            <a:ext cx="8512500" cy="3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54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54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5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4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54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5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4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54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5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4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54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5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/>
            </a:r>
            <a:br>
              <a:rPr lang="en-US" sz="54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55;p13"/>
          <p:cNvSpPr txBox="1">
            <a:spLocks/>
          </p:cNvSpPr>
          <p:nvPr/>
        </p:nvSpPr>
        <p:spPr>
          <a:xfrm>
            <a:off x="275993" y="397565"/>
            <a:ext cx="8512500" cy="415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Capstone </a:t>
            </a:r>
            <a:r>
              <a:rPr lang="en-US" sz="4200" b="1" dirty="0" smtClean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Project-2</a:t>
            </a:r>
            <a:endParaRPr lang="en-US" sz="4200" b="1" dirty="0" smtClean="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-US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Seoul Bike Sharing Demand Prediction</a:t>
            </a:r>
            <a:br>
              <a:rPr lang="en-US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ML SUPERVISED REGRESSION</a:t>
            </a:r>
            <a:br>
              <a:rPr lang="en-US" sz="3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3600" b="1" dirty="0" smtClean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r"/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VAIBHAV JAIN</a:t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NICKY GHAI</a:t>
            </a:r>
            <a:br>
              <a:rPr lang="en-US" sz="1600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1600" b="1" dirty="0" smtClean="0">
              <a:solidFill>
                <a:srgbClr val="C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endParaRPr lang="en-US"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Chart showing distribution of Rented bike count per hour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53" y="1689652"/>
            <a:ext cx="6430618" cy="32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of our dependent variable with Temperature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33" y="1375534"/>
            <a:ext cx="5397611" cy="33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9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of our dependent variable with </a:t>
            </a:r>
            <a:r>
              <a:rPr lang="en-US" dirty="0" smtClean="0"/>
              <a:t>Humidity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1400175"/>
            <a:ext cx="6112565" cy="31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of our dependent variable with </a:t>
            </a:r>
            <a:r>
              <a:rPr lang="en-US" dirty="0" smtClean="0"/>
              <a:t>wind speed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35" y="1336743"/>
            <a:ext cx="6450496" cy="30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of our dependent variable with </a:t>
            </a:r>
            <a:r>
              <a:rPr lang="en-US" dirty="0" smtClean="0"/>
              <a:t>Rainfall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35" y="1362075"/>
            <a:ext cx="6029843" cy="313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7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of our dependent variable with </a:t>
            </a:r>
            <a:r>
              <a:rPr lang="en-US" dirty="0" smtClean="0"/>
              <a:t>Snowfall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87" y="1385887"/>
            <a:ext cx="5764696" cy="318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883" y="97156"/>
            <a:ext cx="8520600" cy="572700"/>
          </a:xfrm>
        </p:spPr>
        <p:txBody>
          <a:bodyPr/>
          <a:lstStyle/>
          <a:p>
            <a:pPr algn="ctr"/>
            <a:r>
              <a:rPr lang="en-US" dirty="0" smtClean="0"/>
              <a:t>3-d plot showing relation between Snowfall , Rainfall and Rented bike count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62" y="1242389"/>
            <a:ext cx="6818242" cy="37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 hour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2" y="1062037"/>
            <a:ext cx="7593496" cy="38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pPr algn="ctr"/>
            <a:r>
              <a:rPr lang="en-US" dirty="0" smtClean="0"/>
              <a:t>Correlation between different factors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469"/>
            <a:ext cx="9144000" cy="45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7156"/>
            <a:ext cx="8520600" cy="572700"/>
          </a:xfrm>
        </p:spPr>
        <p:txBody>
          <a:bodyPr/>
          <a:lstStyle/>
          <a:p>
            <a:pPr algn="ctr"/>
            <a:r>
              <a:rPr lang="en-US" dirty="0" smtClean="0"/>
              <a:t>Outliers present in our important independent features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" y="1082901"/>
            <a:ext cx="4154537" cy="1610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86" y="988374"/>
            <a:ext cx="4495800" cy="17895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69" y="2862259"/>
            <a:ext cx="3932931" cy="19786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36" y="2862259"/>
            <a:ext cx="44767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6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2317" y="182067"/>
            <a:ext cx="185673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10" dirty="0">
                <a:latin typeface="Tahoma"/>
                <a:cs typeface="Tahoma"/>
              </a:rPr>
              <a:t>Contents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04061"/>
            <a:ext cx="6353810" cy="31807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459"/>
              </a:spcBef>
              <a:buFont typeface="Times New Roman"/>
              <a:buChar char="●"/>
              <a:tabLst>
                <a:tab pos="238760" algn="l"/>
              </a:tabLst>
            </a:pPr>
            <a:r>
              <a:rPr sz="2000" b="1" spc="85" dirty="0">
                <a:solidFill>
                  <a:srgbClr val="124F5C"/>
                </a:solidFill>
                <a:latin typeface="Tahoma"/>
                <a:cs typeface="Tahoma"/>
              </a:rPr>
              <a:t>Problem</a:t>
            </a:r>
            <a:r>
              <a:rPr sz="20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65" dirty="0">
                <a:solidFill>
                  <a:srgbClr val="124F5C"/>
                </a:solidFill>
                <a:latin typeface="Tahoma"/>
                <a:cs typeface="Tahoma"/>
              </a:rPr>
              <a:t>Statement</a:t>
            </a:r>
            <a:endParaRPr sz="2000" dirty="0">
              <a:latin typeface="Tahoma"/>
              <a:cs typeface="Tahoma"/>
            </a:endParaRPr>
          </a:p>
          <a:p>
            <a:pPr marL="238125" indent="-226060">
              <a:lnSpc>
                <a:spcPct val="100000"/>
              </a:lnSpc>
              <a:spcBef>
                <a:spcPts val="359"/>
              </a:spcBef>
              <a:buFont typeface="Times New Roman"/>
              <a:buChar char="●"/>
              <a:tabLst>
                <a:tab pos="238760" algn="l"/>
              </a:tabLst>
            </a:pPr>
            <a:r>
              <a:rPr sz="2000" b="1" spc="60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20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80" dirty="0">
                <a:solidFill>
                  <a:srgbClr val="124F5C"/>
                </a:solidFill>
                <a:latin typeface="Tahoma"/>
                <a:cs typeface="Tahoma"/>
              </a:rPr>
              <a:t>Summary</a:t>
            </a:r>
            <a:endParaRPr sz="2000" dirty="0">
              <a:latin typeface="Tahoma"/>
              <a:cs typeface="Tahoma"/>
            </a:endParaRPr>
          </a:p>
          <a:p>
            <a:pPr marL="238125" indent="-226060">
              <a:lnSpc>
                <a:spcPct val="100000"/>
              </a:lnSpc>
              <a:spcBef>
                <a:spcPts val="359"/>
              </a:spcBef>
              <a:buFont typeface="Times New Roman"/>
              <a:buChar char="●"/>
              <a:tabLst>
                <a:tab pos="238760" algn="l"/>
              </a:tabLst>
            </a:pPr>
            <a:r>
              <a:rPr sz="2000" b="1" spc="60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2000" b="1" spc="-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124F5C"/>
                </a:solidFill>
                <a:latin typeface="Tahoma"/>
                <a:cs typeface="Tahoma"/>
              </a:rPr>
              <a:t>Analysis</a:t>
            </a:r>
            <a:endParaRPr sz="2000" dirty="0">
              <a:latin typeface="Tahoma"/>
              <a:cs typeface="Tahoma"/>
            </a:endParaRPr>
          </a:p>
          <a:p>
            <a:pPr marL="238125" indent="-226060">
              <a:lnSpc>
                <a:spcPct val="100000"/>
              </a:lnSpc>
              <a:spcBef>
                <a:spcPts val="360"/>
              </a:spcBef>
              <a:buFont typeface="Times New Roman"/>
              <a:buChar char="●"/>
              <a:tabLst>
                <a:tab pos="238760" algn="l"/>
              </a:tabLst>
            </a:pPr>
            <a:r>
              <a:rPr sz="2000" b="1" spc="50" dirty="0">
                <a:solidFill>
                  <a:srgbClr val="124F5C"/>
                </a:solidFill>
                <a:latin typeface="Tahoma"/>
                <a:cs typeface="Tahoma"/>
              </a:rPr>
              <a:t>Analysis</a:t>
            </a:r>
            <a:r>
              <a:rPr sz="20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45" dirty="0">
                <a:solidFill>
                  <a:srgbClr val="124F5C"/>
                </a:solidFill>
                <a:latin typeface="Tahoma"/>
                <a:cs typeface="Tahoma"/>
              </a:rPr>
              <a:t>Details</a:t>
            </a:r>
            <a:endParaRPr sz="2000" dirty="0">
              <a:latin typeface="Tahoma"/>
              <a:cs typeface="Tahoma"/>
            </a:endParaRPr>
          </a:p>
          <a:p>
            <a:pPr marL="238125" indent="-226060">
              <a:lnSpc>
                <a:spcPct val="100000"/>
              </a:lnSpc>
              <a:spcBef>
                <a:spcPts val="360"/>
              </a:spcBef>
              <a:buFont typeface="Times New Roman"/>
              <a:buChar char="●"/>
              <a:tabLst>
                <a:tab pos="238760" algn="l"/>
              </a:tabLst>
            </a:pPr>
            <a:r>
              <a:rPr sz="2000" b="1" spc="60" dirty="0">
                <a:solidFill>
                  <a:srgbClr val="124F5C"/>
                </a:solidFill>
                <a:latin typeface="Tahoma"/>
                <a:cs typeface="Tahoma"/>
              </a:rPr>
              <a:t>Feature</a:t>
            </a:r>
            <a:r>
              <a:rPr sz="2000" b="1" spc="-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124F5C"/>
                </a:solidFill>
                <a:latin typeface="Tahoma"/>
                <a:cs typeface="Tahoma"/>
              </a:rPr>
              <a:t>Selection</a:t>
            </a:r>
            <a:endParaRPr sz="2000" dirty="0">
              <a:latin typeface="Tahoma"/>
              <a:cs typeface="Tahoma"/>
            </a:endParaRPr>
          </a:p>
          <a:p>
            <a:pPr marL="238125" indent="-226060">
              <a:lnSpc>
                <a:spcPct val="100000"/>
              </a:lnSpc>
              <a:spcBef>
                <a:spcPts val="360"/>
              </a:spcBef>
              <a:buFont typeface="Times New Roman"/>
              <a:buChar char="●"/>
              <a:tabLst>
                <a:tab pos="238760" algn="l"/>
              </a:tabLst>
            </a:pPr>
            <a:r>
              <a:rPr sz="2000" b="1" spc="60" dirty="0">
                <a:solidFill>
                  <a:srgbClr val="124F5C"/>
                </a:solidFill>
                <a:latin typeface="Tahoma"/>
                <a:cs typeface="Tahoma"/>
              </a:rPr>
              <a:t>Data</a:t>
            </a:r>
            <a:r>
              <a:rPr sz="2000" b="1" spc="-6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124F5C"/>
                </a:solidFill>
                <a:latin typeface="Tahoma"/>
                <a:cs typeface="Tahoma"/>
              </a:rPr>
              <a:t>Preparation</a:t>
            </a:r>
            <a:endParaRPr sz="2000" dirty="0">
              <a:latin typeface="Tahoma"/>
              <a:cs typeface="Tahoma"/>
            </a:endParaRPr>
          </a:p>
          <a:p>
            <a:pPr marL="238125" indent="-226060">
              <a:lnSpc>
                <a:spcPct val="100000"/>
              </a:lnSpc>
              <a:spcBef>
                <a:spcPts val="365"/>
              </a:spcBef>
              <a:buFont typeface="Times New Roman"/>
              <a:buChar char="●"/>
              <a:tabLst>
                <a:tab pos="238760" algn="l"/>
              </a:tabLst>
            </a:pPr>
            <a:r>
              <a:rPr sz="2000" b="1" spc="60" dirty="0">
                <a:solidFill>
                  <a:srgbClr val="124F5C"/>
                </a:solidFill>
                <a:latin typeface="Tahoma"/>
                <a:cs typeface="Tahoma"/>
              </a:rPr>
              <a:t>Implementing</a:t>
            </a:r>
            <a:r>
              <a:rPr sz="20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124F5C"/>
                </a:solidFill>
                <a:latin typeface="Tahoma"/>
                <a:cs typeface="Tahoma"/>
              </a:rPr>
              <a:t>Various</a:t>
            </a:r>
            <a:r>
              <a:rPr sz="20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124F5C"/>
                </a:solidFill>
                <a:latin typeface="Tahoma"/>
                <a:cs typeface="Tahoma"/>
              </a:rPr>
              <a:t>Regression</a:t>
            </a:r>
            <a:r>
              <a:rPr sz="20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70" dirty="0">
                <a:solidFill>
                  <a:srgbClr val="124F5C"/>
                </a:solidFill>
                <a:latin typeface="Tahoma"/>
                <a:cs typeface="Tahoma"/>
              </a:rPr>
              <a:t>Algorithms</a:t>
            </a:r>
            <a:endParaRPr sz="2000" dirty="0">
              <a:latin typeface="Tahoma"/>
              <a:cs typeface="Tahoma"/>
            </a:endParaRPr>
          </a:p>
          <a:p>
            <a:pPr marL="238125" indent="-226060">
              <a:lnSpc>
                <a:spcPct val="100000"/>
              </a:lnSpc>
              <a:spcBef>
                <a:spcPts val="359"/>
              </a:spcBef>
              <a:buFont typeface="Times New Roman"/>
              <a:buChar char="●"/>
              <a:tabLst>
                <a:tab pos="238760" algn="l"/>
              </a:tabLst>
            </a:pPr>
            <a:r>
              <a:rPr sz="2000" b="1" spc="65" dirty="0">
                <a:solidFill>
                  <a:srgbClr val="124F5C"/>
                </a:solidFill>
                <a:latin typeface="Tahoma"/>
                <a:cs typeface="Tahoma"/>
              </a:rPr>
              <a:t>Challenges</a:t>
            </a:r>
            <a:endParaRPr sz="2000" dirty="0">
              <a:latin typeface="Tahoma"/>
              <a:cs typeface="Tahoma"/>
            </a:endParaRPr>
          </a:p>
          <a:p>
            <a:pPr marL="238125" indent="-226060">
              <a:lnSpc>
                <a:spcPct val="100000"/>
              </a:lnSpc>
              <a:spcBef>
                <a:spcPts val="359"/>
              </a:spcBef>
              <a:buFont typeface="Times New Roman"/>
              <a:buChar char="●"/>
              <a:tabLst>
                <a:tab pos="238760" algn="l"/>
              </a:tabLst>
            </a:pPr>
            <a:r>
              <a:rPr sz="2000" b="1" spc="70" dirty="0">
                <a:solidFill>
                  <a:srgbClr val="124F5C"/>
                </a:solidFill>
                <a:latin typeface="Tahoma"/>
                <a:cs typeface="Tahoma"/>
              </a:rPr>
              <a:t>Conclusions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994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155575" y="0"/>
            <a:ext cx="8520600" cy="518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200" b="1" spc="70" dirty="0">
                <a:solidFill>
                  <a:srgbClr val="CC0000"/>
                </a:solidFill>
                <a:latin typeface="Tahoma"/>
                <a:cs typeface="Tahoma"/>
              </a:rPr>
              <a:t>Linear</a:t>
            </a:r>
            <a:r>
              <a:rPr sz="3200" b="1" spc="-9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200" b="1" spc="85" dirty="0">
                <a:solidFill>
                  <a:srgbClr val="CC0000"/>
                </a:solidFill>
                <a:latin typeface="Tahoma"/>
                <a:cs typeface="Tahoma"/>
              </a:rPr>
              <a:t>Regression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10" name="AutoShape 2" descr="data:image/png;base64,iVBORw0KGgoAAAANSUhEUgAAA3sAAAJSCAYAAAB6GdypAAAABHNCSVQICAgIfAhkiAAAAAlwSFlzAAALEgAACxIB0t1+/AAAADh0RVh0U29mdHdhcmUAbWF0cGxvdGxpYiB2ZXJzaW9uMy4yLjIsIGh0dHA6Ly9tYXRwbG90bGliLm9yZy+WH4yJAAAgAElEQVR4nOzdebwcxWEv+t/M2TdJHOnYCG/k5hpMTGJM9OKbj+3kE0yC/WLjvJc4IcQYHsHEwXYwibExNktYLkjstuGymX2R2YUk0AJiEQIbtCEJCbSh/Ug6q86ZfXq63x+znFm6Z3qp7uru+X3/AJ2Z6arq6urqqq7q6oimaRqIiIiIiIgoVKKyE0BERERERETisbNHREREREQUQuzsERERERERhRA7e0RERERERCHEzh4REREREVEIsbNHREREREQUQuzsERERERERhVCr7AQ4NTYWh6r661WBM2f2YmQkJjsZREKwPFNYsCxTmLA8U5iwPNsXjUZw1FE9ht8HvrOnqprvOnsAfJkmIrtYniksWJYpTFieKUxYnt3BaZxEREREREQhxM4eERERERFRCAV+GicREREREcmRyykYGxuComRsh3H4cBSqqgpMVfi0trbjqKMG0NJirfvGzh4REREREdkyNjaEzs5u9PQcjUgkYiuM1tYoFIWdPSOapiEen8DY2BBmzZptaVtO4yQiIiIiIlsUJYOenmm2O3rUWCQSQU/PNFujp+zsERERERGRbezouc9uHrOzR0REREREFELs7BERERERUSj8wz98A2ee+fc4++x/xlln/SNeemmpo/BeeGEhfvGLnwAA3njjNdx++211fz85OYlHH33Qdnz/8A/fwM6d221vX40LtBARERERUWhcc81c/I//8T+xdev7+N73/hVz5nwBM2bMAAAoioLWVntdoC996S/xpS/9Zd3fxGKTeOyxh/Av/3K2rThEY2ePiIiIiIhC57jjPoPu7m5ce+0VmDlzFvbs2Y1EIoEHHngML764CM888yRyuRx6e3vx4x9fgk9+8lhks1nccss8rF27GtOnz8CnP318KbwXXliIN99ciWuumQcAWLRoAZ58cj4AoK2tDfPm3YKbb56LWCyGc845E52dnbjzzvswPDyMW2+dh0OHDiKdTuPUU0/Dd75zLgDg3XfX4aabrgcAnHTSydA0TWgesLNHRERERESOrdo4iDc2DFreLhIBGvVxvvQns/HFP7b22oG1a1cjk8mgtbUV27Ztxa9/fTe6urrw7rvrsGLFctx++z1ob2/HW2+twnXXXYX/83/uw4IFT2Nw8AAeeeRJKIqC73//u5g9uzbetWtX4+GH78cdd9yLmTNnIZFIoKWlBf/5nz/FeeedhQceeKz022uuuRznnHMeTjrpZGSzWVx44b/jhBP+CJ/73Mm44opLcfnlV+Pkk+fg5ZeX45lnnrS0j42ws0dERERERKHxi1/8FO3tHejp6cG1187FsmVL8Ed/9Mfo6uoCAKxa9Tq2b9+G888/B0D+PXaTkxMAgLVr1+BrX/s6Wltb0draitNO+xo2bFhfE8dbb63CV7/6t5g5cxYAoLu7WzctyWQS69atwfj4eOmzRCKOXbt24aijZqKzsxMnnzwHAPCVr/w1brjhWmH5ALCzR0REREREAnzxj62PvgHiX6pefGavaNmyJeju7ir9rWnA3/7t6TjvvO8Ji9OIpqmIRCK4996Hap4V3L59m84WYl9jwdU4iYiIiIioaXzxi1/GkiWLcfjwIQBALpfD++9vAQD86Z/OwZIlL0BRFKTTKSxfvkQ3jD//8y9iyZLFGB0dAQAkEgmk02n09PQglUpBURQAQHd3Dz73uc/jkUceKG176NBBjIwM45Of/BTS6TTefXcdAOCVV15CLDYpdF85skdERERERE3jpJNOxvnnX4BLLvlP5HIqFCWLv/qrU/GZz5yA00//f7F9+3Z8+9vfwvTpM/CZz3wWY2MjNWGcfPIcnHXWOfjRjy5AJBJFe3sb5s69Bf39M/E3f/M1nH32Gejrm4Y777wPl19+NX75y5vxne/8E4B8B/BnP7scM2fOwpVXXoubbroekUgEn/vc5/HRjx4tdF8jmuglXzw2MhKDqvprFwYG+jA0JLZXTiQLyzOFBcsyhQnLM/nFwYO7cfTRn3IUhuhpnGGll9fRaAQzZ/YabsNpnERERERERCHEzh4REREREVEIsbNHREREREQUQuzsERERERERhRA7e0REREQ+lBs7AC2TkJ0MIgowdvaIiIiIfCjx5KVIPH+d7GQQUYCxs0dERETkU+roXtlJIKIAY2ePiIiIiIhCY2JiAqec8kXceuuNDX/7+uuvYvPmTY7jvPbaK/H00791HI5o7OwREREREVFoLF++BJ/97Il46aWlyGazdX+7cuWr2LLlPY9S5r1W2QkgIiIiIqLgy25dhewHr1veLhKJQNO0ur9pO/4v0HbcF02Ft3jx87jggv/Aww8/gJUrX8Mpp5yKoaHDuPXWG7BvX35q9KmnnobjjvsM3njjdaxe/TYWLlyAf/qnM6FpGt58cyWuuWYeAOCFFxaW/t6xYztuuul6pFJJZDIZnH76/4N//MczLe+vl9jZIyIiIiKiUNi+fRsmJo7gT//0/8Lo6AgWL34ep5xyKq666jL8+Z9/EddeewMAYHx8HDNmzMCXvvQX+MxnTsDf//0/Ach37ozMnj0bt956B9rb25FIJHD++Wfjz/7sz3HssX/gyb7Zwc4eEREROaLGx6COD6L1Y38kOylEJFHbcV80PfpWrrU1CkVRhaRh0aIF+OpX/xaRSAR/+Zd/hVtuuQEHDw5i06YNuOWW20u/mzFjhuWwU6kUfv3r67F9+1ZEIlEMDw9h+/at7OwRERFReCWeuQJacgJ95z8gOylE1MSy2SxeemkJ2trasWTJYgCAoih1R+uqtbS0QFWnppRmMunSv++663b098/Effc9itbWVlx00feRyWTE7YALuEALEREROaIlJ2QngYgIK1e+hk984lN49tkX8NRTC/HUUwtxyy2/xrJlL+LEE/8ETzzxWOm34+PjAICenh7EYrHS5x/72CewY8c2ZDIZZLNZvPLKitJ3sdgkPvKRj6K1tRU7d27Hu++u927nbGJnj4iIiIiIAm/x4ufxN3/ztYrPTjzxT6CqKs4993xs3PguzjrrH3H22f+MRYueAwCcdtr/jeXLl+Kcc87Eiy8uwokn/jHmzPkznHXWP+JHP7oAxx57bCmss8/+Vyxc+CzOPvsM3Hff3TjppM97uXu2RLRGS9/43MhIrGKo1Q8GBvowNDQpOxlEQrA8U1iwLLtn8u5zAIDTOAWrl68sz+QXBw/uxtFHf8pRGCKf2QszvbyORiOYObPXcBuO7BERERERUUPxZ65Ees0C2ckgC9jZIyIiIiKihtThXciseVZ2MsgCdvaIiIiIiMi2gD8VFgh285idPSIiIiIisiUabUEup8hORujlcgqi0RbL27GzR0REREREtnR19WJychyaxgVW3KJpKiYnx9DVZbwQixG+VJ2IiIiIiGzp7Z2OsbEhHDq0D4DNqYbRKFSVnUVjEbS3d6K3d7rlLdnZIyIiIqLAyu5ag2jvLLTMcrb8P9kTiUTQ3/8RR2HwVSLuYWePiIiIiAIrtexXAPieRyI9fGaPiIiIiIgohNjZIyIiIiIiCiF29oiIiIiIiEKInT0KPE3ToCkZ2ckgIiIiIvIVdvYo8LLvvYTYfedDjY/JTgoRERERkW+ws0eBl93xewCAOjksOSVERERERP7Bzh4REREREVEIsbNHREREREQUQuzsERERERERhRA7e0REREREBtSJw0i//RQ0TZOdFCLL2NkjIiIiIjKQXHorMusXQZs4JDspRJaxs0chwjtuREREJJaWy8lOApFt7OwRERERETXCe8oUQOzsUYhEZCeAiIiIwobNCwowdvYoRHjLjYiIiIioiJ09CrwIb7kREREREdVgZ4+IiIiIqCHOIKLgYWePAk9j5UtERESu4QwiCq5WKz++4IILsG/fPkSjUXR3d+Oyyy7DCSecgA8//BCXXHIJxsfHMWPGDMydOxfHHnssANj+joiIiIiIiOyzNLI3d+5cPP/883juuedw7rnn4tJLLwUAXHHFFTjzzDOxdOlSnHnmmbj88stL29j9jsgsPrNHRERERFTLUmevr6+v9O9YLIZIJIKRkRFs3rwZX//61wEAX//617F582aMjo7a/o6IiIiIiIicsTSNEwB+/vOfY9WqVdA0Dffeey8GBwfx0Y9+FC0tLQCAlpYWfOQjH8Hg4CA0TbP1XX9/v+n0zJzZa3UXPDEw0Nf4RyTE/rYW5AAcNaMbncx3V7A8U1iwLLtjsvB/5q9YjfKV+Z3ndvlLtUSRBXDUUd1on9Xcee5mXrM8u8NyZ+/aa68FADz33HOYN28eLrzwQuGJsmJkJAZV9dcCHQMDfRgammz8QxJCyeYAAGPjCbR2Mt9FY3mmsGBZdh/z1x16+cryXMut/FByKgBgdCyOFo15DojPa5Zn+6LRSN3BL9urcf7d3/0dfv/73+Poo4/GoUOHkMvlG9y5XA6HDx/G7NmzMXv2bFvfERERERERkTOmO3vxeByDg4Olv1esWIHp06dj5syZOOGEE7Bo0SIAwKJFi3DCCSegv7/f9ndERERERH7AZeAoyExP40wmk7jwwguRTCYRjUYxffp03HnnnYhEIrjyyitxySWX4I477sC0adMwd+7c0nZ2vyMiIiIi8g1/PTVEZIrpzt6sWbPwxBNP6H73h3/4h3jyySeFfkdERERERET22X5mj4iIiIiIiPyLnT0KD43zK4iIiEiwCJ/ao+BiZ4+IiIiIiCiE2Nmj8OCdNyIiInINZxBR8LCzR0QUQOr4YOMfEVFgaXw0gYgEYGePwoMXRmoSyu71iD/xM2R3/F52UoiIiMjH2NkjIgqY3Og+AIA6skdySogqcTSKwomPiVBwsbNH4cFn9oiIiMgtvJdBAcTOHoUH7yhT02BZJyIiosbY2aPg44geERGFDm/qEJFz7OxR8HFEj5oOb3CQX7E+phBilUsBxs4ehQdH+KhpsEFNROQ91r0UPOzsUXhwhI+IiIhICGX/ZqTXPCc7GeQQO3sUfBzRo6bDMk8Uerx/6UPNVfcmF89Dhp29wGNnj4gocNgKJJ9i0aRQYwGn4GFnj4gosJrrLjMRkRysaym42NkjIgos3mUmIiIiY+zsERERERERhRA7e0REgcWpReQ3zkab1fgYtGxKUFqCjiP3/uPtMVF2rYM6cdjTOCl82NkjIiIiX4g/ehESz10jOxlEVeTcWEsuuw3x+T+VEjeFBzt7RGRI2bMBO6/9e6jJCdlJIaImoY7tk50EIh/hCC85w84eERnKbFwKAFBH9khOCREREZmRWvkAsjvelp0M8gl29kgaZe9GZHetlZ0MIiIShqMQ4jAvfScghyS75VWkXr5DdjLIJ9jZI2mSL96E1LJfyk4GUYAFpOVBRBRkXAuLAoydPSIiIiIiI7yvRgHGzh4RUWDxdjMREREZY2ePiIiIiMgI76tRgLGzR0RERGJwups4zEsf4kGh4GFnj4iIiIjIEIf2KLjY2SMiIiIiIgohdvaIqA5OWfEljceFiIiIGmNnj4iIiAThjQhxmJe+wxttFEDs7BFRHXxOwZciPC5ERJ5hlUsBxs4eEVHQ8O4yEZF3WOVSgLGzR0REREREFELs7BERBQ2ncZJfcdSZwohVLgUYO3tEREHDBjVR+PE8JyIB2NkjIiIiIiIKIXb2iIiIiIiIQoidvSaSWvUIEktukZ0M93DKCxEREQnHh/YouFplJ4C8k33vJdlJoMBhB5qIiCiP10QKHo7sUXhwhUIiIiIiohJ29oioDnagiYgo/JJLb8Pk3efITgaRcOzsUXg0yTN7amwEyWW/gqZkZCeFiKhKc9TDFD7K7nV1vuWNz7DS1Bw0NSc7Ga5iZ48oYNJvPQ5l1xooe9bLTgoRERG5QGuSG9iyxR78AeKP/Eh2MlzFBVooPPjMHhERhQYb+82Nx98T2SS0rOxEuIsjexQezXYXrMl2l4iIiIisYWePgo8jei5ij5KILGCVQWHmZfnmuUSCsLNHwddsI3pF7OMSkQ9oqio7CUTuknK9bdK2DQnHzh6FR7ON8HlyHWiyPCUiy7KbX5adhHBiW9+HeFAoeNjZo/Bo1hE+VzFPiag+LXFEdhKIQojXXxKDnT0KvmYb0SMicpGanMDk3ecg++EaG1uzgUpE5Cfs7FHwNduInqedW3akfY03OsgF6th+AEB203LJKSHyCwl1bZM1bcg97OwREQVVs93oICJqGqzfSQx29ij4OLrhIl5siIjkYP1LRM6xs0dERERicLSZSAyeSyRIq9kfjo2N4Sc/+Qn27NmD9vZ2fOpTn8JVV12F/v5+HH/88TjuuOMQjeb7jvPmzcPxxx8PAFixYgXmzZuHXC6Hz372s7juuuvQ1dXV8Dsi01ghuoijpkTNi3UrUQW2NyiATI/sRSIRnHfeeVi6dCkWLlyIT3ziE7jxxhtL38+fPx8LFizAggULSh29eDyOyy67DHfeeSeWL1+Onp4e/OY3v2n4HRH5BS9sRH6k7N+M3Oh+2ckgag58XIQCzHRnb8aMGfjCF75Q+vukk07CgQMH6m7z+uuv48QTT8Sxxx4LADjjjDPw4osvNvyOyBJWwkTUZJKL5yHx1M9djoV1K5E8vNlKYpiexllOVVU8/vjjOOWUU0qfnXXWWcjlcviLv/gL/PCHP0R7ezsGBwdxzDHHlH5zzDHHYHBwEADqfmfFzJm9dnbBdQMDfbKTUGOy8H+/pE1Ueg60tSAHYMaMbnT5ZN/cdKijFQqAadM60evy/g62tyIJYPr0bnQ3Qd4GxVhPBzIAuns60B/C46JmUlAmhtE+6+PCw/ZL/eeUm/V5Mt6FJIC29hZT4Y92tyNT+PesWb2IdnTbjttv1ymZ1HQrYoV/G+UH8ylPRLmpF0amNYo0gBlH9aDTozxXM20Nj78RUeeRXjhunqMyynMz1Dm2OntXX301uru78e1vfxsA8Oqrr2L27NmIxWK4+OKLcfvtt+Oiiy4SmlAjIyMxqKq/7n4MDPRhaGiy8Q8lkZE2TVORevlOtJ/412g5+tNC05PN5gAA4+MJxLr9m++ipNMKAGBiIomky8cyk8nHdeRIAnEfl+lmk46nAQCJeBq5EB6XxOIbkNv/Hnq/ez8iAkfu/V432+HG/ihHkgCAbCZnKvx0IlP69/BwDJH2nOM0hO042aFlkqV/6+VHGMuzUyLyQy+MrKICAMbH4mhp8ybPtWy6bprMEFU+9MIRXfZkl+cgn0vRaKTu4Jfl1Tjnzp2L3bt349Zbby0tyDJ79mwAQG9vL771rW9h7dq1pc/Lp3oeOHCg9Nt63xGQXrMAyp53ZSdDGC0Vg7LzbSSX/VJ2UkKEU6wonHL735OdBALAaWREMvnv/NO4QE0gWers3Xzzzdi0aRNuv/12tLe3AwCOHDmCVCoFAFAUBUuXLsUJJ5wAAPjyl7+MjRs3YteuXQDyi7h87Wtfa/gdAZk1zyK55BbZySBf86LSZYfS1/i8KvkCG4DULFjWKXhMT+Pctm0b7rrrLhx77LE444wzAAAf//jHcd555+Hyyy9HJBKBoij4/Oc/jwsvvBBAfqTvqquuwr/9279BVVWccMIJ+PnPf97wOyKqhw18ahYaWN5lspP3bAwTCcFRNN/QVAXqkcNoOeqYxj/2IdOdvU9/+tP44IMPdL9buHCh4XannnoqTj31VMvfEVlnrmJUDmyBsvMddH7pOy6nJwx4sSFqXmbPf3bIiSi80m8+huzmFeg582ZEe/tlJ8cyy8/sEQVdctFcZDevkJ0MIqKQ4E0hahJNP9rWnPufG9wKANAycckpsYedPfKGJxUk7y6LxzwlIiLyXnN2rEg8dvbIW64uKCGvYtTScaR+Nx9aTpGWBnfwYuNPzo+LpqnIjR9o/EOZWPyIqFk1/SgiicLOHpEA6XeeRnbDEijb3pSdlNBTY6NQxw/KTkbgZTcsQeKJS5Eb2iU7KRQmbKAKxLz0D85yAcAiGVDs7JFHQl5DqPkRPU1TJSdENP9d4OKP/SfiT1wiOxmSOT8uucM7AQDq5JDjsIiImgJvZlAAsbNHFFSeXHR4YfMngcfF140XP6eNiJqGjPueNutmvvicqrGzR76ipeNQkxOyk0E1/DfCRw7xhexEFHK50b1IvnQHNDUnJDx2oyiI2NkjX4k9/B+IP/wfspNBNXiJ8xcRHbViGDy25BBHEtzBfHUsteJuKDvfhjq2X3ZSPORmuWGZDCJ29shfBN19IwoCLRWDOmHnmTlO4wwKTVWQWHgdlINbZSeFqAkFvw4hcoqdPSIygVP+3BD77U8Rn3+xnMg5jdMT2sQQcoMfIPXafbKT4h5BZUnms0a5wzuhDH4gLX4KCu/KqGY3LoubqckJqKlJe3E1m4DeO2BnjzzGBmYwBbSG87t03PArLRWDlkmYDsr6qpqcxumtEOezr0eHzUk8dxWSC6/zNE514jCUfZs8jbPZKbvWITb/J9DUALwT16PzKv7wfyD+0A89iYvkYGePSAh/d2I1TUV8wTVQ9qy3uKW/9yvMYg/9ALEHvm/qt9ntbyH++MVQ9m82H0Gprxf8hrq/Ndk5xPJkWnz+T5B84UbZyWgS+fMwtfIBaBOHoSVtjmQ1ffn25/6riXFvIgpodc7OHnkj9BWkz/cvm4J6aDuSL99lcUOf71fomcv/0jvzRvdZCDsAVy0Wv2AQNiWYB5xcZrusBqC+LGmu80g5sAXxR36E7M53ZCfFt9jZI2/xOaGA4nELrdDfiCHXsQxRUBTbIEEos0FIow+ow7sAALlD2+UmxMfY2SMSIuydIV50QifCZ/Y8xWxujHlEotWUqWao91zctzBnW4ixs0ckRPhrQDU1CWXfe7KTQcIE4QZFCM6rIGRzmdzYASg73padDCJ/8nS0zT/1n8yVcsk5dvaoabHysiKC5OIbkXzhBmi5AKxiRo1xgRbSkXjyUmS3vCI7GQTw3HSD3WmcVY+gKHs2QPPre4ElFZvsh2swef/3oCkZOQkgQ+zsEQkRsNv3lmlQx/aV/k1hEKBnV0KB+dwY84hcUn2Jtl3vaVD2bEByyc3IrF/kNFWhkv79E0A2BS0+6nHMHra/AlpFsbNHROaUKrmwd2ybBY8jETUZAc8qa8kjAAB1wuq7Ta1GZL9DKp5W9X+v4iUR2Nkjb3D0IOAiuv+k4CrNZvLzBZr1RuD4ujwR8QJGTgS0+LCzR02MjRJrmF++ZatTFNCrVuA4my6rxkaa6BkYcXVM8+QZ1X/+3uC7MN9ICvO+kS3s7BF5QNM0cQvCSHlXIS8eocWGga/FH/svJJfeKjsZrtFSMWhKWmiY2Q/XIHbf+cgN764fN8t+8xH6yhmXy09gyydvJPoNO3vkrYC8VF3LJKHlssLCiz96EeKPXiQsPKmCev0JMzvnVUDORQJy+zfLToJrYg/9APGnL8//Iahuye19N///oQ8Nf6PsWofYPf8fcqP7xURqQmbjUigH3jf129zIXuRG97qcoiY0NX/dnsB2wBwqPbLn4/33c9okY2ePmledeiH2wL8jseAacVElxqElxpEb3oXJu8+BcnCrsLC9EQF7eWHD1TitUpMTUJMT1jZqtk61jfKkHTnkQkLqy+5aAwBQh3Z6Fmf6rceRXHS9qd8mnr4MyUVzXUtL6q3HkXAxfG+ZKXORqv/7s97LDe9GZuPSwl/+TKP/NFkda0Or7ARQs3Cz0nLnRFcbTAGyo/hS8tzu9Wg9+jjh4btH43XHT4QeCx5Ys+IP/wcAoO/8B+QmxGcaTZf0tSa92ZEtdSiaS/G2pVsLCWnpOKBpiHT22to+8cwVAID2Pz5NZLKoyXFkjzzmRsdMzsVayySQG/NuCpBOCiz8VGQeic9vTdOQ2bDE+qgJ2ReIEafmbIgHTW7/e4JCap7jrWVTspMAAMhsWg5l7wbZyfCOzZeqR3TbLrWfxR78PmIP/cBGwkRy89UL9X4i+/z1IH7Zu2gTO3vUxJydtYnnr0PiyZ9XBRnQmqAhd6dxqsO7kf7dfKReudu1OEJFRD/NZqOHiJxLv/O07CQAANJvPorkizfLToaHAvTMXlDr5kDcSGwu7OxRCMipWFTpD89b2G/Hla/LFx1VyceSSbobT1hUHw5HjYKANihcNHn/vyO59DbZyaig5RRoak52MkJEcoPUJyN7oWD0dgUlAzU2Uvmh0NU43WYzjUHYtaAKaD+WnT0ikTy9oyVpGqcbdxuDegcz0Bze4Q6zbBLK7nWyU1Eh9pvzamcShA3rARIoteIunU61086eZvBvY2piHMlX7w34ux99fG4GtAPmJXb2yBuuXsR9VAmFtrHC2tRXqg+HrVcvFP/h4zLr46RZ53xn1CMHBaSDyrm1UAfJp+x5t/ZDu309Bzdy0289DmXrG1B2rbW2oe2i2STtLTKNnT1qYkGvtLycxumu3PgB2UkIlqAXXSLJfF4lhpqWTUl8oX1xRoMqKX4rWNH7TkAPCTt75JHgvXrBltBO43Tv+CkH3kf69fvzf7AFZo2T/IoUqv/QjkaTFL4oT6xH/EpNTiB2//eQWb9YYKgW3rPXDEXDF+cg+Qk7e+StsDfmTVayzu5qhisP1fFB2UkILiEXdT83DPycNrPCdb4GQxjKTThp8TEAgLLzbUkpCNICLT7C7MoLaHXOzh55w48VhR/T5BbHnWwXaziNKwxK1UznAfmcN4VRU9JQ9m70JC7yGwmvXgjTSFuIdsWWgO4/O3vkEblniKbmoE4clpqGchGvRziFTuMUfCzVIDw74VNO3pVXnMYZwKtX6vX7MHn3ObKTYU2YGny+V79+Ta18CFpi3KO0kPssnFtBWJgKhdk/rDNMCuhwm4fY2aOmkH77KcTn/wTq5LCl7cwvlWytspH3cLoPcWRPsuCVxez7r8tOAhmyX55yw3vsxWhxsQ2uatrEHD+r7FV9qXkYlxl+SotEAe1XsrNHrtA0DWpqUnYySnKD7wMAtMRVDX8AACAASURBVORE2aeNK6/020+ajCHsFaF7NZzGkT3nnIwU+7no8qZIDbXwzFPYaJqG5PPXWt4uu+NtxO45F6k3HoZyYIsLKSOxeE6b4iibZL16oQmObUB3kZ09ckX2vZcQf+iHUMc9vIPqQsNQSxwRGp6y7U0AEqZxiiQ6mwOxBHYIFcogR5ldJvhUjz96kdgA/cLmCH9xoY/s5peRXDS3GJiFeDWk1yywFTcFSKT6HzbrPc+qSy2wHYvADn+FGDt75Apl7wYAgDpxGJqqILniLskpcpu5yk0d2+9yOgKoiUb2Mu+/htzwbtnJKAj+BZkd1RCRWA9k1jwrLe7m40K9Y6UaKPX1LNYdHt+gze3dAGXPensbu1Evsq4NtFbZCaDwyx3cDvXwDtnJIGEEV/pN9Mxe8X2Cfec/IDZgGxfiqdHlAF/E1RzQwstYKKgi64EGDfMgz6wIPC/rG724bB57jzs7yaW3eRpfKLBDaogje+Q+v07Ta6aKwc/72kQje77k57LRiKrITkFjAc5eT/n1OkHh4nj6epOf0GX5ltm0XGJCJAnofSJ29sh95Rdx3lEVx9NGuntxaULv6DcpO+dVGM7FXAA6e2QK6wESr14d5+9pnEGQfvNR2UnwXkD7+uzskXDKrnXI7S9bFY13bMWSfc0R3clk+bBB/xgo+9+zEEYQpnHWT5sWhJE9X+evc8Kem3SjHgjyqHXoibyQmT/OkdJL1UM8sier3MuKlx3xhtjZI+GSy26rnF7lVWPexYpGS8eh+WUUQUp96mJlyjv6NbRM0tZ2uT3v2ogsAI2XasV3ZfnlnDTDRj431QI0nM7dZCrLtpoYhxobcTG+wjWMHQNqQuzsuSw3uh+Td58DZd8m2UmRRy2v1F2oaD2ovGMPfh/JF29yPZ6mxJG9GrEH/r3BLwSU+SA3eqKFRVkCMbLXZOx2UN1YqCnIZbzJxB/5EeKP/Zd3Edq97jTR/ZfgcfHgBLwqYWfPZbmDHwAAlA/XSE6JLBo0txvzFhoX2Q9W2o4m55cX9tqodDSRlaCmin15cdkd/UjQa1TPiLyoBbD10tICANByHBWWT1D54chekxFY11u5wSD4BkB2+1tIr39BStzespLH7qVCmgBeJsuxsxcgWiaJ+BM/Q254l+ykWOOjkZvsllfK/gr42StJeu3zSC6aC+XA+2ICbKJXL4jn4PmTiNNnVzxgkLYIR/ZCR7NbDzhtQLtU/tXEOGK/vQTqxGFXwie7xD6zl1pxFzJvP+EsSUQuY2cvQHIHP4A6Poj0O8/ITkpJevWzmLz7nDrPs0U87Oz5odHqhzS4q/hieC15REh4WhPc0deUDDQl40bIDrYN8O3XaH5kLxCdPUedifDXJyVu1AMSb2Qo296EduQgMu+9LC0NpCMIN7kcEjqTRyd0Ch6+jTaQNKjjBxGdcbTshCCzcVn+H7mM8cuN3e7sBXpqhEf8fGFrgpG92IM/yJ8jbnFyDvi5bBgp1DW+WTQpVCKw1KATVXxCtlCTlssCACKt7ZJTQgB07m3ZfbbUs438JQi74EUaA9rc5MheAOX2bkT8iUuQG9krOykwdXb5YeTGswZtQGsCmfxQPtzmZkfPrkgQXr1goDiyF6jOXkDyWVYVJm26v0vHRcl39tDS5k74ZI/tkb0AXduDeAMvKAKatezsBZgWG5adhDJ1KkIfPbNXQdTroSoq1oDWBDKF7I5+cASo8VIlUnz1QiDONwdpDNtrVuoRWg/U3wcvFoIqjeyxs+czAqdxBqH6kSK415awYmcv0IJxQlWsxilryiWnejrk4lXND+UjcES8eqHw/0DeBWY5cY/VvBVTfsSu2uyDMp3jyJ4vla4x9sqbs+fhQlBvmbpe+OD8owrs7JH7/NCYtJsGU50Pl98j6DeCj2dFI88PZSUQRORTCMpqEMqLxSRqqoLMppegJifcSU8jTouF3WPi8gh/eu3zSLxwo6txVCh29lrZ2fOlOsVU81294oe62m954jE/HAIH2Nkj9/l1GqcrlVdYK0QXazrfXViDRMCUJD/nv4S0yW7oqSP7kH7zESSX3AI59YmsaZwirxO1+5BZ/Qxy+zYJjKM+TuP0ko337Al69YInLA+2S6rDpNWdHtRZPr5MmsHOXpA5KN+5kT1QjxwUl5Z6vFqAo15F0+zTA/3coC+vRZv9OFnm4LiGIq9dKNfCzxWrQ3v5ES513KP6uZrlciHq4eeQPbtrYYEW2TcYmku+fNefjqnznd55EYYq1A0szr7Dzl6g2a9pEk9fjvhvLxGYFmPZbas8iacuNy+mnldsfrnC+CUdZK/jFuDVOF3lUn5YrYOknV7BGdnTsmnkBj9wITHOFUf2SivHklzVp5/dNkGzVpce3ZDIDe+GGh/zJK5mYrqzNzY2hu9+97s47bTT8I1vfAM/+MEPMDo6CgBYv349Tj/9dJx22mk499xzMTIyUtrO7ncUECYqAHXow7K/fNRBEFl5ebpbzXq1oVoCCh5HFSoJyA9NU+2P1gRtdd+aJNpLs50FWlKv3wfNzrONXoxqFzt7pgTgOPuZlewz88oZqYdDr2xKGm23zX78iWeuQPyxH3ser2k+asJaYbqzF4lEcN5552Hp0qVYuHAhPvGJT+DGG2+Eqqq4+OKLcfnll2Pp0qWYM2cObrwx/xC03e/IQE059lGp88WUsKkMyu58B9mtb0x95Wr6NPl1a0MiEyh4Z9nZkMMX56xDrhQdZ4FquSxi95yLzDtPF0ILWPmWVS5sLNCijvrhXbMGSu+ANHH8A1ZEQkHEM3tmg/DwGqfGx5Be9Yhn8bnCz1O6A3qumu7szZgxA1/4whdKf5900kk4cOAANm3ahI6ODsyZMwcAcMYZZ2DJkiUAYPs7MikEbTW3pF66HalX7y39rY4PSkyNaDzwVMVWY6Lw7Ao725Wc5oeSAQBkNr8sIDESyOrs2VrIiyPbZFbxOPt8+rrDIp1a+SCUD1eX/tZSMWTef81hosoE8HxJLLwek/edLzsZUrXa2UhVVTz++OM45ZRTMDg4iGOOOab0XX9/P1RVxfj4uO3vZsyYYTotM2f22tkF1w0M9AEAJno7kAbQ2dVW+syMyapwACAx3o1k2W+mT+9Gt80w9cK3IxbJV5mzZvUi2t5VEU8+jV0VaW5tjZbi1EuDnXQdaGtBDpX5UR5OduwgJrOpmu1mzepDtKNLN8zi9h0drYb5VfpsVi+Gu9qRBdDX24lpOmmfrPq7q7sdM23m/eHONsQA9PV1oM9kGMqkgjiASDRiKW8H21qQBDB9xtRxbC98Nm1aJ3odlh8AGGxvLYXd1tbSMH2iyq6Xqo9/9Tkwa1YvImWN7Emd35Yb6+5ABkB3dzv6B/pK5c/o93rGezswCqC7u812WXRLcf9nzuxBS3dt2lKtUagApk/vtFQHAo3zR82mEdP57e5f/ZupMHKpKGLIz4YZGOhDJtKDBICoyXMvle7O/z4SwcCs3lJaqvfBrfMgFomUmsFtZfW1EU3JVqRx5sxetE6zfl3q621HeS1tKq9aW2reljYw0IehrrZ8fdw3VR+X51fxmgEAvb2dSFuM14z9xetSXxd6dNIw1NlWds72IlL1bJ9RnVHNbnrNhi9aWsmX79aqsuWkPKuZNt1ztnwf+4/qQftAHw52tCEBYFpf7fVrKg21x+NAe2v+eE7rgprWkALQ2Vkbr95+HOpogwJz18xJRKDXETWbL4Nt0Yo2V27Vb5DesQ4Dx/8J2j/ySYM4jeMov0ZFO7qRS6LifK9oo0YjyAHo7+9B21HOypOVcnCkL38Od3W1Y5bOdjsH368bppmyV7zmHHVUNzp8dr00w1Zn7+qrr0Z3dze+/e1vY/ny5aLTZMnISAyq6q87DQMDfRgayhefTCx/GUkls6XPrCjfRjmSqPjuyJEE4g7DtJOmcsVRgeHhGCJtSs33R44kK/5WcmpNnHppsJKubDZXiKs2P4aGJqEcPKC73fDwJCLttWkul07nGubX0PAk0sn83fzJWAppE2lPxNNQbeZ9KpVvIkxOpJAyGYaayFfPmqpZyttMMW/Hp45jJpPPs4mJFJIOy095eED+WJpNn9OyK5PeORAxGFHR2890Il+vJBIZ5IYmkSqUP6Pf68nEM6Uw7JZFtw2PxBCN1+ZLLpdv4h85krRUB5bXzUa0shtD5b/NTQzrfl6zfSZfT2tqvq7LjcUBAKrJc6/0e03D0JBeV09sHV6t/Ma9mfNRq3o2bWQkhmi6w3K8k1XXN1N5lasdDRwamkQqWagjJ2vr46GhydI1AwBisVTN9yIoSqGMTiSQ0ElDsR4v/l3duaimly4z5dksr+rT3Fj+OCtKbVvAbjqMztnyTtPoWBwtmCxd0yaOJAyvX+XHQ9m/GdHpH0W2cJ06ciQBFOKrPoZG+5FO5383MWn3mhkxX69nKts06SP5tTVGh4+gJVI/jHpxDA/HEGnPQUtV1knl2xTb4qOjcUQV6/tZ3tkySktueDcSz1yB7n+4Gi39nwAAZArncDKZqbsPjfKw3vfFumZsLIGWqP+ul9FopO7gl+XO3ty5c7F7927ceeediEajmD17Ng4cmGpMj46OIhqNYsaMGba/I7N8NJ3P4tB+YtFcF9Jg+QtdsYd+KChel4XhmSsq0GD2fM4d3glFxPvCSrOZ7BVgNTkBdewAWo/5jPO02ObHVy8YHEeT4U79StL5XR6tp3VMZf7EHvkR0NKG3n++QViY/hWUdArgabEui0yr/szcqxeSi+cBbZ1oGfgDWylQkxMV0yob43W9nmJeKrvWljp7Tph+jCHgp6ilVy/cfPPN2LRpE26//Xa0t7cDAE488USkUimsXp0/APPnz8dXv/pVR9+RAT/WAQ1PAP0f5A5sEZ4UUbSUjbs2Fo+N0SiOJVYapQGcZ++W9DtPY/Luc2Qno5KFw5N47iqoh7ZXfiih4598/n8jueh6z+N1n6j3xhXDCdq5V95ANrO4iOj8KvyZGIc2OaT/U6U48VJEuXf5+OjkT/ypy5D9YKW78fqVp6dDvRU3LSSk+jEQC/VtasVd5uMBnBdp164FYtobanIC2a0OXsdVClvUflotkEGrz/NMj+xt27YNd911F4499licccYZAICPf/zjuP322zFv3jxcccUVSKfT+NjHPoYbbsjfiYtGo7a+CxU3G9mBHNmRkWajOEUdG+vhcFEMeTLrFspOgk8U7vXZHdk74sFLv2WcJ07jdFwvS371grQFWsztq7JrHZLLbkP3313uzxugJtSsIhqQy0Hu8E5E+z+OSGu77KRUMlV2Cr8plm/L7720V9i0lI1Xg9TE7TwIv0i+eDPU4V1o/eTnEOn055obYWS6s/fpT38aH3yg//LSk08+GQsX6jeg7H5HZF1ArpiiyG6UCbuxJue4aZomZoRVCBmNeolxi+JG0oWVR63if03DZv6ZfUWFsm8jgHzHg7yjxseQeO4qtP7h/0LXV77nefyJ5/83Il3T0PXXP7Cwlc36vW5RbLYT2o46I3sjhRsdfrn2Wh7YC+bxtzSNk6iW/IKv6ay06XeeT+M0Kb12gfnXVMg/9CHiMDMDegEKp+LIgc3NJR/LiKxhBNP7bSV9Br+V+Cyi/d9IVrjO5oZ3iQnP4iHIHdxq8dk3QDdfSyN7dl71UQzWypRGq4G7UzbVsf3OAhA2XduNd+jZy7PsrrVQx/UX8BMUhW+ws0eCmKsIRJ8vamIc6tCH9jZ26VkTc5v47+KupWLIrH7WncVzzJJwt0/Z9x5Sbz3uebzSRepP48xsXCb2/UyuEH8eaU4agfkQqv5f/blJkYicjl/5OeiXu++GGqXPf/VsUJkdebUQoMcsPOul1lml23K6Reyo8/Mw9eo9yB3c5jic+uXA/+sIaJkkJu8+B5nNryC17JdIPPULkxu6my63sbNH7ou4V8y02KhrYTer6qXUdX6R/5/f24EN5fcj+cINyG5c6oek+Cry9FuPIf36/R6nJUz8v0BLbng3stt/Z/wDLxtkluMyv4Jtw2DcZGpgz79lJNiMy0e9mzqx+/WmqXp0E8TFoFWdBY9cufHsanGuevay4qvGEWuJcQBARvY132O23rNHktSUYz+0tv00RSU4F0zPnxWzW6GzEeIRifkc5EPsyjN7Dkf2nJ4zHp5ziWeuAAC0/c//NfWh5brJ4Qimk+38cAk0UsrHIJ9gU4RP7/Xk2NWZxikyTIE/F7Acp8Xfu1M+NU2DsnstWj95UsN3SNrj8cnv57rGBI7sBZmfptjUa6CUf+enNEvkx2mcTSdMh8DReeVtRmi5LDTV6XMbAahHtJp/BITfn9kzIQDFgzxWKl42V+N0HjFsF0w3y7PIbCjL09ye9Ugt+5Xh6te2pwXLajsFrRqvws5ekNQ54dX4GLR688ylCc5VVzmwBbHHL675vHHHLOC1QD02p0pYE+L8M6uJOv+x33wXiWf/29yPDfPFxfyS+CxvYUMx8dsl7Yacyf2OGP7hT010bvuPTvmw++oF26zG4+YUUb2wrY5UmpvNpSbzr5zQYiPWwjerfFd8t+CS/7CzFyQGZUxTMog/ehFSrz/gaXJ8Ryd/rCy2kH7r8dqX+EYMAnbI+yX/g1lBuYt5AkBKY1Qd2SMkHOGLRgDi8yPsxaxq/+KPX2zvxmODfM++/zqyu9ZA/LNTfjhAfkhDkNm5KWTi+S4lo/Ohy8fKYZGuaVs0TK6Y/VGTE6Xn4UzhTRBPsbMXBoUKSdm9zvu4/X6+qk5X1kPjfbSRB8GbxunSvP6con9BJWsclSdnx1ZOWa5tEWXee0nIanPiyrqIcIJWTxRkxL8OJ/X6fUgt+5W5Hwct24KWXgOakoGW8+MMI6Amk03UW/EnfiY8WntcvDlsNn0N8ivx/LVlQU79NnBNnUYCuj/s7AVJAGasNOb1wiR1ng0KXS3kNefHMrHgGqiHtgtIix1+Ov4S0hKI8m/+Tkt61SMVDQ77UTbOl5ypMmu9cWnpd25xcfXkumTvt2vCul+1Yvedj/j8nwAoLNCxf7OAV5k4UWcap5mRPSFTECVP42wYnJjyqR05JCQc8wRMSXUaXYCwsxck1eXYT4ud+PVCraowXwEY5af4oT3vp3EWIxYZmPNjrop6QS/Z59NTVxoTdVli8bx6AVT8z24GS3u5uWWSnnGs9/uGWedh3pp8xsnvzE6Z1uL51yEpu9chuXgeshuX14QknE/aH6mVDzgPRLdt4ObInqwFT+zFK21WlD+KmG3s7IWAK8+tWIjdP3TSYmXVP8P61E/76JDVXfHJRTT0pGaz08glJt6VqL2fxpndukp/Gr6UGbJ+X6ClfGTGzx1iP6fNfcVRMXXysOSUFFRfy2yfW8YbZre8ajdQj3hUJk3krTq8G8ru9Q4C93k95TPs7IWBCw3yzHsvIfbbS4SH67X8FJKQXXTtNMZElhFNdmUrSM0suwDfNLHVQA/mRSsvQHe6TYSXevUeJJfeJjbeoLGT7wGqgurWLwG4qWZ5pLk4fbNmWrDsg2bz/Yd2b4LIPrYeLdBiVXLJzUguvdX29p7fk5JdbB1iZy/QIlV/iSuN6VWPQDtyUFh4Xsi+/zpyI3srPxTxPq+Gszg9riydxGemiLj4XsTcyF5oqZjQMMXxf4PLkOwGhefc3F+HYQfopeq6DM55LRWDlknqfCFzQRv/t8Byw7tlJ0EOw85ewOsqi+XdxkMepj4y3txqp9zaz6XXT7IEfLfZ2QuDUqUq4cIn+dnjcsrudUg8fVnlA+GOO3tA4M/ycvV2xeQ79ZxMG048fRnidd+xJvF9OVIH9gI8qhjoKah6QZoJ04O3HEcikJO5+vsWe+gHiD3yI1Mh2KkjbJ0CIq55Lp972Y1LC6N6IbqOmKGVl2MfKQ3siT0eyVfuERqeMB4t0OJ+mNUklauAdnbZ2fMhy9PJfFD4jC/uMlYZVKv+7XSBFrk+2DOGc69fgX1DhRExGVP2BJaxmncZ+ob880gE0/VHoHfXvXNV7jPQPlCvflHSLkYsc9VGtzVfmSrWQxHfTeMsEnFMpsJQtq0SE4/nr+A1ufCOxf1wbYEpqTMJgoudvSArXpSlLm3ciIQTqvzdenXes2e68pLcmV79fr5z9P7uMeeBWa1//XZXVqSaB/abq/IvcbzbLuZbo2PixjFr1nIgkK2GnuXpZNajKPGiXiuPo+HAXgjLnOGMI9n76vXrn6xu4HlvLxBB1nCaTbKLocfY2QsSwzcDWJsuoY4PiklPPvIGX1d/70FFVjF108KKbbYbAO7WGkJHGiwEpWkqcvs3i4vbXKwexxfGuL1sNYeQ8Oxg/poT7BkYzSb74WrkDm4z/kGpXeKXZqaPpu27qur8EL7mgI8zzkrSrA6SBLzaaZWdANJjUGINZ0paO/niT/zMWnLMMEqDjHqh5iR2mgh/VG6O3s1nYxfUsfKbAmUBhHXkQ+Z+SYk7pMfRMYczJQzrQhszCQJxrglKo41GZ2jeRRiI41wptfzXAIC+8x/Q/4GXawkY5l+9fLWZ5253jrx+z55ZASyj9Vl9XMqdVHjFL7dcyI6K9w35kybjOYyySqnuqJioysvlSrBVTeP0rtWIqEp1xNYDs3TNMAjf1Yu3Dy5qQSR1uq3c+mf7viO44ObXxAVoan0WC/ltOXv8W5+bZW82QvD321iY981Aw5E9WdMpPW43iWgfOKnfG23qSvslAPM4be93MM9ldvaCxKhs13kuzX3+u2MpfIEFyef28eNv4CtdmzEwssZ5YKb2Rav6f/XXYjJE7nvtdDRIj6ZpSK99HmriiEcJsqBiNMj0RjWbBtGit3YhlRGx6m6Br5+BDjE75VDITQ4PToCAn2O2NBzZk9whkHFMgrBiut/pXrBsdOCtXvgCfh+anT0/sjgjYWr0TH5p1DKJqg8kPLNXEb9Xgbi3X1EtP6IXqWmEWonTxD7ULFjiIKxAqN6P+vulHt6BzOpnkHrVp0tsS6JWv9vSU8Epi+YXhHI3HcLpNJrsLdBispNtakaL/GthpYYrtISKqmpl5cJfsw6m+lsijof4ffN6arKfVh82dwNYVLnyahqvP7CzF2jF1TitLdBil6ZpyLz3sv6LdQtiD1xQvZWradIlpYPp/X7Gk1ls3jXqYgx2Rotshi8iNFVFZuMyaErGZgCFka7qGxal8AujR3bDNxG3oMBc/n2lxLP/DTU54SgMQybyRfi1V3yAgsNrbtmNS6f+kDpq1EDFapz+mwHjpqdf2zHVeY9aa2aqruWFtXCNOx6awb8FEd2Okz6Ns8GMmYr2pIW0OO7rheuca4SdvQCbukHlTaHNDX6A9KqHkXrjodovnS5K4BoBd1Sl74O+597YiRvnr/c+YovZ8d15r+DqB99xJy1llG2rkH7rMWTWLTS3Qc1+aMhu/x1iD1yA3PAuwanzIZHFOpsSGJgFAbgJEbz4Zb2sWNL0Wa+yW/ZhdcjKCNCGHcNlnSVrzcyNO0Ys/b4+47Lc+LJe9QOfrtZdo146ffgqpcRzVzkPxM5++bRd5xZ29sLAq0JbGNHQ0jHz2zTDCaVpsNpAEvG8WjIt8DklPYKOXU7V8OHgpE74QoKfCq7Q4TAamWscgIbc/vcAALnh3brfB0NQ0umAm20Wh8e5plFsN7xIBHKOpfM45U8N81+jNqxUtfZY/5m2vtR5N15FWv/zfUMxnHv9CqzbNiQgdYKe76oIUnbZFszq/pj5vYUgK14FZiktfNGeFezs+ZLJQuiHl6o3SqrNtAlbvMNSMEFpILicTt0886hi9PTOowblwBb9+F29oNfuo9zGsYC4pTWA3J6CJFA6DnXCTAO2uRohJZYbne4kwx31Z5jI7xw3ZvQsWU6ns/dZ7YOyx0uMmpn6+7xjf35K+JoPzHf2TOVfTflqNLXWdPQW49Wn7FqH7NY3xL96weoIpuHP/F9GLQnb/jTAzp5X3GzEevTMXoNEmPuZ6SQ6OBErTuI64Zg+2cVXCnbemac5uSNp5tkn0wuWCLsKCgrHfrDJRXPLtisboXXzQqBz6NXRfVAnbdzJLpajiueDzG4s8zlB2eHWi9K9OE1NWZLeBpF1HbGz4wG5QSf4mP52xTb869wVYgMVzaX37GW2vGrhZrBO3D59Y1Vy2W1IvXqv7GTIZWrUsN5vLBzUUN9cqsXOXhj4ealwz++e6E19MnmxMXzWX/w+2Bm5FHLNDEjbyB6LO1d1DDRo5lb6c+GmSnLRXMQfv9j6hsV9cFJGRRRviRdC342K1DkWWkpnOrPNsHxD5vtK7Z6LDs5hTVOhmbrmlseh1d8/i/u+9O29PioatQmJACZG9uofA6P9S698ALnB922nzbx621p5z6bkAyV9gRaXtnN4HbZ93ZB9PG1iZ8+XrBam4u/FN0Ibd0qcfi92s9oKoP70GRG8b2y6NKXD9KsXRPFZpalpUw0T3cacqPS63eP2Pl+nXv/idcQu7Kv0i7ns+J3zZvn4etMi3ZN8/jrE7jnX2kbSy5R7jHfNxRlHSlpAIFbbLl7dKXUzHidhe1CGTUUh6eZSwG+Us7MngaYqSL31OFSrd3mNuPpSdYcnltevQbB0YfHmAlzzXBisTeM0SmXEUvrr/3Y8lsa6rdXTCE1Oh/UNa2lMvHiTzqeNp3Fqas7+6x3K4xDB0QiFuGQE/ZFD6+zXM45eD6Ij8eLNyB3cJiw8EezcADM3WmbOvqH8ImIHhuNmYrYUdu6Qvbx+ee0+W9v5nV7uRaBNtUu8eLzEsDKr8/yb3QpQRsfdxwtSGbL1qIqZaZw20qIbjr2AgtAS0sPOngTKh2uQ3bgU6bfmOwuocDL5bhpTGfsXcJv7VF3BOM2aSKRxpdDg++TS23Q2kXTMDOrfm+avx4NLqqbGuP06DcnFVj20vfIDTTW1QIt6aDti953vYsos0Eun5eMT8Hmcgrm9J+m3HkNmzXPCEpDbuwHJMqThHwAAIABJREFUV+5ylqigMmhQJpJZAPl3kfrFkyu2N/5REBmW12JnT2Yz063p7W4+0y24Z9cwqT6aHcHVOF3Dzp5Xygtx4eXMW3YZvE/GclvNxekSZtNi4SQ119GxeyJGHXRG/DlOHzHqc9lJr0FYwxOS3pNmkRofq/OtgOPnxWqcbhQzJ+e+iH2Ved3052lbl5Y2HnGydfMuDNMELe5DsHbZ2Q1DPzAql4afq07bJaLzpPpxF7sjO07SJbay0jS19pro9kiqibI66epNFonPCAcYO3syFArZWEzQVB5XF2hxeELoTjH18q6YP09oO6tx1oRhaeWpRmFZ2V7UzQVrx0adOIz4oxc5jLOO8mf2XC03LkzjtHXhCt48zuyOt5Hd8fvKeIVHbSJAS7M4w3XzSZTc2IHK6azSForw4lkkf16HRNDbtfy1qfiePZnNTCercdb7gdePi+jHl1n7POKPXgR1ctjqplNcKJuZrM13AFtJi+Pmh939Dua53Co7AU2p0DkrjsyosRFEOnoQaeu0GZ6fC19V2sy+J9h2+6jqwmKp8tCvPSzdyTMZn9+mcep/5a9ypcZGTf7SwRQSP7y7kqZUnSepl+8AAET7P+FZnJ5v77PzrhHd+rFBHmhKGoknL0XrsSdXhGQ1ZvstPu870vVvzvn/mFtedMdoNU5Pr30+yFfLC4GYz2dl78Z8FPExoG+WibD1PhSfRw6eJBeYCj/FJR9H9iTQqjp78cf+C4nnryv/hdmACv/3eGTPSuWl+1sX02vmGTurfNqZLpYfSx1HK7vi9n6bCP/QWMLkIgsQ0H6bajy62hkP5YCN1+eIpvOvILFYx4dNTgEAKAfKnhN24xU34TzZfMXwsLn0nj3bLL9UXda5ZyG/Sus22Ny+dmMx7B5zS2nRicPN9k3Aq2J29mQoFDK1rPCoI7sdhyf1mT3D7fU6iy5GLOPCUr6PJuMXOY3T5Fii4/jcCKqRn931O/zi3t83/qEgU8clINM4dZl+0FZglJKuhL7sDDkdGRSTCs8IOwY2wjGsRyOF/0rMzPK0+bKcipF78ToMbV6N93ZNzbyo+549k9c+MTnm7mqcuZyYVE4kGjzS0zDP6qTD0XTV8p8Vf1f7+9Tvflvxd+V5Z6kHZuG3DgVpNVYB2NmTQSs20gU1+kqFzyd30CpUnxgm53GaPqGq7mlFoubCtxSHBSZXRxQ6cmQlKFNFRC9AH1RwjS54jm9MqGXv2bMe2Gvr9+PDwQmHiZBBwLF17QJoFG5E51+iomyOmQG+YzmbBOWrHw6PpkE58D4m7z4HatKfdYjh4wxDO6C8fg9umr++4teGI3tmzwchozQCD67u9UdMW8Zup1HI+ywFvLoru+HFir9tp6osrwzbSLJuLvmxeW0BO3syVE3jrP3eamH2wQIthiemTtpcnSLnwgItjl8s7zD60r9EPFNoJWIJrSCZU360svhtvNLgwSUf4OoHV5uIyO3V0lz+vc/ISb6rL75q/ItQTjMOZkHUNA3qkUMNftP4Gp0pNJjVQztspSOdzeFXT2/A8JGkre2F8+1NaOMRKv3f1WNm38pn/pgJ0s4q23XS2vAeqfj2o91OaMVeNKrjyvNJdJ6FEDt7Moge2VNdLLS6S21ZSLdu0kSmtyotDlb+Mq6gLKTXhWmcNVORbNwobdQhjERq4zHeQuK0rXpEPLNnYYGW5PJfI7NxqfVo/PLqBaHZH6YLpwf7Ui8KN6flmyFi9+00pOxs44PnwbKbliP+258iN/Sh8Y80M1d7Z/vy7vZhrNs2jCdfsddZbMT2Ai1+JSN9BlFWFGMBi8oZx6n3nJtxfMqudebTUhGNiCmS1kdrlb0boOzfbDYys6kKBXb2pNDK/isiND88CG20N9WNZvMLqGjpOJR9m6wlQ/RL1a3S3TeXp3FaYVhErEyRDGklqWmw8jyH8uFqpN963N00mWXqIulm/JLC1TQXG21i6tOQni3O6ByzrGJzuXbJcoe2Aci/GsaIqTGi0mIbzkqMe6ei+ZAj5dM4DX/kcXvFlQU5xOR2ZU7UhilkuqaB9BsPGX6n7N1gK0z7axKYuI7VyXItMY7k4nk2467P7/cuGmFnTwZRI3ul1Th9XApNTIfLZHOYiFc/oKwhueyXSL5wY90XENdyYTVOnzAcd7Q0NdNKjM7yMfnqb0pLQ1e7/4UtGPPdi9y14L1nTwghQzkCwqBqxg1sE88BDe/G5N3nQDm41VqkHhTPdKFjly57H9e2vePWAtEA46ntXjKbYfVaqZJv1rhgauqqvWevrOWC0a+drNjYON2Wj5ThekI2F/PRe+zAYkcrN/iBpd+bYnvxEytheHMdjSWz2D8cx3gsDQCYjKc9iVc0vmfPRbmhXdCyOvPnGz2zZ5WrnRvrzy5V/rTxSNcN89dhx/4J3HfJKRU/yQ3vsZ6+SPUCME7zxkTnseH3OqEKvatpah6njWAb3Vmrvw/K1pVQtq4E8J2a71ZuGEQ8FsfZNpLlGg31n9kTxe072jYXN/ImTrFciVX4e/bMjfaLVpwVkdu9Hq1HH+deRCZnM5RTCgtSqKpWqkZyOXHPDnl1O0VTFSg73278QyuPWvi0r1dvdKm6LVOxGqdUZjvYPmLrVVo+3RfLyvbDi0V3TLj24TU4NJrAz/vzN6ZSmWDOQGBnzyWapiLx7JVGXwIAVC38q3GOTiTRW/1h1Um8Y7/B6mNq/l1Mlp7Dc+Gl6m5sa2Uap9FPIw2+r7uRta8cTy0yClUsp+Vf86az5zcB3teHlryP9xJ/4E7g9YqTSx12JadC1HkxHkujG8DoZAqzhYTorojd53zsRVb2h/14tVTM+Lvydiu0BkVGc/8mkNeKnRbDC5i3+2t5PM5MZ8NMUCbq14qcEF0fi8pmL2aSWRnhNlF+tHQcsQe/X/mZxfP90GiiKtBgXi85jdMtdW8oGU/j3HNoEpmsuTsHpSjcfKm6w3L96tr9lR9EYPJk0aY6e1ZEoubTLPT1B/XCcrdyMBd6UCooJ1cmh8+6aOWdPTdXkQ1Zow6Ae+WrfrhZxc2ViL33+EvbzE1lMpHdxUbK4TGfrM4oXJ0Okg9OsdHJ8uleZs4PL97x6RWt8TTNdKLu92LUv4XplLAjVTGLU6dOs9Qxtr9ugStrCdgNUkBScmMHnAdSENA+Xgk7ezKUpnFWiiWzuPL+d/DQ0vdthefOBc5ZCXf0Ulu/rM7mwlkuYhqnVvMPwVyeRuGD9lgVDcUq0cpFb80HQ/jd5oPmoxG64w4C8+xmR8BIfM/e1n0Wn1vzBVH1gcVw6uSrd8WxztTG8me7VAsPbfjkXPpgzxguvmMV0oVpa5ZndxjehC7c7J44BHVy2Hjzuvkg4DlJEUwthS0q3/SInoliZgq6ezRTI3tWeq+1eWn7tRA+OS/t4jROGQoFUK3qa6cy+ZGsHQcmKo6MmhgHsnUeCvV6GqdeR8XgRNC7gJt555D5yqvqWYGaZ/ZEMBGei9M4p+LQ/1Pce/bEVfSBrBi18k64+fTf/qz+IjTeKKRT0LS0wHC1qnO/Pq0/NTsEx8/G+e/oxqADblVVQT+KT7yyAyMTaewbjuEPj5luaVuzz+ypk0OI9s2q+MzctcNO7mqV/7f8/lz36gPb0zhF39zWqhNT/aXZcAQM54k4MQXMemtvjSKjqH65B2MbR/Zc03haX21VEoHeF/FHfoT4b39aJw6v5lBb5/7i5VXfWXqpuqB8a7j8u+jjU7VQs4Bro4nZ7yYisfb7qPBrp9MAVZsPQlrlt9FnERdVOVdCWR0ET9RtyInd73OvXyE0PO/o55Fnj4PViaj2lKj7bIcPn9mrTK+1ERHNuKHtaV3h7kJo5i695b8y8148G/nj6etn3OqMV29mfwp7iep8MZX2tpZ8tAHv7bGzJ4PBM3tTdb3FQqXmK1VHTzupKtJvP5kfRRRI96F7E3dbbJ9YDl6qrh+e2OBKwTq6sDuodOot0CJyZozeYfd7ZakBpSpRt4wKSr9vVuMUGKXnMfqY8NU8m0OYO+7W6j77+fDR6Ljw8hMpjTebD7dyZM+N41r9XJqFKX+lgb0G6TJ8Xtbc/kzefQ5yI2ZWFK/u4+h0KtNxTN57HpQDJh7xqb68WLrcyD4HLYzs1bmOKsWVfXWu41anI3cUOntBx86eaxrcxav/C4sxOQ8pN/g+MusXI/X6/SYi1IvP7DROczXPpg9HGsRnIFL1qgSnUyI0rdSZNtbgrqyfOj6W2hxO0mhmqq6D4F2hAdFiZ69wjqoKFDfeQySMX0YDfHcwfc4ov/xyPL1nZ88b3TTztlTWmXGhNdq/smuIzUR3Tu7FpTOexwnJ1fYCqE6RlVl7up/ZHd1xa15tdbhW47H+zr7cgS0W4wB0r52aCqgKMu8urkpS48cOKtoaDW80isl7+7M4zbTdaj+vHnUeGi8sSiViGmdbdTcpmNc6dvZkKD6zp+lnv+mOgMilcIsrX9YMe9eGrY7uQ/zJS6FlGq+mpVu1mEhv2ifvMlG2vYn4/ItlJ6OKjWmcFufbp9cvQnLxPIPNp/6IP/vfSL50h8nonJXTmiWQjdg9H3QuNJl3nkFy4XXIHd5pL0zX+WQKpsMwUisfRHrt85a3c2dNKqf5UbW9K43XYDY46gvgPtVbJKbiLyuNTnv50JYaBQDMylpYLMqEYv/A8sIWDW+SwoNRbHE1RLqwSnrFwjsNo4+a28fyn1h5J6OJ/Rub9P4l4O68qqkQtsMb1lbLcdR306vtYWfPLfUKZFkBTC77ZenfTldodHR6FTc28+6SxDjUsQOVUwoMItedmmPmvTO2s8KNBVqc0qlwLOzgJxPvWQ7fUN337E2Fk3n7KROBaVCHPjR4qXDjNEUtvlcr4/oy+1rNndLc6L78XymDd0FWmd0y1vBmjd3VwMTz5jzRNA3pt5+COjFk+JvslleQWf2M3sYupgxYsXYf9h2ufldaqTJ0NW49+eJXFr+QjrjzIOqHb6+Or1b3CUWb+ZBKi71pmN32ZtUn5tLVeMog4LdRXSfFJn8tsXczWmxxNT8LqfZnlb/beSB/DZhMZM1Hb/I6b+fGgJqcQG5/oW1QJ48t3Tg3kzVmD5CtRlxZR7rBqFy962ixfaUXhpsdUT9jZ88rOqvlRSMqlF1rBUYiYtqd2bnw5uKr6eyZXC1T2GUv4M+/aKqCNi1T+Es/VyztoVGn3Fa9rB+YeuRg3Ya96+zeKdAw9cxn8fUoFjL3+NYDuGT6QmTff81e/Lb4pIFYJ6PUsX3IrF+E5Ms6I8DOI7a/pabhkWVbceX97whMj25MNZ9MxDM6v3MShU4+OLph5r36z+zVfnd4LNHwXN+ww3hp/3phG8luXVW1ab3pc1biMTN9LWB0Gtrpt59E9sP600yjLjfGU8XOj+0ZIOX71SCMSLTxb6rDNNsXnTis/7mQu/4OWUyEsn+zhe3yv7nvBeMpshHkZwJt3ztmKR1hxs6ea+pcBNRiQ9LgQmX1fCtN57S4nV6cgoes7U7jdJQKr6+Vpu7aVm9itkaf+mf1ofloyxH0RFLip3E6DCv+20uQePJSd5NQj6NlnyvfW3SwMHX04EjjF1MPtOTv/KqNHsr32wItQhqXdcLIKQLjqdUdSeOvO62//iJXmC6lVqfLRDKdjs5u3Dmi+/mh0YS5F8W7ei6JC1zTNCx7ew8SKcVhQLUfrdp4EL652aGrfJTCxM9drhdyI3uhpeO2t7f+nr3a32fWL0Z2wxK7m9tQm6fvFdYDyGQslkmd42NqGqcZqoUOZPFXBu+k21MzU8GCeplu4YBYPXTKjt8Xtiu/6dGoHqx/vlx6z++w/J3aa7G9ujv4N2DY2ZNAK71UXX81TvvDzA4KpON39enHbXcap6Pfl2/qUrjeMU7jV7rew2XTn7UWnO32hKb7TyesT1tu8HunjSVNq1mgpXgXOJHOBqS8WODC7mipGJR9myo/LD4H3GLnta6NpsQC3+r+Pb7evc5yyOl9W3Bb/0Pob6l+FlSbCtxjGUXF8tV7a9MSOPl0b9k9hvkrtuORZY0XOao/ouPTfDA7sqdZeKm6S/uaePoyJBbf4ErYtTQTjfU624pMRxXDmzwNFI9fxV41CiISMTk10kZeGWyTTFd1YiOGf9hk/fhs2DGMc69fgcERo5sNAgYsqkPUxIwSf0Qbxm39D+OY1vGpgAOInT231LsIFCqbms6e7Ti0qr+t0wpVWE0DvCzMeMrCXPUC3VcvmJnGKeXVBPbjLN5lMztiZ3r/GoTXFc0axqmpCjKbXoJWvuhOneDcb9tWRu6/pdbL78T7LW0+V8ivxIs3I/nCjdCUqWmKWmFkLxIVuYT1VGntjFivlwBA2fIqAOC4DrFTjrPZymdkEklr6RsccnBnXof1kiyuJiiOUiaqG6BWRgmUtO77shzVHzqPVdhT5zpvOazKWQVuUId3mf+xhWTotmUErIRoPgFmpkpqVX/W36b6pnvpLwvHJ2JyDYHyZ8uiA39gLvCKBcVMJ8kbVel5e0t+ymnxuUfj35fvk9FO6Xxu0J4S0dn7GAar4nIcpBTs7MlQuHCpRqXG0TQ0h5vW6YQcHquaymYiOt2TzdQCLU46rvrTG9yjYc+hSQDA/iG9O1e1aRDZmTAKKbNhCdJvPpJ/hkxoNlTdZPCI64tiVRwTFxsqvlndS/zxU8f2F/5R1jgvrvQbtTOyZ8T5OV68s9/SYmNp7UgEWjqO3NCumq+UXOX2KVdWFjZRh4polXh600M/rth9/4bUirv0N5F9LpnMn0aLTUDTXG1E2rneFK+jJlb3193a1GrhElbjNJ3NVWnTf714g/RHK+sWo3NSK5vGGe2bZSp5xnWgyBvldutZq8dVp6w07IzXUciCqM513OrMueqbSpGA3gi21NmbO3cuTjnlFBx//PHYunVr6fNTTjkFX/3qV/HNb34T3/zmN7Fy5crSd+vXr8fpp5+O0047Deeeey5GRkZMfRdmpVEg8QE72NZggRaH9O++mmioeHI+iYskWVj1LWn1OYBGrC7bXP5xMt8BhVK29LLtWboi8qrxxVMMm2nVjBsostuUVkhZbayYX3otw1Jnz8bIXsNpUvbLkVpoYLW1VM9mKAu8jsQLNyHx7JU1n0drrqrBbByYZqtuqN2m3l14ZdcaG3F4oc7IXkW71Uweiapk7F1zjdi9aWBun43T6uSsUVUNOVWtCqWy82r7hqulzVztwZf/4V48dlhdgVX350YNG3Nh/mn7TvxLb/Xquc3LUmfvK1/5Ch599FF87GMfq/nul7/8JRYsWIAFCxbgy1/+MoD8xfTiiy/G5ZdfjqVLl2LOnDm48cYbG34XdlOdvar3pVkPyXFaMpteqgwrUp0mZ3HYXqClLB3WHwy3FpdTyYbTW2vTYH4aZ+MRJsM9rBhRsXvhdf7zE9v26t5hs3oddPuVBRW7UzPlp+YXNb7Vo/cKiiAQ2JGfaklNfZPL3whxaxqn3TtDxddZtUTtlSt1SP/di2ZCqzcFUdZ9Bd3Gr+2VbX3W+KwhKJfrDKhU54Dp1UbdyDshUyrNpys/jdPefog4Mtc9sgbfnfeqK+Fbal5Erb9n77Dp98nqH1M/LG5nOxhTI3v67edq3+l9w24qKvjvcRN7LHX25syZg9mzZ5v+/aZNm9DR0YE5c+YAAM444wwsWbKk4Xfh0HjqglFhtVxHmpkuYSC75ZXCtoUP6jyzV/e6bxC33oliqvPmzdBeVZz2qsmlb5ctqGAy2UKfCTMKq9DItjWiYic+A9/tewVf63q3Jm90K9F6x8D1VrDLDa4S4x3RdJ5NqmdkQmeVUNMrvbqxjzrPHTlaoKVRbFYWvqhUXKjB1jROS+yHZ1hP+Koz5WTUyMm2+jRNQ4tmYYaFo6w0N7LXyBGTr+LQNK3ieVjTZJQXL5/ZqzoOO0rPhumUkmIVZenl5eUbWtjO7KsXyuyuu5pm2f6o+q9rcHak67VbxQRTfwMxo5V1rwl+qjo9JOyZvR//+Mf4xje+gSuvvBITE/kTbXBwEMccc0zpN/39/VBVFePj43W/C7vS/H2t+nPv0zIVuZ1pnI0TbPuZPYu/r4pA6M8aB6NNDWjoT+x3ELjeBdPciHCp4xBtKT2flKtzgTN75DWdfzVSfC2BNxyMRlQvelQMUWRHs05gaVMvs59yaLTxKyE8UTWNs+KGjoNn9szcFLE/jTMfdltLBJnNr2Dy7nPyDenSjS+baXRcr5SdYR5eFITcjXewieXFFCKa7rmUfe9lfCpu/VUctli4sVKvOF3/yFpTD8dl338NsfvOR3900nQS80Ga63hpSgbpNQvyiypVJUM9rD+SrScCzePOnhGdWTVonM/5ryu//wPsLnxsoWdl9qXqpvOqPEL91zXUnTXUKDmu1DfmZxWZmplaPmtEU6FpGtJrnrOdukYC9ARHXUJutT766KOYPXs2MpkMrr32Wlx11VWeTcmcObPXk3ismjWzF+X3Z7o62zBroA8AkGlvQRqoKUXtXe0AKk/WgYE+FKv1adO7UN60mzG9C10DfTjS24E0gGgk/3sjepeHltYoBgb6EDvUiRSAjq72ijhnzexFS08+zMGezoptp0/rQqrw7/7+HrT199XEUX3ntq2tFf1HdUNvokJ5vNOndZU+L09DtVSmMqzW1hb0H9VT+mzG9C4gEoFek7h/Zg/aZkyFe6C9FY3GVcrzt5jWGX2daInnR8862ltrjoFevnf3dGBmnWNVlEtGSuWoo7MNAwN9ONzZWlG2+vt7MHN6V822h9vz206b0YtcdwdSADJZVbeMRMseNNJbLXpa2bFubY0iC2BaX2fpM718KdeKHAYGKs+Jjo62mt+1t7fopm9goA+jfZ01n5WbKJwHnYV8MmLUTJoxvQvZbD6MYl4Xs6WnuwPTp3frlqNqXV3tpXNdL85oNFJKX3VaokNbK84DoHY/y78r5tdwVzuKk4nrnS/lRns6kIFxnhfjMcrL8nRMn96F7oE+xFtaoAKY1d9TSsPE/lakAHR2d1bsm16Zqc4XZeU9UNs6cMx3rqn4vLW1BcXxjeo6pt6xL//+cGv+nG1ra4GyfiEAoL8HSBfq2QgihuU6Ep2KdWCgF5Gy92nFtEkcLn3Xh8TeLt16xTDsQvXf0hLFzP5e7NPZdtZAX8W5FG2J1ux3e1v+8t7WWvudXrwDs/oQjUaQaomWylJr2bZ6x03NJLHr7h/XhNvfn69bpxcWrGqvqhfbI2lUP6EftTGdtqOjDTVjeHveqfhTL/2D7S2lc7mncB5U/15P+XZY/Rhaym5gTOvrRG/Zth+U7c+MGV3ojaZQTzKrog1AS1trTR1QSvdL+VeMfKRlAqNqX0V6dxfaDy3R2uOtZorXDOO6Z2CgD2OvP4HYmmfR1z8Dra35ttVRR3VjYKAPO+/+DQCgtVDWGnU3oxEgB6CvrwN9BnFOn9aJ7qrv2tv1r6V69U2R0pFGcWm0yn0vOwaF9lI0CkDVr/fK45g5sxfly621FjpXXV1t6JuWv/a1d9RvQk+b3o10ZKqumDa9Cz165UtNl+KuN9rd3jaVJ/GxzlJZnDZtKtzq8yhSdkGfPq0y/oNVr0KYNasP0Y6ptsRQ59R1pdheyrbGK/JFryz0TetEn5bO1/udbehQ8vnUV3UNL+rsyF9vMyNTN4X7+7vRdlRtXh3ubEMMQE80jdg952Lm3/wrYrHK2qS/v1f3Wj0w0IdMpEe3/Vn8vlo0olU0iPr6OhteY/xISGevOLWzvb39/2fvzaMtOco7wS/vvW+pvVRSCYQQMsggC2MwmHF77cbGbtMePN0ej40P7dMH2T0e26fdbQ89bnrQsLixpwHbtIxZBjASyGxikbAWhBbQvqFdqiqppNpUe72l6q13z5g/8mZmLF9EfBEZmffe8v2dI9W7mbFnLN8e8M53vhP+8A//MHt+7NixLN3i4iLUajXYvn278Z0LFhZWMwntqGDnzi0wPy+q4putLszNJUui1epABOqivvofk/upYk49n+YBAFheEqfvmaUmrM6tQGe1leXj01PQ7yV5usvJ9G+3e0IZ8/MrUFtPCJm1tRbwrPUSZ0K2uLgKtb5atxxVs9vtw+IiftcKX+/K8jqck7ZhYTVrg9L+M+KyPXV6HRpc+WfOrGulawvzq1DvbszbRgiukrbx0IkV2JG2odeHfi8h59rtLvIN1Pm5vtaGH9y7HzrdPvz0616qrY+18nnUHsyhluQjuLCwBjHS9tZ6Mi9WVrvQZfk4YXOECdIytb3L3LfuDcKp889s864O6txsI23udPpoWXNzK7C60srmBFZnZzUJRNNqdZzXAQDAmTNrEA/WUruVrIN0b1lbb8PSGZovRbNprj+OmfZ9t6eOk6ms3iB9q5mTq6b1wqO9loxXR1rzMihjuXRmDdbmVjLTKH7f6Cwl67HdEfuNlfveT94Lf/Kbb8h+d07sR9P2enqxjKm9O3duyd53uj3YAAD9fgzxwNJ5YWEF+kvJd2ag/068Cdjc3IrA7LW4/WdubgVWVpqwEVTYxrUfM1hYwE265qW8cV+dN51usr66PXxNYe2p1SLo9fPzp9dV8/K/4+VTgGFxcRVq3Q2wNDizOh1xjq0sqv2KYzdN0I80jkPzuErCyFdfYO3vcBFS19ZaxvQ8+Hwrj90qvFtebkKTy9vnorIuPnkvvGfbDdpyI2Bw6Ngy/DAA7D+8CLVX4ntgR4rsyhjLaI31Zgd2AEAfoQNYZ7B3RZG2f3NzK9BaSojtlaVV6PYSov/06XWYm8ldAXrIXMMQD9wIVlZa0NKkX1pqwpr0Lj2H8bMUzxev5vNJzJN/g5ReSh+1WuZ9b2EBf9dstmFleXBOtHswoy0BYHm5LewVy8tNWEfqXFxcBVX0qaLDrcfuUn4eLS8l5TIWQ60vmvny5/kSV/8Dz5yAz964G67ckaedn1+BaDo/l1utvKwxxaSYAAAgAElEQVTFhTWodVfgb69+AC7nysfGcGmpCfWoNSijC61WUubKCi7wSM/sbRy9uLiwCrWeWnZK/5w30G6ffvz7SprFxRVQxd9JW/un9WayWF9k/mJlpelFX5SNWi0yKr8Km3Gur6/DykrSccYY3HzzzXDZZZcBAMDrXvc6aLVa8MgjjwAAwFe/+lV429veZn13tiNdfDKz529GkxXsn7nwpeo4fEuLXHwuOKysd0Gx+9Ywe0VEBB+8OpceTzfyg5AxgK9973mSD8YnrnsaPnvjbmMa0b8xkv41o9sdMIWhffY8Rq4RqYScs79OBVcvHDyeEDs+d0qSEdAm1DcAkpg8hLBMNOMU5khqxlm3z8On9g0pInPabiGCH9WOU/5ZbDzTdbGy3oEv3Wa/jBxD/9R+qPfTKLxEUzJXH1oAvamexxC47gevnJqD+Mxx9cWw/CGUernfLbsZO1P+CAglWi4d3tsVKZYA9q6k7yeZ6IeIxhl1zbYevBAIAGBhCWd2vCxeeQHtoFGdR6+HizvPk7IfOI7NSfu3OmL0KczTpkxSHDP7HMK+heX7pEHfsMBfkUFwtP7191oaI5V1ljj5OWn2PvShD8Gtt94K8/PzcPnll8P27dvh05/+NPzxH/8x9Pt9iOMYLrnkEnj/+98PAIlp2Ec+8hF4//vfD+12Gy688EL46Ec/an13dsAwQTSvdEygvhzD4eIM3WHA72y2+lUofhiRVKYuH6MFqlhtdgtILMIs4umpGqSDc2x+Db579DCcOt2EP/6N12vzhLpUPUmCp9mzfw5eOwUQ1RpB/YhM6B7AQ6Q3oK/0ZRSvMzg2vwYXAMC6wuzRLsetHKMyiBkxWRN/A5Ryz16nG0MDALWQoCJj6SLg2u1FdZnfehKV7W4MTzy/AP/rOfa0Qn29Nqxf/+dwkVetcmG2vnn6ZQ3KnY3ydRZuJg9nne45uACv/2GuFbxr1xSmZ5CQ+ru6XDhPTVqSMFeH0fHZU5GaNYYQck2ffMZWGfDzcX6pCS+xtY9aOTK+3ecfIJdHo0H858v+48vwcgB48eQqwFZiJofrJOqpABlh9nz3JcZi6O17CBqv+mcQqXfojDWcTt8rrrgCrrjiCuX59dfrnSPf9KY3wQ034OYLpndnM3Tbrl0QpvVYLdymwoeBpgkoIUZobo3X7Bk25aXVDqi0EJVZln57Es7TjSiLHpo21WZaTD5oChxIEbhF46QLGZQ/MrRu+ziapY5p9py75qdpIUMY6zKJonBle94aMACT/g1QVPY75v4Mf/XCicU1eHlR3pFv8+Bg7/b6UHMeDvfxM302qh5OC8eIrlmJPtNAK0EvYGVSFEPS7N371DF4/S9pXrowcGGaI1U/+E7EM67d7WubvNbswj0PHoKf48s31WlsmPqoKvEV6aJ7BEmwM+JXUqJx6qyMigqZaO3pdOLMXBSdCqECYrHcjLnnZJ6tait1aerpeyzKM1FZIKP77N3QvudqmGmtwfTrksV8tmj2zi7WdZRAWjR4mmFMraWB/87Reb1fks89Z96XqnsSLBEwWF3ntDJChEV7bh/wodvTDYqsubOCotnDn2eb4QhIqOpeh1nVcDjERwQ+Bsqs14F4ZT5oOzJiBdOQlXUFCBS7eoFH6qZ2w737hNL1FRuuzxivKTRA3min8fTsLEbIObrsjRzkcRPkfZZx4s/JiDFgMc2NgTz6jszeDfcdhCNzuLneSrMLX79zH/ouRZF79rz2YIe6UgGZr2Yvcrp6QYx2JscwKARiVFB+hzx4IjfdrFVoFWIfMib8Q8mU3d2LafY8NxPWXBL+BTh7onEOnwr8JwibDk0vSShh2g2qWl1PfMxOr7al92Q7EfSp2peIZv4Z82Z0pvTqu/ufRvw40JyehArS/pQRLuAagde1dtqeRtOP/CLziDtk9Gm31gz+B7jo1tq2FJjPnivIY+o59nEc2xfnqMFjorXu+BSsfeU/K6YELxxZgq4h8IkRgk0kSHMjXRThjhuRxfNdx+lfOct4fH7VvTxFq1mMoBOtAqrnHJ1qDGiqt9r0uD8OQ2Buu79wGFY+8y7ozx80piNfmq4tIL+2ZPVz/57cvvmlphBUB69eXIM2RifICJK+gz5N2TO/kMseNTPZXcOnIfjVC0oTNK44NM0eM7wzNE2o3yUDgYFNZdhRKlhHzhVvyRHh7qzxlOZNmL2hQOObF1snUYmTbFA3Czwlap6SrMhTDY8XFpZyN+ljqdLC7lPfsaaJ18/A+nUfzB9obxHGH+cMFrPuT78+fS/8p63ftbbJWKEBiWavok3S9xA3mOdERF9TEkIGaPEoqncoCd/OEwunzjThL//hUbjm1r1+DZGJ/goPxBCjme57ia+Ra9st6VHhkCEPpUNuHJk1hfcYelpg4GMcaM5wZdMITXO9vUOPJf9q/JHzukzqFQdC2cGUrtnuwZ996gH4wneetRQq3qP73YcPk9vjZ6XC7aUBAqGERBZCytYu3XsXAYfHpepkeI1r/i1dv+va1/6Lk/sJn3KGNSEyWvdg9JPZRDyzFkLMOP2DZIn5us/dA9utl4yMBybM3hBgZemcaY3im0kWHjiwRsM3DmZE3lD9G8wPW+/YHugf3UXMiBUktiOEiQRr0TYZ3Wi6mE7+aO2AvcACwG8wDF1RsTFnI3aFCwVFesybuqQBaV48WfBgw8w4S2b8/H0qUqEbZO0WAkoF2wt921etepn5HAEjGYRjOOvYuOXbzDiTSehcSXp9zZO2KLaSGefjz88Zk/+L2T32togNUx+RtCuIIKSs/SIVshc043SvV/M3AKx85l3Quuvzfm0RzDhp+fnp40Oi+LSzznrw6yc+Dr+96QG44OCNDpWZX2+IBpYAmHtAgLOcxTG07vp7eANYBCljggmzVxoM5gnZoWrSEWGQVmfQzSq3X+sdfNy5Dp0kxZcQo+czS4ipUZmaN/81sT6z1KjioGdJnZrnPLPXt2x+Xs0dVTNOT/ja+Q8TqHTW2fSaefnjonV6RBQcCaTj6GOJEDQqsuS/Vdk+4tdm7XfOLEWMrwWUEY2zylloOrNcNA00zV7KuDhGdc5MRc3YbjLpJ6D6aJwh1i2tzNBbW/e5uyWzR6r2jGbGySOyaPbs85RKD+aos0SQ+FMz+2Dn8fs0GTAtsHlvefXUyeQ36gs+HgK2KjFh9oYI1aE7jOrZL29u5tG89cpg9Sobl+SwrM3HDU63q3dWtxbFwLA7+xI48m+VuAgSoEVpnqZMTf+yCJiMwV999XE0jVdjfKR7ECv9cR2hwgyJBXyUtVJrCknBFyiq+9QtyR9BqBdJylG6Ni/91z9AS5Yzguyb1Fwi7enKDdT1GsTwf269WVdLmEqKlkkMJFIpylDOEqBcM8TDMrQRME7lRK+TbpI4uJMsoN+sFRnDP1qCH92YZRfP2+CywAvGPCCXbcweIX/5RXJ2EFl4luyjrcSuXig450z5R2s6kzFh9sqCYbJkE1EnRR7CZErbxEz37HkAPwB1EjN882p37Lbe+S+RJfBnoA01Gop8S/cu2BatVUpk6JoTcRsoORpWScCuXigP+r705w/pczHGZcU0ZsValSOkz17gmeYtbxI1B2VL9YVm+ka444U0qRmnMJzUsS1n7WyptWCbTsPioE1kjHiZg083fLXhpc4PR2miPTExlYlAdBlcd27PrqSS1qdD3f47jN83TsexhJM7KV9jxtm6/8v0cjy/p3b4fXg9gTGiRVvltwIvqxDqJ2WOXSriw4v57AWZPGGVBMPGhNkbAiQZuPrCZUUJ+fwRZVI4/WZh3EY0bcDv2dMwe3w+joArIoxM3Ok0noPe46ao9oTB+YXZPWGUN5oyqPx4JPxt7mzZzCkeoAVpk3Hgireyf0xvfz+WZpwhCgmo2YskZq/98Degd+ARcinv2fpt55qLjkHE/b+GaKCpYL0w0SSHYUgUPkCL+yAGu89qSCbEFjKbXI65+ZH0y2yWue/oEjDGyO4MhCrpWSjfIdSn0pajNj7X7EkvOpJgRUenuHExgdPpGsKQZyoEmsBLs8do61Roh0NFQpeIY4KZcQYRJtnp1HHChNkbAlKaUl40w/RzSesObSoX4l4Zs+O7+igWgkPE+k3Dc7wr+0zEeqyaPYqgG5CDQ6gEex9+IPqHn4Z4WRM8wDI1u8+n/gCGhIZXSch7vE80Txciyo7GWdIEZa1VWPnMu6C77yFDnRkpBQAAnSduhPj0UXIdFzSW7IkCQZjRmWZPPwdMBfWOPAOrn/996J14Xs1fyvcwlek3v3xa2Wy17YkC1UUvvFjpzXYPTp1BNKpWQrqoZs/fBBqjHZ58YR7+4ppH4fuPH+U0e1WRfKNCEps03t5mDN7pAyr2wCcIFq/N8/P3LluIw2sr/Zm9MhV7Y+ePPsCE2asQ8Znj0D3wKEydPhC45AKTT3KMVTR7/MQ2apTwNuATTLeK8j8ffCa/K8+VX6QGqWJLtPv4TOWnkJlkWjTOMJuGbvPJWxDm4unCIG6S6zd92Kv4+OQLhFT6kahuEx9dM07TCMRLJwAAoPP0rUjGlJgctKciLWkwBXqU6vf4/Y5uxtk/uhsAAPonaFdXmAggd8n58NDrdvEXQ21escr/+5ceg/d8+oHs9+JywtAurrSNZcvfTZg9FI1L5rLnoAU0mDzOL7UAAODo/Jq6PgN/n2BWMoDPf3VvNuzjfc2cTHOSx1kvJHbyQyTQSV4DiDF7tj2Le+3ls+chgCZRH2iAFkrpAFHQAC05dC5AI0FLeWDC7JUFZKKsXftfoXXbx2FqLYkipOOdDLIo5zrp0B0axRaNixknjyNzq7TyLbbeJp+97u0fJ9Whli5L7pGfJewI5MBr/S6wfi+cWZS2opI0SG2ao/zT+xc0DJqhXYZBjBkbGSKaCo2BslMZvX4/nLIxKwiTiJRzTHrPcyEbZ8zpooVBizXvD2UhXj4FXdRktqCJgClL3xygJQKAGegqY1pqNM6Ca/jwKfHsOXU62Y9QbR8HswFKsTllKFj8ly+NVxRK9+yVA40Gy9uCRmQZqGg//A3ul6G/o2aiMwA9GqePli0fD1wgLZZ55NSa8b0Wvt9c+KERGEpld2KkH953qnNljRktYMOE2RsiVDNO35ICTEqyA7cbXAgxpjssHOF5RviVjyACmjlsqJGW27P69/87rH3pT4UALfa2VL+xudYpT82PXfsk3P3ksWDtEXz2yqSJLGW7aBhDLNdDJ/K79fwtmyRissBBSbnrL9L87QKR10vv2fOgEhiDbi/xXev1K/L7xISJX/+/oXXb3+mJJAN813+/p2P2kvIa6/PwkR1fgUs7T0uvy9tv3Eum5bDNM1VT4nIQ5e9d1n+acjOsQU2KjJo1hxdieWwYpRoFU2XB1uK48VuZxzNmrirEMrVKOBetXnmCFpDdVSggbJzpedDrx/DCUdGsvqw4Q34VJDhwXFUMFI8Ay8J8/xHChNkbIrQ+e9q5ZDCxLArdYcBVYWRgNE1RTVtMZnR8OkLh2nJ8uD2HA1YR3KsbLe1MDfT9kHnAWitGJUsR9HpJf9fbVYddVwc1NVUKgWTeyIPF0D+p6B1/DuLlU9LTgGacAcrqdHVBNjygiXQnvLTgA1f9gFxPYiRUfIIz7FJ1B+w7tjz4l+Zz+BMzB2H95r/yqkuLgZZt9R/+k1d2HwKp38PnTquTPJ9eT+b+xZ39pBaEgbmcsoi12sDf4PuPHYHbHjksV0oowV1QkvblfVuuhZftvVYsjb9TL4vWWB7Jp+Uj+l3ozx10KKec7xMvHoGVz7wLzuknPuH+d8r5t48fl1KvByDUj50dTzw/Bx+8+gfw8J6ThQJk8slopFAyP/lAQtTxqdWROR1gjY/alSFFocYsnWBoyOen4yZTYE4y5S9iqEciUOKJsBCpGz62IPlNohzTPAsxAaVZrGnrw1DWodls92AzAJxYWIOXOeUs1p6yh1SMWJfU1unGhSpu3vD/OuZwrGyQvNOLA42Pr8lVOnaDg7f0C5WL91YWQwGk+1XyptujR0UW7tqMlbdorv6RZ9DnlHVrJEQsppUh0dfU1ffQcIYz4wxVkBvS73bNrYnf5rvP5146REmk1UVPlFwpQwvNXwx4H9v3fwkAADa986+RHOGFsSLy/qYmztv7i5oiHTgZMk1hSMfvGT77pVd+zowTcdo7Pp+YLJ9YWAd4NdZ66hj5niNiXQeOL8PSagd+/NXnafPgAs+im0CkLWNcmcCJZq8kUCaE1mfPcy7RiRMEugAtfBLCExkuy/Artz+P1+s6IIJiL/zCVHQ/TD1DyzHj1OTQbPS8Gad8z13v4OOwes1/zMLFu7VldDY73CfT1D6Dz17MhFTL652E2QsM81hj2kVLcgA4cHzZuz21SNICFAF39UIVV1kECdASRdn9oicX1+C6u/YBAEA/NoyGtOAvOfPgoD1qi0rRJJWxr2XyPvqoxhYzTn1dJe4hpQsacJiGzd7f/BBxMuNEknZ7McQxy3yyEnmnaLlTBsFqmzWsLft/aVMSn7mWJZbhOwfDjV2xeerTfuFKq1RQyPgAJzH3TqUGGQtjSaFDzJ8ZjMF/+8Ij8LfffMqSC6FMTXs3CazcPWoImDB7Q4SyaKyTyxzSpdkpYo5VfHFgwK9ewNN+//E8RHuRDUU0BfAuxlC+Pc1oaPbyBH+y9RYhcevBrwJrLgNbW7SUYqqlqKbOLT/aAtcm2AgyrsC1pjmqmzcMk+PMql8oewGOg1KLijP7u/YvJH/wUSHiajRMxQO0MM5nj8HcwDSYPIwcgYKxzOMUvS0+cxziM/Qoxf0+7cxR73VXBzccEUnZyyLxZ4ByjSbAJdGN2BxdXe/CdffsF9MMzsTQVyvpQA/M5qBNI1euE4oqYlqHQk3lmNIa3hUWhnlcvcD9nQoDeqyeMXw2gQ/dBVHPZOPlJmlkZq9QI7xAWB9jygNOmL2yQJiQshYdy7F+y//Qpmjd9Xn3dmmQS/5q8ovsT/W8JvTR04xTOIsLKfYcNSWU8gmHRpXMnq57xvDuqYR3sLm6hGH27lopnDf20NRCg+baIg2swnxjreXHIBWZbj55Zcf954+cEUtjMfSP7JJyVa9NMIH/ngzSe/bczWH5UO8h1n2U/WtiHsKOZVrn2rX/1SmfUfvJl18lgRR8n6F9VNMeats7IgCaZk+aYLpynz10Oms1AwZFfPaqpm1HRjii+Q7hxoPbf7hCyf3nM5GZvbx0IfBkKqYaFONzLYPYNtdxSpk9NyYRANABw+IouDXHuQMjjwmzN0TUZL4q+yOfZf0Xn9DmZ+tn5OQAAHBycR2+edc+ohqaCXUW0KehTxWChUgNFQk/HLnvgU4gyY0J/bT3kdZ4/T176TdF3qd306AmT+5SQnva4h8C66czA2b4LolGOC+PP3fq7SUIt/vr2zCwniEjSxqhT2mtGeQ9v7YEtZimqfnLax4Vy0jr5DR7zVuvtJbDeu3C5p5BiMOI99lzhOVeL39zMVPPpDJDBCTwKCLW+OYx6d8glYVCAeGhCeZ79lzmuNsG8LMzzymPp6fq+RnEIB/vEjkpvv9kzV4grSqtCNc1E0KzRBTY+KwHYiC6GeCCmHHfP6dR+HZYrKJKDscZFx2T4lm5MnSFjCcXOGH2hghFepLyXZ6TKd1gP/b1J+GmBw7BwjI9UmF2X51CDHMbuMdB4Uvky/JLFwgS+xL8N2yKvQjKlk5Ko+NzaKUSXiJxby2vRNQgHvQR84fCcngS17J4lft97p5vVMHreVRRvFG1CCBqLsJ7t38b3sIe9CoDY/YUIM9WP/9/QOvOz3jVqdTtiDRXFOWMFR+ghVyOoNmLAlAaSf4yfGPaP/gm9F58UnnuffUCsa+yGSeWK1yAFte+hBFuGTV7oUz/kKS/tekh5fnMVD1bijHP7PmQfMGmIco9aJ+JvIylEZTxldJ4L1NhPN2QrrN2pw+tdr5veJVGZIy2MftVNrJwphbhO0LZ1i064ZEzggiT8DLG1ZVvwuyVBIqDqDz4/gtJzJdFQnM6NDLSR3geF3R09TXjPH/7rFN6oXin1B6QDw1AGJFK7ThxGAm4lNkjG+H7fUdLoaRUH9vxD9C+7xq8hIAfW16z47qp+yg7o3ZyV9HLwe/ewtz0MDfjpKL3gh+DOagoTFbOZw+Rd5vRs2j2XDWtlESek7Pz+A3QvOVjukKdy9MSZ1n7dNoR5FkwW0+xnOX1jlcpcczg9Eobfmj+LlJ643dzOUcJ3/a3N90PU9DTMpHTUzXuCGKgROMMvLfJWmhsLPoBAzaFYTpsDGSIuvG0f3zl3fCfP3Ef+o5u1VTMZy/NE3H/z915QNN0onDHWd6SZIhJdweKhTuEhbCDYCEzicY5gQjCbNcq0QrPJQ9GQ6PZe3LfPByZW4W2LfiLps0aN1/h1/m1JXjD1CG0OVZgSisucxkRlQ6fki7xlPwCcR1UedB1sWaiWmtuIfJPnW6a20AJ9y419MkXFkh1AwB0d39PU6Tr9zWbceZzJ0IifZav2nONicmEo1rEqdPr8Ad/dSecXFz3bA0dJM1eSQjR/mwciQwHf8ekotlTCy/UplEGHg3XjlIJJqlNf/K39yq1U3D9vfvh3Z+4D+qMZv2gEun8mWCuM+JODVPaVJC7tdaCn5nBo1e/ceYQzDRywQvjNVEeQkjql7KVPI+dIZ5BW6jTThRWy3ei+C7M4nO315eiWnpYIB04zvtN09rEa5/5oZFlMxFE6Dwsb1sfaHMpQhHCuVzYZw/IvObYYMLslQTKYUYJ0EKtrXBWjsjl8fXvvQDv+/uH4RPXP+1VPIV4eu/2b8PvbpGlpwz5iwYm/x1wh1ptduFvrlXNoGRQzlTnY1ebQdc/VXrAAKC7916I5w4kD4hmnB3LtR7tB75MKocHrf/K1xR+OwsfDR8mZmJ537pbugg62DwKSMSj6zZ59sCuk9DpxXD/MyfMrYkCmgxmod39fUGdqnMot9Ptw7W37800DPnI5Vcv1IlEgnAlh+SzV1TAVKZmz1ikTx5txLz0D11v1HzlsLYDIlJqJ8Wn+ul9i9Y0PGqGs440JwhatyNz4vUFumK31NrZgCZnYPn37Nn2ELpLhZ0BpK4xU7wPAkuJPy0Q9C0d/XdvvQmu2HadQ1tU7H3xNN8oYi5k3XFm7Om4aq3RmTqF4lVVaOvLbPVRDtQD3lnVc/RswYTZKwm0eSpvYIHb4JR6QABpDoPnXjyDPhfqw4KlyH1MEhLaQ1v0C8uitPCixiLs6OShw0Nr9lodXIMlh7Sm3bPn1jZdmbpDVNeC1p2fs+ZFajGW3z+BS5mFEjy+hbD1+gmBybjlwUNwbD4hps6stmH50B6IovA+n3aE6RTVHJEPCmPSJsVLJ43lHDqxAr3+oCDMZIv4/bdGZk2kDHnL0s2zG+4/CNd8Zw/c89Rgf9AQgvm6pBHG/U5+XQaq2CtFHD4ahIhdlmdjBksAGshJRI/gGxTU/NYyByg+6owxJfqpro28GadwpYxHNM5g8DE1zPLainKkKbBCqojmNujcKxoLsKnmZ16colErxpjw+1IuFk6ZPR2toT5b+/K7kYQAuYEoXVvHKFcvYFVpynMHRckwGnuvKybM3hCBhJtwzoFl8xLeWapmjFmkoXgBss+ezRwwBW+KqWvb80fOwC0Pvag8v6j5bJ419LrUMRzy0FRogaXrY7bJcgk21iT/Ip8ANkiFiytt+MBVD5uzudck5MKGFCV2PMeeD6xzTvsY/OnWW+CyKf7OsVDaL++XTrkEnx1jXm4UGYN7njyGMiitOz9rLOODV/8A9h9PgwH4j9WbZg7SEzsMV2qK3s20curB7iKASRnjh54+YmyQBxnmnMMH/DeOgPkFBLRaFQwDtroZvHhy1ZKGUIwEkxULheFfWe+6V6tJPF2vCWacuVDPw4wz0CFaLFiaXrMXnzkB/bmDlAYYy1Rr1DDdLl+IylB6DHENDTtO/755U1Ray+DsQCrbl/wRZRnEQSEId7wwiltbATSG3YCzF+6SJvue6jbL/FLLGqqBxMVDU8nnT7HicVG1bnM9uWhnHENH46SO6QjEZ6ERrl7ROFPk5a82u/Di8irADlLyIND6kPuWxx2eG+I1Q8rCNWnfOPeHGU7nKBKSGIsZ/Nvrx3DVd56Fmek6XObSjvSC3pgB1ImVBgLuK2VfgJnpkpTfdekuLedzJQKmfsRSFHsuBKfTYykNA9ZrA9SmnAr36XIwU2I0mJT4s9u3axA0ShktjPI+wvc6vdoB2GBKSydqazXJKjQz4zTnKwK7GSexIEfLn7Vr30MtmJjOktyJ15PpD53A3v2L1AVVDZP+tVfDp8wsOmxmnMTO+55jpEvVJZCv+SCWZitjTHm9iWavLLhaKgIALK35qvWLTD8m/OPNo2g6HIEoraGGJqcRqA5UbCBQyQKKGac3FLM1SzLTYGLMsGXMfHsm2/FTiDubeZPJtJMxBr2ju0XJtJULNxyaJezyR3rnWOvp7r1XK13Hz+PBge3SEKmgZtvtcvf8TseUaPA34xwGxKYx7v8acINbZ/lY4dYPbv2Osn9LHi9C8fNLreR6jO//f5oywrUx2I6JSvpFKpdSl6KUIQzY/c/glgDNtoOQ02FMTVq3KBP2ME4opCf5imjwSOQOUfCKm3G6CsaxMsxl2uoUnlMb4CFspq6DutXHAWmO8CM/J9J9e24pEaAncwcXLtDMMnk5JIHeS/8lXKouz1N83hbbl3r9/ohaLfhjwuyVBvsilxfB6ZU2+rwKZBMb2WleVj8NDYYxosppqCAxEZMLdeSEHYdDGb+QRCZV2kQK0GIua2m1jb9Qhl3ns0cgWj3CYafluRJnRT8DHh1MX2hv773QvOkj0Hv+/uzZwpJmTEE049S1wO8dUpEDWnd+DvrHn7UnlKsRhbUG5CNbNAIkY+RKgwCX6tLyZnOHlwV4tJvtGusAACAASURBVKEOHGMcIdW7DgUtQgu5OPmOO2065Julpq+9fepdbkkrDASxuTJaozxAiiLoNcbmTJ1uHz534x703YFjy8a8YjROWnMY6IexBlxrmbFUXfGkPDysQ0okyrO9yDBH/BhTtzzec9tQZxQx6PYwa5o83c66ea6k4F328iaZv0LEMZ9Y4MvOYL1H2D4GLl13G+v5M81Bm/J8hYQPBTV79z19ArR9GE9eb8LslQVfs0ev5CYJlCPkraIR9eG/bLsBLt98p3NZSXlSG4j2jWI+/aKzMsaBiQp8A1SfhjDjdNGusLgP3YOPSn44g3cG6WIoP4qXN07Dn2692ZJcOvh06bjBM39fs59RvHwq+Xd1Pnt2clFvnlndXPKYHN2Wd23lBAgRoQSDYQzarBovAVPIewqYkMOD3eVMoSPEuLiUawYcvumFq3tg5bOXA+uJAjtSuyyDYQvQoss+DvSSPMSuZpySHae9Pl3FXmDcpepETVQ4MgIvh3rXIOVM8mgUTSPEJ9A9dqgbqeOqm1XBHd+WnXX7JegAcjR3Dw1i3INpEP1E40E5Eeh4c1rfXfe8TjehdeI+txNTzZkJZtuuWG/1vMIZjDImzF5ZKH6OesPv3lS8NTtrycZzSeMURXSHtEXU7P0QHIN4ec6pZcQljz4n6LbcoN1XxMGpsRh6R3bBnoNu4buFcnXNRhSlnadugdatH4fegUfyNgwoMeP+7LGjbWI4w/RDjXn0eVYV9TM4ObFTCs0HTBdtNknFMcqOxETYtewvOeafZWZclhIixpTDmRKaHm9Nbsbpy4S5R6mlQa8xyYUGEbnAPFFs0Y670qVp/+uBLhnf2F9K+rguRlQWrJsBHx9bE8JoPxK8okG/d9MIzIxTeEQlWIuBH7swPtxYv/StjBx8dpPSRabQI5SL5bXeZaB36Amnsl3uqNeVYWuu7g7J5DF1UNV0z/JXJhSA4LPnYcb5hr2fgo/u+IpgfZXf0FHUwkOuzZI+ZtDrx7DrALcH0AkGpP4QnNo4iKTomDB7JYEyTS6suTI9ZUqIMZYF4PItdxPy6hEBQCyV2r73C4RmMf6HsXw1s1CQtS4XaLZ/pR2vWbwTmjd/FNaPPqcty7adai8sVgRbOSHH1lTm8pFnTxkqofpRhJE2h85tZmTVl8/sNzPf/v10yRchf3nWmjIpSEHEYJz0NAYo1TNmHctQGseimj3/PAl4Zi/SisTHFFYXVz/tSLljpBeAOJUitXGl2YVOVx/QyjRUtrXAr1+XdWFK6UqvF/skEcEdWn/WtB/6mrkdigOl4dzSNUQp2G9/cvOFli9yL85Ipajz7R+0tW+5UoTv0qZ2Tn9mVKAg9cIKcPe7pJypMWNw/T0H4J7H88jGjOxiUsZeoi+zCkuZMjBh9soCYT5cUAsj4SnShixpmlYjyqURwWqaGmA+e3bw9RVZWqGXJbrQkUebO4mWa7rndmeYtS40IQDU6smffZUYefx5g1ChQlsF8h4ZaZghxAzUdd9da+lNY+1znFaZfBcWUhH+twHLa3pfQ6UgJj6iCYmKrhQm/cLWSQimTEQRIUTushcJmj3XwEGx7XuXQRwEX7csMI/MzK/LlJqTtFPuZ9KJhTV44eiSPoFBDUoKCGPnrNU0hvFPg4RhQsMy3EzsvJ7ZVy0vxzZ3PGeP4zrUBsViDmtFPrO0fKh7j2qCZi/ZD87o/PytEOdKLYrQNpW1ahljML+kj65uEv6jVjiee64odNG2xqvsYWPC7JUEXdCMsmrjYdrkbdCdV/bDqgiTaC+688xt0D+1X3zMGFqvUKeHeYMr6KZfbrWSzTiBQVRL/KM6D1/r1oQiVy84zK/ETEyep8XnBumQJPuJWj4jUcN84DjNwV7OZ6rnJPF+SrFsqhmX3x1rcm32J+HAE73IcnAuDfubKqQSNXvFe11VgC5FWeJXinOO9VYX/uqrT3rVRoKNuaGeCQE/g4sgKYRmTz2TqphTYYQelP6H0K7YyghC7JcoTBXvVCdzn/jTVPAVM0tKYi1UP9EB4lg9g7BL3zWVKY+27r1J3y4CIk25hscjjwmzN1Ywz7LsQPEKiCfmxcu3EDJIfXg0Tof2DNC+/0uwfv2fO+f82vdegLueOGrNY5XOD/Ad5BJ3TF+RB6wwyJYtw0Jl1hkDgLruHiwbA4MdRjTtZSGa2pRMkMxbDmTSW85nzybrD+AnZdXseawH3nFdAPq4+tPIdKG0FgWaaQvcg+cxpfZvDL93JNpmsaxSzH6CFBmAYCY+59fdkbm1khnaMBoJ1+9W2CRbDXNkz2MIYlHj6QCCVl1OkrcmzLdCNXtk6xV5TXk1QH5gy6Bpiguzh6wEbKJQi+Qy1wShtj9TKfjsDcp8bO8c9HpImXHReM04GEtqFs4Rrk+fvv4ZuPnBQ+TyZhfco1cjrQpQxuhgwuyVhCLnu/Ni0tGBTpuSuW57pEL8cT1iEFNjf/P18VIdzUbGM1VCXun3o88ZfNayOmjtuvep49Y0gpVegZ2R/vkYQF0f+dD07Qo5Mgcyi5HRamu0jRjDiTzrxzHEMYPFZdcIlriGx1iZD4xBYnDoGUimzScQe6bmgBqgpTBQ7Yqd4Ezb41iZV6qsz5wQmtfuUpeuKUBLp9uHlab+jrXjC2vw1D73wCQhLEeEAC2+voZE6Tfv62YXhhQE3y/kmTGD9alfQ6w+e5SKmXWHQkul0wEMjs3roxXTajMVT2XsCElC7MU2ksY4T6l7TgAmVYOpBke+U89x3XrNikn+emrfAlx3935tOheQ7tmznBePPDcH37hzny63Q2voZ8XZxepNmL2zGtkCbq1C7+huYmo/nFltoffHRMCUAC0k8NqdrsaEjdBk20azvO57kT3fDlXaldZr0oYWjX2Qp8vNOF2xavUFM9TrOGfoJIeOSMJKUJ+9eHIV/vG+A/DgrhNpISREUbmmh7o6KXDxA8zvzHQg9jwEMprquWc05s4HZjNO6sJBNL4ewyBo9iKx+o9/62n43qNHkFwJPnX9LvgfXy/RpHFE0Or0YXkt2WupVhT+wDR7vppnej55vvNrm+azl+DVC3eS6zQo9nJhj0NZq5xg4mdm9sKVO74I0FKvApgBTIBhrokxg8uAYLJn/35ezJ5F2ETVyDvVjQiCcMWeu/CmUTAap9ge9axYcBaWijVl5y8lNWL2iY3zbT84rNKZJVhOpHpOFGNqxzlh9koC+U4Zp0LdXqRzcv07fwPNmz5CKlqv2TPjym88DV+4RVWd1yA2ms7ZWwTQuO3DbjkdFmMtUGQsoX7+7wLlK/0wFWXQ7BnrQExrPC1rnOGqwSFdlgyJ+atOQm2qUbh6wall/n5Wcj26UvoDosHl7kUXlBLpF6tHdJ4qXB41oAprrcJ0X5wTWS7O9zcCexTRNF0KwWdv4J2aYtcBc/TXVkf9nqS5F1ixEYGuSJvpPp0gSueujy+5G9Q5JjOYFN/KkGvCrtmj1GXWfujS8mnScUBjWki/f3rmeQAAqK+rmueP7PiKktceoIU2nqlVz2tbj0Pn6Vs1hZGKKoQwJByRCfOpi2D9RC5q8K91bRIbumXvTbmZKUkoL/6ry/eVO56Hg4pPvMPgWZK2H8pjHui6Wv7+VQ4mzF5pKDIhik2mzNZ+MCnjRb1kWc1sPzzwOhk8s1+9Z63mqdkjEXDavLofZQFpCUlRYJGEUmuPWRaNE4OpDdghgWuRMOrAkVmjHva65/2ulI6hG685VAh1QhDHwAvukzL9JvK3QYU0omLP3mrGCnetao2oK1a/+B/gbS9eKT1l2f8pxK8AXXAEx4HwphuUkO6+misz7Ob7GkFjbleivItjGkPtDbRN+bP1f/wLQvrkcah5TdPsuddmGsXsC7CcFji+QI8ObdCdewEPpS9tVgAwyxJLnp9u3gntB748SCbve17ckfRT/H16pW18b32OplWvXggFn0B0+vVKswJhRAPH6ZVj8CPTx5If3n7wOAOr0CdlafY05d74AN13cJQwYfaqQpkh7otEDcrCMCX/6Lb1GvaCUEE9Kn71ghYBI3KFCOHOI+3xwROqCQy9XKJU0PL+l2af1r8k32XjXm+IHPzM2f7wp2l5ouR/rn7wvFYHnbGVSfTUetL7k1wUxbLQx61GVxAOYCYRCgGGMwJNwAMHeDdjUDEfVAC/71BfA0a00nxcCO1DStbX7ReR1acZpUvGLcXH8y7EGvdtLSl9ggY5wVkikSPuEywDpLLkgG+FYYr8zPVtU7xqLcq8p+EN7nTlvotlLEkuDXphsguzhzGpmDjSZ/Hxe2mc+KoXnGaBFHsAkAeQofB6UTYyeeJxvc9uVDFh9kqCPE27e+4sXuaqqjnD6sqf2zfr1EY/0xCUsL58ArRQdxVbFMDIwmoG2080lex58YxrlgyKb4v2QzOjMOGChv5uKKdQxBIuPHgjKW9WV+B0AJrvp1Dcye/Os3fBr214TFuWTAq7QCGjO4arEnhfHuLSWGl2od3pE+muwSHrcOVEeEWLuu4WlmQfELzS4voNS2ckjWdiwpgLfWiEl17voZoZ6eG7/5xY8A+kUbRuqRTLY/Vrlu+zx5vVDprjIdMqPD6833nBorRVaNdQzrwzxqCbCYv0LdGVRR0Ha+Rk7CMghW9h6vqRtYI+30aOaGwrQuuz59IARAMfznNEZPY+d+Meu2YOtYTJv7wp2JQrnBlYZRvXz23/evwZdb/6RgcTZq8kFJFK6DaD9gNfQZ+rvl2pSj57oK0rPQSEcHQamEwn+Ch2MkKacbI4l86Z5OVUlMXrUS6G1b1lcQydZ+8ia92Sw6fKex19oGoOaIee+wjmczFlepLn7buvgnPqejOmUJv4q1Yeh9Wr/xDipo7ot/lBqY92HTgNf/kPj6p5LfvMlqgJtdgWhKh4vymf8tkXTxeuh1S3lYoT/9VfkmwKroRXsrzWgW/JUewMg+PL+Hzq28945XOFy/1w+GP1/RDis+geWgsKZsZpFUpSWyiJlTSZeLsGxgB6g3MetdDRlMWLMyj0jHWsTOcZdxg0mD56bQo/HzWJSfBgjAYvHKqkpfUhFwUtWBzDQ7tPuheS5h98vTIEMRSTW2x9kGno0jSA48nU6TBh9s4CpAtUdnLNzGVKCELiAp8j8+IIv+Jg9XP/PtsEgqzxMIUEJAsAunu+D+27r4KtR+4RX2i+IwPm3Y9qTSXc67JN3XwucFJ0xV+SruFKU9aQtvYNxApGFLN1jVY3cm0ZAACDw6dWlfHARvTxvXPQbPcgigA+dM7X4ReOfd5eugvxRP6MSEL+0ZDNdJjmb1fw376D3U1lAM3nFKszLCLw3Au0vJ5+HCqNxplpcd3rdG2m6ZvQ5Fqhv2q+Nz7ybHL9UKrZI+muo1ArJEFsiMZpCzxVqhZa89pcpx8jguWKmd/8FC4dH5xNvsOUMXtC0BckXewuuqes9zpm4GrSrHqDqqb2M2sfZUyYvbJQ4UzBrjygNoGT/w1+GzIZXk1HPfj5KVza7KPZe03tsOEtfWwTAl6fPgTdwZhfwAHdqLB2YqJV7+pMtSLpF/P3vUOaXZqZgjQhaVEP9Ti3tgpTfTU8tCz0oMPcnrnT9OAGSXE+42hudXz4KTwXl+1bd++HL9zybFbS5p5No8aUv5zHTs7AmKJFoM4r1/lX+IoHlmcRLBSIg6Amc7As8F5qxddoqcIy3ePWKsRBTdlo0Fm/DF7KqfE8FpivXvDUkNpqNETjTF+tNLuw72hiyh8ZKD7ZpVZoWYi5Yjij+Csf8DlVPNCJskVZ0heNcEmrBQAg8lqMvGYy9cn0aQ4/LuRyHEBZ6lPQHcxlgoBBeTzR7FEwYfZGEK7ETjeTJsuiqbxEK9JAJZ6n8P+84XH4l9OP40WX5rEwGsB6F6LH5NC/DKB0M84AHQot/3jv9m/Dvzl9VVp69jyKJI2gA9FuvoDeuYmaejjNHmqDiFf0ivo8xN/7W1IdS6sdskY/0erkf/uAvmeFnQSY+Tjd/Ef4Z1BePv7UlopR8cR3V+74omVOYe+KCUHosBNWIZmU+vGnYPWL/wE2nNZdjhweRQRXW2ANfnXDEwFbY4a9pSpTqsvD97vGBasy3fuqLSMC0EVG1NWJwsDsWWeZJgqxE5Rz003TJ7zwU+wBgCro8GemOWaPeP7b/DLtwZPKYYCmQdXs6vZxZZ45mdU6NOrs4vUmzF5ZqNI8LtXsZRv64I+YQMGprTS1W/9uY03vF0QP0OJIpDEdG8kR/pYyc/MHf/Ip1Ymi73xMc7LTAGfe5QifjDHv+UY2Hyk4nWsRAJvLibwfnaJeB2KueANbV5JlBI1jtCGvAAMV4qV1xCxU43Cf/EtHkfsgNSUGSuNTtaVcybRPz17TUIShwIirHTVK8JURoUQcFHu1uRcAAGB25XD1QQ48qvutxh3wyxt4axX/Ntvv2fNk4HXjz7igG9wcqw0ovm0MC9qlKywKMt2wO11TSJ6IhMJCzB/bfq8dXIc6VI2kC8NtguCz1zdEOrUid0OxtawssnYq6qn1D9lnTx/8aDwxYfbKgsf8+5+m98GPTx10zqfzE3FzqnYnEKmdpJpxuvgvFXktJE01mgVOswd3nRAqZRARTRT1ctlB49C3rba0sTMAMPhDGEHeKItvqLV7P5P9/ftbvkfK47WxKpnCzD/TUDnNH6PPnr4V22smM1LJtNeVejR0rndsjzW74i9MuasxyBmtmlC7FptELuQFROK/rnDJJys73jy9H35m9nnnOroU8yuDvyev3RWy2HxmdZoCS67K4UAQpl2eQrQNlHzY7yAEoqJQigzdYgBxH946+wzUWQ/SnLVBS97WuwPLAXwNot9yCG4PKQN9Rkjm5V/q6E9bVp+VdehJfQj+dSGFtgzeMHUIIoZo2xxEY7nQ0Z5+CnqD7nj0qSx13YjI00JhwuyVBB+H29/ZfB9cvuVu+MD2bznl6/XwO7go0Tid4Ens0rVmboubWeollRRAW7Oy3oVWJ2e2CkutI5zZ012lwYDBgaP6Kx6MGOKGFla6zxPrNCmlgsh87O46sODRLg9oDrnNNdU/0QQ34YlUJ5e5defnnOu68f6DeDVVTDgy3aMGq+B5ZNO+xc+Tt8zamWFtG6Rv/UONOa9yWpYAF3jdXlUJ0I4Qtq+aZVilwnwe6yT4bg3dPFuDf7PhEdgYYeuUUBbFEkGRl2jazhhsOfEo/C8bH4OfZY9kzxsNPcmnRuMcnLOR3aeMEfRVxc5a6eoFjxIU5sFqxmnS7NFacOSUeGegiUpyhWg+Th1btZ5axO91DF47dRR+d8td8JPdh0M0k4TpqA9PvCBdLVaCZs/tqqmzi9ubMHtnAXIzDY2Em2KiRVgEPgwsQBmaPYDOM7fDhnVaqGFjuYHulWl33csxkZIAAJuXXiDlYwzgzKobI5DlJfhilAUaMeVxCJak2Tu+4BigxQeGRuDjNZCeysFQooh+zx6nMSCNNlKsnG913XbdA8DT+/B7Q12havbcCZ8iDEgj8l9DshlnWUFsKPCLCOhUAQBUcPWCoe4UFHMx9T4vM14NB+EXNuyG39j4A+UdFt3XVBcONY2RHxlcUzQL7aztNeueUEQwbGEI0dcECwAkr4/bgn07VDjpwmi2pWskkHb7y8B4Zo9WgC2eUgQA2wYWJBti9bybvvG98GNkFwx38J9I1yM1KrYLs+fQGKrP4JhgwuyVhSrFl7oQtR4SjzICNPhE4zSCAbTv/wd4/bOf1CfI2mWG3SGZ1qBOt8/9irI2+JSuP5R0GivmP9+GuG/ZCCAAP9NezZ3qhLr8CTKnGe5x9UIyo5AvjzTJ3QyRFZ4HNMJYrOdT1xe/Kw6rx9n6h8k/KIIvl0AXhnI8x70qv5FQAVr48WKs+varrTR+FWsKGTHLTfenosFZ4BzNMxwiYMCiOgAA1KBPKlymF1z96OzX5NAuVXdhal2g3qtnLlRPG9A1ezxdkLVDW6YjBDPOcELbBiRt7g/mD48o7sG/2vikU3newbs0gnhl/ByGLj5zjJx2PFk6PSbMXkkYxkTJiDzpUnWzgYV0sJlMSQxmEGaCppzgDxFJgm/ZmANtkh3u+osNEa/VMPf9j7bcBiufeZf01HIcKOa6zHpBrA7D3NDKIvhyZodJT+h5XXBpg36ABKmQUqyjz55xHpC0/vYnLoxtIVCtf7h/+ZmC1f+V20U/Oh0B47qewgib/KCatXmVYny88znVJcHXQqQQTJEgjUS97peaMnWbFKNYKn+iIM15TCukE/QCg/SehZpTxFem/s3sZpwkIGWcOoNYS6DN1dMe/u2xvHa8VgRDmUINfg+in/+6+ZK3NBVW9KDh3TZ7jSpqigitWJ8wtK77ADntELfmUjBh9kpCVdE4TfU4afZSBqqEZtPNON0rL7qZhpCIycENfm52LzEfg0unkMvjfTrl248h7mi1kJMthOTXM98fbb0dttSapdbp1j02YFpCcXsi1ltd5Zn8KfU1I8QkAfNnmqpPh6au3v6HyOVSm3LbI6Z7P+X2yBoS0x4tN6O8vVKpWyqvBF4PGp1l9Z2Dz1NpEO04ldd16MP5NTFipe3LbK61B3ljNX0JB6ttFNmA2YsgNmg4xfJ4UExdxfRW7kl5dON9B+GZ/aIvNM6aik/biMbMDjfNnv41/VsqJuYMUBWoF73oo9nTrtfUaojBFIRl9qin0Lm1Vfi9LXfmbRpyNM6h71GBMWH2xh3SRO+fPgY/znYlr9KHLmHV7UpAZwS/Z88jspq2qLIcSJj9cNXD3GrFF4v510Ql8cqQUBaLWCpDIrCFG41dCGh9faa2zEQqA2SqyRX6QBhM+5667G39lt+dWVH98ZR5hNYtpvl/tl9Pah8AwAeu+gH87TfwC+Vl9O6/Bli3bU2HafYAwOHzhF8VlfqDEKqy91BHPYYRQoaCcXYj5osXN9z8SfkzDjNPl8dxPZ52aKGxYhQRizkzzpwRMH5PZQkPzrBA0xw7ayIAmDvTlJ5JNM38QYhfuF94dtMDB8M0ygDjPCV+LnXowjm1iAFawmjBIsg1e5gZpx9obfu1jY9J2cJr9pxwdvF6E2avNFQ2URjMDzbLCBisf+t98Cvs7uSNy9ULI+CzV7ZZH4YQhAfW91yS6t4rWx4lQAswb81eGZpcKn64cULzJgIW94C1VgvNCVfCOSoglqg71cWZ31je+yACcBPwCDX75VPdJJE+SI+2aKOLqnnXNdEmtd+Ysh4ybi8nQ5M5gK1dXN8wLHh9XkWLyJWnvsYzKa91uZDnUZ6lKp+9FMZtHnkZa0ijTREuRODPOMxiQZ2nlDR2aIV1DIBBrtmzpgdV6CHOMQdaQvde42Asy1vlVOvf+gDET3xbePbvNt9rqAhvCXYZ99JaBw6eULXPSTt0fXb4TuphjScpqlYvaKHEV58ye91Amj0qKGsETVeC8Ci5jofoMzgmqPZr/hNCVdLLY3OrcGJxHX5sw+BBPyeKsk10TKJx0sE0fyfo9eLhizEKfP99x5bhIlMC+XvGBXz2hmjG+faNT2jfte74NPQOPAIAv0krzBhcIAxMZdbQiIxE1UkJnyACN81e7t+bCn24zKQ5Io+/u8bHHwHKzPpfHNUQAz59ds/j3RdDVVX6KXJhYbRpqNe/ba614OWN09Y6c02aTagD5Pc6mO7ZyzR7jD+BDTVpApgkVrd8X8JZkch3XOLtcK3IsPdI3X//3z8Ey+td+Px7fpFcjIsljazlZTDYlwMsAeHMHzAmNmGdvktJvndvuzl71oMGyPpnp/bZKrWB69+F9QVYZzNwOt5coEX/tDFskvgsRjUH2lqrq918QxPytzz0ovbdefVV7TvGaNOMfIhYksUOoXnLIjxoJoo4tHdm6YW4QAtW41CokqxapjBh9AD+49ZbnPP6trSYZi/gFRY+Yy1wdglR4+SzV7T9pCbT+lWV5DTdHxmBeNPpCpQyizaKiCBjFITIdtcHDkO+xJQzwSzMwHaCLej9eWr6nMDnWawQnUbYJSOzF0ntyYG1R34iMIikYGw2LbDm8fDkjbC8bjC/D2L1Q4Nf7ACe2UuFdL6aeBVFzTh9LGt48PTrn227yXD/dAmaPSNHPsQJWwATZq8kVLaBcfWo6u38jbUYwmahM6WyoUzNHuqrJPxtIeIC3bPX68tjT40UmiBuLkPvxScHT93GS5a8uuDh3SfR8NCjgvPrKwFKiWBp1e7DlZg/GslU7RsXZs/2qVgfJ0DQqxdMBbnEZym4X8lVUa7VCIEIqdsHWf+Jds0udQ7L31WBtCdRSrDVc+Ga5kJ5q79TVfPDz2LF9cziS8C0/K539lGhFVYyAMgCtPRp4yAlwaKKmuDj3xkB1gfa3Hjh6BL+gmrGaanHdPUCeb8kmHECAHR7tAJjzuYV0+x5A3HMDBdrwXOtDztAy3jydFpMmL0xh0kiRDHj7Pdj+L0Pfw/anf6gPH1dSinERUbfF8Ms7gsaZ4g1hlnPETD42ek90rPUrIKG5k0fheYtHwPW62QSWRlZxFTlTey92Xe6fZhf8ruQfVTw6HOnYL3FCSJYqtkaIAL4s7+7y1pOEVOrOsIk+GrW12/47175UiQMkJtez0ycUwjmciFfBh2mPtUnLxm7s+yUT2FQ5F3YWHTudf/kC7AhXivekAqgMjKmdwxl9i6ZOmmoAdPs0fsZRQTSGtVA6lrDMmK9ht5vR24aABMZYopWEC8H1zDKj7fCGly544vW4v7ymkcptWaQ92h+vNdaXVheEwNP6Xk9h++qZkbTLSzRojk/vX8RHtiV+rrzZQ2sFDwZtDJXJBa9GQOVvqzCniKKzjpez43Z+/CHPwy/+Iu/CJdeeins3ZuHlz9w4AC84x3vgF/5lV+Bd7zjHXDw4MHC78Yf1UwVnqCUyaFPXPe00fQyLyPfbMqQQuuc3b3LE7RxFs0dmPvkSo//xPR+5dksFokxVxVoy+Lp195pIVnoqQAAIABJREFU5AoGQr7sme98i5giwSwjaEiZ+MR1z8BVN+/Ofucjn//1m5vs4fhtBJeR2UM0eyZ/mqxMjIBb0gWuwYrCNfJRBGrUVg2ihJobtAzLY//2aoAWTT2eqNc1fSkUYSglkCiS+uL1hITfWOrz/OGWO9xL6xqERJYBHXaQA0GRITFDiQGX2sLpSG8BwQcZSZm9JieAUtZHyUoTxhjdtE8DMT6L2ZqGBrwdslDsh6DAvaUu4Oq96uZnkQQhrmUS+8YA35eXm2qEYx2uu3u/WjbRQkmvCFbbFErodVFjkZROHSu9ZtX0MwTqUaQVoA977/KFExX+1re+Fb70pS/BhRdeKDx///vfD+985zvhu9/9Lrzzne+E973vfYXfjT0qsuPUMTPps2u//wKpnHzDNbXbr0/ho3E6iiVNbx01YlgUsPReGh7pxvUHW24nlcsTC/apI40UA2/NXgSiaYg23YjvcIuSdlJu7s4aHnHNDfpxwpg91Xd0UIrHMvIZft03kz93QtxKbeUa2evb51Z+MNv2Eb89pKFj9sB/bjLlD6VkcwFDXBM+VVs1zQGPrFFj9eT5LWr21NbGjvcNYD57/Pq3uhMQ0sj1JL9N2g82aA/xnj3GhDZkeZSzRVenbX7h72VhY3i3DztW1pHrZIzCOtpisbmZJL+Z36GAaPbs0JxJ5IcVgjgm/vEK9JieOvuMHp169OY3vxkuuOAC4dnCwgLs3r0b3v72twMAwNvf/nbYvXs3LC4uer87G8Da+oAlQesxh4wa+CFRrOnth4EvWKiLelI43I13bt0cvj8ET95AJb5JwSZpMHawJj80LTYoC4tI4fpl3TVYIZj2BwBENJPGImOI+enoha0Munvvg+7+h53qMLYOYeB0qKn2Mmp+Lo1gIktEkRWPfQfZjDNEPcLa57Qg5DI1H8R9HlW1/iTJeWz34TP3ZcQlQDwM9KByhkb+5nAA4r12XJFyrdJ7KmErfUOtZi9vgyCI8p1qXHk6f1wfM9TUjJPPW5zZI4dFyf6anW7Aj04fFd8aiIP+ib3adyJkIZqmJR6EiJfPnoNga9jm7OTo7yUoVqan6sNndgOjMPt6/PhxeMlLXgL1ehK5p16vw/nnnw/Hjx/3fjfu6K8twcz3/6aSupJNQjXXiIQ/7JtfJP0bEi/buYWYkrq66CYlv7LhaUtRxVf0FMLQrRACgviA9TpQZ2J9DPyvXoiAkTR7w4yYRoF4WHKCjhTkwBv6dKa51kDNOPUHcOvOz0Lr9k861kIH1YQzr1Hut5uGP5L+wsdRZSqpMPen2OTUBqYQnvmjjD3VhxD76JfzS4u7vRheOEr3bXbGiGwY6di7s98FNHvoXhNgPJx8xRikjIbInOnLoKwDbV7SeOHlyYxOaLcPCrbVVZNkk2avPwimZoVSBkM3BD/DHCdzIGpJ1qeVYYhC6HotsXfBgNF744Cxv2fv3HNH796NzpzdTy4Utm3dYHwfAUCtFiGGhoP30sbTaOg3WnmP2rxlFiihPTZunAYgWNFR6dMd52yEdVpSK7Zt2wA7d26BImRPAxld/MA3YOARfN55m2FqGl+WM7MNWL3qD+Dl0skwOzsFp9ba4HspzhbLHAIA2LihyI07bvAhjmu1WiZEbTRqMDs7lb3bsnmWrNkzEi2GV5h2d+vWDYDdytVo1CD18pQjPLuaJE5N1WHnzi1wkDM7iYDBzEwDtmyZzZ7t5AQucnzTCFiyRjnweSNgsHPnljwf0shaTSSrdeZL5523GWw2D9g3aNTFfck2TOeduwlqs5uy33yfN2+egZ07t2RtrtcjqGnMRHdqBFWNegTAVC/+qUaxcOVU+PiArax3ALYlf3/zngNw+0MH4GM78vfnnLMRZGM2TKOajklzdSPowkps3jIrzhkAmJ2dhj4ATE3XK9MavH3j43Bb68fgnHM2CG2tc+rtmem60G+dFtkE/OqFHLYiKTWee95miGo14I8bnUZoZmYKNgz2wDpndVCrRbBz5xbYi9CyO3ZsghMNfh9JsHnLLOw4ZyOkoXh8zaaxtREBwIaNM6ktOQC4MXvyHANIzkkK+H6cuxEAFsT3mzbhZ16jRm+fTE/NzjaSvUw6Lqan6ftGvV6DnTu3wGGu/QayTap/Klu//Lhhe66J4aHAdZrI6TdsmCKlq6umKoVRr0WwdesGlL59x6YHYefO/yt4nWWjMLN3wQUXwMmTJ6Hf70O9Xod+vw+nTp2CCy64ABhjXu9csLCwStJMVIltFdZ1ZnldQ1jlZpkkn6xB+p5DGP6VFVoEKWpYYeqSnV/ItylaHn39p8+sw9xcsfD+mKTH9Z699NCen1+BdgcX87VaPVQE+OXvPgtvRS/1tiMCgMXFNbjQkm692YEZrxrc4bOa4zj/Bt1uPxmrQUkrq7Roo7ajzfRNMZ+906fxSIVdbo0Vveps/vQ6/MXnH4S3dMQ52G73YHk57/fc3Aq0n7gZ4sXDShkRAKyttoCj+2FlRRwzYY1gPk6yzapG2DE/b19reLQ/veYR2wPm51cgmomBtddg7bo/F96trbZhbm4lM1/u92Po9/pKWQxAuzfwATB4dLo9AHBj+PxIFcScz4Gh2L1/QRnnxcU1kEWnmHY6HZOeIYLg8nJTGDsGEbSaHZgCgG6nBz8umcwVweHeDmsQiMXFNeBFWvyZ2Gx1hS9G9Z/jwafG9gL71QvMWufCvErr6Ji9VqsDzalUs5cbRsYxg7m5FXSfWVhchV5XDX62styE+YVV5bkMW/u7XcwcnMHqakso0sWME1ufbarZOTcIrKda4qyutAATg/b6dBpJ7nOz2UN9oJttWsRKgGS/mptbEcywez1am5rNLpne0fmc01HMnL253oaN0RT8641i1FV5nsUO34OKfszgzNI6zGreF6UZy0CtFhmVX4X15eeeey5cdtllcOONNwIAwI033giXXXYZ7Nixw/vdBA6IzURPBJGTNtxkJ+0tPyGLAqk22m7VX1A36O1CmHFimj1XYmHQDtOdd7rDdL3V9ZaUR8BoPnsjYpalg9A6pa0Rkfm2E1w6/OYm1f/OeAcW/sMMxPf1+MIaPLjrJHS4wz6CgaJYItQ7D18LvRceUMqILN4RtDGxEbNQaA4p2hZiUb2ju4EtiyHzmfJHDiefPQyOXdxZW4YZLJqvBUUZRP0dYi6NcDEVzrnRze1T8EsbdhWvf4B9vZdY06g7QjgTuKT8fCx21NfgZ2eeAwCA9TjRDtnOA+85pw1PzwCbjMtrHfjSbRp/MyZ+Ul5hwu8l/usDN4+Wu+AaHCcIkLtNdYy0U+uQOwQbDGFGPaagOIepjNlIGmwCAECkCAgZ/OqGJ+GnZvZZcpbQ+lEYkMBw0ux96EMfgltvvRXm5+fh8ssvh+3bt8NNN90EH/jAB+A973kPfPKTn4StW7fChz/84SyP77sJaEgiaGW/sr8iALhyxxfh1ubrYXm9a9U2lrm9stA2+EyVPprwqxv19vVkJ2ADcM0eBYgGw7M5RaJlqsweplkZbTDBy58lVw+kP8lXEIRFHOMzv9npoRLjIkAtWaiTKWJONxigSUueIHL/UkLHNwLg4CX6ZxEwUKebqY1XbL8eDvd2cGlpkAkjV0uCfswqu/g+RVpbI6aHmadg5zkbQWtPqtQ+gMDISGNZzHoNAADePL0fIgBYYbOwETqlma3KQXay55D3i0k2C3c8egTejMjUtbs+Y8AEobKfZg8XrqhncGXROBmDaehCB6Yg6qsMmLY3Loe0lHZ5vQNvY3ciyWhlMt0vR8Khu1eOKj78AC1yCxhzF5qHA265Mc5wYvauuOIKuOKKK5Tnl1xyCXz9619H8/i+G29UJ5mybbz/csNTsBhvNuhwpYPOOL/Fl50uUZoUmNj2vawaL6t4GRizh0Vkk4H31+I3pi3LX7NHMfNdWm1DVTp3n9UTySHdACCdr0fn1hyYb31KZ9Muzbj2++UfIpFEsfYNJjkYwVWU2tWOFWHB4V/AcVYQrpLJNXyyFiT9O4JDJ1bg7771FN4f7OZdDUFrAvUequLgNHvIfDiz2lHMOM3fy9AzKV9BfakRF710G8ABSyLTd0K0L66Q+9eGBsxCL3tuJ1rtdcprdGd9BaIm5hWc7Id8i6jhU/ihEPIEuWcP24OYErW4qgAtF0Tz8NEdX4G/WvpVgHiT8l5HZ7jMDvmbPb1/Ef7VhiMCPRYllZHK0449UbPHACBePgWtOz8nPEdzM2ONwaEe30RLm5KYshCKgFHC2XeZxCigwkvJkvWYTEpe+p0ukpjRNqfcx48+wb98Oy38MP2gJ9YdcnEHMeNUpYLeU8DQHpNZSZEZRzHjfOTZk9Y0w4TQgyyMfoJ5g28Rj6LjKENnKsc8CSejjgpRXAiRuQ2Zk/Dn+gQRiMwipc06QYYvHGIiSFWa1lP2V/a3bMZ5w/0HYWGZHlm3OHlIg4/EW9bsyYTU1d/ZY8yTIpsrvptc4OMxqtl9JI0CQs2VAC6Qi+iwKYCIZdcO2QJ2+ew9b5ndA+fd/gFdi5zvkKWtFX8cOqH6OSX7lFZfVQle0VhAzTh1DXEz45Tz4tSQj3ecOEfptBND++qv2ZuH7bS6XcFixLRTHf9hXxExLpgwe2MOPQPAhF9DRXAzuhD+Awl6/dhLU/jG6VyU7BugBUPCnFcrTQvivxMQPq0xfcNE6UfRKNkJMrc26S5V99XCGmvj0jHh36ROfc6NUQdetvdrwrNGl493y6DbM5Mj1AP44T0EoQFywP8zeBrev+2baPnmgC56YiESUtgZc7EMHVsnawnDMfRFwbc5YfZE9FCNMzK2xEb+ty/8wFpWCESRO7MnBsei3YVmLF/W7LHEaCo1SVQDtHjMEUa3+pAv6sYCwtieZG1kMYhnrmZNWJqGCiiiEhQzjht1BAwOHVW167Y7jCmgMdzM75oBD14vAWU20AX/TW0Yk2LQznbXSOe+GLHAj0UxYfbGHQy3cD+vnkfPctHsvXhSH2XIlwWhXWlNh9+dNDg+df0zeod1fQvgXZvvyX5hh5ivrbnO9C+tV/fcX7rFjCZ+44kBs4Nouk24uDEPFzfmte9dx1hnHito3OR3pgJdDjnF78icd6ojrvtX7f6sUBTP7BU5Aq/+zrNe+X659gDsqOPRTVGkg4wQbF++/Xn47A27pH7ghGgK8nrGiimBOPEydeb+jmNGbJdaE0U4xIDBgeMr8sPkn8ABOKK6x3UXBp89H8hkaYtNDZ4noJlxFhdIZaUx3/MaF6KI5p1uAhATImDKfBqGpqaBRLPWzguX5hHTuvAV80stePS5U1LhtAKiuAut2z+hPEfZqoLrwn3+MeUnad8dMWH1qGLC7AXG9x87Au/9pOz8Wh50G9KfbbuRlL/IsTs89Xm4eqMI4HuPuYUBl0Nr45cw+x3cDOJKRzUC6tUcIw7p3OPb2yOepC9rnElMekI1ScfsGbRSpnHG3nExaZTnvFS5t6BeuWDCbHNO+G3T7KnaLL81QUWuvfTDA7tOZq2JGG/GiRO5/3bzfaRysR66tJEcoKXgWMaIZo9aT3bkGFQ52LHEynJvoNj4GoYL2/9cmyqX0GGNZG8dkFihrQZsSCLsOjIDyB6SPbYIBCmzSZdiFGh17J5U/ZCVwO0RDTnT0j5x3TOidppYy9bTz0F8mkbvUIUg2i/vKOTC9I20dRh+Av1oRx/Ub1wxYfYC45pb98LpFbqPR/lwM6F0ISLI0m7iSUaXWobTREXkDSXHj02LhHNQzR5LWoXh5CJ+lbxMoLog8cei5B2BE9kILEJr8u+uAwtDYVb1Pns+pVE0AxzkAC1P3OBTaVYUdjeUqX6dhpSy1vx9AnN0Hv32oFmGcRu8W17vwGJ2JyGe/o3ThwitwttWjlDMT4uSoof47L0holk45PPaFqBFLP+hXSdI5buC4rNnEka8cES9mqfoN2uy5MqF1O6Gch7Qgqg4+L9z0TipAVp0b0QBlYqX1pfgn8+oPp+2GlSmdDhCZOz6JL0ZI719FIap5mDKKo49l4l8qOgEkA5ONFV9HmqAlpLmS0g6cxQwYfbGHdaVR7Xzd18wdIYmsM8ewaTEBa5mpm+bfUr4PRMhAVocD/dcQ8O0EnDFLCoEIlo0zlHX7DHtjwRh5okbtGHRvX32TOQYly5KNXvcw5h28ayOFKAJBPIxevUU4ptXwpmsG5Pu7juMlb5+6kV4ZXyQKwfQv52/VeFgHwWl6aY8XKY4jmFa2rdeX3uBVE46JrY2yO87Vu2wH2gBWpRc2V8t6UJrn71CPmP7A9IqZ4ttmj2quRpVIOpuJaD6NQ5+MyBdvfAzs+b5o/VzZVKDKub1dMLSMFG/qd+raF3F8qO5tdFIxdkTijlXymE45ToJ0OIHp6sXJhg9JKxcNYSsXA/legGA8Ht3aImLq2ZPNvl47bRqFuHrp8Oo4VPl+rxqO0vNOAd2nOHb7PZhtKG7S1H0SIRaJJkjEpk93eFqazNtrEOGHrITn0ky/N3vbbmTyw/o3zYyQqZRAfyi6vnAb8/P89TjHnxw+zcNadU8KTIZhmnjZAbiPvDCrJFCterHS26nwnwQIHvOZ9GtNdE4lbEJvF8lpslxXpdH4bosIYOwJnuLr2YvzEb6kvpS5mMZutpWWxSo6E1ZiUyh7lfBocB25qIMaOH5zIh+xWXxeqNgXxwQE2Zv3EFylqfbTrksUFs46axocjRO4uLSXgbkjgjcD6+ddbuGzdWMMycO9MYjJsf4Igw/zadtjDY+JPJeCELKtYzYIxpns90D0NAd+DcmMjpEZk9bVOB0RUFes47mTRGAs6+JXJ8t8qIJdJ89d/B70oYaEn6dWA8lSp9RCBl4kvhdvWDSkrsLJVRtRwK6z15wkaj5LaL6U5cKy/4Vx8/TMgENo88U4yTqWOjSrTVVSxsTfn72OfR5iGicp5dbQAlW6cNXaE06g8Gk2eOEbZE2qRPkNceAEemoMaJNhoiJGeeYY5g6GTlQSVUIeak6Lp8vDt8ALbFDeO0QwC5Vr1VXfThwcyL5olE2vsm/QzgQCAFaQkFcEkx9VoDZk8O4m9NWD1OdlLEW7r6KxNXnvtWorXEL0FLNPKWucaw1FEuASpcbJRqnqkjj/g7f2Pze2gQy0YoOv1XI4HJW5WuWcXthii7igyvXns0RJt7ZV8SKBIMajbNYeUfnHaL2GhCCzqAKpbzq4s88an6iaSYADM6vKheyVBfx2puy9syzTLE3YfZCIxFyVEjyBJqR6YLZGBmCy0jdCu2zR0bgVVhGkLgimj1XFNVcnQ1mnFrzlgHKCgRogu5KC9/p68Q0RBKBV9D0mb+DDW8HVQLrJwTxSZNUSUynGVxXxhxbSmUyE255clD3J9SX6eiuwUvzjNTXEXYx1iiaPcM7pTXMlgMpH2EmI05H6BuwyxsO/n204vj176nZ02mKHLSulPJCQa/Yc9HUExmTEWQsqHtfeUcrrtmr6igvQyg7TEyYvcCgmiwGAylikb1NaYqfmDlIrrqG3E2DFx44QAsUP3j4Osv4Yq7tSqWo/nys/wFMCr5RqfyimJRTRiii4DVTx53S6332/Eyi7B5kabpU6MTdjVcoQAvAB6+WL8j2QMCzE7s4vmhZyd9EOJh4lXIkePlg5W0rpL1/PPX10xfCwPRtAgvr6nZvFNnPW2gb0o2iZpxpH7NonBatHfUcCiVeRd9rtT6sNGYkAlVAUqYpswt0xH4Z9fowFiHbgdaunQ+k3M7tw4QuNJ+9kibn2cXrTZi90Kie17PPSLNU05/YpEorncJFU1KFjv1bhmaP5CaJ9KO96lVf+Zq9Mdr5EH+UEO1HI0wam6ERhngcTr+35S7YUmspz7XfPQLpNgp/zZ4SwMK7pHA2D8WZMrk8TIAUhsh12mOJHSs6n6n+1rrx23VwEe58wnBfl2HcQ1u+RNMEpygDSCaWjkiZt5gYjSb0/sqAZVzUS+tL8NK6er2Emsf0kjfj9BUs4rUyKepiUZ+9YAighCNfJ+XRFyFPQYbHZU2q/qlh1rMaKEkOe0TLFwyGMzOsK1E1mDB7gVG5Zs8CuiTQffJSffbIBAx56ALfszdCRorT3/kAzPRwhs8UoMU3qEQE1Hv2RhxoyHvx36qhv1TdD2+YftFQGcascOukYIAWKyiH31Cmmb8pkk/cASzk/chcvcCVXadaZSBgEMFff/UJuPtJvabbFKCFNwkOgdoUJQIGvTzmmgFB7rMXcPdxNh/M0//UzD5C+frn/Ct/nz18j/Y3ay/bjFO3RsLX6zMG/T52t6y1JnL9WssUjRabWhcVGw/dC69rGM68kvH483Pad+NIMU2YvcCoPrgFRbNXTqPC37NHlTYTq6VidHg9AACY6bnfp+fbhZ+ffQ4gtkfmG3XNnsBXKffzhLmexBV6zV7+Z5HAj5oik3LlBIUCtIQBkwjQIsA1cVilFK01Xi4AwMb+suGKGXVkivaObsImS8Hd+okd/DjDi5RLaCRjTDgL+VLml1UNdRHUCJo90/pQ++h2Yia35UjaDm5hY9o91ZeLXhcJLPsfGbrUX73jedI9ezaYfPYYIZ1aXsnQ8jD0/pOtnzT+3ZZc6J/ULOJjZDQr1l55f8+S2vnIswZLntEmh1BMmL3AiCrm9mQTCF/4bOBUU6DQ9yoxgdArhrJ89qpGkT7sWDsQrB2jgWR+5H5dw/nGOvPYkI7fWb+UA0/SSwW+m1LfoFE7Bd3bk47pNHTgd1Y/D//bxofJeQ+fUrXylQfn0EDw2UPb5Ca8M60pZmA2Qo9HRNLsSXVG/J/F22NiJqmGfJR2UM3HfCIQP7zHRNwW3z90wgRZG05m9krea+QooWWijKsXHm6/Snl2fNEhUmnV9+xRr/JSBCXlfCfj/jYie7oLJsxeYNSiirUgpAWpn7ZFiGDqpeqhSW0/KZgewzK91VfrM3/85xxlCo06Q1z9PVZ2aM04TYqoUP4Psn0UVbNH0EKg9XGMtb7s8EyudbRIdTKu/Xn6aUg03q+bPuzYOj+tjQuK++ype2hIz2pGChwWBvXpDYRUZQo7zGuGsqbJY081fmHM+KGwb3PTA4eg1cHuqJM1b77AzTh9mSqtptCrNAdI7T09db42KZ0xKchYsT68ZWa393VY2BzVuXfITzvdMC4CIedVCJj2rzF02Zswe6FRtf9XIhUrPvNojrAi6mRzC6oZZ/WIgpHXfnW7pdeXU6QPNHHBaO9ussQ7iogMSJkgScPDjyuq7aMye6ToZ64tSvCmmUOwMerYm0AqrQTtaPY7KTuLpIgSqfT6f2F2l0NbyjNh4zUhLuEYfGo3WZyE3ktqMzOE9hjyywS5o8DWlpIWZoJYV4mavaR8rCyxXnJwH7kcVLWHrC1PDU91EOs9tuE1TrnR60y8NHt5pqnuKvz6pkfgvLotwBt9LsZx7JRerama71PW+T5h9iYwIopMGpsyYCcoyyLmyZo9eug8YjKeaAnA6I6a2qrijaQWY9LcMYbnvU3hm1GOFJdSZDKnPZi9grAtpVc0FgLXYxnLAqcyGxyP2D7nIl7ZVLMzuFXAZirnLnwyE0M6c83gzB7FjLNkyPOhxmmLaZo9ipCFkX32kmv26OPcYZa7CkNcMK7R7FGe4eW5PXdFrBHWuYyE3JY3z+xH14Xv/bru0GnrMO20poTQfjmFUb0Z5zg67U2YvcBQLjMuG6SqApmGSZXRJXxhNXu3PnyImHJc4bPx+8+5N534hnfeccCwfPZevuca9HlQqWCUEpRCDRBB5H2fn1IFKRWT/jWnKgry3XjEwCUmLXAoDXxI+Pi9Cf3ACFms4Ug1FOalqtDkKxe/BepT08757IwvHabxYBq7C1WbTJtn1GGNiD6AtnalZZXls4eno7X7vG24RjfYzNMMdiRbkRhqlN+9sjEPm2tttSqP5gEAHOydB4d7OzR104HWr6Hv5Kf6KOHloDqfvYlmbwIDqo7GeWJx3fi+TM+JYZlR7D64GKysCNjIXZehh2ZTraD5oz5CMrMjQNZyDR1ltMWm4SpCrFU7dm53f9rgbkor++9hQq1p1oYaIYqtK4qZV9JRYzRNL/4tCMwekjdlekIGaDn/DT9DSmdiPjHGqyj4vtO0cZREzIGJDrtmyyJuizDa528vWaNL7LQxVWhnTKFoBkd6O7TMHsYMa7V1WoGE3/pPS3WBNz1Z4dzMqhwlcoKICbMXGFVH47z7iaOBDid3lBFljnIwhmYyh8Xr6eOzVGXS4YLR3t0inqhnopZmmH6ZKHgFS3lUlCiBJkd28BupVrsHlzaOwaVTJ8zFh7IyEIox9I20n/B/q9pQl32uBgx+e9MD5PRqW2h1efns8T8M91IKyQzPTPsmi2OhL/x3D7kWo5rF/DCtX+qvMA8DRHVUL5pOn+vmvCxgoMHl6gWvvUXTEP2dcy5FU+c2MV3JFLeueDkSo2n6UPvy5u4j1GZJbdHbrRRdZ0XpLNf6Ry9Ai6nG0aaHMEyYvcCoRdWGaCm+IGnmV4XqJnJT0UAebE+H/+2L4TECYczDfJ3xQ9RdBnwYglZbJkZk4mt0Nme+JcHusxf8WJP/Qh1IVPnVH2293Z6o8s/gzzylz1yYvYsaC7Cz7n5Ppiv8ws7neXB/a6qWhWdlNDUxddsvZQ3WGrR0StX8WKhwDdBiMi2j7meUVE4BWryEhhoNT4BPp9PiPbznFHR6fvfM6cZj0yxxXhiLt9+TqnmQgXqSXcxcI/4m4xnq5Hcpg27GWY1mrzRzUcMeO46avQArYgIetaGYjNnqc2OgqKAvTvphF8BwwglRBLA9WoX6CN0PVlhqP+bw2/T1OohRYvQATJok/7KUA1heTAUl85c0DHdwDQWi9labyuNeEV4jzP9LAXaBdhXA/IBkCH6OiBkn3k/kGaGL5ijRAdcjVbMn1fnS5j5De9zapzOBMwVoUQQohDGNXQK0eLIBuICIBdLsYc+emP2BAAAgAElEQVQwBpDayVib8kemT8AMK+buod866ONazdlTjsi7uGawGgzjnr1xxITZC4yoas0e5eAlFWRPpZxPI2H+WFyz+e6ZrxUqw79uHDqNjGm4yz5URo1hMiI14+QttSxzlUU1iCq6eDyk6ebrpg7DG7cfhNPsYuWd0J+CfZuJzP5pdC+OQGac3N86zePKVX8AU5f+PKEsBptm6wAx3g8XQVBc0FimzHXmE5QEDRM/SGn+knpv8ZCXYVPNOE3DWsYxxveRcvUCJaBK3KdH1I2AOZkXZr81efr9Ks04HYAWGcG/a9wM0ADosQLrUavZG42zMJHn0UXkJmBCBP09hsQv5LjO/edHWcyeSbM3GnPABRMzzsBQQp6XXR9l6RG4slI1ew5mnK5hqikS7QnGCz4Mwcsbp8USItn8zjJXo+q2wpC7w3n1VdhWa8JsvCa9kYgA4uH0yqk5uHLHF5XnIe8Ks8GJ4TERFN0W9I88Q6wzRa4R8fFJrmqc/KJx8vnLJd5j4z17AUFi9sxjhTK+ARsZar13XW7IYeFM+yMA6MfVafbI7WYMbn/0iDFJI6pGgKdDuUJSxv2fBn17wu9bpZlXVkRfG5m9SloQFhNmLzCq1uyFAqXNsnS/jAAtFPCL8Nc3+jk2jwbcxk93ObPeRTscRtkPtQYx/P6W76HPk/II7a+Q2SvfvzJhdsVaxF9HZl/tVKbNPLFqzS/d1MutXRc35uGtG3Z7tGhQnXfOBBcKQouw4McM27svihBTXWT8SEPKVE1VrhEMacZpN05KaqUT/Ul6ehsZRIgpcJ6fci8ZZX/tO9+V6WJuaM7R74f4ZmoZmyJVWEs9a47Pr8JX73heeX5J23/98tBpb9T5Oyw6yCwYdTmzsR5QNXvmWALlo6x6fn/L97XvxlCxN2H2QqPqMP6Ug4mmKbHP3t/a9JBUd1jNHq0VYRmPYTLmrnWfU8ev2fi3m+6FV07NFW+QCYF9Gjusrg0Z7Yqfm3kOfS77XhlRJbNnaI7vKMv5EgMDvWavW8PvqNKhqHliaETSvzpQgtSkzDGArCH2b5cvXlpfIqX757PPFqqHekeq99ULzEQEBgRRs2cizkIQi7KIl/fXo5px2sCcojl59qlUM04VPz37AlxcF88uqplv6cyEdtLQ6y1TIJ7uWSFM410uVS8rYrD/3juGnNcQMFon+FmAWlS1lHt4E52+mAObcQZlPMZ/oyhKoFIQminuMj2R5np4/camH0gFJCXwB6310B2buxY14LoXAaj9kS8CduxvKPPEUKuNrtmjlhcGVe39VKaQh02zh+dRwQzvsjSyZk+Yn+F99qwlGhJgY1FcK8Jry5K/2qwBd7YugxabQsux1enC60WMefrpYmPBgphx6gSGL2+IgVSoYz9VL5d81QalUS5VHxbMYXiKrzIGr2gsWFNVb9Vh/l0F4jFU7U2YvcCo/uqFMJO9VJ+9sTRsHSbGbyNxBaN5m3qXDpDPT1ItETHQQ2CUGklMOJBQ3R8ZNs1eaMFPMBAJ3lCtGpZpOwW8kIzus4f0J4r07waIETPOUkDQ7CXmbvq2YAEf3Nqunvm6qxd0XlYkzZ4Dgbn38Bk4dRq3BDHWgTyLAKDvEBxGByqxSR37WtnUK8GM8y/O/GtjEaUHXDKYCLtdH6KWU48YXNTwj2haRt9fO6X6aJZ93yKK0d3mtZgwe4FRvYKAcEgY7br9Zy2ZsKEGbyKmC0lQjSIbOkK3QGQYq2icAABRxJmqEYi3Sn32ykZiQydqVqT+u2r2Al0pECpcAnU+xgSNRJT9rzhGmdnjUSdr9hCfPWIduikWdC+pU+/ZM9lxBmiP4rOXI9WK2zWi5na4aBMiADg6JwdtSrAtWtcHNtOZcQa5EJTqA0dD2UT+VA8fP34unYq3Gcsom75INHshzDhVFA3iVAbN8JbZMP6YRTGJxjnBUHz2TFUyAOgaLiytRzH89Mxev+hu5EMysBknsVYK3jh9MGBpbtA7QI/fRuIK00EQ6pBw0+yNIttPBzZi/IGkjmloM87haPnPrZkvMO8SQhiG1DGHNTEPC76PNWKUQnQtMrU8cl4IzBBnZpz+Ak0559Zay6kJuH9iLmAS2qYRmryqccquRXFi9vQCrj8/5xuwvbaupE/aqmJbbR1Yt3jUa9N88TExZsFERyI6rA4dVoeNrVPEHCULEnRFl0wpFDH1dsGe7gXktFhdQxFEV3RNU0hMmL3AiCr32SuG2agHv73pQfjhKfdLk8sgj2ljF258f3kDLTR7GdCN36tWHqu0HcNCaaskvWcPTMyOlKVCzV4Z+wNfYmbabdRmjDdzm7b+x6bNodfpwQRo6Z7qXGR8P8qaPT+fPT/NXhyXZ6TNIyKs29/e9ADUmmf0ZUg9+q/b/jGAz17O6OXLMELrAwD4iZmDVv+omDlocSL8fHmVRyCv39l8H1y0+wvO+dQmBV4bJWpXFuPNMNvV+cW6aVjLhVsNLqmLtp2c38FqJEK9FKvfc+Mgmu5qMWH2AqN6zZ7JRbeKuikJw47JeJOp44kqx7womciQAC1WlO4AokcZqzcaeCpp3zuuSVftiA6UvtLKCjxqxPE40tthjCIb4v66siBo9spup+Szt7HWKbc+A35yZj9s332t9n3xvc0cyTDdzxgrNmtdTMf86YKSfcw0z/k9v6xrVVzQZzWt9sbFfLRcn700QItuZIvVrWs7dvWEy6XsMlxayUdOzp9NQMGE2QsMm1llGfXZUJaMNfRGRm3lOGlOzxaEHvOpRg2mGuUERen1Y5jur8MlU4kZDslMb0g+e8HGVfHJA/Mp6szsWRvgVF5R0KXG9nYlmtBQpsOjjLCaPeOl6tL7S6eOw8bBnWrDMXV1NfOkt5GBupz4Psom0KZxW4o3aN+5aBN8TZPLdEXS91sUDJAFRyVqVxgARDpmT+qHifkrcz+oRRH85Gtf4piLPma661k2oYIb/566zFQ8cm71+wlzvvNy+Jgwe4GRbPqjQ/iUGRONbCJFJizDmlxNMLqoRRE06uUchXE/htedviP7PcrROGtEP1V7ORJhwrL/aeBWp3jw+6+/UFo7Oq8a3u/EtP+MthlnjkL37FF89hACeNMgKMhQGOLgwg16/kyzN/jbfF4DHO2dg75bWHLzJXQ5JysxudVqikRQ52b5dJaeOR0FRBGD2emGo2bMJS2VvtNHcQ0NrMzR+BqjjwmzVwKqPMxoC7KcFtEdqakBWmgYbek5HePEtJbjZ1bOl+z1Yzi1yEVSiwgmTUPyYQs1rjKzlygqw5lx/unW7xjf00sLNY9CMnFuRLEx0AQx8MkwEPqePdO43fXEMaWOdL2HmvNbfv9qctqyIlJTyuTrjiHyNqH94nefJbfUNk91GJbO1essKDFIBoNIq9lzQalnPEtq0Pm8FRdYuGi3/dkwl28fRYj6YgiRMSlRnkcNE2avBIwaEV+aZo8qgQtMR//ulrvCFjjBWYUIAPrc1kYifIZmxhmoHI4wiSIGtSiqNEAL/doUO94yu8deH606uhlnoOEYG81eAZ+9jiG6s1ifOBZvnD6ktKM6mJi9YtARq1H2Pn8SQwQ1Y4V66sFZK+NkLpukLfM6A337/eyPfm5qN0yBPdquDxhEsLaO+5m6+ewN8C/+qHijkLJd9y2XcS66l1Hb5lLLqJhxDoPBLAriJTUTUIGHYS4P9SFKksNr4sZvAf1TQfg5HcZ8UYe+JO20HjyVRuPk/w7lK6buA2aiJHTQpHCmV/WgPl2BzTgxybJPOUNB3m7qPXsYTi42AcDWV9MYlWUl4CfcwNrj2kbZODMlSlPTTbGd5WMUNXs64bDviLxxaj8sbpj1b5ABDADiuK+RTsn9MI3a4N30xkDtEg2EIRoBNx3Ar4AoS2Ou+EwOw2dvDJm9iWavBFR54P/i7C7rZC/rgKFLfuhmnKOmFS0TYx79vjBK637EIBY0e6N7qXpCAAXw2ZNMjpLIfyYzzsJViuWV4BsXor7q/adHd//ivzn1nj0M5F1/pO4cLFuzh/V1wPCx3GcvtoSZD0dDlumtn+P4jjcXLyTyp1E2RN3i9SNIfCvx8ZPpHqNZd/pveYed/isjk8nl6g0XzV4RGtPJjBMVzFSPcbwLecLsjTk6bHjK2WFdvXC24Jdnnx52ExwQenMrUyIpmnGSUOHVC+bIc35rRTbL4w+juf4WpBFh+1skuqMPyMwlgXp+ZWPOyUrBlHa0zTh5zV4RixD7aEWgH4uhSOKNZ1AAAjKSf6aaPbG3cmROtyoYbIpol5u71pKalroymysbX06vwzAffOdEGTMpbYuuvXUH09G0rDKu5EquIfDV4RLKLyisKWOd1yK1t8MgL9nEZ2+CBNUdZmPB7A2pvFHH6ywXQo8SyjDjLBN9Jm5to+SzV4YZZw3izHQ1K39AuWEEZmjigy74CVUfFfZ2vXb6qNN3MBFBRTRmVaKIGWfm3+VJDI6czx76ytWMU/87lBnnr218DH50+iixPcxD8DB+529ZVkuM6TV7DYXZs5t1h9pvTVehhEZRzR61x26aPezZMHz2qq+yKCbMXmCEMcqigxKmuEwNyvBSTlAlSpIdAgDA2vmvD1wqQwK0jI4ZJ08k1wIZhETARKaOZf+DmCF9C87sUdNVq9kjqyr+iQVo2bapyFUjVLP80dHsufrsuWDA+ma/4wGjkFaZX70QFdLsvX76MDmtTy2JMWp532achLkM9LRVAxzuWEvLMMy/u1uXOrQshb3conDx2SuSv1Gnn71FtMAhwUqMBFsWJszemMN2eSqzGh4Vq5uWkO6zNwEd9Ze+prrKSvS/Wb7o54OWJ5txkubpmF+qXmNx5qeYOcwPiu5XoNkbpbtFy63XTGyMNrOXt226wHSn9VB/Lg3Hx8YNLm2Ue8r4AphYd2whuUJpqtAQ9VawoWgsRoF4x6Bby1PMR7On/+7rbIbcpvz6krwG/ZwpNq5umr0CcJjymDXBJEALDRNmrwRUOfkoC7I0Nf9IOeCXj/qFrx12EwRMv/HtldVVBoHGeIooMFQzTptmrzoSVPTZC2/GCQCDIU2kjyiBGbi/1L0gHDMU1kewco3jEMC37bW9ZwKUZ4b+Ww9jjPSkTmgGnUEklCmYcVoCtAwTXi1z2EfKWBtFNKU6RINytQFaAtM9fnMirC9gEfNImf00lYnnd7P8Uk2mh7CfxKO7z+swYfZKQKVmnAS1dnlmnMTNgKzZG+0FtOGt4e/KKYbRJRxsKLvlPBFAmlc1P7O2hfpOuHn9DU55hMuto+RJUdQgVpm6QTXV+OxVC/NdZTzC7ynjqtnjEaKd9isoNOZdw9i2KqzUxIDYmJMd9TXtO/k6GRN8zd3KnL2jpOm1I6KvEUMySoAWnzGvYsxcfHIx3ufc+iq1InI9yTcRKxuOpcB47PM8JsxeKahuIgwzvPVL6svC704Nv/Nm/JaFBo3pYbfg7ETgCSL77KXPzJn8tsL906+BPd0LnfKUcThFEIsaBI7Yw8K9DytAS+UHcwmbj6kPo2ztEGrsqaaGeuJ+CGZXhjaj4dwdviOTyuDD9jOu7qI+e66BLFxrKvu7lOHDWVqAFqCvZcq9m2Zmj96HDdP/P3vfHTfHUd/9nd298tzd8+ip6s3q3eqWLdmSm2y5VyzLjWoIDjEhFNNsMCExBid0XggBp5CENFog8AYIeQOxAWMMGBNTjAuWbMuqj556Zd8/ts3uzszObLm7x77v5yM9d7ezM7OzU379FxBKkihHnvhQEwgl6IOidrgdNHudaJwdAGi+Zi8STTIdqXKYPWmfvfYU8bUvWmR6mD6yNePMcpRIDDeXLMZSR8P1zbMCLXjSR2YaipYxe80+mJvLhLazdUKz+9ZMQWQ0wSti9pIi6LNHfJo1v89e/NZU7o3NAij7Ir0wg6+J8uypwNXsCUwR4swJt2+CpOoqtSbJX8dLqi7dNuMs4k1DVrC1VsyrWofZ66DZCObXYqFZRy7veFGzyW5fYunFzI2m/16yM4Rga/Yi7kkQoEWVrMpGs2dSDK5NYLipF8LPlkSzNwsH0UNGA+23J9JOvs4iNmgky1+XLdJ+R6L6RJqllpi6Ch8+WX9M078HNEy6OeLzyUrisxcV3CUIVWb77r6/Z6QVSA+8/iSZl1lptQC5ebpifq9kbelo9oL1ZEmSNG+dMpg9Hi3JnEPN30/qtfbd53noMHsZoJkSTRmfvWaRYqL4a8VzbpGqoYMXB0zAO6kCrz0NxtIvLQ3b+YcQd4nEOm3NwLfk61MHHY3TbsIODx0MVgMkN+N8bfc3/fVxxjfoy9F0Qp/RHJFgyH5O2OHQo+ZmWwurUuqbyfjEAm8shvThVPqhAtEaY83J3+v+VqK2aKbfjaBIgIWzp8Wul2WOzUOceWiQBnrQ/HfTjue+FWRHvE9Uuwbw5n0bhWU8DZyoLQXY9czWj1At8Bgj+WpZdcgoEkT3S0PhVta8lvffTg/1mkL6jTZBh9mb4pCZ503T7PG0IwTILdqCI/WS8P521Q54aP8eTh0EmbF0ayaB79EHQhJfGjVkxfB42ky/1pSVeiFpqolpWlCzx36mMBHQejPOD/b/rfiWXBET4PvnCn322pBwdZCWFoBpFhxCe+TD8iAw40xhXPwRdoGV+f2uTzt9xTCM2G2omXHGY/iUNdMpRONMptnLBkE/TBaOzz8jsh7PZ4+/ZnrK8qkXAGC5sR9vnPY1u950zJOT+q0mgYrgUYPZFgZWtUaH2eugyecbIe2jTuYxe+YLJBpn+/F6zfTZ8yPdyMNpM3tmiPiKvinJWCqacaYl5Q3AkfxrgO30kI0ZJxDup3QwgyavIWlfQiVfJX7Z9g7Qkk7fRhoFuz4LppbjtNc+EJ1ByZOq++um54AZuG4Y8ZPZq2lP4jHbujm1iNisUlmkF6AlWrM3rZsT64BZH/DaHsqqQrShJhwaeZ+9ZJo9lpsPb0R7yCh6A4LGVqBeb999nocOs5cB2i5AS9PA89mz/zZxYI7uuq15jbUKLQ3QkrBt0xT4eCaHr78yh3bMsYxHKAbtVtN5j7Rmz/pjB2hhEEQa1eYdR69M3LasZq/tBTo2RL2cqpq9tEB5oNk/hEckrmYpO2S3VwafMigIM6m/Rq45mr24hJ2K6V4UfjCxCGMNTxCQxdrIYoYRmDDN6NQLKn7e4rgFSRgl/hgknfFN28uY5187iYqAUcPvm9nx2esAQHMPOU1CppKlE7O/Hd50av7CJYTgZ5Nz06415fo6aAbk3lqSAC1qyGoW1SmfPRMQBmihzTjTkI6/mFaGOM9e+xIB2SWOD7/9l5Tvb3KwmqgZmJ1mL1h38Lx1vxOCXLM0eyTeqa+1QLOXbPyz2nkkonFKNO0JurNh9kA0brT1pCOjEtwq7WicSaLWxsGj1VnC6w8NXYAa5fveMePsoOmQSajePJ+9ZAs06GuVBJpG8Fy9J6XaHLyYSFoxsp1TyWqPNY+aaMaZlcS04Yv65x3B7KTq3ud4ukk5jV3K+uAMkdxkC2hvzV5aY+/MHRL8gUJFm8DC3MGUWkwDIlO7dGvmsVmVYg4FI35ragFa4jFRRJHZizIHp3sw1Xz2IjV7Ej13/d44WsCGZS8q3S/WGHI1e4nNOGX3xKQBWlp/KjwyKc6V24COPzpyHf6ldqb1vd6+Qj0eOsxeBmi+GWd7EBhczZ70Yk7vObQsNpDW70ktQ3DjT64tpuoL+EslOvxNp27aZy87M06ntSRIa9a7mj1iewrZ0TiZUlJas5fCxObVMDXNOIkw3ZjQTeZF4LPnpvZwv2Vnjp0aBC806znpjI+mESyZGx2qnze/mpFnz0B6GotKl9+Xk9ufNlwzUnn23AUgc76ILqmQ4YGzsm2SqicBw82gySE2o57Uom0JdN3qV63D7HVgNpn5inIiLpIaZurHmtIXvmZPbuGmubyJ9iKY2m0gEUsCNyR56ABLUCchIER9LiUNWKLUVlaaPdeM08TTB0fw/UeetX5naASSB2jx3y9rvtiuzB7hfmFBZMbZns+XJsI+ey3qiApM/vxMe06avhHy157TowfL0DmBzpQHOkaAllQDvvltLHgWrMk0e9lMPjmFm4Rmz30HfNpIZSsOzVUhE5kMKgFqEgVoYQyAzlkDrYJD22o2XdmYgknV43sLB3DWWWchn8+jULAidb3xjW/E6aefjoceegi33347JiYmMGfOHLz//e/HwMAAAAivTWU0W7MX1V7z8hqxF2greJJsBENTgarJBsEnb1czTo+BVERTk6pnM3p0IJbf7D+Ok23BOjMapxYi2RNBVrPXjrB8MfwGZzxEmQi3KzMLZNk3nmavfcbCzJA4i5rjrk9swoOwGZo9VT9LlVbaaT5EQea5PHNmmedi12fSFcWqJTtuT+V9KQUzDrbTFgFaxO2VuvIAxjGzvwwcAuovds3ehz/8YXzpS1/Cl770JZx++uloNBp405vehNtvvx3f+MY3sHnzZnzgAx8AAOG1qY/mbWrttIFGa/aibODT04pqCfOIsdBM7U/7IeV5ltG0NeGfRw1Tco3o7PDxUm0qPotoFpXJROx+0AFaAM+kkO2z59c+JAXffDFoxtmuoHqWYJ237/Ol6LMXMOPkjdfO4v+m1KIEonzHhGacyWFyPlvfieCqShvZ++ylqtkjwq/U780Zk9QhQWO4mn6hhCg+w2yZcfLKJkNLo3E2mdaKetKh3hLueOkWnLrWCuRSr3cCtPjw8MMPo1AoYPPmzQCAvXv34utf/3rktamOpvvstQmFwffZa24/rDbbZFAyRTNND/1Ieshatu9sIUCymv2aPel+5roStKYKftiS2cbRWDVa1eh2babvb1SevXQ0e+kEOGkFgnkZAdGYiPOXtbMZ54Wlh1Kppx131shRz9CMM9rfx2spUTsK3SSIl3zaUNTsqaR568aIeocikF2AlrRnuchaIElbfFuDpE+gpNlL2Yyz7UAIFszsdvNkTkXNXmpmnIBlummaJjZt2oQ3vOENOHDgAGbPnu1e7+/vR6PRwNGjR4XXenujnZgdDAxU0nyExDD0+KGV46CdiCeN8+ylUgFDQ914KuL+NJd8X18pxdosDA11o1kGsTLo7S1hrNWdiAlNI+4hVy4VUqvXNeO0NU2m5FFa6p2GOKla4/gWZOV77uTwcqp3GA+Wz16JGvM0A7SQbdfBvP9zXt2Bg7zVx7rOCEBB4A8IoBFifeec56JnaOek6mkheOZoLfKPHhrqdj8fiSgrCpyTBq2pEbicBy/1gqYRdHcXMR5RF1cDptxP9bloKGr2igW+RUQzgmxk6bMXhZ5ui67RBX6Yzlrp7y8zzxcTBHnBGAZBzzMAqHQXuX3VDZU8gIy2ZAV4JJxbUgUGw5mTkOaGHYxqq9LdhaGhbowc6cazAAp5zbf/TAWkxux97nOfw6xZszA5OYn3vve9uPPOO3HuueemVT0Xhw6dQCPJTEsZtVq9uZo9IpY0NxO8PJOjo5M4eHBYYlzM1AjhY8fGccrKGcDjj6RTIYCDB4dRuvxdGP3Cu1KrMwmOHmseqxckNGQO2ZqpcYkH0wQatqh6ZGQc9LaZdD7T9zcgEVUNwFg1HsFarzfax2cvoCl1vrHMOMfHq/BIDPVFF9ZNWr+M1nR0BQuScLlW4fe6v8n41fQ53DcaDe6ZEtc87oUIZxxMszXGdAcPeqK3qDdSr/HNrpK+z+n6MJ4zvVgDvNoaDRPDx6P37LQ07c14J+MTNe41aw1NzbUiM3oTE3UcPDgspeU5coQvSqwK5ma4Y/62Tozwzf4b9WRjLy+4MpHESLDO2GuT+ADGg/h9nxixaNja8CQAYNmssm//aQdoGhEqv1ITyc2aZdmy5vN57Nu3Dw8++CBmzZqF/fv3u2UOHz4MTdPQ29srvDalQYAXr88eL0CL3DQrEv7BoQpNI+jrSU9j5EAfWph6nVMBceYZM5l3oNb0QXwEuTTJk49nxqmCn0zOxyOTs6MLxoQZ8NmDYAzoaLVxZGW8lApBk5xQ1S1W7S3NPRv6LSRgMvlJglutmWwHuHuBOxjtEDkv4s0IzDjTh98f1hW2ENI0KrYthBJEzqoiyZrK4gkJ5F6ToQX3W1ZdUdE4IeX759UXgMln69MUmkYhSUvtYMUZ2X+nk/Y7H+zOZ9qfLJDKLj06OorhYYvLNU0TX/va17By5UqsWbMG4+PjeOCBBwAA//AP/4Dzzz8fAITXpjqa7bPXBmvFQsJV+4ru76TTDwBEI9BKfanVlwQTxtRS98tAZnOvx9xekjrs50gNJxkH7e9y65Hk4pv9yq7Ax2uDGDPzDP+wdFawSaVesP5aYL0HvwAmeftzjSOMeuHuCc+TAV/f2g1dNVpKKxNI6sWL0GxpmwNIgBbm2WsNmvNMojzvstMi0fgrJJpXQ3S9nvmmRPCflDgaErQtz3DtyUZmTdyFduD2IuDmQtQsk1OzqcKjdJCKGeehQ4fwute9DvV6HY1GA4sXL8Ydd9wBTdNw991344477vClVwAgvDbV0aPF8f6Jh7YKCMDtSvP7SAhBbs25eOYXD6Lv2KNNb5/G4Z5lmHX4R+lX3NJNMrrtOsT+qx6Tk+786NXG0Jt3PEQlx2j64lT7wML2NTPxxC8OZ0ZcBtNOOHuDycyzR9+XHnhTcpSUAPNQii2li0KD2rPNZHmjXvjwBwCaChARZ6nn2QtU14q5pJHm0AZRT5b1EZVdgBY+GqY1vk4+xHyOf855WnCBX1+C1As5Qw8lr/fqla6WCZX5kyhAC/Pe5q6ZyPQpjiWMI8xsTL1onKkwe/PmzcMXv/hF5rWNGzfiK1/5ivK1qYrBxiFcVf5h09qTTWbcDISkTt6FpoMQy1TtcN/aljN7J0pz8OjwGH51LI+LUoqIJwtj2XbUfvm9xPWEtFESKrNoM06nsmBb8WEGPLstE0WJQ0szoM9dg/rvHlZqz9BVSBvpMzwAACAASURBVEU/M5Y2vGf3E+MsL+KkqRe4z8yhMDxGdAowCKZp/WM8imEki533QkBYszcFRiTj1As0cjndDe4T9FojpWkpt8ZDs9ZZGsGdkllyZAFxvVaUFCc418IZ3agf45SMsi4GFM04g4clwfwZ3cBz0lVIQ0shDceJynxUTjwZUUr+HdahKeeCTAf2+WVr9pprFp4O2sHY/gWFfjMqLli6EEUZazY0kyPtaL63rad2bwNCxISO/yrtxsFGT8o1Rz9bbun2lNuUR50INHsZzQlWJDwpM86Y06RUNHDFTkmtoOO6kxEh1uDk2du+bk64KxlFUAzmtwy+j5W5/Wh/8N/PWRvnCq+/KEB8fzAVyIjxiSr3WtYCCDqpujF3DWpG+pGig2iaz55QYwXIrpXWn9I0xH12rjrMnngrjfbZU9PsMfrGuT/pmKpp9tgY7l0WfbNCR6UFyGnDGWNXs5defIlmof136Q6EsHz22oT44G46zd/K24DH8+B4fLfJa4qDUAwLiXcqvzH7BybN+WwxezL1xZ8wS+bISusz1uw59RO/zx4rPDpNYLCidcYGV7NnzYVluWfSaysjkEKZP79bFHmynRDWLrSmHyrI/oz06g+aTQdnzIm+5eKaOF1VsyFoj8Mm+wAtzdfsedeI8wMXJPSBUSYRs5eC0yQA1kNIp16AwOxdSmvJuJdTXauYPfcdOT57jY5m70WPZm+y7eSzd7wwi32hBcSAm/upDbi+rNhxqSdLzTE8GFQkGo0In71HiusBABPd8+J2iwH/89ahyWm/Y0fKUyDAnPMi2J+U3pEZ2M49fxFxUvV44Ah2OGLuYL69dkbpkrcJr0+hR8kEHqkrEWmwaRD3QXROpt77QIVm4EJcBkX1rG89wyf7nEnMOLOBqF5GogBuWZk1kojZIyQzIXvTaEuF52+dZs+mZbSp67PXYfamONLc0LWB+ER3A/xNpwm5VcNtujO79YRIZltmm1OdDaFUz8TTuYW49fCNqBf85q2JnioU+r8JemWF95CpXoj4NYdu+okIZi+Wzx5P+xDhszcVoPVMF+yrQS+sFx+YBGerEdEF0Tkpn09MrgPB2kJzP+Z4qXoHN+etpOGzp4ZmrD45zV40PM2eULXnfnxu1o6I+lhPz2P2ko2U7LqwPBh5mr10dbsNkWtIhnCfj3R89jpw0VxCIE1mT5+xNPa9lvZKbDveXEmjI0VtD1hWnK0givhtPl/nJ+BMA63YmINjXDeJlIQyvqaLKNyb7fv3fPb8ZpxMZk/33k2q0Tg5kp2pxOwBwHzwfQtb8SSTZmuInBcKstdS+MKwUL+yTNTEM4h3VeUZCNgBhpoKImtCH582yGJf0Yjknmi/xyTu5yaIL12NScQxE1mCFu50auL7TzQGCmdv3HROSeGca6Sj2evAQbP3V42kaCSYQEJrCu7n1arPXRO7vSi4i7PlJx6wYn4L8/0J3qmahDJoxinjsyciUP33l6/NJu2KrM9eMrNGuXszD0Puavb80Tg1hmklITSzl17Hgnn2lJPbtwnarbftNH5BYUJyk+Ds0UxBY7ClkE9szPFS0UASmM1JvZCCy5i6Zs+7I7v3mva5KTlQkYIAec1eb6UgrCu6BhXIc5xfGt0Yu/XW+ez58+x1NHsdTG2fPYUQwEEINXucQ4oUs0s23k4ESLGQSoaT1JG5rFtyPpkAtO4h93sis6rAe69Dk1wjBPFGxEw819Ij5NmMVm93V7ior88xzDi5a51Tvo3WowxEQWta7wvVLnB8Qtv/3aZjqimLKJM28b7I6+lUnHdSfW6jiOIOpDRV7vuU8NkTrpH4qRcI+Jq9ZrnPWAFa+FeD+PZ4QMjPfAB257Ni9hYZ4twV7vlFnAAtHc1eBy9SZg9Cnz2/L5GH7MbK0ei1B5GZUR+ayGQES+p6tFmZ2IyziakXZAO0ZIysBRBmYJ1551P4Pbj5guK2xfk9rNkLf5oKaCdNGtA+5ugA6022w1jF0YjI45fVmbHvDUZvjLsPqJpxNoc5bIXPXnLNXlQEYqVonFQftGmceSJ4536mTHEeE76QvR1gynRNJUBLRq4hD1fnigu40dU6Zpwd2Gj2skt1Q09oxnlg2nq1ajM8i5LmEfvpZJoRIgGzBbkGAaRmxhlKjyAxV2Q35jTXTLCuhqTPXvxonO0DT+rpN+NkCnEyyrMXnheOGefUOmrEqRdaMU/ah6ALmnFOCc1ewnf2dK1fuixL4CT6Lgv1AC2t38+ynhlx6486v4TRODkXC9v2Qp9/snpn6L044oFY77QdXFX4czq6byp+rVlp9h6aXCC87uZtdoSkndQLHcgiLWmMTlL1uIl9pwmCSaOC/xgL++G1lBaI2XjP5otS7kgWvK2U2Ix7JZgPSoSNhSeky7r1SzJ7aY5LV33Y910jJk7OPxl5X5I5KitYIJlLYa26NfebgNnLaFEGx8KTfbeeIFEBv7+teZJ2kkO045vMGeI1mJTxiXu3L3arqxCKR3YpPUMbvCTZLaYVTGnUni3W7LF/IIVyuB0Jnz1fZOSIoQgJLQjhWy8pRYlOBhUzznhl7HYy0uxF7upODAhn7Zodzd6LHi3ZuFJqM4mZmWnbjrMWjcK2mQHiPVMU8aDWBdIyYk309Em69HzXwsgydRJO5p1K4wEc6N/MvTZTPyZVR5JonCrQkJ1E0PORDGheWCabCQ/NAX2E+Xt4GE3q/6mDVBPNp4D2Gr+A5jilsSpsvwFdl7wN+W171W+OFdgiG4RSLwSFak1IvaA1SygR8SwGid7v4ojATNvfP7bGNoLh7tHGRDfbf6y/+tBC62vPdF5J4Tj5mL2I8dRDTAZfr0c0+VgBSWaLcF6mbcaZGcsSpVLtaPY6CKH5x3JqfntJffbAfnruMsqSA2or06KgjX97IO4GP9rI4aHBCyPLNRQOmyQYKw5i3BQwllJIQoDJ37sh/3hqbQcR8tkTaPaCvnVpgeuzl+F6PD6Tz+zHBd+Ms1Xmce2zdwR7kpYvam7JNhgzl8GYuzqV+mgkDdCidnfQbNP/e2yfPcVnaLUZp+xTqtIvJghw4e12I3L3jjXUzodp2qigfQfWE+ZWn4PSVX8MY9byUFl1f/EI5hm1iPsp6PLPnDSlAb1fNsqDzN/5UNHstYplcRh8q32zo9nrQHrfSpH4SS3SWEKfPZ6ZWkbuQZKI90ypBnYhGYkAZPooKBNXe/F8owd1Cc1Qs5i9VLaxBD57vNxy4SZIphHSXL8451xyNDBMn71sOqJxUy9ktwlUy2GJelLwp0JrCOi20uyRjHz2JKNVxqq6ZTUwzsSmBWhpLWTP0Dj9JF3TlO4NnXURQ6mSVJ0QAr2fHeBDWbMn7laY2SMCjz093vn77PzdqPeJfdiCoJlFs0BFWQ880K2HbwzfLDlP3n30CqFmr1aJH0QpCu476mj2OnAwlc04kx3ags0sQa3xQXx/2gFtRbAlgOxzmCIzzjgV8pDKO05ixiIPVQmzChwiJBRAg5VnL2E0Ti44J0qWUXGziHKaRv6wNNF60t0DRdbZf9Pqm988LgnGTQNfapzpfi8QhkakyfAI/+xTLxC/t2BLIPsWtxd/iQH9hFrdhKCR6PFSINYlHtCZdzyWLJhUPVqzx9Ao8fIbx2T2RnsW+LRzUSCwAqGxILXvS6734UZRODyji8+SqicWnHfk/O1E4+ygFWD5AT1RG1CvKGGePQJ20A+HGGsqI+xuIDEJh1S7ammNasIk4zHrjSwiL6GUhex9Ys1emgOcXI6taQTx+yTf9gSyY/ac9RtMqs4O0NIsM860GQJmo+lXKUya+0IR28RFMEhEurUnMTE2lpwKADhSLyc2TaOh8sYjo3HGtHhQNXdsjnig+UIIOvWBLE2hfj7InJsKdUpq9pTHU7T3aUnOGrV++Naa4n5c1+WSv9ehiXuVpYmnQ8MSYrXTYfY6kJ/mKZpxMja8WMRvQjNOgG0aKNo2s4ZCwMlMYQKoma1YbumbcQJyb86UPWwSvqOs89eJYUqvG0sanV1fg6aSrr9IE1Mv8MYiuB9pM5ak2Ghzzf6alayYRqs1e+PwCLIQqZv2+ktQn9bvpcxJ83Q54+TZse4zTerdOc+l4EtFQ2VUCKj1nyUYnRrN0HrBbdZ2jZBlgEPrJ9KMM961WFAw4wzBFJw/Cpo9P9OsKjw1A7QE/TzR9TzTu4HRn/B9Vhui+jK0HqE+63NWQRuYn1lbWaHD7KWMVphxpuazl2ixEO7twUMnv/ESlPfe3ZR44u2Qg8ZKfApU09bsJXy0rEdfrNmjOp+wIyZpbSgCadqUsPeHBknHtzEcoAWWqRPLjDMzKagcs2fMWqFcM49RzsSM80WvvfNjnBTDP7qW8imNv/MeE7xP79Z050SlS56BCWv2AohpQq1yzrfSZ++rYw7xnj3xfW7Xw1LlVQWbUj57KvNUpNmjpEequ45Zr4I3ziSmUAFQN7tv0IJshVvrJlFIpyCuOEuhL1116YI3Ird4a2ZtZYUOs5c6JJdrivOSrdmLgTTMOBkPpgUWoT5zGTRGmOJUkXjhp79x1MwWmHEKIJtnL0hkS/vsCTV76RHTlu9GsrEglg1y3LslSxGmtH1/eQW+MbY2Ztt0A2EzTh7RkllUs8C6cwO0BNsTmkmywX07hCC3Km1/DU5r7ZTwjkIq80cAOjBCiBFOe6tMwXfcBF84EAfa9MWx7rM85/y6UGmLhwTwRqEZ7fjh+g5nRHtbfm5q7Gy4bPyxSXtUE5lx1qr8cZZg9sZsjf3+eh/dIXQV5OcoAdDg+h1KPI+KqYTILaWtIrC3HzrMXspojRkng3ASHHTjXdNxpF5idCmJWR8BCJE048x+UXrS5nYgzqy+pO+zJ9O0N9Za76x4VcQ1+UsgWVSBZSrVQihp9sIwiYavjYVNWVThHHZnFX8Oy6iTb8ZZb7J9c0jbEYNp4hF3BAApdjOvxUVqozN4EoxzbsVTZE6iaqI0E9+fSNMsNow6tXd5rEtWAVrU9xu2djG9XUGrDICU+6ILMloNfY8ZOEMNzdHssYRGzdIpKvlRhpMfCsuLNfshQ2YJCDR71Bgqz9j6JP+axDx73JyDZ097M+6bWOq/VVdbgybPZ0+CpmRamUjSoqPoUr7nxYoOs5c6pHMvpNaiqmaPF3wgWVJ12Jo9Rr2tcHJxEPu8TzG0rj0wrfbZ67roNhROeYn7Xdq0JTgvTCI1rlES7LRmRSqavZj3Wy4TCpq9DNlSh8gqa5PoJuPeb4z+lbvy2XRCOkALfxx4jCjvDpNoyK+/EMbCTXJ9lAD/Pam9P03T0LVoQ+JgITJaqvymyxO1IWzfZ2oV1OylZcYZ+hADJvWpVedOULDhFzxGJrtOYYsgxGySKXJrxtjy2ZNvOxyyXzw2Il9AM2UZhy/1gmidM5g3s1blrj+ZpOoEJqrdsxDSximsaUIAU2Nr9uh3lFu3h9MHubY+9Ac7Qr8dIz1UP7I045z6jGSH2UsZU8Jnj2dClYr5DEuPlxFxIOxOtqYkQfzJ0UvwwePn8zoDAKimbsYpAd8eHjTHlBycgGZP2owzQrOX1kpJRbMXc54QlZs5mj2Vxg+hD18ZZWsBad+HPm0ExHacZx2mmp7NXOQ9ScjERpCniCeE4Gr2CAEx8sivv1Cmi3Zd4qMv7X1c5g0bi7eFfnOeOYpZJDChz1wqLJMEDaZmz/mQMhmRwqadOqNH3P+Ub3T7YnMJzTLjLBGB1iclsDR7RbvdmuYF9TFnp2dmbAmW1d5FaDVHLG+59Z+O+SErz96IwdAis87T+iS/biN6nhGYWDy7Byvm93p9IIAaa2AC1NnDY4zyK3ey+yBpOdRdYggofW112BkROqPTKqR4FrHMOEWHHTeseCKfPUG7XCF5E3wK4raheN+zjV78tsb2QyS291TqZpyqRBEhvseSJojizgshs5e2z14KiDtXFJIHJ2UiTpAyvjnOI5y8fgzqw57PHqt/9jtNEpGVCY2t2VPxmeElzuXO1xjMQZR/B/c9ZejWacxbw7hPjtnLGnVqD8hOoBnfjJM1B9I9Xnh2K2HwArS4CqEmmHGuyB3AHONI5u2w1lHFtiqY0DxXkdSfWVGzp8r8iwTozp6ZXvC3MLNX1QrovvleVF7+KeQ3XGyVyoddb8zaJLcXuSWngnRHxUYwkc/pePO+jf7+KO6pPqafurWZ2vVmBWiZqugwe6mjNWacQdMnscV5BsweIXaQC+ZV+/8ptGLSpmfMVgVoIdSneOPPsqkXDc+k/ZwTBYGPiwksnGn5WfV1y+XZ4aGB5LHnEt2tEI6TRSindpBQ72mJ8Sw02O9JwOyZKUUCdRGINEgYn6yGBWZSXM0eG/EO+bAlgj5/PSov/yR1VaUXcu2pl7GZPRkT8AwpElqz16U3cHnph7imfH82jaX0HM20sRHvP34zzug8e+3gZy4HkzEvK9oEAGBCp5iTVPOSWSeZk7BcBmGhVnwzzrgaXhZM+Bnm4LZIjLy7V2sVRu7kWpVLt5F8F7r2vD6iV5znVDHjBEB8+z51b0TwGaLWlBhZpRN6gaAzOimDN29vP3Jlhm2you7F0OwF7hk3VQhBvhmng6YeYcR/wKojxd4Sq7ZaK5ZbkPj2Sd0kQYJmnOLd+f+Nr8Cth29EI8cIAuRWYuKS7SfhXS/bggUzOcE1JEMyN0wzlch7ZtYzlGPGqdJqd4nPGE/r9sLjD+nHQYhp+4CwmD3rT0M67LUkOGHlw2ZUEj4xod95mj3nr7pZFS2RJkYOxCjYVbaA4GYRK22j2fPea682gl3FX3gXU2Yyk6QFceaOCeEUSx201QbdrEl/dz4ImL3Ha4NTiNUD893rtjB5lJS9HxvyjFnMZoVQFQaK1r/pFVKpkH+JYcbpK+5EWe4eDN2rzxObx5IY5uokhmavzDmXZNag6pvhXslQl9AWKbwSosPspYxWEAkD+kjoN2EvJHz27jp2Mf74qLzDf7FgYPZAWRjWJFZ+mtiw2ugpNScipBgZEWy1icgiWh8VBZAx7t0334vfzrtYXIni+/Job8HzmnVoGsH8GYIoipLtNky+6Z8sWNqhXwydJ3mvZBsAeCtz7SKG1JaBob4SPvi6sKM6AMyfOc39rMG0hUCcDtq2r01j9kJzQV6zV7W1B1zNXox377TBe/7WMHvhvji+ha1m9nyaPYwHrqa0n6eQZ49Gulac4j7VBSb63ny2e8QxafwVFmBo751xetcysMzAvzC6Gf8+tg5PGQvc38jJEWeMAkxwBFiiexQng1yy9nS4PeYVhkKMFMq+IvmtL0HupE3iXkSZq3M31ej9xjEvLRgaDIOa0z6TTp6WT76PNMT61ky5vSmPDrOXNiS1Zmk7tRtEPnok32fP6+OBeh+GzS52OQZKhRw2LBtCmZV81nFMVzSlSANzh8rRhZhIWbOXQsTIULUSocCJcLON7g/p6mFo9iB1erLCN991LPrQd02SJQ8Bs2FmQgxP6gLNJAXpQ4YQZkohAuAPX3KydB09ZXYkTfpdO368PJ89UrCe7ZkZ2+XalQQ/ApyKGacfHiEdRSwk0+z5708nGqcSWIyn3c80c8bFgcMUT7DWhAKx9nRNIn1BenbNKdUTXZ9///GX8zR71qd69wxmHXlDx8x+uT2nXcDSmJ0wu/D1sfWoUpab2vR0gwdlodnLX/ler34ZYVRK04veg4T+58FIx3aQLaH/caRvMoMWJESOPnX3etMvqIopHA71QRVRApkEe+gLgNfrMHtpQ04iFB0gICmEAVoEPnvl6z+I8r571Bu0TZB6KVMyujcAg75r0wTFAFLuG8EZJ8fLcSeCVhnAE/UhpX7Q8MxR2HOl8tJPoHzt+xkbf9TcdUKMh7cXGaLVJZwk14jemEBdYjvW5zICYKSBxAFa1JkU9jXKJJE4mj22FJzkrAAAKy/YixvOWy7ffhRkNXsK66sWodnzNELSVbqFTa5mr/kguh5Oji5pxkmo/1Vh3PRpHG2ImQyH2WNpQmWFHQ2T4D5hPkAx0/7tsVVS7QBA+okH5DV7/rOd4U+cr+DWwzfyK2vjYzEEwX5UqzdkiqXdLBMyzB7RPSGalBlnWqC6ZjJXsv1bcG+1OyL0WY4TvErZjNPkCs1kxl1LKTVXVC26atT6Fxg6zF7KkD5i0g5XHYCoFxpMdBUYEnhCoJV6fY7Ao6Zs8Ixo6XpDokxqcDarDBnK7pvvlS67c/0cfOa2s1LvQ1LzRRFIvsvyYZKcq89OP9X3naXZU+qvZLtGfRwNiQAWuRXs0M8uAnNFNvae9HxOZdoLhDjUJQ1WUvWoaJy6puHMDckSfvsg7bMnb4ng+Lpy506saJwOA8kJbpByNM4f5LfhSD1Ca0M0bL/+NaHfAI/ZE+bSi0lRyxBbDjPTYJkrymrgowq4x4P3Tsr7/oy6P5qodQjfqqmnu/frOkRP4AugEygWMuN8IagJbDSgIb/xEua1emphkv2wdlxFM06ZQtS8E0XjNOPQMdw1Qvxm6ExZoJqli//eGD57Es0Ud77C+2IGBLvc+9kXzjh5dnSDEsg0nfMLYM12mL2UwdWahQpmPfSC2Wk2mMwey8fqfRP78MVRiWTFjlkUq13Xab6ZKyZwwPouNXvaZ/fcSqHzQ3n2JCGZZ88hoJ1WNIZmT8bcUlUmb9TH5cw4JaN1qTrgy0eD1JhpUlQgluJSxIq92qKicaYNvhlnYA4pEOInGixrAapN5/kkkghTdwFogs+e3bfnjZl417GrIspqmDXgNzt38+y5zAS7XxeeujB2FzWJ+euME08TKgNpXyvaHLnS7/VBRkswMA/VVRfg3hNnpJpWhETkxhMGaHF+sD/0lsUC1KmkfzBBUNh8BfsatcbT1ewR5SNVSrNHFRGtf0+wqNIJfllaE+yldWB0jLNnis4Ekhe74rCZPQJMjonv65nudbJR8/WBZsSjx91EzlA5i0TnX+B7iuk+ZPbIdkeH2UsZ0nndMjfjFICX0JiVq4joUloT1yxKtKm5tu7N0Ow5jfpHom4SFM+5Jfp+Bc2DdF8ygJQvD4nweYq833r/ow3LzOVIo8yeXwEGgsnsSfTXNYWWnCdGY1wq0mlUlL/ijhugz1qOE0VFk1sFxR5dNF5UN5Fmjz5waTNOfpTH1ME14wy2J7e+6tBwzDYxjDLjVMrl5dBPvLDlLfHZk4jGyQlhv2PdTOlmCqe/1PddRgZSt1N0MJljwVy6r9/T+kQzX875wO6QFPNGNDTWXIxjZjldo46IueUP0BLsp//7wLQi7nrNqQghcNuhVS9htuUExmgHOGd6YUfYLJXW7BGSrlmt6u5V6mL7Ofsr9QvLeHDnIasTvBQTkpaWHHbOusad0ILKcxGCMkaLy+f1whQEf+vafSuMWX7Tf76mlTA/ZoLAPtT9ik8jt1YuyFoUOsxeByEENXvfGluN97GCUmSsXfrK6EbBVflNgxBJKbdwMZjU/9SvmfrssfsziRzTlyyEdEO5pVmZDzIEkD57ObsbJkOKaKNOPEm2wyQ9WR/AZ4Z34p9GTmESUkHCWWeM8/Xnr4zsrzvfJNfI/vxCOfPQiPr0wYUoXfxWNLSEzDG3ff9amiDig5hbCe+KFtTsOdE4mYVjtC0BDrMX6gRP4BTAEW0Aq/NPAwB6tGAUSKdm+1l0hci7jrWBIrMXd8uS0v4ymb1ANM5G3e3Zw11bYvWF1pYBcoTMYd3yDT7UtSB0zThpM/e+XUomWmJhoKxlSBbJlYmeg2jtiaJxujOdmjzTe8Mal+CcYz3Hz7q2oLAluzROqnDfif1s9016TECD1uxB/v050AbmcdpUf8dDfRKBb6gqpZg9phUTb19j7zOWpQclpFPyP47ejKIEnL45ZwtydF238vdxYCzcEK6HtqFkpJJQh9z7pecU60mLp14rvL/rkrfjT46yzZAB4M+O7cFfDu/sJFXvIIygmdaDkwuxv86IQBZhDpPfenWifvyuLhfK3QdW1D4iaTIhMuN0mb0QtwHAkhT9bHKusPrS5e+S6ESa4G9TpNzPvaaCH0+ECSdVyBygXee+DqXL3unmEPPutcGo4sDM070vzrs1CWZtPB2TyIE1PkHCWWP47G1cHq2B0NzzLvrZ3nD4OjxRWC6ZdFpuu3OIX5bPIbNawUlgLN2OJ+uDbjm65CRJlkxe1A+NmNCIaWnlmWacWWn22BqQkGbPIYqK3UJtr1QAdOd2JTNOZ0+i3jHFqLbkbGcKoWzNnhOkplF3BTG+tW9RwFLNkELF/13ivueNWbjz6OX49bSwRiq35FRUXvFpdlu+LsqqwDnMnmQ0PccHsbmaPf5eEfLZkwTrvTTXFSIaYX9EyiSRIoXibDf51edyrsSoTGLvD1pG8CB0GeAIsXgC5jyp+9pdtdCiLeiUUd51dTPOaFB1GnabBDDrfGaPatn95POX27yX7hyzPPO+GPAzq+qVkUIJzzZ6udefqA/hp9UFHc1eB2EEmT2uhChi8uj9bKlWepDzZZPW7AnMOEnPDP+14LMT4K9OnCGsXR9aKNEHFuKe+Pz7ynvvRuXln5KvivOuRU7gspDRaJF8F/Tpi5Xq9TFumhMgg2B6nyWRZmr2Av4GOmsn52p+GJDQwNahY/HsaXI+e5LM3jQ7tcGGJeEktgBCZsCOZokVj6C4/TqMmU6ibu+dj1/4x6hqNrOncpBI+uzpaGB5bj8aCAQAcKvJymePXW9oX3DNnUjE/hI9Ng4jqWTGySBOC6fto1q1rk9e9F744e/rpCk3n6UUe1JmnDXUSLLcodrQSSFTziiYRMOhRjeqHN+14NhrvY4ptDdekREySeiDD7I+eK6Lk1RpSUTMrZpAs+deq0clFvc/H5vZS3/dVnX5FEtBuOeEeyDQzJ7fjFOZSZMN9iQBqYAuAWEZDw1RaiCTY8YpAH3WGoZuV81gksLhzO37lZukaqbekUGZukoxe3RFVCe6vjzKLQAAIABJREFUB/HLqiPUjde5rnN/H2QgLAxPdlLI3/U3J3ageN7rvVJTn9frMHtpQw+o8bmbRiSx1QI3bZZmD5LMHiNi1FFUULr8DuQWWialIslsFQaGIwIxKIHj1JzGqBLd8G+MFCov/YR0PUmDdQBJJb1yjIPzuQEC3cn7xeBsgsEbmNIwySApsvjTV2/DOZvnphqgxZk7zsEbXd77eGDxZYE2daaPByE6alqM+S7YN2hTmiF9GL3aGAb1Ey1SUwXh70R+3fnu56BMgP4qs141hygUmHH+aGKhv41A7s8D3auhFbupPljXo6Tmk2YEg2m3I/UKRGaczt7ZaLj+c+G1L8sMEeRX7mJ1kw977dRZjCZjjLTBBaGKZYMz8sZcfDvDFC5NcCxxDs88BV0X3SY043RTh0Qwe/PsnLDu3GMwO40UhTRjujXfa0b83H6heUNr9jjMiTTSPCt4c4KyBqCFYl+b4JsmC7W4SX39WVq8iPkcxcj+84ht7p0Pv2efMsLdP4mcZo/yT6TPegKv9743rrAu9ZlLkT/ndYwr/jrMjNb9nK1nI7dgvfs9rfQQrUSH2UsZYc2ek9w4gBYye9o0jikdU7MnGeTYNeP0/Qh96CT3m9+CPwyVJ65Fmu3xpGGSDcW0AWJHv+Jo9iQ6MkpKKO99P/e6U8PXRiWTclPwctNFSJDdMPUEuu6YlQnMOG0BB3ODVInmJ0HYzOgrgRAiF0QoA23W3MGy7xAb7w5o5DWdIg6og0nTXM2ezPoKBmX4+ti6UBmutq7p0WfDqAZMVkm3rTWNfHgZzZ79fBwzzr8+sYNxU4hK5TQvbr8apdmziT8Vnz19DpVPzhGuUD57fGYvuzPD2w9k51J4/40WTKVDUDnbTqrROAlNwnoY6V0CY/YK3Af2/muCeJo9XvAOG4bhRDPmM3tpavZyDcsHtmaUI0ryEdTsOecDEPDZI/I5iL2b5M+KeqEH7z92oaCugNa03Be+Rp1XD9SW4VfVGXisOoSPT16G4q5XudeE8yriHbO7FsHM2T62WnfA0sRVporv/9HkSdxyPv0hLSyTYPbMqudD7TOBJYzckhxMiIRlzHMrZd0e55ZLd5zkL/YCUO21ngp4gUGXNOPkBQbIGr81FqPr0rezLzJ99uQ0e/lVZwEQH+ihTTJg+qGipYrU5CRcm+6B2zUtWUUAdzN+pBqd32yYdEPr4SdOd4jAOBo+RyvBupP2sTKffxwAMEs/6krwWJq94HbCNuNUmPcKG6xMUvXUmB7qGbrL+YBbQlBNRfmB0QeiRrC/bAWreb60KLrJvtnOjQCAfx9bHyrDN81s/UE1wdViivsmZUBuvw+eCenDk/OY4gzft8B7cywywgR3wIwTEZq9hqXNOWuT2CfZaszqQ+nCN6PmMJH2O+3vtQhy2mcv1K8ETmqspfZsvSdUINOQWmkQVIS0hDCbAN//1nuXcv1yaAbC8BlOc/wN0yLok2j2vGjQVs82LpuOdYuteAFhM04LR2dIpHICBGac4XEcXXi6UpyC/MZL7TZooSbxffzo8Hn40PAePGMOIrdsu3vNFSyy/PMkA0/5wElb4MA4aQu69vwRcqvP5tyeZL7TPnu2tZJpCgO0uKh6ETuDXfDmhbhv9xy7gH9R8bmyXPYvAF6vw+yljbR89pLs6u86ys57AwC/awz5zJWi+mRp9tideXT17+H2I1fin+e+BblljvQ8elWESjhC4Ij7jjU8rZm8lDjeQJomUHn5J1G+lq9VS4rvTizHbUeuwZ8f34OPHWc7o0c9ZxIzTs+HknGRwTgM6cOuto7N7PmrIwxmT8lXTKFsTcJ3SvlQ5JQntMTZNOEbwKAEmRAYsKW9VBhsQjQ8U1mNdxy5GkfLCwFYvoDFs1/L7otDyAuegTXeUfc0C9UgsydgTJSd7iM0AJZgiGdSxiZKPO1KQs2eLelfv2QQn3zjrtDl/xlf6n1hMKvOGt2wxdIc6bOWuZq9UE5XGWZPci58d3yZL4q0a6LNakIYAIit2dNX7JLqR6BSwSXvmhY8T1IS8hROYaVCEIsRTMBLCyPZD+e9svZKPYZPGA9PlS0N8uG+1fErCbhLdBVyuPx0S3hFnxG0md+hOWL/fLdqBcFglP2RNrjQXz5nW1XonjsGr47glHcFzax3oWjG+f2Jxf4pxHAPIYTAmLc2tjDP2+FYmr0ws2fWq1JmnGbDM0vWiIbf1frwQ5wMQui17pOEhuoIBkfRurzgUcoBimIp9rybSpfdzi3XCdDSQQga/BvA06xInEB6WgYGjjQq3GtMbYsNZiAH8NfQaGWelc+I+i1Jnr2oaGt3H7uI2U7XBW/i3xRb2m2CGAWub54SuKYdBGNmAY/XhnC0wZauZsnskRDBS9fLnp/O/KlLOODoqpI5nhBCAjxNb27Xzd4XyeAwhHlQUQgQId5jsldLjoSZPU3XoBsahk1PgJFbtAW5xVvZbSYh5NvgoJoMMHvEHgt9HsP8jepucH5/fmRbuHgEQ1YHCStcXZ89ux0eYx+cV4HXUI3w2TPrYuLc79PCD9CiDy5A+bo/R275Ga5mz9HMcDvHQPnqP2X3I3DrgrlDOGmOF3WYNz52Jxk/+ZkAq3eeeVeWxJNDJLpNp+T7lVtyKv7w8PWBtuwPgqGP0uzlt17l++4KiBn7VZC+SIKj+Vm49fCNmMhzaBQboq3es9bxhFHOGRH22bNLyppnKpn8W39+XZ0RupTfdBkKp/ijm5OipbU2zYbXdV5wqcBzOM9sMjV7au/n+Xo3aDLcYULlZNRytI1j/UOCZqCALy+0a8ZZm4RW4keodEH5oBICvP/4xfgmTgUBNUZSPfQw7zUfQfkldwFgR/Om8V/jK3zf4+0olABq+iKUrng3imf/XrhU64/QxOgweymjt+Qd/t0334sRk2O+FDjYi2feHCiQjcHMKav5oe9pSY0DkWaPWQe1eIJ3hW3d1cw46ciTdFljLksyGSY2vHulnPYkykiCMa7h1uLtJvSm+r2JFeLCAThExZCd8+l/xpfge46mgUNAa0FCikLwJ1Wn5vL1H8L3a9QzKAhEeOH7jcUUcyBbH3XoM1N+hIgQ6rBmVJezCTSS8xg7QggMzmGW38zSzLsUCfMep07OFe49cXFgDtukiIdJzTNzy60+GyTfhfK+e2Ccdr3grjB+Mjk//GMEEy9KB+PtPQEG3iW4g+Ptn+VVQWAOAL61H0UwsKNxej5RWrnPmjcF60wpGVRfND1SIDBhGtB62fv/A5MBU2JC/Puk67cruy+G9980fehKVwWjpAqglJJDFdHP5PrscSaA3uc353dFTQxmJ6jZqyUg4YSWHRREEZ9dIQDlP+ZZf6jX54NsZF+rYQDAP46cErpizD8ZJDAHSMk2UTYboBnVYH1AeFm585ihxVMN0GKC+DVurt+7/FqJKjpm5vGZ4Z3o2vMGxr0MM876JIq7X4fiORwrEweU9s85eyxtLu2zZ1JCXAkBcanH3aM0wVn3l8M78a+jfsGoiiaY2/7gAuQWh+dQR7PXQQjzh+TCGAd99nJLT/MnEWWsC1E+Kll0FdQcYgkJbAhK8Pc3WkslBp1LLZI5ci7H1MzJPnLXhW+OzAEYFYVNeG/Uc1K28V+YCGs9RHD8kgbmWPPuQL3PZQB5mj1NQbOnbDWpafKEQABfH12LR6thQta3SUszew5xBmiDLOYiUI/dxjfH14Cp2YP1/k3ajFPT3PHJGYH6WIdWwIzzNZeGBRz8AC12Q3oO90+wU3Dcdexi3Hn0cuY1lnlLQw+vq8IZLwv9Nkysg75B+ZkVt98AANAqAz4i7G9PbEcQwVn2pr2MhL6R75UhsApScEGfPceMM2k0zkhJP29+BghQioicPmT5EQ9WPGZA65keyew1AudHYcdNbuCfr44FxzWoCtXpXkXCsIPMaP1zUV98OuNe9TPFueN3tT7o/Xx/ZzfehjNmKuleJPuggqp9bkWZ4TnXXVcQxj4Q1OzVbJ/RE+f/sXK/zEC7PIiYdNOJNErNPSdIC0+z1yCSzLeCsI9iLcLXbGajsG0v9ZvN7PnWJ2F8CsPz2WOsbUXNXgMkIFh19uroMfKGN/qg/Ul1AbSuntDv9L7oBu4zCtC6epBbtBW5tefx26cFWZQ2lzbjJGYDhh2Nne5n4dxb8dmIdFssAiJ1FYgkjdIJ0NJBGLKLnTV5AjNZC+QZ+e7Ecm51d4siUbFAbcQ1kkPpstthLGQRUpLRON0bRGGJ+do2ANAjOCz60HEFiVzTP6ussWgrx9eCAjOCpty2YsxZFZ0DUMb+nXchYpNxJKtxNkFnozfmrELp8jvw/yZWeKlCeFJoV2obLcFUnDm+Pllf5LenY2YZHx/eHQ585DtHFZm9UAWs6xYDfOvhGy2CmVHcMeOkk9oTTUO9bj1rTiZ5ux022zGv2boybK7ENWe05x/p6sHfj2zHrYdvDBU5UO/DoQZnLeWK+I+xNb6fWERVfsXO0G/35Z32OGaS1M/P1i0mRmcRPzbmzQj3UUaiu2yuP9AScYUanrCEdT20DgJ7V2SePRXiL0Kz58D1ubaZmacM55yQ3z8BIL/qTBS2XGnfGRDMWRQb3RF+E4y9Irf0NJRv+DD06YtQXemk2WgGweSZEfZVLIEEK6ples15z/Q/40uYRaLMOPV5a5FbdTYKp99kF3P8RcWaPeOkzW7Khzj7fxqEs3cKeJpyUXoeICzopuELiKaSZ8+dngxmr8taL3S6F1K0XF3yNDPDdS/xt+jlvEzus9cAYQvZFbTRUWbswnupz4WtV6N4zi3QZ690fyueei3/Zp8Zp18I3KBovcKOG1C64t3QKp5ZuLFwPR6aXBjROcE8YfwWi5mRpAk6qRc6CEOa2WNtZP5NpWvPG1C9+L3U1fCEK55zCz50/Dzs5/kGysA0oU9fxJTwSUXjpC7XBXb2rn+M8ykQjTMYyTSIesCMs3T1e1G6mm3O42w+RNOQPzkY8YnqcK4IY/YqZIqIObFp2RBuu24j81rwnXdd9BZ/1QkIqGnTvJDbVooMYvsQAJO5sBQQ8DY91jkemp8J98c40jQt4APmq4HasG87shfP1zm+re464DEoatumo9mj88ARaKjWrfmuh5i9cLvGwo0o7noV8psuC12L6hcp90EbmI/izlco9ZvuTnCeyZods1kpNpw28kFNp69CMfNdPOcW/DoXFor1lPyayOCeFiRA3X4H/TMDufzGTLHlgEmt/cjpzGJaGcKcwtarkN94KU7MCAjnIjR7KqbiobVHrZ0nS0Gtsr/sh49bBLSrSQhu91mA6m/O0HHrVetw2ekL7WvZkTmeRsnE50dPxesP3xAq4yVc5+wnmo7ijhtcQY7ns8fS7Fl7RuVVn0HxnFtczZ4ZI+S/2x/OxNT2fsiqW6TZC/jsEULc/Yyn2atDR+WlH2dXSGu0FN6byA+QFrJ5VeuovPIzyNvCDutHHrPn/y4y41SNxtkwCep5SoDldIHD6P5P4fTQbyJzxyj4kqrrBnKLtsifu5QQm47S7Q/Q0gDRDOhO3k2lzqmaBqk3IWvi/QJQ7HWYvbTB8ntjQkazV5oG5LzAHawAJrlFW/BYbUaiQB0iGR8Bfw2xft+fW4gHJ9gL2+1jyITK+hOVZNyv2dOg981hmiaw8Knhs/yNOdB0X74YurdpIcqMM5/T0dvN9u0M+cH1zmJej/P+F13y6tBv3xxfg48fPwfD05Yy7pAL0KLi4ylCHAKmFHCu9uf/8ba7MTPPJdQJpU1hHnwiTQHj4P2biXPw/YnF0Mqe07umE9RtZs/Qg20wpNOEILdsO4jAvIen4SJ6DuUr73RN60T4yPHd+NJoWPAQzGOomjpGZkawBBcy85p+r7lFW/CMPlu+ByT0wf4W1uzl11+IwrZrfOUKXRFm+zSzx3w+ulGG76c7F729keSKKGy+PDzXosw4FfYIM7CKnb6bAH40eDEzenBu3R785fBO/KYW1Dqb4fZpV6HFaubnMjh5ySC68vY6pdZrYcdNieoVz8dwfjETBK+6ZK19WW78XWaPGY2zZlelgRDiMnuEIrxZQUpYaEQItRyIIyA685PqY0TEZpPoIIwE34D/fONr7Pl7cnCOly6/g1MHbFN6thUBYU9VAJ47DfN8Emj2yvvuQT1g/t6A5hcgOWuYs8//NL8R3xrzC1s0+/wYRx6FbQJNHANJzmpfNE77nU9U6yAg7nsgnD1JaiUw1ssDlV342eRcdtqqOEyvhLks0PHZ64AFaQKVNXlM6pMZKiY+rGUno9qkVQ7QQjT821iEliq0IdqaPWL9zk+Y7vV9VJDXiIXf1pxIVP5nIZoOszrG6mx6kAnQwi0jZgQcAYAJNcn5t8ZWMU1gG9DwaI1FLNutR5jo8Hvqh+sfELqHWgPDB33XqhKJ07WcQNMSOAy4uRod4pAX5jyoBXIE5OAIQMxB/N3Idh/RSTQNNduMkxeoRRWGkdxc7de1mfj+hN8cjT68AaC2/ByF9eFoKfiz4Qujm3G8UcS7Xh52jA9ri1mEnsT4cRbHtLK1j8wNmYc6pnRe3YWtV4MUwgmo/3J4J/6G8jd8zqSsLGSFfwCHGeAIyJiQF5ap9sV9fXY/fHkt7Y/Fbdfgp1WGoM/WdtDROGkUz3wVKi/9hHzfWLDzgvmiJ7N89hITbZbJ9oGaRLRCG0scE2Lp1AvWGGtUv5/LWcRtLeDv9mvd8sGtG57Q4VAgGvezYOefq0f6zlljdaLBP2uDefZ8AVq4Pnv8ceiig4JwyrHNOA3mNctiRQxP2ODNjW6fJYC/VtevXDFAi1YZCAl8LDNOgiP1Ep6sDbgMJM+M0z997Xliay6PmRXk1/F97Jj1JSF0KCF2qWgxrOOTdcCn2ePXv27xAG69ap2wd0GM6NPw6RNnocrIb6rPXi30MSSVARR3vw6k7JmTypp4vwCsODvMXuqQZfZYk8y3OYYXSZrRzPKbvWAMogUvZcZJwTSDMmHqmleIed2RaEaZRgHA39XVNjUuNMOXHNRDitxehGZP14mgjJjY5UldtemLhVJNRlVSF6PCavvr8D4ON4oYaVjvtXLTx1C68s7I27Xp/giB3x1XizYa7o+Gvx85FT+btBJcBwNW0OWsApyDO7B2/Qe4WEvuVqER1Bs8zV48pMU0BnMWknKfb++pr7oA8lEZ7ToE174zvgrvPPoS38H708l5nNIsrae/v92N49L9csJ753OBaH3uX4KuC97IlZibJvDT6gI8MGkR3T+fDEic6fMg6jUzzeijiSZfZwSYVuEltmd2RlidP5CS+MEqQ9PxZG0Anx85ld2SpoMw/ab9EJoTOtYZVBAk5wFUza5lMBkRYZMGKU2DNn0xirteKVW3q9nTvXn9q671+MroBvywvMtX9j7jFLzjyNVoFDwLl38e4aRvCaDmEswc89J8Cf84cgo+OrybW4cXjZPy2YuIxslLsaT1zvJr/BTyypma2FRWhOKZr0T5xo/43uUb967HS85cYvfXX97dC2MEaNEafv/9hn16vOvYlbjn+IWecEjAhHx3YjmqpSHklp5m9a9kCZcqGBW2zUJazF4+57dKEJq6wtrXXn/1yTh5STgdBFUo/Jugu5quiX0MTRO5hZv89Upq9joBWjoII7DYNy4bwssvWBkqxjq4tD6+RgVImdlbsRNPnH03AHrTD0M1QMvYRI1b3jVVdHbPwC7q+OyNSjB7q1axowpGg2HGyZS+p8fs5VaGA1fQKOZ1bhAX5zD9xthafGI4HO7emUcmCPad65leli58E1OqmVu5Cz+eXIBvja9hmpWJ8F/jK4TROA8ObsKPJxbg/46tDV1759Gr8PajVqAcUihz8xfSPcqvOhuVV/yF+/2LY5twF5XomcYHXnsa3vOKCCKHaLh/Yik+fcIy6XUI1lCQDeeg5R3cPE1SQDBSPOcW62da9ecUJbqr2dMD9ekz2YEeoqCLtJoKoMO5d998L0iuGNp7eOY5QUQdkr5gqZT57H+P84NRhRAYv1JjOFQkGGRB2BH4w+Ubc9dwJebPEY9Y+cPD1+MvTpzFZUoieT1hNE4ZZk98WdMVNL+hxIT+JmQEcg66ikWsfu09+GVtVnThuLD3cOJj9hzNHu0HZj3IoXpYQ6sCcRTWwFrRDJQve6eUGTXgRUkuFrwxNgF8c3wtqoF8lbfdtBWb1y/BvOmeNm8Sfr9S3rxzI+QKJub3JpYL8/a6jJuzBnXDFV7VGya6LnpLKE2Gc6aF0mcEmTuVwDqakxokGrRmx2rW8IIe2ejvKWL31nlYMmcabr7EMpus3PhR/EXp1Z6gI040zgDzs2uDI9Syx9FhoAS+ZIcbFezffhu0cp/9PNbfMmG5o4ghQwGUrrwTB0+5NfS7LxonCF5+wUrcdt1G0LGdZM8J2d51FUW0akR1LMZT0mevY8bZQQhBO+7fv2ItdqybxSAAGOYsu17pSSbds94rl8wvLwzdyOEroxvw+dyV3DKWaZrVmV9U2Yc1LeUfHqtSv/sxc6DCvuIkDrYPOScqnwhX7lRj9pzkxz+t+RkgfdYK5gYdSRwqgOef4KCY10HyfuLD0T457/xrYxvwvz47dVt6av+9YNsC7FrvXfcRPYG+3Htip5X/UTCdWJf+dXSrl2ePwew19ALuHdmJE3aicJqZNKGBl87BD6reRj0QEIOgyol+2N9TxJwhPlECIMQUOKZofzF8JrscVyoZ6IP9mAtmdMPp/yF9CLlFW1jFrM8awfwZVn+dPIcOjJnLsH9ZRARZAF0XvBH1GZ6200iJ2WOlv6D3HjXDbud+iXev+aXDwXatC6zIdf73MUlYZmfiHge1Px8ZuQBfHt0ITSD5LV31XjyMZe73BrQYe7SP22VcDkfj5MGMMONUyzdHQI9ZMFH5M3V5M0Y25GdQ6er34pOuzzUd8CQMn4aQYcbp7EksMzAViJg9v32O+pntRkn2mWWzx2v2UAU3nLc8Ilqgd+/zJc9awjUJ5RCyrJ+DLhYO45Zfcy5ya89Dft0ety+GTmDMXslNkxH6PRRJWWzG+fHj51D9sMaK3pm6LnhT6N7yvntQvpqdpiIomNIIwdtu2IT1tvaJFCuokgJ+ZftEaqygI9SZ8XcnwprsHBURFAB0w/CPs0OLcAQzrDel2XP+e7U1jKtiyOzk+sB8NPIM4QhtjUQIdqybhWXzegEQympGLWCND5oOEojJcO3ZS3H1mWzaL1L7xjjPZc04XwC8XofZSx0cH41h0wpfnlt1FvM6YBHopUvfCW1wAVMKyDM7u+vV23DXq7eheObNeO/RS6W7qmsE3xxfi+fRzy1jmXFaeLQa0DwyunNiVJBmIJAzSp9jaTy1irWZOvzDf42HNaFBqEpaqjDw1iPX4CvVbR4j3T2E4uk3Mk0ok0mk1FDMW8mOuy58s/VDoYz7JpaxC7taIluS6UQdjdFunHvcAC1NGB+W/0PcPHwAQsSDE3REC6T8cJg5p/2QH0CAadQIwVuv34g3XLOeOjwZpkbUZ13TsOeUBXjXy7Zg0exwkKG6Hm1yZ8xdg4mtXsAJI58TlJYHi0ANBmih8cvqzFDQAFmQKGYnxOwxSgTex/2FHb7vF522kN++m8TYX8ezjT58a5xNPL3n6GX4wLELLGJVKfkxq/P0Z9HcTmbGOal3oXT+66PrcPsSJHwF/VAYA5PxKQp63xw8Up3r3jHaEAg1chSj74wHPT/svvL9whlgMMkOs0fs85439MMN/jr+5PBZ+IeRcHAaN8djlikjAPT0WAR8pUteSBQKvuOcpUYBxVOvBckVoGsarjhjEd52wyZmHVwXgKAvdIQvbpVm+t0chVbdz9crMOaG9yStMhApfI3Cw9X5OHDme2DMZtAplO3qsNmFTw2fiXuOedHAi9v2+l0YAs/oBHNTSb2g65qV+mdSznyXhrTYjhXtlGONZGn25IVU3CYJQeWGD/t+6yoY2HMKg8lG9DYUL2KthU7qhQ5CMOav51wh+LexjdCmiSNl6f1zUL7i3Z6EUvMIOJ4Z5/S+Eqb3lZBbehqea0RpxbzNSKfMLXgghLh5f0yfxIaNYSlmz/qTP/kClPf9GbReK1iHI7HlaW+E4GiyaIyaBZ+GQR+YZ2mOWJq9DMN1A/AdAIWc9bzaAO2n5I05DZc41hxJu8PsqW+qcaRVRBBpLagNjVU//YXxXuoR809Yd5DZs1sLpfxwDmDHWT4Qbp918C2d24tKV8493Jhvg/qR2IEM5jPyxlkF2D+Hi1Eat2A/UwS99xAC9zl/070JHxvejS+PeYRdbvU51J12EAGZyUC9n4MNiwF+LBc0aQ3XEyQKq8RPvF5xxqJooiPoC2syfwYAPN/owVN1vq+JjDbnH0esYDS+3KLM1AsKRJOgzGMzdnODIrEwZ3p3oLr0iZ0otwUeRCakvjXOCtDiBpiR39+dnGw0Jm3NoN4Q51A92uAzFo9U5zKFei6zp4f7nRT0fD5t3Xy8/up1tjZGDnP0w77vvF5ddNpCzOVZWvBuCs5/lTPYLuvpk7Ilzut59rPRAsoJM4efV+fhSZW9ohFtxmnf6MKQoON4kKYbjPDZ4kvlE5ifnsizeULzKLcUfWB+/LqnPq/XYfbSRnH79eICqpu2buA7tqarVMzhM8M7mb5b0qAkT4YmzocD+Ce5aQaisDHwR3vXY+YA74Dza/YI0XyJNp3AECoHsYPKdX+G8vUfkirrJEE3lu2wu+Np9v5pZCv+Y2wNhgc9qWB53z0oXcU2/YjCAxMnMX+nD4CiEyLcCShAGcpxCUdHs2dfj7cZyd00dPPHXF+5qLDaPNxy+Vq89jIZMxOqXoZmL5H5VWCQ/u/4OoybOfy2NhQo5/fZy2+4yJ+rkSZKggyuGX5vcd5NrcjXtvsbpCpXMtNj45bL2e9IhXgqbr8ejxf9Um+p2UIRd4cbFbzx8D78by7QH8ZeFTSrVTHn8ERLAAAgAElEQVTB1vrm+P5Stdh1Jzvlc2vYwS0czVCe0AFcvOf/bPVC3D+x2AsgIPVM/DIywqs7j14OzLWi45UKKoKDeGNUuvI9qLzi08r3yfoLOoQ3rSFzpPt1Sc1eY/UelC5+a+h3RyBJGpMAgMPHWUG+gKMNdd9AzU2q7vXxqYLlj53UvYAmiLV8HusWDyrN8Yrmf06V/jxZWo26KSD/JX32mGciISjk9OhzMyG8eEmcp7Dn13+MrcFvatMl6tP94+/QIjzzcca7insmA0BeMjiYyThbjAXrkd/kBPqjTb7pAC1NZPYiHqVr9+vkCjLQ8dnrQB2C0LwsEOJpM3ZtnIefVBcEfLfUQPs0SOVMI37Goy7wlwCAlQv63ChWjMqsv5wNwAkMIfLJ4PYzX7LyEkpAqwyg++Z7kVtop4ioWxv0nUcvx3cnVlipIygCUqsMQO+fq9ynNx/ei8+NbI8s52j2SLECfd46FM+9hb8wg2acEVGvRBBH4/Q+Gj2DOFC3nMBFAVpE2LR8CJtXSBx+9BeGZm/ULABn/6FS217l/lF9vDaEtxy5FqNmQCsc8NkjuSIKp1A+dMI8e85aSba1TlZmc4PR+EAdwlFmTzLYtJz9jkLMHhV9TwRvjvGEFqzCVt1VGOFJyvJlkYpCyp6vxuKtKF15J3JL/OZ0rmYvqlYBMXN855tRPG0f85rD7BUIpRmi5ucT5kz8/ch2qgcS61sotBM/yVkb5+BQoxtazwznBnYwPFYTMekgounCvJFB5GDtByNm2CezdOV7UNz9B/4fXTNOas7YxHTwjDlisjXsjVV7mNY4zvsz7UjO/T3s9ARP1/uYv8vASb0wbuZQ09Lxx/W9KyfZODXvfszJkevgM8M7maanMvjR0CV4w5EbuGsmFDU1QkBxgBpbk+h418u2YPUyK67A40EBXpNgLNgAAPjW+GrILAwzaFHgpl6Qp4GcAF/umazLz5ViXu7MMHnzz+k/pUSwKEZbCB2DLomLyGBgCcx3O9E4O5DGxmVD2LZqBrXRKUifbQKyq5jcTIs2SXHMOBu8GMkAdm+e52f2pMzoxJs5L5CAq9mjpK4fPX6uzxE7E9gbrJIfhwQmkBf6mDnhipfaZjSEaCjteYPtC+BQm1aZG89bjnfetJmiQq3fHU2XppLPSxH0G3dM12ltcH7DxcL8NnHBs7Ens1ehamr46ijPZNoCHdQBgEfcRMGNxskL0MJ/p55mLwxVGecBCUKRKBzsSTBC5doihFBBmVI8BHnjajO0I408iGbg+Qvu8d8mY+4l8BMSmfck05jz3/iEvW7zYGv2QnakUoo9fqFjZbEJ075zluGDr9vh8c3En3rBFMzrWHMg4nmeqU/DDyb8qVe6NEuLxtLs6QPzPOGd24Z/rwQ85iy41z9r9qN06TtC9fKIPMeM06nvrddT/mn2LV8dXY8xBmPq4E9fvQ23v3Qz9zoRWBCwkN98BdPE3Dm/Jxbv8j2Pm2eVesR7R3ZymzxUr+An1QW4b2IZHquqM1NRSjG+Gaf/HRyHRcOMmXkvaBwhmNFfwvm7Tsb7j12If4zJkMqC9wiFbXvxuWmvFr533/Noun+PsQXPUZFIff7fLh1n/Vq58cPJ81YGweuP+45oH4Xma/Y+dDx9+uOFhuR2Px1I4fevsMLRT/z4MaX7CKitIQU/MlKgmD0J9f/mFdMx/vwcVB95FCbkTCwdNxRuQuQIzR6NX2UZrtuBnTz7ZRetxX8+cgw/+c2h7NsEcMrKGXgZIy0HECYXd22wtLmNMSuHmCP5c4gO1GKEXZb1C6Ock0NSRACFLXY01weeilU/F44Z5eYrUH/uN8Bhr943HrHMpfcKbn+kamljf1WdgRo0bJXUfLlCCV5SdcFB7ApGqIe/9uyl+KuvP4py0cCYVA88/Ly4CSfP4xMOKpoRFTw8ORcbt3tJzn9a9TMLRJHXcw7/UNhz+jNnfyvv+wA+9n/+Bb+uzsSHAGhB30QtaMYZroPnzxgtQVefxDLkjWfGSYUv90Vedn5TCXTALvPJ4bOwIif2y9I0gp5yHuPOePDGtElWWX96zAo0RjsslIjF7AkDtPgQ1uyZEycAhM+xOjRoVKqahmkJtnhv39Xs1aw+9XV7a3Rmfxk4iEgzvhl9Yk2Dw+zJ0suFjZegsPES4K5vM69XF24HefbvAQA/mn4Fdrl7h/8p75+5F2fv3AD6RHn7kaux7KTpwDErrcnHh89FF5nEGQrzIfI8sOd6bt0eVH/6797aJJp7Rt974nQcrSyGY9ytBYSiBMDv6uwk8mkgUnukaRjXSoDkTh/U7OkzLXNdnRX8Bez5aATSTvAicbM7IKd5I7wAJc5Z6dPsecLBuqQw8n/Gl6AOHYuii6ojkOaJlHphDj/vfl88uwdzp0dE8n4BoMPsNRuOg3hlOurPPIp/GjkFv6zOwgcFt2iOJiwFZk/r8Q4gFuHOBHXa0Fo3x/ywKx+YRtz9UMzs/ao6C9P14YgcRtlh7dLp+N6vLGIga4HUjecvx7ZV/GA9v6lNR90keLi4CevoC87mbB8Sbk4lm+hQgcihmXA+91byOHvjXJyxfjbwRf89wSEjICicug+Tj3xLuW9WhdazFjZeYn1/6NuR/QYA0j2EYxMEZ2+ymL2PDltSPzpW2W3XbcQnvvQwjp1gjFtUUnVqHRp2YluvzzazR2nAt62eiW2r5YNjAB5h9EBlF7adGc5bKI2YzOBfnDgLn9lAa0YJxho5dGmW2aGsZs8TVBEUz3qNS8ww4ZrPBn4u9eLHkx4hHiQ8guarrKVbOP2l0HpnYfInX7PuKffBHDkSuadGRngT7ROCazSzR7oHfcSHr15XsceYi046hMC+qs9ajvqBR91ij1TnYpnkhlbYeClgmsit2Anzhw9R/XE0eybC77w5Jk5dxNHsSWroG47PHrUGJkYAWGacdx+7EK9e9gymPfsjyz0hlObI5E6AA3bqiRNGWPueMzTEj/tHgXhEfFrH0WShFzgBjGo0cet/xmM9Sy3T1XFPEHHC7MLe3WtwVcPE2z51P6ow3HRGsnD27ahonMVt16C47RqYk3aScI3AGdAfT56EWcRjZoLMXpOmovB9KNEORPOdZ8acVai89BP+FCIR0CX97piQzZfKGVh3L6aYRkIIvj2+GuNmDnMG2BFZg/j8qHWO3sS4pvXNhrE02h3GQemy22HWPN/Syk0fB/3Gunb/AUb+xjP5fvuNfO36CwkdM84M8Inhs/Hnx89nX7QXhakX8JYj+/DA5GIcN8USvtCGpoj/GV+K9xy/CqUr3+PzPwiq/7mggk44EtEPH9+Nzcun4+pdi+Vz3kVo9v5ldAt+sPjVWLxU7DeQGTQjuTYqAt8cW41D9Qp2rZ+DYpBJpnDC7MIbjtyA5wx/xDrnEMittmTe7oFbZQcIEEJWs0fozwTX7V7mS+IrQn7tblSueZ90l3x0fEDq6FyKekeVa9+POS+9G9edy0lfAWDZvF5cfjpHjhiZVN3TFOiBiIL1ouU3+rtcOnM4Ohk4/9IXRzehfGU4sNCM/ni+C/89Yef003MUE8cuO2YTkxPwCPPckm3QKgKpu+T+pmkEHz7uBT4JhSmnx8xeL1ppms/vkhR7hG0mEfbIBE1ymT3UULr0Hei66C3sggLN3ljfUvzX+Ar8d+kcXxlS7oexzE8cyQZvIPkuK4S+rQn9wcQiPFYdctPiMKlchT3Ts/ZQH2BXsyeb0J0RjVOfae0JdVPD0/UBjE6z9gDLrNPq21gjR71D9sM9Up2LDxy7AE92h03JNdsseCToC6wIKfNkCXwdO6132D0dB+acjU8Nn4VDBcrvP/CIOYPdrq5rGOgJPpOKak98iz4nmCrB75/OgkMbma5mrw24PQVM9p4UGn8ZRo/eDnSFtADFc18XqCipTx17f6pDx39PrEQa3Hf56j9BYf2FzGvDxDJFnqAED/r0Rb60GEQ3fJYdWlc41dGLAR1mLwP8b3UOHueYcOizlgMAaoMCCTcNKkBKXE7k86On4qhZge4L7S8XoMWCdb0Bgu9PWMFX9tf7oGkEe7YtQCEfMIWyfaOeQ4CwY9l3U6hDxxk7t2Kol39I1kwNx031CGdSSMskTtNBymx/q6+MbcKdx66IXTUxCqi86rPIb7C0XfPmWFE9tUYczZ5kOc68MxZuROHUa5XbFbdFfQ6Y/Llnf0rn+Rknc0K/O8Qh7yAUEB+10hBuP3IlHips4ZaRg9xD8oib1x++Hv85vtpNa+LgT2/ehnfGlGR+dWw9bj18A4hhABGavZ9278DfnNiBp4yFAAQuc35Jgv1BvB8RQvCbmvdcXBMjAOVAFN2PHT8Hn87dAH22xbgGk/aG2xJejuipwGfPJk5ypAqt1BvK2eUy+QJmb1p3F/51dCv6p1tjoQ1aTIYTJMJfn7CjbJjA50Z24EPDe5AadZugmhKxBFqyzJ6T2kGfbmmFxxo5aHYk5p9NWmehZlraqwY0EEIwuXEv7jlOEZaC9/9UfRCTtfADFU65BsWL355C4nkLJkiicXuazMSHhveAaAZqxV78vDo3cOb7H9Jj9sKNBteDyrxiuZ/efewi/O2J7bjj6JXIn7zHf4O9D+tDi5BbcQazTo34rZ6yFtamUr9dx/5aL0y9oMYOMQqrMHu5kzYhv4EK/CX7AnlNBIKZNRv/mT8T9544HU8rmu7m11+I3Ipd2XSqTdFyM87f/va3uO2223D06FH09vbife97HxYuXNjqbmUGY/ZKVF7+KdTHTQDfk7rHlTJqBgDPtMK3aCVqCUJkxnnT+csxZ9CSzuc3XYbG6DE8+NBJmICBb4+vFkbMNEt9+NDx8zDZM9dnOhel2bMLgYDgx5MLsCH/ROjqm47sw+zBMu5k3JkUtCTVTHC6Vl7+SWtMP/DfyfvE+o06cXZuPgkT/w5odXXNnmyEKV6prmD0uxTgCDZGZ25AZcXOwDUrMEjW0ltSsDVfnIAuonEjBDhmljGP00faFFLYh5iPWDzr1ZZPwl8fYF6Pq9Wze+V+MoN2hgE0iIEHJhdhtVKEUHufK0X4l4WsCAP+ZXTZgCbxHW9/GUZOjCOvA/nVZ/tSv9Ao5DWMTUgY44n2MsGl42YJ359YjJ/oa/FHovpnrwGeehBab1gwsWBmN956/UacNMtiWPX+eai8/FMgRh61p34CAPhd/1bgsDi9jgxYt++v9WK2cRQq0nsnMA1iRMY71KhgNo5iuCFn4mbMXYPyS+4C8l2YuP/zqEOD3j8P2r6P4aGPfh8A3GiBjr94fclOHPzmfdLhh2YNhp+D6Ab0GUsAPBW+QQX2JjBsypv0BfHd8WWAfbsJQCcMa56gZo8T3ZaQZMyOs2/T1gpP1/vxdL3frj9gnm3kUbrk7dD65wC5Ig4tvwL47IO+Mq5bCSvpd4YQ0QfRtIMtZIeWitmpaqTI/OYrkF93Pk781S2J/VXMCPeRrF18qySPX1Am/rIobL06g960N1qu2bvjjjuwb98+fOMb38C+fftw++23t7pLmYMYefRWCrjnlmg7ZALg38Y24LuTK2EsPdX9vfvme73AGAxsXOaPlsVa06IALTvXz8GSuZZJmlbuQ+n812MCOQBEKjXCY7UZqMEfFEGfs8qqrzfaf+mvT5yONx8Oa40a0FAsREh2GcEY3nxtWNqdFYhmQEsh5xkQvZHrBeskN+vRDETsdpsYdthpaXJoRfjwJ4FCGSG38kwUtl2L/Dq/KXZu7Xko7LhReG+Ubqq65w48tu61kX1w64my4gwSaktODWmJ0gah/pefG9HHPjHyKO56FUoX3yYspwW4PS0YTERwb19P0crHpek+/+Ug3n7DZrzkzCWuQEwF447pKiP4y2eGd+J740thguDvRrbjGbD74L73xdtRuelj0PvZ6XaWzu2FQRHnxA5GUNh4GfSZy/DEzDMBxMvBRROtDdeUH+47/8jwbnzk+G4lYvOhyYUonHotClvUrRs+N7IDHzt+jhLzo/XODKVbMAqUz5et2XOYBm/9RmuZX3bBCuxYywkglgYRXyjj/ml78PHj58Ymmv9p1B+Vkpk6p26NwYhunfeOZi/kg01ISNAWS7PHuKdcZJ+X+sylIPkSCNGYQZb+dmQHvjW2GrXeeW4fk4KlGXfg1p6Ai9H65uDB/GZ85sTOQKUqYGiUgxZWHBBCPEGmtM8eG/rMZSCVAeRX+yOm794yj3NHB61CSzV7hw4dwiOPPILPfvazAICLLroI73nPe3D48GH090smFZ7CoCN4iTBmFvDlyW3Yw4kox8LvX7EWw5/yvrO0d47P3sC0ZL4FQfCOydzyM2DMPxmaQHJPiFVBAxomOLKIUwSBTcrXvM/106EhirZU3PUqVB/7Ifd6LDSJP9IGT0Ju9TnIrzkXAFC69B1eSG0Otq6cjh/84jn5NmR9+4LfY4zBYWKZv9aL4TnSLJ6TaDry68KhnIuUyao+dw1yy3Yo1z1nwVzMWSCRs7F5/HUsHBjYggO/fQzHe08DcJBbTvUxcsskBGDBiRCcoCYwbhookvjpSGYPljF7UM1c3NA17Fg7E19+8mwsGP05zpoWfs8/qS7AT6qePyePl3Q1S4SAFGIk5u4ZQumSt8H8vmUdkVbAKbqeUbOIX9fUAg+ZIMjHTNMyZubxyxrH9FoAZz/82uh6vBqAQQW0ODFzE2q//C7ur6/C+fDm608n52Nz4bfcaK2feMNOaeI6CVaffRG+84WfYd3iATz4S/46oyFacycvGcTgtCL2bPOi62q2ufyD084GDvJ99gijchULGNH+fddrTuVfDICeg0caFXx5bBNOTsm/sXzjR0ByAmFCCocQIQQnll+Ew888hsGeIkbG5fcpnlXLH1y1DnNV9ivH7LVnUPqW74yvRKFUwW7qN2PmUlT23cO9p4k51TuIQEuZvQMHDmDGjBnQ7US5uq5j+vTpOHDggDSzNzDQviFTh4bERLdM2XyXZZ6nEa9Mf08hsu6hoW6UrnwTju1/Avgqv423vXQrli/oQ3/I8Tp+n8dt821DJ4wyYh+ZwcFulEthzR1dzzXnhbU+XkF2nwojlrmBpjH6NHQ+sN3S4lx8xmL84BfP4ZS1czAUw+TNqZuWpLPGSXZuFApGdNnLfo+qOFqD+daXnYKxiRq6GePsoLu7qNzvy89ehkMnJvHgo8/h4JEx9PWVldYAADygb8TDR3vxyiUbQvda79zE4KC35uOuseB9qv3ETe9m/jztkBVyO5fT1euk63nWigqby4vrITkDrz2yFwQmPp9gnrHK8+4dGKygq6cbnx09DZd198Bh9ujyhYIlmMrbQYgKxZzUnhVELm+E+mTa58WfHz8fG/JP4PrpPcjnPMI7l9Nx+5GrcOcrt2BRCmMi6q9OadW+cLdlVv+au76J74yvwpUDlci2cgb7/Trb2+BgBdMqktEnGeiuWPu6zPgHYVAJ7HPuezRC0ZdV94k4a/byXUvwhe/8OlYdAPCKw5ZG/h1D3T4zwu7pM3DnsUsxrZL3za2/GzkNXx7dhP8zow+VrrCQde4cvsByKNCGal97XnkPJvb/Cj1D3Rga6sanVs7EfT/bD4B9HgS/axrBO49chSKxrD2cOdrfV8L8mT347O1BZrsb09/+L/inv/4hgP0YsPft/oaJlQv78YvHrZw3g4MV9JT9Z0apKy/9fKVSwf4bvmfhvGh6z6ErdAZd0ddXstZjwXtX8da5+B5nn+mZ1sWt//o9q/DuT9/nMwMPlr3xojW4eOcSDEzrwi+fPCLd57wtYJg2reQre67EswbrLl/1FhRmL4HRHX3v4dEqvjC6BYv7p+E6ibZKNm1RqbBp1bT2h5zh7VFp7essZFl3s9Byn72kOHToRCwTlWbg4MHhxGWPj1pMSsO0ynzqTbuk6j54cBgYWA3Su/L/t3fv0VXU997HPzv3BBKSQAIJYCDhYhQwgQBBQDBaQERAOR44KtVqBanK0qoFl3f0VLFPW5+2KG0Ru9paqaxaVKDo0WKLB0VYQFvq87RKoY+ngUBIuCaBZGc/fyR7m8u+75k9e0/er7VYi+zZM/Ob2b/5zXznd5O2fOBznWEDest5vlnHj4feDNBXGurr24a3djpdIZ0DSaqtPaOGhu7twDtup7b2bEjblKQz7vPY6j9NA3PStX5lleR0hpz2junseLP3tp1gt33hQktY6QhG0znf/fzOnGny7LdjQRcoLQunl+ivB9uGka+vP6fjKaG9cXXJoc9bBujUqQYdP975weKeG0br3d1f6NTJhqDT01HH73Zdz6hzfOp0W9oi/d1S20/b0P6ZfrdTf+a8Z5LpSPKZt+/7WrfuxDmdPduWd5oam71+//z5ts8vXGh7a93U1BxcmdVFc7OzW5rqT7fNAHa4JV+HW/I1q/Zsp9qIC80tOq8UnWxK7LbNvDz/5zMUx4+fUf+cdFXXnuuU/hZn27VfX39OvZL81wT4Ko/c5Udd3TldaAx98CU3d1l6ruF8yMfd0vLlw2pTU9vveb6pWeUlffW7j778Xqj5Lpxr9rrKi3Rd5UXa9/fjcgYow4PZntvp9rzkvledONX2ssapRJ1yZehE7Vk1emliGMrxhZzWhL7SoL6d1jt1qi2d5893Lle85WeHQzrdmqHT7bcgp7MtSqqrb1C6n2H6C9tfbmYkOzzbfGhRmW5vn7fvxImzutDYuUw+13Ah6ONrbM/HZ891z4vBbMP9XNHi5bmivr5Bx9OSdKq9XEpJTjDlvtnc3HZNnDzZ6HP7+ZkpWnP/NM95k3wf3/HjZ3QyhPvZhQvu/TdEVLZLknJL1dAkqSmIc9+expaW1qD26y53zp71Xu4YVT40dyijzHpOMnvbRklIcPit/LK0z15BQYFqamrkdLb9YE6nU8eOHVNBQRQm0o4TXYvmpMSETn00Agnlu8EqH95PxYXmDF/rbsYZ74zoO2AlQwYdC+Mc+FtndHFfPbCwTAkxfG6NGjxmYF5vPb9skmZOiM2+D55XGYEON8zTMSjP903LZ19ON/dAliYVJNdUXqQxJW0Dv9x53SXdlgez1+llbc0Ru/Y/dPMMxhnhIXj6SYUxWF7HV6ju9LjUdh2uX1nlbRXTlY/IU8XF/icrD0XX0981z8RwUeNTx+vjka8GN8+ZJM2YMFjPLqnURf2912J4LZvD6rNn3st593v/bnP/GsXi/GBVfozalBYwjaXBXt++fVVaWqrNmzdLkjZv3qzS0tIe0V8vnt19w2g9avBElI5O/4+/guXpOyZo5c1jrU5GTIjkVu7uwxSPeaAjI55n+vVJj82XBg7p0iFtZXT58OD7fITi1mvapqjJ89KfuGuA1G04eM8CExIm6cbpw3TfjZdJkt+5Mv3tvqC9f42v/rDBjgYZiPvFSOSjcXaI9mzEfX25jy8WL7dQdXwZVlLYJ6T1/I3WG/GLB89onJFtJxhFA8xudmfcQcRTnoujpKILy5txPvnkk1q5cqVefPFFZWVlafXq4Cdg7gmMeNi749rSoAeDCYZx4+912WgcP0gM9FMTEYmYfNgPUjgp9zyoxOthRzndntMV5f0WDcgMrXYnxGu7pLCP7r1htC4d2v3FX6DamC8/j12egWV9/XAGRazuwDjS2pT01LZHhTguor0LcHrjsfgNYwDZoHg7FeEM0BJxHvKTl3MyU7X838Zo5GBj5jjsyoyANZwXm7a7DkO08uaxys1M1U83f2p1UuKG5cFeSUmJNm7caHUybG2yr+GhY0ivtGSdbWyWyxWfN1ijVY0dqN/v/ZfVyYg6T61NnN7Nop113fszo7l2oH0G993wz0h5l+lj3ALV7FktmPS4gzxfTZLdD9FGNeOMpGbvmokXaVB+b+08cDSyxMQgz/ThnmazXfJWTL8y8M5nM/eII5Tu2w1n6oWOKy2eMSL4UUaDvBjKhpnT2qAtDaZtOi4Ee/xmn6cRJgXzdmZ5sIf4E+lk3N48snicDhyqi+pDayy7+KIc/X7vv+LwUUORzUFkULMzq5nZL8WbrtfNoqphqj/rewCeeNa9X1XnvwPM9x49QZSTPmthDOqz57mewuiz5zbxkv6qO92Wl3qnBT/9TzzwNOMM8vvf/PfL1NwSwcmMArNag0S62cmjC/Rfu/+n09RJV44dpCvHBjEVTQexcGeIhTREUyg1uEasFytmjB+sg9WnrE6GIQj2YJpQLvP+uRme/gJm3KvctQHu5kjR0nE+o7hiyAgtoa/iqdiL02Av6vFF+8WS2KW2a8YE8/JdOA+TRv6agZuptdeKWR7tBebrXLoCLA9WJC9P8rPT9cWxs0pNTtRlw/pq8YwRujwOWomEouugIYFO96jivianyLvU9lGNvU0D0ZXPeVFNuLGGkq3652TopQemhb2vlPYRd7314406I5txhvOzWHZ7DC6x08sH6qO/1mhiqe85kePBoquGW50EwxDsIWj33ThGH+yrtjoZYemVlqz/uGq4ykwaUMKbSEasM3uQCTNFNkCLuyYiPoM995xWHed9M5N7WPUkP0OqB2N2ZZGh/XrdTHlx02Gjt84a2W35gNwMHTpyRump0fkNwuE+BJ/NOD0jikbGHRiHE+zdfm2pJo8u8LyEC7UGJhJPf32i0qMwaXnXmr1Izve1k4q05aN/Rpwmby4dkqubvzJCk0cHnsTerJo9b3k1mjU3uVlpuvv60bq4yLomfFbfji3bf4gtDfrnZOiFe6eYlx6EjGAvxsVSG/ExJf00piT4YCn8pJtz0F8ZH5vD2HtT2D5a3xiL3iRHUiuybP4ovfPJ/1Nh314hr+sO9pxxWrM3fFAfzZ8yVNPLB0Zlfy3tQXGkzZ//bXqJEcnxycia2o4Ps9PKup/nr866WJNGDVBBGPnPUEEcs89amHZGNeMM5/SnpyZF9eVYRwP7Ree3+/L8eD9BiSG8RFkwrUQLpplzHTkcDl01Lrhg29d0HpEnwplgX/8AABcESURBVMtnUS6mx438sh/v3MlD9NZ/H47q/m/6ygglJX6uS4fmRHW/VouVlvEIH8EeTBPufYACpe1h50f3TVVGHPaRGdivl26fXRrWukb0MbKSw+HQ3ClDo7a/pPYHu0KDH47NH7o8fIGacaYmJ2rUUGtekgQr4GicBj1eOTzXk/FP5VdcVuB3PsR44A7mPOenw+9h1VyCkfIZ60X4wiUGYr1O5k8t1p8PntDho9Gb8DovO1133zDa0G2G1yw+ymc+Pt+9ogOCvRjXEwOfrv2Peqp4DPQi5WnGGeDBZN6UoV6H5e9pcrPStHzBGENHJ/vOssvVK93P/HEWXZ7uJmw+RxuMJ+7ROE2eVD3Y6ykct10T3gudWPD8skmSpHONLZK+fLlkg5wV3QFaLA4CSofk6PDRM8rMiN97ZUijG1td9tnhAumhCPZgmnDLhZkTLtKmDw8ZmhbEB0+zqgA1EfOiWHsW64xuatc3wAAIVtzvO9ayWP7AE0AwIzxG6xC+HPAoOvuLF/36pEuSmi6cldQhGI7trBUU816GWNtnz5sFV5RoetlAz++JniUthRAmWJypmBe/d59wbwOpUeiYD/+sep729NkzsNnZw7eMVTo3BUvEb+kVvmCOObm9j6Wv5pUrbh6rnQeORtzKwcxmnKHKz07XsZONViejk67n1w751dFtHkpjjsrbZqzOVQkJDuVlx3mgFwejcRoV1JcP76fhg4xrhXLHtaW674cfGrY9O+MJyGaWzL0k/gs/9Fju5xQjm50ZeXOBZI9HYmu5B9Txlc+HDeyjYQP7RLyfIe19L4MZxdFsT90xIebmqOsW7MV4rXEwTBufJQabcdpBPOW4SKezuXfBGINS0iarV4qh27Mzgr0YF+q9p/IS62/qbvFUiCGwiy8yP2gys48RrNMjf04/x+yeKsPsfJ6blRYzA42kJicqNUpTkgTLtJErLWRWM05vD/o98bI2XAi/14D2aVAyM6Ib5PTI8ttmCPZgGsoH+1hz/xVKTopseP9gfNlnz/RdIQR52Wk6frJJUmgvoMysKYnZx/QgEpYUoBknoiOxy9CuNqjY63bNGTbtiQ3OTSwLJu/dMK1YlwzN0bBBkdf6hyUG88Aji8fp9LkLVicj5pn/9AYg7nS98aSnJkU8l1swLurf1uwsN8v4Cb4lxVzNQrx49KsVEa1vdEizbP4o/eeSSoO3Gj1JSe5gz+KE9HB2HPk5mtPsUeUTOfd5Deb+mpSYEPPTykRbycA+Kh+RF/iLPRw1ewBixowJgzXyomwNLcgyZfvfXlKpE6ebTNm2nWVmpCg1JVHnLziDW8HkZ+jxF+ebuwOTJQfos4fo6Dppuh1Cv64DtAzIzdCREw1KifBFl7daerPK6Z7EfVqTEmM/95mVwpzM1Ki0HOrJCPaAKLq6YpA+OnDU6mT4NXxQH5UNs+ZNWYLDYeoDRE5mqnIyv6w17NcnTbWnCP6MtqhquFKTEzV8UB/t/7zW6uRYwlcYl5OZ2n0yb1iie/+22H/gDqTrMX19ziX62xcnDR+47bm7JikvwDQtCF7XJsVGye6dEvG2DWsK7MN3755s6vZBsIcYlZmRrDMNzd0+j/c3iTddPUI3XT3C6mR4NX/qUDkkXTe558xht+qOCbrQTFs6o2X1StGtsy7WJ/+npu2DHlSD5X7U9vaA9J93TlRmRorq2muX7VazN3fyEGVnmtMEOxLfv3eKnM7u13nX2hQ79Nnr2owzPTVJZcOMnYtTaptKA8Yxq2bve/dMMWxbNrg8eiyCPcSkJ24br/85fk4vbPyT57OfPDTdxAljMbcHBXluaSlJSmP0ZtPYYSh7IxX07SVJngEFjJxPMhbMn1psdRK86uNjiHY7jsbZtRknYpu7jIxGn3j0XAR7iEm5WWnKzercRITCELBOOI+Q7gEw6I/RWRLNOGNC15eHdng3wQvR+OJuAZAYD8835K24FQe5CwAQj8qG9dO1k4r0HzHadNkcgR+I3DVKZveFgX9da54jnTQ6FsycMNjqJKCD7N7+m460ONvKgOQYHqCFYir+UbMHADBFQoJDC6aVWJ2MqArm5bd7wAS7NeOMe7H7vB208uHmDq71xG3jVXeGQa2C9eySSX6XO9vnX4mHmj0bXB49FsEeACBovOWNnLtmz459xmBvRQMyVTQg0+pkxI3UFP9TXrhr9mJ56gWK/PhHsAcACIjuGt5VjMzTqfYBV4KVlZGsOZcXqfKSASalCuEgiyPaWlraavaSTJp6wUjcA+IXwZ4JhhRkqU9GstXJAACY7BvXj/b6ub8aUIfDoRuu6FnNW+MBD7OItqIBmcrJTNUN02JzJFtJNOewAYI9E/zwwSt1/PgZq5MBAIaZN6VYG97/TCnJsf8G2krEC/GMXw/RlZ6axKTiMB3BHgAgoBnjB2vGeEb6g/245+GjZg/ojnq9+EewBwAAeqT/9Y3LlRZgEI1wDR/Ux5TtAtHkDva6TlWC+EGwB8Olp7Zlq+KCLItTAgBR1v485OJ9eFzIzUrz/N/IZ9n/vXyKaUFkIKOKc/V//1lvyb4BxB6CPYs98tVxOn3W90huaSmJmjK6QFdcVhjFVEUmu3eqnrhtvAr7ZVidFAAAgmLkpOqZGf4n0zbTN/+9zLJ9w4Z4bxX3CPYsVlLov5mHw+HQ7deWRik1xmEeHgBAXKGVGuATrTjjF8OqAQBgECNrhwDAajRJj38EewAAGIypqeIPYTrgG9dH/CLYAwDAKDwRxS1GGwS84MVV3CPYAwAAQDdF/el/39NlpCVLkvJyGHQvXjFAC2La9VOHqsXJayUAAKLt4VvG6nyz0+pkwELFhVlavmCMLh2aY3VSECaCPcS06yYPtToJABA0d0NA+uzBDlKSE5WSbM18gYgdZcP7WZ0ERIBmnAAAAIBBSouoBUPsoGYPAAAAMMh9N15G81fEDII9AEDYEhwOtdJm0YMBHQEkJyUoOYnGc4gNBHsAgLD98L6pchHsAQAQkwj2AABhS0/lNuKNi8mpAAAxgDpmAAAMMnZEniQpNzPN4pQAAEDNHgAAhpldWaQrywd6JiIGAMBK1OwBAGAQh8NBoAcAiBkEewAAAABgQwR7AAAAAGBDBHsAAAAAYEMEewAAAABgQwR7AAAAAGBDBHsAAAAAYEMEewAAAABgQwR7AAAAAGBDBHsAAAAAYEMEewAAAABgQwR7AAAAAGBDBHsAAAAAYEMEewAAAO0mlOZbnQQAMEyS1QkAAACIBetXVlmdBAAwVMTB3sqVK7Vz507l5ORIkmbNmqVly5ZJkmpra/Wtb31L//rXv5Samqqnn35al112WcBlAAAAAIDIGFKzt2TJEt1yyy3dPv/ud7+riooKrV+/Xnv27NFDDz2kd955Rw6Hw+8yAAAAAEBkTO2zt23bNi1atEiSVFFRoZSUFP3lL38JuAwAAAAAEBlDavZeeeUV/frXv9bgwYP1wAMPqKSkRPX19XK5XMrNzfV8r6CgQEePHtXgwYN9LhszZkxI++7bt7cRh2C4vLxMq5MAGIb8DDNlZqRELY+Rl2En5GfYCfnZHAGDveuvv17V1dVel+3cuVP333+/8vLylJCQoE2bNunrX/+63nvvPcMT6suJE2fV2uqK2v6CkZeXqePHz1idDMAQ5GeY6dmlleqVlhyVPEZehp2Qn2En5OfwJSQ4/FZ+BQz2fvvb3/pd3r9/f8//58+fr2effVZHjx7VwIEDJUl1dXWeGrwjR45owIABnsFcvC0DAPQc/XMyrE4CAAC2FXGfvZqaGs//d+zYoYSEBE8AOGvWLG3YsEGStGfPHjU1NWnUqFEBlwEAAAAAIhNxn70VK1boxIkTcjgc6t27t1566SUlJbVt9oEHHtBDDz2kTZs2KTU1Vc8//7wSEhICLgMAAAAARMbhcrliq8NbiOizB5iL/Ay7IC/DTsjPsBPyc/gC9dmjKg0AAAAAbIhgDwAAAABsiGAPAAAAAGyIYA8AAAAAbIhgDwAAAABsiGAPAAAAAGyIYA8AAAAAbIhgDwAAAABsiGAPAAAAAGyIYA8AAAAAbIhgDwAAAABsiGAPAAAAAGyIYA8AAAAAbIhgDwAAAABsiGAPAAAAAGyIYA8AAAAAbIhgDwAAAABsiGAPAAAAAGwoyeoERCohwWF1EryK1XQB4SA/wy7Iy7AT8jPshPwcnkDnzeFyuVxRSgsAAAAAIEpoxgkAAAAANkSwBwAAAAA2RLAHAAAAADZEsAcAAAAANkSwBwAAAAA2RLAHAAAAADZEsAcAAAAANkSwBwAAAAA2RLAHAAAAADZEsGegQ4cOaeHChZo5c6YWLlyow4cPW50kwK+qqirNmjVL8+bN07x587Rjxw5J0v79+zV37lzNnDlTt99+u06cOOFZx98yIJpWr16tqqoqjRw5Un//+989n/sri8NdBpjNV372VU5LlNWITfX19brzzjs1c+ZMXXfddbrnnntUV1cnKfw8S36OgAuGWbx4sWvTpk0ul8vl2rRpk2vx4sUWpwjw78orr3T97W9/6/SZ0+l0XX311a7du3e7XC6Xa82aNa6VK1cGXAZE2+7du13V1dXd8rG/sjjcZYDZfOVnb+W0y0VZjdhVX1/v+vjjjz1/P/fcc66HH3447DxLfo4MNXsGOXHihD799FPNmTNHkjRnzhx9+umnnjcZQLw4cOCAUlNTVVFRIUlatGiRtm3bFnAZEG0VFRUqKCjo9Jm/sjjcZUA0eMvP/lBWI1ZlZ2dr4sSJnr/LyspUXV0ddp4lP0cmyeoE2MWRI0fUv39/JSYmSpISExOVn5+vI0eOKDc31+LUAb49+OCDcrlcGjdunL75zW/qyJEjKiws9CzPzc1Va2urTp486XdZdna2FckHOvFXFrtcrrCWUYbDal3L6aysLMpqxIXW1la99tprqqqqCjvPkp8jQ80e0IO9+uqreuutt/Sb3/xGLpdLq1atsjpJAIAOKKcRz55++mllZGTolltusTopPRbBnkEKCgpUU1Mjp9MpSXI6nTp27FhITTKAaHPnz5SUFN10003au3evCgoKVF1d7flOXV2dEhISlJ2d7XcZEAv8lcXhLgOs5K2cdn9OWY1Ytnr1av3zn//UCy+8oISEhLDzLPk5MgR7Bunbt69KS0u1efNmSdLmzZtVWlpK8x/ErIaGBp05c0aS5HK5tHXrVpWWlmrUqFFqamrSnj17JEkbNmzQrFmzJMnvMiAW+CuLw10GWMVXOS35L48pq2G1733vezpw4IDWrFmjlJQUSeHnWfJzZBwul8tldSLs4uDBg1q5cqVOnz6trKwsrV69WsXFxVYnC/Dqiy++0L333iun06nW1laVlJTo0UcfVX5+vvbu3asnnnhC58+f18CBA/Wd73xH/fr1kyS/y4BoeuaZZ/Tuu++qtrZWOTk5ys7O1pYtW/yWxeEuA8zmLT+vXbvWZzkt+S+PKathlc8++0xz5szRkCFDlJaWJkkaNGiQ1qxZE3aeJT+Hj2APAAAAAGyIZpwAAAAAYEMEewAAAABgQwR7AAAAAGBDBHsAAAAAYEMEewAAAABgQwR7AIAep6mpSXfddZfGjRun5cuXW50cAABMkWR1AgAAkKSqqio1Njbq/fffV0ZGhiRp48aNeuutt/SLX/zC0H1t27ZNtbW12rVrl5KSOt8KH3/8cb399tuSpObmZrlcLs+kwOPGjdO6detC2tcbb7yhjRs36rXXXvP5ncWLF2v//v1KSkqSw+HQkCFDNGvWLN12222efQcycuRIvfvuuyoqKgopfQAA+6JmDwAQM1pbW/Xzn//c9P1UV1dryJAh3QI9SVq1apX27dunffv2aenSpbrmmms8f4ca6IXi8ccf1759+/Thhx9qxYoV2rJli+68804xHS4AIFwEewCAmHHHHXdo/fr1On36tNfle/fu1YIFCzRu3DgtWLBAe/fu9bmtgwcPavHixaqoqNC1116r999/X5L0gx/8QC+++KJ+97vfqby8XBs3bgw6ffv379eiRYtUUVGhuXPnateuXZ5lb7zxhq666iqVl5erqqpKb731lg4ePKgnnnhC+/fvV3l5uSoqKgLuIyMjQxMnTtRLL72k/fv364MPPpAk/fnPf9bChQtVUVGhKVOmaNWqVbpw4YIk6eabb5YkzZs3T+Xl5dq6datOnTqlpUuXqrKyUuPHj9fSpUt19OjRoI8VABD/CPYAADFj1KhRmjBhgl5++eVuy06ePKmlS5dq8eLF2rVrl772ta9p6dKlqq+v7/bd5uZm3XXXXZo8ebJ27typRx99VA8++KD+8Y9/aPny5Z1q7G688cag0lZTU6OlS5dq2bJl+uSTT7RixQotX75cdXV1amho0DPPPKOf/vSn2rdvnzZs2KDS0lKVlJToqaeeUllZmfbt26c9e/YEfS4KCws1atQozzoJCQl6+OGH9fHHH2vDhg366KOP9Ktf/UqS9Oqrr0qS3nzzTe3bt0+zZ89Wa2urbrjhBm3fvl3bt29XamqqVq1aFfT+AQDxj2APABBTli9frl/+8peqq6vr9PkHH3ygoqIizZ8/X0lJSZozZ46Ki4u1ffv2btv405/+pIaGBi1ZskQpKSmaNGmSrrzySm3ZsiXsdL355pu64oorNG3aNCUkJGjy5MkaNWqU/vCHP0hqC8Y+++wzNTU1KT8/X8OHDw97X275+fk6deqUpLZAuKysTElJSRo0aJAWLlyo3bt3+1w3JydHM2fOVHp6unr37q1ly5b5/T4AwH4YoAUAEFNGjBih6dOn6yc/+YlKSko8nx87dkyFhYWdvltYWKiamppu2zh27JgGDBighISEgN8NVnV1tbZt29YpuGxpadHEiROVkZGh73//+1q/fr0eeeQRjR07VitWrOiU/nDU1NSovLxcknTo0CE999xzOnDggBobG+V0OnXppZf6XLexsVHPPvusduzY4QkYz507J6fTqcTExIjSBQCID9TsAQBizvLly/X66693Cs7y8/NVXV3d6XtHjhxR//79u62fn5+vo0ePqrW1NeB3g1VQUKB58+Zpz549nn/79+/XkiVLJElTp07VK6+8og8//FDFxcV67LHHJEkOhyOs/R05ckR//etfPf38nnzySRUXF+udd97R3r17df/99/sdvGX9+vU6dOiQXn/9de3du9fT1JMBXwCg5yDYAwDEnKKiIs2ePbvTlAvTpk3T4cOH9fbbb6ulpUVbt27V559/runTp3dbf8yYMUpLS9O6devU3NysXbt26fe//71mz54ddprmzp2r7du3a8eOHXI6nTp//rx27dqlo0ePqra2Vu+9954aGhqUkpKijIwMT61i3759VVNT4xlMJZDGxkZ98skn+sY3vqExY8Zo2rRpktpq5Xr16qVevXrp4MGD3aZy6Nevn7744gvP3+fOnVNqaqqysrJ08uRJ/ehHPwr72AEA8YlgDwAQk+6++241NDR4/s7JydHatWv1yiuvaOLEiVq3bp3Wrl2r3NzcbuumpKRo7dq1+uMf/6jKyko99dRTev755yNqVllQUKAXX3xRP/7xjzVp0iRNmzZNL7/8slpbW9Xa2qqf/exnmjp1qiZMmKDdu3frySeflCRVVlZq2LBhmjJliiZOnOhz+6tWrVJ5ebkuv/xyffvb39aMGTO0bt06T9C4YsUKbd68WWPHjtVjjz3WLXC95557tHLlSlVUVGjr1q269dZbdf78eVVWVmrhwoWaOnVq2McOAIhPDhftOQAAAADAdqjZAwAAAAAbItgDAAAAABsi2AMAAAAAGyLYAwAAAAAbItgDAAAAABsi2AMAAAAAGyLYAwAAAAAbItgDAAAAABsi2AMAAAAAG/r/4/WX9jhRJH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576366"/>
            <a:ext cx="8819460" cy="36051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5575" y="53247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MSE : 198793.5341180045 </a:t>
            </a:r>
            <a:endParaRPr lang="en-US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RMSE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445.8626852720515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5575" y="99858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Adjusted R2 : 0.5049660638596776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04572" y="893660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r2_score</a:t>
            </a:r>
            <a:endParaRPr lang="en-US" dirty="0">
              <a:latin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24912" y="901803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0.5073055437091121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80504" y="690810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MAE : 333.68919457334323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2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7977" y="243332"/>
            <a:ext cx="34759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latin typeface="Tahoma"/>
                <a:cs typeface="Tahoma"/>
              </a:rPr>
              <a:t>Lasso</a:t>
            </a:r>
            <a:r>
              <a:rPr sz="3000" spc="-110" dirty="0">
                <a:latin typeface="Tahoma"/>
                <a:cs typeface="Tahoma"/>
              </a:rPr>
              <a:t> </a:t>
            </a:r>
            <a:r>
              <a:rPr sz="3000" spc="80" dirty="0">
                <a:latin typeface="Tahoma"/>
                <a:cs typeface="Tahoma"/>
              </a:rPr>
              <a:t>Regression</a:t>
            </a:r>
            <a:endParaRPr sz="30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930" y="2131863"/>
            <a:ext cx="8378687" cy="272815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8844" y="72593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MSE : </a:t>
            </a:r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198793.663747306</a:t>
            </a: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RMSE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445.86283064111325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8943" y="1208532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0.5073052224328767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1208532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r2_score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843" y="1516309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MAE : 333.68926336070683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2633266" y="165208"/>
            <a:ext cx="35229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5" dirty="0">
                <a:solidFill>
                  <a:srgbClr val="CC0000"/>
                </a:solidFill>
                <a:latin typeface="Tahoma"/>
                <a:cs typeface="Tahoma"/>
              </a:rPr>
              <a:t>Ridge</a:t>
            </a:r>
            <a:r>
              <a:rPr sz="3000" b="1" spc="-1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80" dirty="0">
                <a:solidFill>
                  <a:srgbClr val="CC0000"/>
                </a:solidFill>
                <a:latin typeface="Tahoma"/>
                <a:cs typeface="Tahoma"/>
              </a:rPr>
              <a:t>Regression</a:t>
            </a:r>
            <a:endParaRPr sz="3000" dirty="0">
              <a:latin typeface="Tahoma"/>
              <a:cs typeface="Tahoma"/>
            </a:endParaRPr>
          </a:p>
        </p:txBody>
      </p:sp>
      <p:pic>
        <p:nvPicPr>
          <p:cNvPr id="5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70" y="1967948"/>
            <a:ext cx="8718673" cy="30314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8721" y="78465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MSE : 198890.40226455292 </a:t>
            </a:r>
            <a:endParaRPr lang="en-US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RMSE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445.97130206388044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8721" y="1290839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MAE : 333.7678564764892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90335" y="1046268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212121"/>
                </a:solidFill>
                <a:latin typeface="Courier New" panose="02070309020205020404" pitchFamily="49" charset="0"/>
              </a:rPr>
              <a:t>0.5070654634720594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46459" y="1046267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r2_score</a:t>
            </a:r>
          </a:p>
        </p:txBody>
      </p:sp>
    </p:spTree>
    <p:extLst>
      <p:ext uri="{BB962C8B-B14F-4D97-AF65-F5344CB8AC3E}">
        <p14:creationId xmlns:p14="http://schemas.microsoft.com/office/powerpoint/2010/main" val="40064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97123" y="84941"/>
            <a:ext cx="2737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00" dirty="0">
                <a:solidFill>
                  <a:srgbClr val="CC0000"/>
                </a:solidFill>
                <a:latin typeface="Tahoma"/>
                <a:cs typeface="Tahoma"/>
              </a:rPr>
              <a:t>Decision</a:t>
            </a:r>
            <a:r>
              <a:rPr sz="3000" b="1" spc="-1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3000" b="1" spc="55" dirty="0">
                <a:solidFill>
                  <a:srgbClr val="CC0000"/>
                </a:solidFill>
                <a:latin typeface="Tahoma"/>
                <a:cs typeface="Tahoma"/>
              </a:rPr>
              <a:t>Tree</a:t>
            </a:r>
            <a:endParaRPr sz="3000" dirty="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52" y="1951502"/>
            <a:ext cx="9054548" cy="307769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68965" y="56754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MSE : </a:t>
            </a:r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111943.4251299008</a:t>
            </a: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RMSE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334.579475057722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8965" y="1105633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MAE : 193.50543221539914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808996" y="567541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0.7225568466076131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802737" y="567541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r2_score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0839" y="875318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Adjusted R2 : 0.7212394527168611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0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803" y="58623"/>
            <a:ext cx="58566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latin typeface="Tahoma"/>
                <a:cs typeface="Tahoma"/>
              </a:rPr>
              <a:t>Gradient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125" dirty="0">
                <a:latin typeface="Tahoma"/>
                <a:cs typeface="Tahoma"/>
              </a:rPr>
              <a:t>Boosting</a:t>
            </a:r>
            <a:r>
              <a:rPr sz="3200" spc="-85" dirty="0">
                <a:latin typeface="Tahoma"/>
                <a:cs typeface="Tahoma"/>
              </a:rPr>
              <a:t> </a:t>
            </a:r>
            <a:r>
              <a:rPr sz="3200" spc="130" dirty="0">
                <a:latin typeface="Tahoma"/>
                <a:cs typeface="Tahoma"/>
              </a:rPr>
              <a:t>Machine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018" y="13957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MSE : 67935.3191486026 </a:t>
            </a:r>
            <a:endParaRPr lang="en-US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RMSE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260.6440468313109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46960" y="1851575"/>
            <a:ext cx="3514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Adjusted R2 : 0.830828056906927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40735" y="2105944"/>
            <a:ext cx="2010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0.831627546241016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7018" y="2039528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r2_score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9889" y="1195685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MAE : 174.081134728031</a:t>
            </a:r>
            <a:endParaRPr lang="en-US" dirty="0"/>
          </a:p>
        </p:txBody>
      </p:sp>
      <p:pic>
        <p:nvPicPr>
          <p:cNvPr id="16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1064" y="1074975"/>
            <a:ext cx="4782053" cy="35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6179" y="58623"/>
            <a:ext cx="32975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50" dirty="0">
                <a:latin typeface="Tahoma"/>
                <a:cs typeface="Tahoma"/>
              </a:rPr>
              <a:t>Random</a:t>
            </a:r>
            <a:r>
              <a:rPr sz="3200" spc="-140" dirty="0">
                <a:latin typeface="Tahoma"/>
                <a:cs typeface="Tahoma"/>
              </a:rPr>
              <a:t> </a:t>
            </a:r>
            <a:r>
              <a:rPr sz="3200" spc="90" dirty="0">
                <a:latin typeface="Tahoma"/>
                <a:cs typeface="Tahoma"/>
              </a:rPr>
              <a:t>Forest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4471" y="694436"/>
            <a:ext cx="1892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40" dirty="0">
                <a:solidFill>
                  <a:srgbClr val="002831"/>
                </a:solidFill>
                <a:latin typeface="Tahoma"/>
                <a:cs typeface="Tahoma"/>
              </a:rPr>
              <a:t>Feature</a:t>
            </a:r>
            <a:r>
              <a:rPr sz="1400" b="1" spc="-55" dirty="0">
                <a:solidFill>
                  <a:srgbClr val="002831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002831"/>
                </a:solidFill>
                <a:latin typeface="Tahoma"/>
                <a:cs typeface="Tahoma"/>
              </a:rPr>
              <a:t>Importance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1667" y="1025650"/>
            <a:ext cx="4818888" cy="4000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0179" y="69443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MSE : 60132.13303353803 </a:t>
            </a:r>
            <a:endParaRPr lang="en-US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RMSE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</a:t>
            </a:r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245.21854137388965</a:t>
            </a:r>
          </a:p>
          <a:p>
            <a:r>
              <a:rPr lang="en-US" dirty="0"/>
              <a:t>MAE : </a:t>
            </a:r>
            <a:r>
              <a:rPr lang="en-US" dirty="0" smtClean="0"/>
              <a:t>150.1287009919697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0179" y="167767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Adjusted R2 : 0.8502594833570604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673796" y="1985450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0.8509671417532936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549" y="1985449"/>
            <a:ext cx="10438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r2_score</a:t>
            </a:r>
          </a:p>
        </p:txBody>
      </p:sp>
    </p:spTree>
    <p:extLst>
      <p:ext uri="{BB962C8B-B14F-4D97-AF65-F5344CB8AC3E}">
        <p14:creationId xmlns:p14="http://schemas.microsoft.com/office/powerpoint/2010/main" val="12748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7803" y="58623"/>
            <a:ext cx="18688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14" dirty="0">
                <a:latin typeface="Tahoma"/>
                <a:cs typeface="Tahoma"/>
              </a:rPr>
              <a:t>XGBoost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4471" y="694436"/>
            <a:ext cx="1892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40" dirty="0">
                <a:solidFill>
                  <a:srgbClr val="002831"/>
                </a:solidFill>
                <a:latin typeface="Tahoma"/>
                <a:cs typeface="Tahoma"/>
              </a:rPr>
              <a:t>Feature</a:t>
            </a:r>
            <a:r>
              <a:rPr sz="1400" b="1" spc="-55" dirty="0">
                <a:solidFill>
                  <a:srgbClr val="002831"/>
                </a:solidFill>
                <a:latin typeface="Tahoma"/>
                <a:cs typeface="Tahoma"/>
              </a:rPr>
              <a:t> </a:t>
            </a:r>
            <a:r>
              <a:rPr sz="1400" b="1" spc="30" dirty="0">
                <a:solidFill>
                  <a:srgbClr val="002831"/>
                </a:solidFill>
                <a:latin typeface="Tahoma"/>
                <a:cs typeface="Tahoma"/>
              </a:rPr>
              <a:t>Importance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7804" y="893064"/>
            <a:ext cx="5846572" cy="411784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08722" y="89306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MSE : 54287.031544213925 </a:t>
            </a:r>
            <a:endParaRPr lang="en-US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RMSE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: 232.9957758076612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8443" y="1416284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MAE : 143.48340080681663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62851" y="1785615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0.8657453657658387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8722" y="1785614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adj_r2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383" y="2154944"/>
            <a:ext cx="399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anose="02070309020205020404" pitchFamily="49" charset="0"/>
              </a:rPr>
              <a:t>r2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37795" y="2187420"/>
            <a:ext cx="21178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0.8662260483087465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4417" y="514858"/>
            <a:ext cx="1919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990000"/>
                </a:solidFill>
              </a:rPr>
              <a:t>Chall</a:t>
            </a:r>
            <a:r>
              <a:rPr dirty="0">
                <a:solidFill>
                  <a:srgbClr val="990000"/>
                </a:solidFill>
              </a:rPr>
              <a:t>e</a:t>
            </a:r>
            <a:r>
              <a:rPr spc="-5" dirty="0">
                <a:solidFill>
                  <a:srgbClr val="990000"/>
                </a:solidFill>
              </a:rPr>
              <a:t>n</a:t>
            </a:r>
            <a:r>
              <a:rPr spc="-15" dirty="0">
                <a:solidFill>
                  <a:srgbClr val="990000"/>
                </a:solidFill>
              </a:rPr>
              <a:t>g</a:t>
            </a:r>
            <a:r>
              <a:rPr spc="-5" dirty="0">
                <a:solidFill>
                  <a:srgbClr val="990000"/>
                </a:solidFill>
              </a:rPr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38834"/>
            <a:ext cx="7541895" cy="2931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124F5C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Large</a:t>
            </a:r>
            <a:r>
              <a:rPr sz="1800" b="1" spc="-10" dirty="0">
                <a:solidFill>
                  <a:srgbClr val="0D3A45"/>
                </a:solidFill>
                <a:latin typeface="Arial"/>
                <a:cs typeface="Arial"/>
              </a:rPr>
              <a:t> Dataset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 to</a:t>
            </a:r>
            <a:r>
              <a:rPr sz="1800" b="1" spc="-1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dirty="0" smtClean="0">
                <a:solidFill>
                  <a:srgbClr val="0D3A45"/>
                </a:solidFill>
                <a:latin typeface="Arial"/>
                <a:cs typeface="Arial"/>
              </a:rPr>
              <a:t>handle</a:t>
            </a:r>
            <a:r>
              <a:rPr lang="en-US" sz="1800" b="1" dirty="0" smtClean="0">
                <a:solidFill>
                  <a:srgbClr val="0D3A45"/>
                </a:solidFill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124F5C"/>
              </a:buClr>
              <a:tabLst>
                <a:tab pos="354965" algn="l"/>
                <a:tab pos="355600" algn="l"/>
              </a:tabLst>
            </a:pPr>
            <a:endParaRPr lang="en-US" sz="1800" b="1" dirty="0" smtClean="0">
              <a:solidFill>
                <a:srgbClr val="0D3A45"/>
              </a:solidFill>
            </a:endParaRPr>
          </a:p>
          <a:p>
            <a:pPr marL="355600" indent="-342900">
              <a:spcBef>
                <a:spcPts val="100"/>
              </a:spcBef>
              <a:buClr>
                <a:srgbClr val="124F5C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 smtClean="0">
                <a:solidFill>
                  <a:srgbClr val="0D3A45"/>
                </a:solidFill>
              </a:rPr>
              <a:t>Outliers were </a:t>
            </a:r>
            <a:r>
              <a:rPr lang="en-US" sz="2000" b="1" dirty="0">
                <a:solidFill>
                  <a:srgbClr val="0D3A45"/>
                </a:solidFill>
              </a:rPr>
              <a:t>also there in our independent </a:t>
            </a:r>
            <a:r>
              <a:rPr lang="en-US" sz="2000" b="1" dirty="0" smtClean="0">
                <a:solidFill>
                  <a:srgbClr val="0D3A45"/>
                </a:solidFill>
              </a:rPr>
              <a:t>features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4F5C"/>
              </a:buClr>
            </a:pP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124F5C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Needs</a:t>
            </a:r>
            <a:r>
              <a:rPr sz="1800" b="1" spc="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plot</a:t>
            </a:r>
            <a:r>
              <a:rPr sz="1800" b="1" spc="-1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lot</a:t>
            </a:r>
            <a:r>
              <a:rPr sz="1800" b="1" spc="-1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Graphs 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D3A45"/>
                </a:solidFill>
                <a:latin typeface="Arial"/>
                <a:cs typeface="Arial"/>
              </a:rPr>
              <a:t>analyse.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4F5C"/>
              </a:buClr>
            </a:pP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124F5C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Carefully</a:t>
            </a:r>
            <a:r>
              <a:rPr sz="1800" b="1" spc="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handled</a:t>
            </a:r>
            <a:r>
              <a:rPr sz="1800" b="1" spc="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Feature selection</a:t>
            </a:r>
            <a:r>
              <a:rPr sz="1800" b="1" spc="1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part</a:t>
            </a:r>
            <a:r>
              <a:rPr sz="1800" b="1" spc="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as</a:t>
            </a:r>
            <a:r>
              <a:rPr sz="1800" b="1" spc="-1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it</a:t>
            </a:r>
            <a:r>
              <a:rPr sz="1800" b="1" spc="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affects</a:t>
            </a:r>
            <a:r>
              <a:rPr sz="1800" b="1" spc="1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R2</a:t>
            </a:r>
            <a:r>
              <a:rPr sz="1800" b="1" spc="10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score.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4F5C"/>
              </a:buClr>
            </a:pP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124F5C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Carefully 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tuned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 Hyperparameters</a:t>
            </a:r>
            <a:r>
              <a:rPr sz="1800" b="1" spc="4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as</a:t>
            </a:r>
            <a:r>
              <a:rPr sz="1800" b="1" spc="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it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 affects</a:t>
            </a:r>
            <a:r>
              <a:rPr sz="1800" b="1" spc="5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R2</a:t>
            </a:r>
            <a:r>
              <a:rPr sz="1800" b="1" dirty="0">
                <a:solidFill>
                  <a:srgbClr val="0D3A4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3A45"/>
                </a:solidFill>
                <a:latin typeface="Arial"/>
                <a:cs typeface="Arial"/>
              </a:rPr>
              <a:t>score.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549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08761"/>
            <a:ext cx="209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>
                <a:latin typeface="Tahoma"/>
                <a:cs typeface="Tahoma"/>
              </a:rPr>
              <a:t>Con</a:t>
            </a:r>
            <a:r>
              <a:rPr spc="130" dirty="0">
                <a:latin typeface="Tahoma"/>
                <a:cs typeface="Tahoma"/>
              </a:rPr>
              <a:t>c</a:t>
            </a:r>
            <a:r>
              <a:rPr spc="65" dirty="0">
                <a:latin typeface="Tahoma"/>
                <a:cs typeface="Tahoma"/>
              </a:rPr>
              <a:t>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72458" y="4783073"/>
            <a:ext cx="5487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1238834"/>
            <a:ext cx="8101330" cy="3185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124F5C"/>
              </a:buClr>
              <a:buFont typeface="Arial MT"/>
              <a:buChar char="•"/>
              <a:tabLst>
                <a:tab pos="354965" algn="l"/>
                <a:tab pos="355600" algn="l"/>
                <a:tab pos="929005" algn="l"/>
              </a:tabLst>
            </a:pPr>
            <a:r>
              <a:rPr sz="1800" b="1" spc="55" dirty="0" smtClean="0">
                <a:solidFill>
                  <a:srgbClr val="0D3A45"/>
                </a:solidFill>
                <a:latin typeface="Tahoma"/>
                <a:cs typeface="Tahoma"/>
              </a:rPr>
              <a:t>The	</a:t>
            </a:r>
            <a:r>
              <a:rPr sz="1800" b="1" spc="65" dirty="0" smtClean="0">
                <a:solidFill>
                  <a:srgbClr val="0D3A45"/>
                </a:solidFill>
                <a:latin typeface="Tahoma"/>
                <a:cs typeface="Tahoma"/>
              </a:rPr>
              <a:t>Rented</a:t>
            </a:r>
            <a:r>
              <a:rPr sz="1800" b="1" dirty="0" smtClean="0">
                <a:solidFill>
                  <a:srgbClr val="0D3A45"/>
                </a:solidFill>
                <a:latin typeface="Tahoma"/>
                <a:cs typeface="Tahoma"/>
              </a:rPr>
              <a:t> </a:t>
            </a:r>
            <a:r>
              <a:rPr sz="1800" b="1" spc="75" dirty="0" smtClean="0">
                <a:solidFill>
                  <a:srgbClr val="0D3A45"/>
                </a:solidFill>
                <a:latin typeface="Tahoma"/>
                <a:cs typeface="Tahoma"/>
              </a:rPr>
              <a:t>Bike</a:t>
            </a:r>
            <a:r>
              <a:rPr sz="1800" b="1" spc="-20" dirty="0" smtClean="0">
                <a:solidFill>
                  <a:srgbClr val="0D3A45"/>
                </a:solidFill>
                <a:latin typeface="Tahoma"/>
                <a:cs typeface="Tahoma"/>
              </a:rPr>
              <a:t> </a:t>
            </a:r>
            <a:r>
              <a:rPr sz="1800" b="1" spc="75" dirty="0" smtClean="0">
                <a:solidFill>
                  <a:srgbClr val="0D3A45"/>
                </a:solidFill>
                <a:latin typeface="Tahoma"/>
                <a:cs typeface="Tahoma"/>
              </a:rPr>
              <a:t>Count</a:t>
            </a:r>
            <a:r>
              <a:rPr sz="1800" b="1" spc="10" dirty="0" smtClean="0">
                <a:solidFill>
                  <a:srgbClr val="0D3A45"/>
                </a:solidFill>
                <a:latin typeface="Tahoma"/>
                <a:cs typeface="Tahoma"/>
              </a:rPr>
              <a:t> </a:t>
            </a:r>
            <a:r>
              <a:rPr sz="1800" b="1" spc="50" dirty="0" smtClean="0">
                <a:solidFill>
                  <a:srgbClr val="7B0000"/>
                </a:solidFill>
                <a:latin typeface="Tahoma"/>
                <a:cs typeface="Tahoma"/>
              </a:rPr>
              <a:t>has</a:t>
            </a:r>
            <a:r>
              <a:rPr sz="1800" b="1" spc="-20" dirty="0" smtClean="0">
                <a:solidFill>
                  <a:srgbClr val="7B0000"/>
                </a:solidFill>
                <a:latin typeface="Tahoma"/>
                <a:cs typeface="Tahoma"/>
              </a:rPr>
              <a:t> </a:t>
            </a:r>
            <a:r>
              <a:rPr sz="1800" b="1" spc="85" dirty="0" smtClean="0">
                <a:solidFill>
                  <a:srgbClr val="7B0000"/>
                </a:solidFill>
                <a:latin typeface="Tahoma"/>
                <a:cs typeface="Tahoma"/>
              </a:rPr>
              <a:t>been</a:t>
            </a:r>
            <a:r>
              <a:rPr sz="1800" b="1" spc="-15" dirty="0" smtClean="0">
                <a:solidFill>
                  <a:srgbClr val="7B0000"/>
                </a:solidFill>
                <a:latin typeface="Tahoma"/>
                <a:cs typeface="Tahoma"/>
              </a:rPr>
              <a:t> </a:t>
            </a:r>
            <a:r>
              <a:rPr sz="1800" b="1" spc="55" dirty="0" smtClean="0">
                <a:solidFill>
                  <a:srgbClr val="7B0000"/>
                </a:solidFill>
                <a:latin typeface="Tahoma"/>
                <a:cs typeface="Tahoma"/>
              </a:rPr>
              <a:t>increased</a:t>
            </a:r>
            <a:r>
              <a:rPr sz="1800" b="1" spc="-40" dirty="0" smtClean="0">
                <a:solidFill>
                  <a:srgbClr val="7B0000"/>
                </a:solidFill>
                <a:latin typeface="Tahoma"/>
                <a:cs typeface="Tahoma"/>
              </a:rPr>
              <a:t> </a:t>
            </a:r>
            <a:r>
              <a:rPr sz="1800" b="1" spc="60" dirty="0" smtClean="0">
                <a:solidFill>
                  <a:srgbClr val="7B0000"/>
                </a:solidFill>
                <a:latin typeface="Tahoma"/>
                <a:cs typeface="Tahoma"/>
              </a:rPr>
              <a:t>from</a:t>
            </a:r>
            <a:r>
              <a:rPr sz="1800" b="1" spc="-15" dirty="0" smtClean="0">
                <a:solidFill>
                  <a:srgbClr val="7B0000"/>
                </a:solidFill>
                <a:latin typeface="Tahoma"/>
                <a:cs typeface="Tahoma"/>
              </a:rPr>
              <a:t> </a:t>
            </a:r>
            <a:r>
              <a:rPr sz="1800" b="1" spc="-120" dirty="0" smtClean="0">
                <a:solidFill>
                  <a:srgbClr val="7B0000"/>
                </a:solidFill>
                <a:latin typeface="Tahoma"/>
                <a:cs typeface="Tahoma"/>
              </a:rPr>
              <a:t>2017</a:t>
            </a:r>
            <a:r>
              <a:rPr sz="1800" b="1" spc="-15" dirty="0" smtClean="0">
                <a:solidFill>
                  <a:srgbClr val="7B0000"/>
                </a:solidFill>
                <a:latin typeface="Tahoma"/>
                <a:cs typeface="Tahoma"/>
              </a:rPr>
              <a:t> </a:t>
            </a:r>
            <a:r>
              <a:rPr sz="1800" b="1" spc="45" dirty="0" smtClean="0">
                <a:solidFill>
                  <a:srgbClr val="7B0000"/>
                </a:solidFill>
                <a:latin typeface="Tahoma"/>
                <a:cs typeface="Tahoma"/>
              </a:rPr>
              <a:t>to</a:t>
            </a:r>
            <a:r>
              <a:rPr sz="1800" b="1" spc="-5" dirty="0" smtClean="0">
                <a:solidFill>
                  <a:srgbClr val="7B0000"/>
                </a:solidFill>
                <a:latin typeface="Tahoma"/>
                <a:cs typeface="Tahoma"/>
              </a:rPr>
              <a:t> </a:t>
            </a:r>
            <a:r>
              <a:rPr sz="1800" b="1" spc="-110" dirty="0" smtClean="0">
                <a:solidFill>
                  <a:srgbClr val="7B0000"/>
                </a:solidFill>
                <a:latin typeface="Tahoma"/>
                <a:cs typeface="Tahoma"/>
              </a:rPr>
              <a:t>2018</a:t>
            </a:r>
            <a:r>
              <a:rPr sz="1800" b="1" spc="-110" dirty="0" smtClean="0">
                <a:solidFill>
                  <a:srgbClr val="0D3A45"/>
                </a:solidFill>
                <a:latin typeface="Tahoma"/>
                <a:cs typeface="Tahoma"/>
              </a:rPr>
              <a:t>.</a:t>
            </a:r>
            <a:endParaRPr sz="18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124F5C"/>
              </a:buClr>
              <a:buFont typeface="Arial MT"/>
              <a:buChar char="•"/>
            </a:pPr>
            <a:endParaRPr sz="23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lr>
                <a:srgbClr val="124F5C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65" dirty="0">
                <a:solidFill>
                  <a:srgbClr val="7B0000"/>
                </a:solidFill>
                <a:latin typeface="Tahoma"/>
                <a:cs typeface="Tahoma"/>
              </a:rPr>
              <a:t>No</a:t>
            </a:r>
            <a:r>
              <a:rPr sz="1800" b="1" spc="-40" dirty="0">
                <a:solidFill>
                  <a:srgbClr val="7B0000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7B0000"/>
                </a:solidFill>
                <a:latin typeface="Tahoma"/>
                <a:cs typeface="Tahoma"/>
              </a:rPr>
              <a:t>overfitting</a:t>
            </a:r>
            <a:r>
              <a:rPr sz="1800" b="1" spc="-5" dirty="0">
                <a:solidFill>
                  <a:srgbClr val="7B0000"/>
                </a:solidFill>
                <a:latin typeface="Tahoma"/>
                <a:cs typeface="Tahoma"/>
              </a:rPr>
              <a:t> </a:t>
            </a:r>
            <a:r>
              <a:rPr sz="1800" b="1" spc="10" dirty="0">
                <a:solidFill>
                  <a:srgbClr val="0D3A45"/>
                </a:solidFill>
                <a:latin typeface="Tahoma"/>
                <a:cs typeface="Tahoma"/>
              </a:rPr>
              <a:t>is</a:t>
            </a:r>
            <a:r>
              <a:rPr sz="1800" b="1" spc="-50" dirty="0">
                <a:solidFill>
                  <a:srgbClr val="0D3A45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0D3A45"/>
                </a:solidFill>
                <a:latin typeface="Tahoma"/>
                <a:cs typeface="Tahoma"/>
              </a:rPr>
              <a:t>seen.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24F5C"/>
              </a:buClr>
              <a:buFont typeface="Arial MT"/>
              <a:buChar char="•"/>
            </a:pPr>
            <a:endParaRPr sz="2050" dirty="0">
              <a:latin typeface="Tahoma"/>
              <a:cs typeface="Tahoma"/>
            </a:endParaRPr>
          </a:p>
          <a:p>
            <a:pPr marL="354965" marR="5080" indent="-342900">
              <a:lnSpc>
                <a:spcPct val="114999"/>
              </a:lnSpc>
              <a:buClr>
                <a:srgbClr val="124F5C"/>
              </a:buClr>
              <a:buFont typeface="Arial MT"/>
              <a:buChar char="•"/>
              <a:tabLst>
                <a:tab pos="354965" algn="l"/>
                <a:tab pos="355600" algn="l"/>
                <a:tab pos="6313805" algn="l"/>
              </a:tabLst>
            </a:pPr>
            <a:r>
              <a:rPr sz="1800" b="1" spc="80" dirty="0">
                <a:solidFill>
                  <a:srgbClr val="7B0000"/>
                </a:solidFill>
                <a:latin typeface="Tahoma"/>
                <a:cs typeface="Tahoma"/>
              </a:rPr>
              <a:t>XGB</a:t>
            </a:r>
            <a:r>
              <a:rPr sz="1800" b="1" spc="65" dirty="0">
                <a:solidFill>
                  <a:srgbClr val="7B0000"/>
                </a:solidFill>
                <a:latin typeface="Tahoma"/>
                <a:cs typeface="Tahoma"/>
              </a:rPr>
              <a:t>o</a:t>
            </a:r>
            <a:r>
              <a:rPr sz="1800" b="1" spc="55" dirty="0">
                <a:solidFill>
                  <a:srgbClr val="7B0000"/>
                </a:solidFill>
                <a:latin typeface="Tahoma"/>
                <a:cs typeface="Tahoma"/>
              </a:rPr>
              <a:t>o</a:t>
            </a:r>
            <a:r>
              <a:rPr sz="1800" b="1" spc="30" dirty="0">
                <a:solidFill>
                  <a:srgbClr val="7B0000"/>
                </a:solidFill>
                <a:latin typeface="Tahoma"/>
                <a:cs typeface="Tahoma"/>
              </a:rPr>
              <a:t>st</a:t>
            </a:r>
            <a:r>
              <a:rPr sz="1800" b="1" spc="-20" dirty="0">
                <a:solidFill>
                  <a:srgbClr val="7B0000"/>
                </a:solidFill>
                <a:latin typeface="Tahoma"/>
                <a:cs typeface="Tahoma"/>
              </a:rPr>
              <a:t> </a:t>
            </a:r>
            <a:r>
              <a:rPr sz="1800" b="1" spc="50" dirty="0">
                <a:solidFill>
                  <a:srgbClr val="7B0000"/>
                </a:solidFill>
                <a:latin typeface="Tahoma"/>
                <a:cs typeface="Tahoma"/>
              </a:rPr>
              <a:t>Regre</a:t>
            </a:r>
            <a:r>
              <a:rPr sz="1800" b="1" spc="45" dirty="0">
                <a:solidFill>
                  <a:srgbClr val="7B0000"/>
                </a:solidFill>
                <a:latin typeface="Tahoma"/>
                <a:cs typeface="Tahoma"/>
              </a:rPr>
              <a:t>s</a:t>
            </a:r>
            <a:r>
              <a:rPr sz="1800" b="1" spc="30" dirty="0">
                <a:solidFill>
                  <a:srgbClr val="7B0000"/>
                </a:solidFill>
                <a:latin typeface="Tahoma"/>
                <a:cs typeface="Tahoma"/>
              </a:rPr>
              <a:t>sor</a:t>
            </a:r>
            <a:r>
              <a:rPr sz="1800" b="1" spc="-40" dirty="0">
                <a:solidFill>
                  <a:srgbClr val="7B0000"/>
                </a:solidFill>
                <a:latin typeface="Tahoma"/>
                <a:cs typeface="Tahoma"/>
              </a:rPr>
              <a:t> </a:t>
            </a:r>
            <a:r>
              <a:rPr sz="1800" b="1" spc="55" dirty="0">
                <a:solidFill>
                  <a:srgbClr val="124F5C"/>
                </a:solidFill>
                <a:latin typeface="Tahoma"/>
                <a:cs typeface="Tahoma"/>
              </a:rPr>
              <a:t>give</a:t>
            </a:r>
            <a:r>
              <a:rPr sz="1800" b="1" spc="25" dirty="0">
                <a:solidFill>
                  <a:srgbClr val="124F5C"/>
                </a:solidFill>
                <a:latin typeface="Tahoma"/>
                <a:cs typeface="Tahoma"/>
              </a:rPr>
              <a:t>s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800" b="1" spc="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990000"/>
                </a:solidFill>
                <a:latin typeface="Tahoma"/>
                <a:cs typeface="Tahoma"/>
              </a:rPr>
              <a:t>hig</a:t>
            </a:r>
            <a:r>
              <a:rPr sz="1800" b="1" spc="90" dirty="0">
                <a:solidFill>
                  <a:srgbClr val="990000"/>
                </a:solidFill>
                <a:latin typeface="Tahoma"/>
                <a:cs typeface="Tahoma"/>
              </a:rPr>
              <a:t>h</a:t>
            </a:r>
            <a:r>
              <a:rPr sz="1800" b="1" spc="50" dirty="0">
                <a:solidFill>
                  <a:srgbClr val="990000"/>
                </a:solidFill>
                <a:latin typeface="Tahoma"/>
                <a:cs typeface="Tahoma"/>
              </a:rPr>
              <a:t>e</a:t>
            </a:r>
            <a:r>
              <a:rPr sz="1800" b="1" spc="45" dirty="0">
                <a:solidFill>
                  <a:srgbClr val="990000"/>
                </a:solidFill>
                <a:latin typeface="Tahoma"/>
                <a:cs typeface="Tahoma"/>
              </a:rPr>
              <a:t>s</a:t>
            </a:r>
            <a:r>
              <a:rPr sz="1800" b="1" spc="35" dirty="0">
                <a:solidFill>
                  <a:srgbClr val="990000"/>
                </a:solidFill>
                <a:latin typeface="Tahoma"/>
                <a:cs typeface="Tahoma"/>
              </a:rPr>
              <a:t>t</a:t>
            </a:r>
            <a:r>
              <a:rPr sz="1800" b="1" spc="-30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990000"/>
                </a:solidFill>
                <a:latin typeface="Tahoma"/>
                <a:cs typeface="Tahoma"/>
              </a:rPr>
              <a:t>R2</a:t>
            </a:r>
            <a:r>
              <a:rPr sz="1800" b="1" spc="-1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sz="1800" b="1" spc="70" dirty="0">
                <a:solidFill>
                  <a:srgbClr val="990000"/>
                </a:solidFill>
                <a:latin typeface="Tahoma"/>
                <a:cs typeface="Tahoma"/>
              </a:rPr>
              <a:t>s</a:t>
            </a:r>
            <a:r>
              <a:rPr sz="1800" b="1" spc="75" dirty="0">
                <a:solidFill>
                  <a:srgbClr val="990000"/>
                </a:solidFill>
                <a:latin typeface="Tahoma"/>
                <a:cs typeface="Tahoma"/>
              </a:rPr>
              <a:t>c</a:t>
            </a:r>
            <a:r>
              <a:rPr sz="1800" b="1" spc="40" dirty="0">
                <a:solidFill>
                  <a:srgbClr val="990000"/>
                </a:solidFill>
                <a:latin typeface="Tahoma"/>
                <a:cs typeface="Tahoma"/>
              </a:rPr>
              <a:t>ore</a:t>
            </a:r>
            <a:r>
              <a:rPr sz="1800" b="1" spc="-25" dirty="0">
                <a:solidFill>
                  <a:srgbClr val="990000"/>
                </a:solidFill>
                <a:latin typeface="Tahoma"/>
                <a:cs typeface="Tahoma"/>
              </a:rPr>
              <a:t> </a:t>
            </a:r>
            <a:r>
              <a:rPr lang="en-US" sz="1800" b="1" spc="-25" dirty="0" smtClean="0">
                <a:solidFill>
                  <a:srgbClr val="990000"/>
                </a:solidFill>
                <a:latin typeface="Tahoma"/>
                <a:cs typeface="Tahoma"/>
              </a:rPr>
              <a:t>95.27% .</a:t>
            </a:r>
            <a:endParaRPr lang="en-US" sz="1800" b="1" spc="35" dirty="0">
              <a:solidFill>
                <a:srgbClr val="002831"/>
              </a:solidFill>
              <a:latin typeface="Tahoma"/>
              <a:cs typeface="Tahoma"/>
            </a:endParaRPr>
          </a:p>
          <a:p>
            <a:pPr marL="354965" marR="5080" indent="-342900">
              <a:lnSpc>
                <a:spcPct val="114999"/>
              </a:lnSpc>
              <a:buClr>
                <a:srgbClr val="124F5C"/>
              </a:buClr>
              <a:buFont typeface="Arial MT"/>
              <a:buChar char="•"/>
              <a:tabLst>
                <a:tab pos="354965" algn="l"/>
                <a:tab pos="355600" algn="l"/>
                <a:tab pos="6313805" algn="l"/>
              </a:tabLst>
            </a:pPr>
            <a:endParaRPr sz="2300" dirty="0" smtClean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55" dirty="0" smtClean="0">
                <a:solidFill>
                  <a:srgbClr val="124F5C"/>
                </a:solidFill>
                <a:latin typeface="Tahoma"/>
                <a:cs typeface="Tahoma"/>
              </a:rPr>
              <a:t>Feature</a:t>
            </a:r>
            <a:r>
              <a:rPr sz="1800" b="1" spc="-20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40" dirty="0" smtClean="0">
                <a:solidFill>
                  <a:srgbClr val="124F5C"/>
                </a:solidFill>
                <a:latin typeface="Tahoma"/>
                <a:cs typeface="Tahoma"/>
              </a:rPr>
              <a:t>Importance</a:t>
            </a:r>
            <a:r>
              <a:rPr sz="1800" b="1" spc="-20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45" dirty="0" smtClean="0">
                <a:solidFill>
                  <a:srgbClr val="124F5C"/>
                </a:solidFill>
                <a:latin typeface="Tahoma"/>
                <a:cs typeface="Tahoma"/>
              </a:rPr>
              <a:t>value</a:t>
            </a:r>
            <a:r>
              <a:rPr sz="1800" b="1" spc="-40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20" dirty="0" smtClean="0">
                <a:solidFill>
                  <a:srgbClr val="124F5C"/>
                </a:solidFill>
                <a:latin typeface="Tahoma"/>
                <a:cs typeface="Tahoma"/>
              </a:rPr>
              <a:t>for</a:t>
            </a:r>
            <a:r>
              <a:rPr sz="1800" b="1" spc="-15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80" dirty="0" smtClean="0">
                <a:solidFill>
                  <a:srgbClr val="124F5C"/>
                </a:solidFill>
                <a:latin typeface="Tahoma"/>
                <a:cs typeface="Tahoma"/>
              </a:rPr>
              <a:t>Random</a:t>
            </a:r>
            <a:r>
              <a:rPr sz="1800" b="1" spc="-25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0" dirty="0" smtClean="0">
                <a:solidFill>
                  <a:srgbClr val="124F5C"/>
                </a:solidFill>
                <a:latin typeface="Tahoma"/>
                <a:cs typeface="Tahoma"/>
              </a:rPr>
              <a:t>Forest,</a:t>
            </a:r>
            <a:r>
              <a:rPr sz="1800" b="1" spc="-30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45" dirty="0" smtClean="0">
                <a:solidFill>
                  <a:srgbClr val="124F5C"/>
                </a:solidFill>
                <a:latin typeface="Tahoma"/>
                <a:cs typeface="Tahoma"/>
              </a:rPr>
              <a:t>Gradient</a:t>
            </a:r>
            <a:r>
              <a:rPr sz="1800" b="1" spc="-20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40" dirty="0" smtClean="0">
                <a:solidFill>
                  <a:srgbClr val="124F5C"/>
                </a:solidFill>
                <a:latin typeface="Tahoma"/>
                <a:cs typeface="Tahoma"/>
              </a:rPr>
              <a:t>Boost,</a:t>
            </a:r>
            <a:endParaRPr sz="1800" dirty="0" smtClean="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b="1" spc="75" dirty="0" smtClean="0">
                <a:solidFill>
                  <a:srgbClr val="124F5C"/>
                </a:solidFill>
                <a:latin typeface="Tahoma"/>
                <a:cs typeface="Tahoma"/>
              </a:rPr>
              <a:t>and</a:t>
            </a:r>
            <a:r>
              <a:rPr sz="1800" b="1" spc="-25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0" dirty="0" err="1" smtClean="0">
                <a:solidFill>
                  <a:srgbClr val="124F5C"/>
                </a:solidFill>
                <a:latin typeface="Tahoma"/>
                <a:cs typeface="Tahoma"/>
              </a:rPr>
              <a:t>XGBoost</a:t>
            </a:r>
            <a:r>
              <a:rPr sz="1800" b="1" spc="-35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0" dirty="0" smtClean="0">
                <a:solidFill>
                  <a:srgbClr val="7B0000"/>
                </a:solidFill>
                <a:latin typeface="Tahoma"/>
                <a:cs typeface="Tahoma"/>
              </a:rPr>
              <a:t>are</a:t>
            </a:r>
            <a:r>
              <a:rPr sz="1800" b="1" spc="-45" dirty="0" smtClean="0">
                <a:solidFill>
                  <a:srgbClr val="7B0000"/>
                </a:solidFill>
                <a:latin typeface="Tahoma"/>
                <a:cs typeface="Tahoma"/>
              </a:rPr>
              <a:t> </a:t>
            </a:r>
            <a:r>
              <a:rPr sz="1800" b="1" spc="30" dirty="0" smtClean="0">
                <a:solidFill>
                  <a:srgbClr val="7B0000"/>
                </a:solidFill>
                <a:latin typeface="Tahoma"/>
                <a:cs typeface="Tahoma"/>
              </a:rPr>
              <a:t>different.</a:t>
            </a:r>
            <a:endParaRPr sz="18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spc="150" dirty="0" smtClean="0">
                <a:solidFill>
                  <a:srgbClr val="124F5C"/>
                </a:solidFill>
                <a:latin typeface="Tahoma"/>
                <a:cs typeface="Tahoma"/>
              </a:rPr>
              <a:t>We</a:t>
            </a:r>
            <a:r>
              <a:rPr sz="1800" b="1" spc="-30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80" dirty="0" smtClean="0">
                <a:solidFill>
                  <a:srgbClr val="124F5C"/>
                </a:solidFill>
                <a:latin typeface="Tahoma"/>
                <a:cs typeface="Tahoma"/>
              </a:rPr>
              <a:t>can</a:t>
            </a:r>
            <a:r>
              <a:rPr sz="1800" b="1" spc="-20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5" dirty="0" smtClean="0">
                <a:solidFill>
                  <a:srgbClr val="124F5C"/>
                </a:solidFill>
                <a:latin typeface="Tahoma"/>
                <a:cs typeface="Tahoma"/>
              </a:rPr>
              <a:t>deploy</a:t>
            </a:r>
            <a:r>
              <a:rPr sz="1800" b="1" spc="455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5" dirty="0" smtClean="0">
                <a:solidFill>
                  <a:srgbClr val="124F5C"/>
                </a:solidFill>
                <a:latin typeface="Tahoma"/>
                <a:cs typeface="Tahoma"/>
              </a:rPr>
              <a:t>this</a:t>
            </a:r>
            <a:r>
              <a:rPr sz="1800" b="1" spc="-25" dirty="0" smtClean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50" dirty="0" smtClean="0">
                <a:solidFill>
                  <a:srgbClr val="124F5C"/>
                </a:solidFill>
                <a:latin typeface="Tahoma"/>
                <a:cs typeface="Tahoma"/>
              </a:rPr>
              <a:t>model.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719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074" y="1899935"/>
            <a:ext cx="50645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CC0000"/>
                </a:solidFill>
                <a:latin typeface="Arial"/>
                <a:cs typeface="Arial"/>
              </a:rPr>
              <a:t>THANK</a:t>
            </a:r>
            <a:r>
              <a:rPr sz="4400" b="1" spc="-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CC0000"/>
                </a:solidFill>
                <a:latin typeface="Arial"/>
                <a:cs typeface="Arial"/>
              </a:rPr>
              <a:t>YOU</a:t>
            </a:r>
            <a:endParaRPr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2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4257" y="60147"/>
            <a:ext cx="41668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 smtClean="0">
                <a:latin typeface="Tahoma"/>
                <a:cs typeface="Tahoma"/>
              </a:rPr>
              <a:t>Problem</a:t>
            </a:r>
            <a:r>
              <a:rPr sz="3000" spc="-114" dirty="0" smtClean="0">
                <a:latin typeface="Tahoma"/>
                <a:cs typeface="Tahoma"/>
              </a:rPr>
              <a:t> </a:t>
            </a:r>
            <a:r>
              <a:rPr sz="3000" spc="95" dirty="0" smtClean="0">
                <a:latin typeface="Tahoma"/>
                <a:cs typeface="Tahoma"/>
              </a:rPr>
              <a:t>Statements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658" y="844607"/>
            <a:ext cx="6640830" cy="1098377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64"/>
              </a:spcBef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sz="2000" b="1" spc="70" dirty="0">
                <a:solidFill>
                  <a:srgbClr val="124F5C"/>
                </a:solidFill>
                <a:latin typeface="Tahoma"/>
                <a:cs typeface="Tahoma"/>
              </a:rPr>
              <a:t>Prediction</a:t>
            </a:r>
            <a:r>
              <a:rPr sz="20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4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20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75" dirty="0">
                <a:solidFill>
                  <a:srgbClr val="124F5C"/>
                </a:solidFill>
                <a:latin typeface="Tahoma"/>
                <a:cs typeface="Tahoma"/>
              </a:rPr>
              <a:t>bike</a:t>
            </a:r>
            <a:r>
              <a:rPr sz="20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85" dirty="0">
                <a:solidFill>
                  <a:srgbClr val="124F5C"/>
                </a:solidFill>
                <a:latin typeface="Tahoma"/>
                <a:cs typeface="Tahoma"/>
              </a:rPr>
              <a:t>count</a:t>
            </a:r>
            <a:r>
              <a:rPr sz="20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124F5C"/>
                </a:solidFill>
                <a:latin typeface="Tahoma"/>
                <a:cs typeface="Tahoma"/>
              </a:rPr>
              <a:t>required</a:t>
            </a:r>
            <a:r>
              <a:rPr sz="20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40" dirty="0">
                <a:solidFill>
                  <a:srgbClr val="124F5C"/>
                </a:solidFill>
                <a:latin typeface="Tahoma"/>
                <a:cs typeface="Tahoma"/>
              </a:rPr>
              <a:t>at</a:t>
            </a:r>
            <a:r>
              <a:rPr sz="20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85" dirty="0">
                <a:solidFill>
                  <a:srgbClr val="124F5C"/>
                </a:solidFill>
                <a:latin typeface="Tahoma"/>
                <a:cs typeface="Tahoma"/>
              </a:rPr>
              <a:t>each</a:t>
            </a:r>
            <a:r>
              <a:rPr sz="20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30" dirty="0">
                <a:solidFill>
                  <a:srgbClr val="124F5C"/>
                </a:solidFill>
                <a:latin typeface="Tahoma"/>
                <a:cs typeface="Tahoma"/>
              </a:rPr>
              <a:t>hour</a:t>
            </a:r>
            <a:r>
              <a:rPr sz="2000" b="1" spc="30" dirty="0" smtClean="0">
                <a:solidFill>
                  <a:srgbClr val="124F5C"/>
                </a:solidFill>
                <a:latin typeface="Tahoma"/>
                <a:cs typeface="Tahoma"/>
              </a:rPr>
              <a:t>.</a:t>
            </a:r>
            <a:endParaRPr lang="en-US" sz="2000" b="1" spc="30" dirty="0" smtClean="0">
              <a:solidFill>
                <a:srgbClr val="124F5C"/>
              </a:solidFill>
              <a:latin typeface="Tahoma"/>
              <a:cs typeface="Tahoma"/>
            </a:endParaRPr>
          </a:p>
          <a:p>
            <a:pPr marL="12065">
              <a:lnSpc>
                <a:spcPct val="100000"/>
              </a:lnSpc>
              <a:spcBef>
                <a:spcPts val="464"/>
              </a:spcBef>
              <a:tabLst>
                <a:tab pos="367665" algn="l"/>
                <a:tab pos="368300" algn="l"/>
              </a:tabLst>
            </a:pPr>
            <a:endParaRPr sz="2000" dirty="0">
              <a:latin typeface="Tahoma"/>
              <a:cs typeface="Tahoma"/>
            </a:endParaRPr>
          </a:p>
          <a:p>
            <a:pPr marL="367665" indent="-355600">
              <a:lnSpc>
                <a:spcPct val="100000"/>
              </a:lnSpc>
              <a:spcBef>
                <a:spcPts val="360"/>
              </a:spcBef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sz="2000" b="1" spc="85" dirty="0">
                <a:solidFill>
                  <a:srgbClr val="124F5C"/>
                </a:solidFill>
                <a:latin typeface="Tahoma"/>
                <a:cs typeface="Tahoma"/>
              </a:rPr>
              <a:t>Reduce</a:t>
            </a:r>
            <a:r>
              <a:rPr sz="20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55" dirty="0">
                <a:solidFill>
                  <a:srgbClr val="124F5C"/>
                </a:solidFill>
                <a:latin typeface="Tahoma"/>
                <a:cs typeface="Tahoma"/>
              </a:rPr>
              <a:t>waiting</a:t>
            </a:r>
            <a:r>
              <a:rPr sz="20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75" dirty="0">
                <a:solidFill>
                  <a:srgbClr val="124F5C"/>
                </a:solidFill>
                <a:latin typeface="Tahoma"/>
                <a:cs typeface="Tahoma"/>
              </a:rPr>
              <a:t>time</a:t>
            </a:r>
            <a:r>
              <a:rPr sz="20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40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20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2000" b="1" spc="50" dirty="0">
                <a:solidFill>
                  <a:srgbClr val="124F5C"/>
                </a:solidFill>
                <a:latin typeface="Tahoma"/>
                <a:cs typeface="Tahoma"/>
              </a:rPr>
              <a:t>public.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1239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485" y="60147"/>
            <a:ext cx="30149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latin typeface="Tahoma"/>
                <a:cs typeface="Tahoma"/>
              </a:rPr>
              <a:t>Data</a:t>
            </a:r>
            <a:r>
              <a:rPr sz="3000" spc="-135" dirty="0">
                <a:latin typeface="Tahoma"/>
                <a:cs typeface="Tahoma"/>
              </a:rPr>
              <a:t> </a:t>
            </a:r>
            <a:r>
              <a:rPr sz="3000" spc="120" dirty="0">
                <a:latin typeface="Tahoma"/>
                <a:cs typeface="Tahoma"/>
              </a:rPr>
              <a:t>Summary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526" y="591163"/>
            <a:ext cx="8100695" cy="44430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420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85" dirty="0">
                <a:solidFill>
                  <a:srgbClr val="124F5C"/>
                </a:solidFill>
                <a:latin typeface="Tahoma"/>
                <a:cs typeface="Tahoma"/>
              </a:rPr>
              <a:t>D</a:t>
            </a:r>
            <a:r>
              <a:rPr sz="1800" b="1" spc="70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800" b="1" spc="50" dirty="0">
                <a:solidFill>
                  <a:srgbClr val="124F5C"/>
                </a:solidFill>
                <a:latin typeface="Tahoma"/>
                <a:cs typeface="Tahoma"/>
              </a:rPr>
              <a:t>te</a:t>
            </a:r>
            <a:r>
              <a:rPr sz="18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185" dirty="0">
                <a:solidFill>
                  <a:srgbClr val="124F5C"/>
                </a:solidFill>
                <a:latin typeface="Tahoma"/>
                <a:cs typeface="Tahoma"/>
              </a:rPr>
              <a:t>:</a:t>
            </a:r>
            <a:r>
              <a:rPr sz="18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Ye</a:t>
            </a:r>
            <a:r>
              <a:rPr sz="1800" b="1" spc="40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800" b="1" spc="5" dirty="0">
                <a:solidFill>
                  <a:srgbClr val="124F5C"/>
                </a:solidFill>
                <a:latin typeface="Tahoma"/>
                <a:cs typeface="Tahoma"/>
              </a:rPr>
              <a:t>r</a:t>
            </a:r>
            <a:r>
              <a:rPr sz="1800" b="1" spc="-85" dirty="0">
                <a:solidFill>
                  <a:srgbClr val="124F5C"/>
                </a:solidFill>
                <a:latin typeface="Tahoma"/>
                <a:cs typeface="Tahoma"/>
              </a:rPr>
              <a:t>-</a:t>
            </a:r>
            <a:r>
              <a:rPr sz="1800" b="1" spc="105" dirty="0">
                <a:solidFill>
                  <a:srgbClr val="124F5C"/>
                </a:solidFill>
                <a:latin typeface="Tahoma"/>
                <a:cs typeface="Tahoma"/>
              </a:rPr>
              <a:t>M</a:t>
            </a: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o</a:t>
            </a:r>
            <a:r>
              <a:rPr sz="1800" b="1" spc="65" dirty="0">
                <a:solidFill>
                  <a:srgbClr val="124F5C"/>
                </a:solidFill>
                <a:latin typeface="Tahoma"/>
                <a:cs typeface="Tahoma"/>
              </a:rPr>
              <a:t>nt</a:t>
            </a:r>
            <a:r>
              <a:rPr sz="1800" b="1" spc="85" dirty="0">
                <a:solidFill>
                  <a:srgbClr val="124F5C"/>
                </a:solidFill>
                <a:latin typeface="Tahoma"/>
                <a:cs typeface="Tahoma"/>
              </a:rPr>
              <a:t>h</a:t>
            </a:r>
            <a:r>
              <a:rPr sz="1800" b="1" spc="-85" dirty="0">
                <a:solidFill>
                  <a:srgbClr val="124F5C"/>
                </a:solidFill>
                <a:latin typeface="Tahoma"/>
                <a:cs typeface="Tahoma"/>
              </a:rPr>
              <a:t>-</a:t>
            </a:r>
            <a:r>
              <a:rPr sz="1800" b="1" spc="85" dirty="0">
                <a:solidFill>
                  <a:srgbClr val="124F5C"/>
                </a:solidFill>
                <a:latin typeface="Tahoma"/>
                <a:cs typeface="Tahoma"/>
              </a:rPr>
              <a:t>D</a:t>
            </a:r>
            <a:r>
              <a:rPr sz="1800" b="1" spc="70" dirty="0">
                <a:solidFill>
                  <a:srgbClr val="124F5C"/>
                </a:solidFill>
                <a:latin typeface="Tahoma"/>
                <a:cs typeface="Tahoma"/>
              </a:rPr>
              <a:t>a</a:t>
            </a:r>
            <a:r>
              <a:rPr sz="1800" b="1" spc="40" dirty="0">
                <a:solidFill>
                  <a:srgbClr val="124F5C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65" dirty="0">
                <a:solidFill>
                  <a:srgbClr val="124F5C"/>
                </a:solidFill>
                <a:latin typeface="Tahoma"/>
                <a:cs typeface="Tahoma"/>
              </a:rPr>
              <a:t>Rented</a:t>
            </a:r>
            <a:r>
              <a:rPr sz="18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24F5C"/>
                </a:solidFill>
                <a:latin typeface="Tahoma"/>
                <a:cs typeface="Tahoma"/>
              </a:rPr>
              <a:t>Bike</a:t>
            </a:r>
            <a:r>
              <a:rPr sz="18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24F5C"/>
                </a:solidFill>
                <a:latin typeface="Tahoma"/>
                <a:cs typeface="Tahoma"/>
              </a:rPr>
              <a:t>Count</a:t>
            </a:r>
            <a:r>
              <a:rPr sz="18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Tahoma"/>
                <a:cs typeface="Tahoma"/>
              </a:rPr>
              <a:t>-</a:t>
            </a:r>
            <a:r>
              <a:rPr sz="18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24F5C"/>
                </a:solidFill>
                <a:latin typeface="Tahoma"/>
                <a:cs typeface="Tahoma"/>
              </a:rPr>
              <a:t>Count</a:t>
            </a:r>
            <a:r>
              <a:rPr sz="18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8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bikes</a:t>
            </a:r>
            <a:r>
              <a:rPr sz="18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rented</a:t>
            </a:r>
            <a:r>
              <a:rPr sz="18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at</a:t>
            </a:r>
            <a:r>
              <a:rPr sz="18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75" dirty="0">
                <a:solidFill>
                  <a:srgbClr val="124F5C"/>
                </a:solidFill>
                <a:latin typeface="Tahoma"/>
                <a:cs typeface="Tahoma"/>
              </a:rPr>
              <a:t>each</a:t>
            </a:r>
            <a:r>
              <a:rPr sz="18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hour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50" dirty="0">
                <a:solidFill>
                  <a:srgbClr val="124F5C"/>
                </a:solidFill>
                <a:latin typeface="Tahoma"/>
                <a:cs typeface="Tahoma"/>
              </a:rPr>
              <a:t>Hour</a:t>
            </a:r>
            <a:r>
              <a:rPr sz="18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Tahoma"/>
                <a:cs typeface="Tahoma"/>
              </a:rPr>
              <a:t>-</a:t>
            </a:r>
            <a:r>
              <a:rPr sz="18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50" dirty="0">
                <a:solidFill>
                  <a:srgbClr val="124F5C"/>
                </a:solidFill>
                <a:latin typeface="Tahoma"/>
                <a:cs typeface="Tahoma"/>
              </a:rPr>
              <a:t>Hour</a:t>
            </a:r>
            <a:r>
              <a:rPr sz="18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of</a:t>
            </a:r>
            <a:r>
              <a:rPr sz="18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the</a:t>
            </a:r>
            <a:r>
              <a:rPr sz="18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day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55" dirty="0">
                <a:solidFill>
                  <a:srgbClr val="124F5C"/>
                </a:solidFill>
                <a:latin typeface="Tahoma"/>
                <a:cs typeface="Tahoma"/>
              </a:rPr>
              <a:t>Temperature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Tahoma"/>
                <a:cs typeface="Tahoma"/>
              </a:rPr>
              <a:t>-</a:t>
            </a:r>
            <a:r>
              <a:rPr sz="18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Temperature</a:t>
            </a:r>
            <a:r>
              <a:rPr sz="18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45" dirty="0">
                <a:solidFill>
                  <a:srgbClr val="124F5C"/>
                </a:solidFill>
                <a:latin typeface="Tahoma"/>
                <a:cs typeface="Tahoma"/>
              </a:rPr>
              <a:t>in</a:t>
            </a:r>
            <a:r>
              <a:rPr sz="1800" b="1" spc="-1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45" dirty="0">
                <a:solidFill>
                  <a:srgbClr val="124F5C"/>
                </a:solidFill>
                <a:latin typeface="Tahoma"/>
                <a:cs typeface="Tahoma"/>
              </a:rPr>
              <a:t>Celsius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Humidity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Tahoma"/>
                <a:cs typeface="Tahoma"/>
              </a:rPr>
              <a:t>-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580" dirty="0">
                <a:solidFill>
                  <a:srgbClr val="124F5C"/>
                </a:solidFill>
                <a:latin typeface="Tahoma"/>
                <a:cs typeface="Tahoma"/>
              </a:rPr>
              <a:t>%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90" dirty="0">
                <a:solidFill>
                  <a:srgbClr val="124F5C"/>
                </a:solidFill>
                <a:latin typeface="Tahoma"/>
                <a:cs typeface="Tahoma"/>
              </a:rPr>
              <a:t>Windspeed</a:t>
            </a:r>
            <a:r>
              <a:rPr sz="18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Tahoma"/>
                <a:cs typeface="Tahoma"/>
              </a:rPr>
              <a:t>-</a:t>
            </a:r>
            <a:r>
              <a:rPr sz="18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124F5C"/>
                </a:solidFill>
                <a:latin typeface="Tahoma"/>
                <a:cs typeface="Tahoma"/>
              </a:rPr>
              <a:t>m/s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30" dirty="0">
                <a:solidFill>
                  <a:srgbClr val="124F5C"/>
                </a:solidFill>
                <a:latin typeface="Tahoma"/>
                <a:cs typeface="Tahoma"/>
              </a:rPr>
              <a:t>Visibility</a:t>
            </a:r>
            <a:r>
              <a:rPr sz="1800" b="1" spc="-7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Tahoma"/>
                <a:cs typeface="Tahoma"/>
              </a:rPr>
              <a:t>-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124F5C"/>
                </a:solidFill>
                <a:latin typeface="Tahoma"/>
                <a:cs typeface="Tahoma"/>
              </a:rPr>
              <a:t>10m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90" dirty="0">
                <a:solidFill>
                  <a:srgbClr val="124F5C"/>
                </a:solidFill>
                <a:latin typeface="Tahoma"/>
                <a:cs typeface="Tahoma"/>
              </a:rPr>
              <a:t>Dew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point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temperature</a:t>
            </a:r>
            <a:r>
              <a:rPr sz="1800" b="1" spc="-3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124F5C"/>
                </a:solidFill>
                <a:latin typeface="Tahoma"/>
                <a:cs typeface="Tahoma"/>
              </a:rPr>
              <a:t>-Celsius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20" dirty="0">
                <a:solidFill>
                  <a:srgbClr val="124F5C"/>
                </a:solidFill>
                <a:latin typeface="Tahoma"/>
                <a:cs typeface="Tahoma"/>
              </a:rPr>
              <a:t>Solar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40" dirty="0">
                <a:solidFill>
                  <a:srgbClr val="124F5C"/>
                </a:solidFill>
                <a:latin typeface="Tahoma"/>
                <a:cs typeface="Tahoma"/>
              </a:rPr>
              <a:t>radiation</a:t>
            </a:r>
            <a:r>
              <a:rPr sz="18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124F5C"/>
                </a:solidFill>
                <a:latin typeface="Tahoma"/>
                <a:cs typeface="Tahoma"/>
              </a:rPr>
              <a:t>-MJ/m2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20" dirty="0">
                <a:solidFill>
                  <a:srgbClr val="124F5C"/>
                </a:solidFill>
                <a:latin typeface="Tahoma"/>
                <a:cs typeface="Tahoma"/>
              </a:rPr>
              <a:t>Rainfall</a:t>
            </a:r>
            <a:r>
              <a:rPr sz="1800" b="1" spc="-4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80" dirty="0">
                <a:solidFill>
                  <a:srgbClr val="124F5C"/>
                </a:solidFill>
                <a:latin typeface="Tahoma"/>
                <a:cs typeface="Tahoma"/>
              </a:rPr>
              <a:t>-mm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0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Snowfall</a:t>
            </a:r>
            <a:r>
              <a:rPr sz="1800" b="1" spc="-6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124F5C"/>
                </a:solidFill>
                <a:latin typeface="Tahoma"/>
                <a:cs typeface="Tahoma"/>
              </a:rPr>
              <a:t>-cm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45" dirty="0">
                <a:solidFill>
                  <a:srgbClr val="124F5C"/>
                </a:solidFill>
                <a:latin typeface="Tahoma"/>
                <a:cs typeface="Tahoma"/>
              </a:rPr>
              <a:t>Seasons</a:t>
            </a:r>
            <a:r>
              <a:rPr sz="1800" b="1" spc="-4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0" dirty="0">
                <a:solidFill>
                  <a:srgbClr val="124F5C"/>
                </a:solidFill>
                <a:latin typeface="Tahoma"/>
                <a:cs typeface="Tahoma"/>
              </a:rPr>
              <a:t>-Winter,</a:t>
            </a:r>
            <a:r>
              <a:rPr sz="18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35" dirty="0">
                <a:solidFill>
                  <a:srgbClr val="124F5C"/>
                </a:solidFill>
                <a:latin typeface="Tahoma"/>
                <a:cs typeface="Tahoma"/>
              </a:rPr>
              <a:t>Spring,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55" dirty="0">
                <a:solidFill>
                  <a:srgbClr val="124F5C"/>
                </a:solidFill>
                <a:latin typeface="Tahoma"/>
                <a:cs typeface="Tahoma"/>
              </a:rPr>
              <a:t>Summer,</a:t>
            </a:r>
            <a:r>
              <a:rPr sz="18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100" dirty="0">
                <a:solidFill>
                  <a:srgbClr val="124F5C"/>
                </a:solidFill>
                <a:latin typeface="Tahoma"/>
                <a:cs typeface="Tahoma"/>
              </a:rPr>
              <a:t>Autumn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45" dirty="0">
                <a:solidFill>
                  <a:srgbClr val="124F5C"/>
                </a:solidFill>
                <a:latin typeface="Tahoma"/>
                <a:cs typeface="Tahoma"/>
              </a:rPr>
              <a:t>Holiday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124F5C"/>
                </a:solidFill>
                <a:latin typeface="Tahoma"/>
                <a:cs typeface="Tahoma"/>
              </a:rPr>
              <a:t>-Holiday/No</a:t>
            </a:r>
            <a:r>
              <a:rPr sz="1800" b="1" spc="-5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45" dirty="0">
                <a:solidFill>
                  <a:srgbClr val="124F5C"/>
                </a:solidFill>
                <a:latin typeface="Tahoma"/>
                <a:cs typeface="Tahoma"/>
              </a:rPr>
              <a:t>Holiday</a:t>
            </a:r>
            <a:endParaRPr sz="1800">
              <a:latin typeface="Tahoma"/>
              <a:cs typeface="Tahoma"/>
            </a:endParaRPr>
          </a:p>
          <a:p>
            <a:pPr marL="215265" indent="-2032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215900" algn="l"/>
              </a:tabLst>
            </a:pP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Functional</a:t>
            </a:r>
            <a:r>
              <a:rPr sz="1800" b="1" spc="-1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5" dirty="0">
                <a:solidFill>
                  <a:srgbClr val="124F5C"/>
                </a:solidFill>
                <a:latin typeface="Tahoma"/>
                <a:cs typeface="Tahoma"/>
              </a:rPr>
              <a:t>Day</a:t>
            </a:r>
            <a:r>
              <a:rPr sz="1800" b="1" spc="-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124F5C"/>
                </a:solidFill>
                <a:latin typeface="Tahoma"/>
                <a:cs typeface="Tahoma"/>
              </a:rPr>
              <a:t>-</a:t>
            </a:r>
            <a:r>
              <a:rPr sz="1800" b="1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55" dirty="0">
                <a:solidFill>
                  <a:srgbClr val="124F5C"/>
                </a:solidFill>
                <a:latin typeface="Tahoma"/>
                <a:cs typeface="Tahoma"/>
              </a:rPr>
              <a:t>NoFunc(Non</a:t>
            </a:r>
            <a:r>
              <a:rPr sz="1800" b="1" spc="-2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124F5C"/>
                </a:solidFill>
                <a:latin typeface="Tahoma"/>
                <a:cs typeface="Tahoma"/>
              </a:rPr>
              <a:t>Functional</a:t>
            </a:r>
            <a:r>
              <a:rPr sz="1800" b="1" spc="-20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25" dirty="0">
                <a:solidFill>
                  <a:srgbClr val="124F5C"/>
                </a:solidFill>
                <a:latin typeface="Tahoma"/>
                <a:cs typeface="Tahoma"/>
              </a:rPr>
              <a:t>Hrs),Fun(Functional</a:t>
            </a:r>
            <a:r>
              <a:rPr sz="1800" b="1" spc="-35" dirty="0">
                <a:solidFill>
                  <a:srgbClr val="124F5C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124F5C"/>
                </a:solidFill>
                <a:latin typeface="Tahoma"/>
                <a:cs typeface="Tahoma"/>
              </a:rPr>
              <a:t>Hrs)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808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754" y="121742"/>
            <a:ext cx="45637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latin typeface="Tahoma"/>
                <a:cs typeface="Tahoma"/>
              </a:rPr>
              <a:t>Basic</a:t>
            </a:r>
            <a:r>
              <a:rPr sz="3000" spc="-55" dirty="0">
                <a:latin typeface="Tahoma"/>
                <a:cs typeface="Tahoma"/>
              </a:rPr>
              <a:t> </a:t>
            </a:r>
            <a:r>
              <a:rPr sz="3000" spc="95" dirty="0">
                <a:latin typeface="Tahoma"/>
                <a:cs typeface="Tahoma"/>
              </a:rPr>
              <a:t>Data</a:t>
            </a:r>
            <a:r>
              <a:rPr sz="3000" spc="-70" dirty="0">
                <a:latin typeface="Tahoma"/>
                <a:cs typeface="Tahoma"/>
              </a:rPr>
              <a:t> </a:t>
            </a:r>
            <a:r>
              <a:rPr sz="3000" spc="70" dirty="0">
                <a:latin typeface="Tahoma"/>
                <a:cs typeface="Tahoma"/>
              </a:rPr>
              <a:t>Exploration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indent="-203200">
              <a:lnSpc>
                <a:spcPct val="100000"/>
              </a:lnSpc>
              <a:spcBef>
                <a:spcPts val="100"/>
              </a:spcBef>
              <a:buFont typeface="Times New Roman"/>
              <a:buChar char="●"/>
              <a:tabLst>
                <a:tab pos="359410" algn="l"/>
              </a:tabLst>
            </a:pPr>
            <a:r>
              <a:rPr spc="55" dirty="0"/>
              <a:t>The</a:t>
            </a:r>
            <a:r>
              <a:rPr spc="-5" dirty="0"/>
              <a:t> </a:t>
            </a:r>
            <a:r>
              <a:rPr spc="50" dirty="0"/>
              <a:t>dataset</a:t>
            </a:r>
            <a:r>
              <a:rPr spc="-15" dirty="0"/>
              <a:t> </a:t>
            </a:r>
            <a:r>
              <a:rPr spc="50" dirty="0"/>
              <a:t>has</a:t>
            </a:r>
            <a:r>
              <a:rPr spc="-10" dirty="0"/>
              <a:t> </a:t>
            </a:r>
            <a:r>
              <a:rPr spc="20" dirty="0"/>
              <a:t>8760</a:t>
            </a:r>
            <a:r>
              <a:rPr spc="-15" dirty="0"/>
              <a:t> </a:t>
            </a:r>
            <a:r>
              <a:rPr spc="40" dirty="0"/>
              <a:t>rows</a:t>
            </a:r>
            <a:r>
              <a:rPr spc="-30" dirty="0"/>
              <a:t> </a:t>
            </a:r>
            <a:r>
              <a:rPr spc="75" dirty="0"/>
              <a:t>and</a:t>
            </a:r>
            <a:r>
              <a:rPr spc="-5" dirty="0"/>
              <a:t> </a:t>
            </a:r>
            <a:r>
              <a:rPr spc="-175" dirty="0"/>
              <a:t>14</a:t>
            </a:r>
            <a:r>
              <a:rPr spc="-25" dirty="0"/>
              <a:t> </a:t>
            </a:r>
            <a:r>
              <a:rPr spc="20" dirty="0"/>
              <a:t>features(columns).</a:t>
            </a:r>
          </a:p>
          <a:p>
            <a:pPr marL="143510"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Times New Roman"/>
              <a:buChar char="●"/>
            </a:pPr>
            <a:endParaRPr sz="1750" dirty="0"/>
          </a:p>
          <a:p>
            <a:pPr marL="358775" indent="-203200">
              <a:lnSpc>
                <a:spcPct val="100000"/>
              </a:lnSpc>
              <a:buFont typeface="Times New Roman"/>
              <a:buChar char="●"/>
              <a:tabLst>
                <a:tab pos="359410" algn="l"/>
                <a:tab pos="4868545" algn="l"/>
              </a:tabLst>
            </a:pPr>
            <a:r>
              <a:rPr spc="45" dirty="0"/>
              <a:t>Three</a:t>
            </a:r>
            <a:r>
              <a:rPr spc="-5" dirty="0"/>
              <a:t> </a:t>
            </a:r>
            <a:r>
              <a:rPr spc="50" dirty="0"/>
              <a:t>categorical</a:t>
            </a:r>
            <a:r>
              <a:rPr spc="-20" dirty="0"/>
              <a:t> </a:t>
            </a:r>
            <a:r>
              <a:rPr spc="40" dirty="0"/>
              <a:t>features</a:t>
            </a:r>
            <a:r>
              <a:rPr spc="5" dirty="0"/>
              <a:t> </a:t>
            </a:r>
            <a:r>
              <a:rPr spc="15" dirty="0"/>
              <a:t>‘Seasons’,	‘Holiday’,</a:t>
            </a:r>
            <a:r>
              <a:rPr spc="-20" dirty="0"/>
              <a:t> </a:t>
            </a:r>
            <a:r>
              <a:rPr spc="-100" dirty="0"/>
              <a:t>&amp;</a:t>
            </a:r>
            <a:r>
              <a:rPr spc="-10" dirty="0"/>
              <a:t> </a:t>
            </a:r>
            <a:r>
              <a:rPr spc="60" dirty="0"/>
              <a:t>‘Functioning</a:t>
            </a:r>
            <a:r>
              <a:rPr spc="-5" dirty="0"/>
              <a:t> </a:t>
            </a:r>
            <a:r>
              <a:rPr spc="20" dirty="0"/>
              <a:t>Day’.</a:t>
            </a:r>
          </a:p>
          <a:p>
            <a:pPr marL="143510">
              <a:lnSpc>
                <a:spcPct val="100000"/>
              </a:lnSpc>
              <a:spcBef>
                <a:spcPts val="45"/>
              </a:spcBef>
              <a:buClr>
                <a:srgbClr val="124F5C"/>
              </a:buClr>
              <a:buFont typeface="Times New Roman"/>
              <a:buChar char="●"/>
            </a:pPr>
            <a:endParaRPr sz="1750" dirty="0"/>
          </a:p>
          <a:p>
            <a:pPr marL="358775" indent="-203200">
              <a:lnSpc>
                <a:spcPct val="100000"/>
              </a:lnSpc>
              <a:buFont typeface="Times New Roman"/>
              <a:buChar char="●"/>
              <a:tabLst>
                <a:tab pos="359410" algn="l"/>
              </a:tabLst>
            </a:pPr>
            <a:r>
              <a:rPr spc="95" dirty="0"/>
              <a:t>One</a:t>
            </a:r>
            <a:r>
              <a:rPr spc="-20" dirty="0"/>
              <a:t> </a:t>
            </a:r>
            <a:r>
              <a:rPr spc="25" dirty="0"/>
              <a:t>Datetime[ns]</a:t>
            </a:r>
            <a:r>
              <a:rPr spc="-30" dirty="0"/>
              <a:t> </a:t>
            </a:r>
            <a:r>
              <a:rPr spc="40" dirty="0"/>
              <a:t>features</a:t>
            </a:r>
            <a:r>
              <a:rPr spc="-25" dirty="0"/>
              <a:t> </a:t>
            </a:r>
            <a:r>
              <a:rPr spc="15" dirty="0"/>
              <a:t>‘Date’.</a:t>
            </a:r>
          </a:p>
          <a:p>
            <a:pPr marL="143510"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Times New Roman"/>
              <a:buChar char="●"/>
            </a:pPr>
            <a:endParaRPr sz="1750" dirty="0"/>
          </a:p>
          <a:p>
            <a:pPr marL="358775" indent="-203200">
              <a:lnSpc>
                <a:spcPct val="100000"/>
              </a:lnSpc>
              <a:buFont typeface="Times New Roman"/>
              <a:buChar char="●"/>
              <a:tabLst>
                <a:tab pos="359410" algn="l"/>
              </a:tabLst>
            </a:pPr>
            <a:r>
              <a:rPr spc="40" dirty="0"/>
              <a:t>Outliers</a:t>
            </a:r>
            <a:r>
              <a:rPr spc="-25" dirty="0"/>
              <a:t> </a:t>
            </a:r>
            <a:r>
              <a:rPr spc="55" dirty="0"/>
              <a:t>present</a:t>
            </a:r>
            <a:r>
              <a:rPr spc="-40" dirty="0"/>
              <a:t> </a:t>
            </a:r>
            <a:r>
              <a:rPr spc="45" dirty="0"/>
              <a:t>only</a:t>
            </a:r>
            <a:r>
              <a:rPr spc="-20" dirty="0"/>
              <a:t> </a:t>
            </a:r>
            <a:r>
              <a:rPr spc="45" dirty="0"/>
              <a:t>in</a:t>
            </a:r>
            <a:r>
              <a:rPr spc="-15" dirty="0"/>
              <a:t> </a:t>
            </a:r>
            <a:r>
              <a:rPr spc="85" dirty="0"/>
              <a:t>dependent</a:t>
            </a:r>
            <a:r>
              <a:rPr spc="-25" dirty="0"/>
              <a:t> </a:t>
            </a:r>
            <a:r>
              <a:rPr spc="20" dirty="0"/>
              <a:t>variable.</a:t>
            </a:r>
          </a:p>
          <a:p>
            <a:pPr marL="143510"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Times New Roman"/>
              <a:buChar char="●"/>
            </a:pPr>
            <a:endParaRPr sz="1750" dirty="0"/>
          </a:p>
          <a:p>
            <a:pPr marL="294640" indent="-139065">
              <a:lnSpc>
                <a:spcPct val="100000"/>
              </a:lnSpc>
              <a:buFont typeface="Times New Roman"/>
              <a:buChar char="●"/>
              <a:tabLst>
                <a:tab pos="295275" algn="l"/>
              </a:tabLst>
            </a:pPr>
            <a:r>
              <a:rPr spc="65" dirty="0"/>
              <a:t>No</a:t>
            </a:r>
            <a:r>
              <a:rPr spc="-45" dirty="0"/>
              <a:t> </a:t>
            </a:r>
            <a:r>
              <a:rPr spc="50" dirty="0"/>
              <a:t>Missing</a:t>
            </a:r>
            <a:r>
              <a:rPr spc="-40" dirty="0"/>
              <a:t> </a:t>
            </a:r>
            <a:r>
              <a:rPr spc="35" dirty="0"/>
              <a:t>Values.</a:t>
            </a:r>
          </a:p>
          <a:p>
            <a:pPr marL="143510">
              <a:lnSpc>
                <a:spcPct val="100000"/>
              </a:lnSpc>
              <a:spcBef>
                <a:spcPts val="50"/>
              </a:spcBef>
              <a:buClr>
                <a:srgbClr val="124F5C"/>
              </a:buClr>
              <a:buFont typeface="Times New Roman"/>
              <a:buChar char="●"/>
            </a:pPr>
            <a:endParaRPr sz="1750" dirty="0"/>
          </a:p>
          <a:p>
            <a:pPr marL="358775" indent="-203200">
              <a:lnSpc>
                <a:spcPct val="100000"/>
              </a:lnSpc>
              <a:buFont typeface="Times New Roman"/>
              <a:buChar char="●"/>
              <a:tabLst>
                <a:tab pos="359410" algn="l"/>
              </a:tabLst>
            </a:pPr>
            <a:r>
              <a:rPr spc="65" dirty="0"/>
              <a:t>No</a:t>
            </a:r>
            <a:r>
              <a:rPr spc="-35" dirty="0"/>
              <a:t> </a:t>
            </a:r>
            <a:r>
              <a:rPr spc="65" dirty="0"/>
              <a:t>Duplicated</a:t>
            </a:r>
            <a:r>
              <a:rPr spc="-50" dirty="0"/>
              <a:t> </a:t>
            </a:r>
            <a:r>
              <a:rPr spc="20" dirty="0"/>
              <a:t>values.</a:t>
            </a:r>
          </a:p>
          <a:p>
            <a:pPr marL="143510">
              <a:lnSpc>
                <a:spcPct val="100000"/>
              </a:lnSpc>
              <a:spcBef>
                <a:spcPts val="45"/>
              </a:spcBef>
              <a:buClr>
                <a:srgbClr val="124F5C"/>
              </a:buClr>
              <a:buFont typeface="Times New Roman"/>
              <a:buChar char="●"/>
            </a:pPr>
            <a:endParaRPr sz="1750" dirty="0"/>
          </a:p>
          <a:p>
            <a:pPr marL="358775" indent="-203200">
              <a:lnSpc>
                <a:spcPct val="100000"/>
              </a:lnSpc>
              <a:buFont typeface="Times New Roman"/>
              <a:buChar char="●"/>
              <a:tabLst>
                <a:tab pos="359410" algn="l"/>
              </a:tabLst>
            </a:pPr>
            <a:r>
              <a:rPr spc="65" dirty="0"/>
              <a:t>No</a:t>
            </a:r>
            <a:r>
              <a:rPr spc="-40" dirty="0"/>
              <a:t> </a:t>
            </a:r>
            <a:r>
              <a:rPr spc="40" dirty="0"/>
              <a:t>null</a:t>
            </a:r>
            <a:r>
              <a:rPr spc="-45" dirty="0"/>
              <a:t> </a:t>
            </a:r>
            <a:r>
              <a:rPr spc="20" dirty="0"/>
              <a:t>values.</a:t>
            </a:r>
          </a:p>
        </p:txBody>
      </p:sp>
    </p:spTree>
    <p:extLst>
      <p:ext uri="{BB962C8B-B14F-4D97-AF65-F5344CB8AC3E}">
        <p14:creationId xmlns:p14="http://schemas.microsoft.com/office/powerpoint/2010/main" val="4208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730754" y="121742"/>
            <a:ext cx="45637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105" dirty="0" smtClean="0">
                <a:latin typeface="Tahoma"/>
                <a:cs typeface="Tahoma"/>
              </a:rPr>
              <a:t>Missing Values</a:t>
            </a:r>
            <a:endParaRPr sz="3000" dirty="0">
              <a:latin typeface="Tahoma"/>
              <a:cs typeface="Tahoma"/>
            </a:endParaRPr>
          </a:p>
        </p:txBody>
      </p:sp>
      <p:sp>
        <p:nvSpPr>
          <p:cNvPr id="9" name="AutoShape 2" descr="data:image/png;base64,iVBORw0KGgoAAAANSUhEUgAAAw8AAAHDCAYAAABiaSYwAAAABHNCSVQICAgIfAhkiAAAAAlwSFlzAAALEgAACxIB0t1+/AAAADh0RVh0U29mdHdhcmUAbWF0cGxvdGxpYiB2ZXJzaW9uMy4yLjIsIGh0dHA6Ly9tYXRwbG90bGliLm9yZy+WH4yJAAAgAElEQVR4nOzdd7gkZZn38e8PEMREMKALrKBiFhPmLIq6q+IquiDiqCC6Zvd9d0VdE2Y3mNY0IlHFgCvgrruIIoiZIIqJBRF1EJUk8oqgw9zvH1XN1BxPqDNnZurUme9nrrqm+6mnq+/u06dP3fWkVBWSJEmSNJdNhg5AkiRJ0jiYPEiSJEnqxeRBkiRJUi8mD5IkSZJ6MXmQJEmS1IvJgyRJkqReTB60UUny8CTVbicPHc/Qktwoyb8m+WmSlRvqfUnyrM7P4fCxP89ikOSCzmvdaeh4+hjrzyfJyZ24Hz50PJK0IZk8aNSSvL7zR7y7XZnktCQvT7LZ0HEuYm8F/h7YCdh02FAkSdJi50mVlqobAbu122OTPK6qVg0c02L0pM7tFwHfBa7YAM/7eeAh7e1fL4Hn0drx5yNJI2PyoKXkLODFwPWARwGvasv3AP4G+MxAcS1m23duv7820JLzVfUb4DdL5Xm0dvz5SNL42G1JS8kVVfXVqvpyVb0aOLmz76GzPTDJHZMcmeTsJJck+VOSy5OcmuSZMzzmXkk+luQXSa5JcnGSU5I8fkq9OyU5oq33x7beMUl2neaYByT5ZpLftTH8KsnXk/xbkhv1eROSLGvjvqKN66dJPpjk1p06r09SQDoPXdV2+Xr9LMfeqdM17IIkd2v7f1+V5Pwkz23rPbR9HVe3z/93U44zbV/3JDdN8t4kP2lj/337+OO6P4ckN0jy5iQ/SvKH9nl+keR/kry8x/Mc3il/dpIXJ/nf9jl/nOTJ07z2Oyc5oX2tv07yzrbsuvdjjp/Lizt13zJl3907+77Wlm2X5MNJvpPkN+3n4Xdtd7yXJpmzm9nUn9eUfTP2209yv/Yz+qv2M/vL9j3baUq9TZP8Y5Kz2p/VNW3dLyd5c4/41tnPZ5bn2CrJG5J8N8n/a+P8YZJ/mVLvhklem+R77c/4qvb2a5PcoOdzXdd1ckp59/U8q1PeHadyrzTfE1ek+Q56Z5LrJdkxybFpumJekuTfk2zeOcbU38nbJvmP9rNyRZrvqK36vl+SNKeqcnMb7Qa8Hqh2O3nKvmM7+z7Qlj18uvo03Xdqlu2fphx7X+BPM9R9V6feo4CrZqh3FfDITt3nzhHDDj3ej8NnefxlwK7TvG9Tt9fPcvydOvUuBy6Z5vFvBq6ZpvwRneM8q1N+eKf8a7PE9cVOvY/NUu+8Hs/TfZ/Om+YYK4FdprzuS6epd1bn9gVz/Gxu3vnMnDtl35s7x3leW3aPOT4Ph0w5xgWdfTtN8/O6YEr9kzv7Ht4pf2b7+qd7zkuBu84Q95+9hz0+r+vk5zPL8f9ihscX8NtOva2A783yWr4D3KjHe3fdY2b5vXzWDD+z6eI8DPjpNOVvmOF38grg4mnqHzH0d7Wbm9vS2Wx50JKTZLMkjwEe2yk+e46H/QT4B+DJwO7AI4Fn0/whBvjHydW+JLcCPszqbn8nAU8Dngi8g3bMQJItgaOALWn+gL+FpgvVP9Cc/GwJHJlki/Y4k/EHK4EXtDHsDRxMMxah5njdewHL2rtXAS9rY/pSW7YNzckIwKGs7ms+8ZB2O3S25+nYGji3fY5PdMpfBZwGPAH4j075Gq0P08R/c+CB7d2zgD2BxwD7t3F3u7dM3qufAU+lSdKWAe8Dft4z/onbAm9vX8d327JNaZK5iTcB27a3f9I+5/7Ajn2fpKouBv6nvXu7JPfq7H5q+/81wCfb2xfTvJd7AY8GHgHsQ3OSCfDsJN1uZwvWfrY/RPP6rwH+keYz+9a2yras/gzB6p/Db2mSjt1pEut/Bs5ZR2H1+fnM5P3t46H5/LyE5jP1QppkYeLNwN3a2+fT/N7tQ/P5giaRe8Pahd/bjdvnfFWn7FnA9dt4Xt8pn+l36SY0Cf1TgNd0yvdNcpN1FaikjdzQ2Yub20I2Zr+CPtl+Bty4rf/wTvnJneNsSjNg+Bs0J0KrpjnO5Kr9Sztl3wc2myG2PTv1vgY8uLOd0tn3V239j7f3r6I5Wdxmnu9Ft6XltZ3ybYDfd/bdobNv2iulszzHTlPek13a8t2mlN92mvIzO8d5Vqf88LZsS+DatuxE4M7A5jPE8cu23neBewJbzlDvz56nLT+8U35sp/xvO+X/0ZZtAlzZKX9op/7zOuUX9Hj/ntap/9a2rNvCcMyU+vsCX6a54n8ta77HBTyxU/eCTvlO0/y8Lphy7JM7+x4+zWf7GNb8zJ7T2Xfntv7X2/sX0iR+N5rrPVjXP59Zjr3NlPfs/jPU24SmVW66n+8enfKLZnvvZvt9ol/Lw3M75d3P23PasgC/65TfZIbfyXt0jvOjTvmu8/nZuLm5uc202fKgpWwV8J/Aw6rqyjnq/gvwXuD+NF0YMk2drdv/79Ap+3xVrZzhmN16DwRO7WzdMRh3av//CM0f+S2BLwCXtX3Oj03yxDnin/p835jcqKrLWfMqcLfeQvy2qs5tb1/WKb+8qn7S3r6kU77NbAerqj/QdEeCpiXhB8Ckf/p7k+zcqX5I+/+uwJnA/0tyXpKPJLn7PF/HKZ3bl04T7y1oZu+C5ufzrU6dbzA/x7N6NqtJa8PTOvuPnNxI8lLgozQJ77ZMP0Zt62nKFqL72XgKa35mb9/ZN/nMTn4Of0GTIF+Z5OdJjk4y6zijeZjr5zOTXVj9nl1cVd+cod7NO8cqoFuve/uW6/nq/bc7ty/v3D4d2mxkzd+z6V7/76rqrM79+bxfktSLyYOWkrNout08GLgXzZX7J1TVBbM9qO2O9PxO0Ttoul88hDW7O62v35cbAVTVl2iSlw/SdPu5EtiOpgXjuCRPWU/Pv7a6U7p2p8H93Qz1p0vIpnoOTXegzwL/25bdiaZV6NTOwM/X0Zx8f4ImyVhJ0z3lOcBXpw7snUP3RK2bCM4Ub83j2Gs+sOpq4NPt3dsmuTerk4hLgP/uVH9J5/bhNFfBH0LTKjMx12eyG+vUAdY36xHyTCaf2UPbuA6n+f27iqYr197ASUnut4DnmJjvz2dRmDKgvc97vS5+ny6fcn8075ek8TB50FIymW3pa1X1naqa6Y/uVDel6VcMcGlVvaKqTqIZJDldn/LuVfzHzTLrzf92bh9XVZm6ATesqjcAJElVfbuq/q6q7ltVN2HNq9Ld29PpxnX/yY0kW7PmFeV11Rd9fbi2qg6tqidX1R1o+nBPptjdntVjIqiqY6pqn6q6K83J7HvaXTcCHrcOY/oNTSIHzQnYfTr7HrAWxzuqc/stwO3a25+oqj919u3Quf3iqjqRppvQfMY5/LZz+6ZJrgfNDD3AHaep3/3MvnuWz+wR7XFSVSdW1bOr6p40/fb/b/v4TWnGEA3lPFafhN98lkTmYlafdAfo1uve/lWP75Tu+31LgCQ3Bh7UK2JJGgHXeZCaxamupkkgbprkIJrBlC9l9SDZrk8Db2vr3xX47yTL22PcH1hVVa+l6Xr0G5puL3sm+SDwOZoTmlvTnJj8Dau7nrynHQB7IvCL9niP7jzv9ZndR2laKQBekeS3NDO1vBSYTDV5ZlUt5uTh/CSfpUncLqI5Gb1TZ//kPfh6ku/SdCG6ENicprVpar0Fq6pVSY4DntEWfSTJq2kSm7fM/MgZnUozDufWNFftJ46cUu8CVncVOjjJCcB+NGNBeqmqK5JcQnPle0vg40m+QjMgf7qkd/LZ3gJ4UZI/0PTvvx5N3/oH03QVm8TwmSS/B74CrKD5bD+4c7x19nOYr6q6LMl/0gy0Bji2nT72f4GdgadX1cPan+/HaQZRAxya5J/a22/tHPLjPZ72PJpxPtBMhvAZmp/Zuu5eJkmDMXnQRq89efgwzQJzsPqE4WKaq/R3mFL/l0meRzMr0aY0J/jdk/x3t/WuSrM2wbE0J1HPa7eZbEmTTPzNDPs/NkP5JK5jkhxJM+vNDVl9JX7icpoZpBazHYGXz7DvIlbPHHVzZn4/f0/znq9L/wT8FU0yeQeawcTQJJnTJZgzqqpK8lHg1Z3iH1fVaVOqfgj41/b2y9vtD8AZwL3n8ZQfbOOHZuamvWhaUlawZusGVXVhmjU5Pkzz2T6o3bp+1rl9E5rP6zP4c9ey5ixcQ3gBTbKzE01LwHs7+7rdhP6JZhzS3WhagqbGfRZrznY0kw+yehzII9vtTzSzku0yr8glaZGy25LU+AeaQdMX0vTb/iLNQNVfTVe5qo6kaWX4RPuYP9EMTjyV1Se4VNUJNFfED6eZQvSPNIMez6aZRnL3zmE/RjMN5o9ouj9c29b9MvDkqvrUXC+iqpbRJAhfozlB/BPNyd5y4J5V9b1ZHr4YvJKm3//PaU6UJ/EfBjyo023krTTjIn5KkyyspJmB6dNtvZ+uy6Cq6mesHm9wNU1i+e+sOWXmVfM45FFz3Ad4F82J+09p3otv0iSp35/H80Azzez7aT5Lf6B5DQ+imXL2z1TVYTStB5+mSdj+RPN6z6T5HXlqp/r7gKNpTo5/R/OZvRj4PLB7Vc13QPk6VVUX0szG9Saa37k/0PycfkwzQcGk3m9pusS9nmYMzdXt9n2a8TUP7jHpAjQXFA6m+d64hmZA/aNouptJ0pKQZgIHSdJs2v79NaXsBTQn0ADHV9Wef/5ISZKWDrstSVI/X0/y7zRX4P9I083lTZ39ffrES5I0anZbkqR+7kMzKP2HNANjD2X13PlHAXN2K5MkaSZJHpvknHbdoqnjzUjy0CRnJlmZZK8p+5YlObfdlnXK753k7PaY70my4GmbTR4kqZ/30AycvZxmjMXFNDNq7V1Vz5zapUmSpL7aad/fRzPV+J2BfZJMnV3v58CzmNLSnWRbmvFZ9wPuC7wuyeTi1geA59JM2rAL8NiFxmq3JUnqoar+fugYJElL1n2B86rqfIAkn6CZfv2HkwqTRW+TrJry2McAJ1bVZe3+E4HHJjkZuElVfbMtPxJ4EmsuSDpvtjxIkiRJw9qeZo2niRX0XxR0psdu395em2POaNaWh9N3eJLN8JIkSVrvdltx7IL7428If7rk/HmfH29+89s+DziwU7S8qpavu6g2HLstSZIkSetRmyjMlixcSLNQ6sQObVkfF9KsTdV97Mlt+Q5Tyvsec0Z2W5IkSZL6WnXt/Le5nQbskmTnJJsDewPH94zoBGCPJNu0A6X3AE6oqouA3yW5fzvL0jOB4+b/gtdk8iBJkiT1Vavmv811yKqVwItoEoEfAZ+qqh8kOTjJEwGS3CfJCuCpwIeS/KB97GXAG2kSkNOAgyeDp4EXAIfQTDH+ExY4WBrmWGHaMQ+SJEnaEEYz5uGiH837/Ph6t7rTKF5bH455kCRJknqqHi0JS5nJgyRJktTXKpMHSZIkSX3Y8iBJkiSpl36zJy1ZJg+SJElSX7Y8SJIkSerFMQ+SJEmS+nC2JUmSJEn92PIgSZIkqRdbHiRJkiT14mxLkiRJknrZyFseNhk6AEmSJEnjYMuDJEmS1JcDpiVJkiT1spF3WzJ5kCRJkvqy5UGSJElSH1XOtiRJkiSpD7stSZIkSerFbkuSJEmSerHlQZIkSVIvrjAtSZIkqRdbHiRJkiT14pgHSZIkSb3Y8iBJkiSpF1seJEmSJPWykScPmwwdgCRJkjQWVdfOe+sjyWOTnJPkvCQHTbN/iySfbPd/K8lObfm+Sc7qbKuS3KPdd3J7zMm+Wyz09dvyIEmSJPW1HloekmwKvA94NLACOC3J8VX1w061/YHLq+p2SfYG3g78bVV9DPhYe5y7AcdW1Vmdx+1bVaevq1hteZAkSZL6qlXz3+Z2X+C8qjq/qv4IfALYc0qdPYEj2tvHALsnyZQ6+7SPXW9MHiRJkqRhbQ/8onN/RVs2bZ2qWglcAdx0Sp2/BY6eUnZY22XpNdMkG/Nm8iBJkiT1tWrVvLckByY5vbMduK7DSnI/4Kqq+n6neN+quhvwkHbbb6HP45gHSZIkqa+1WOehqpYDy2epciGwY+f+Dm3ZdHVWJNkM2Aq4tLN/b6a0OlTVhe3/Vyb5OE33qCPn/QI6bHmQJEmS+lqLloceTgN2SbJzks1pEoHjp9Q5HljW3t4LOKmqCiDJJsDT6Ix3SLJZkpu1t68HPB74Pgtky4MkSZLU13pYYbqqViZ5EXACsClwaFX9IMnBwOlVdTzwEeCoJOcBl9EkGBMPBX5RVed3yrYATmgTh02BLwIfXmisJg+SJElSX+tpkbiq+jzw+Sllr+3cvhp46gyPPRm4/5Sy3wP3XtdxmjxIkiRJfW3kK0ybPEiSJEl9rYduS2Ni8iBJkiT1ZcuDJEmSpF5seZAkSZLUiy0PkiRJknqx5UGSJElSL7Y8SJIkSerF5EGSJElSL1VDRzAokwdJkiSpL1seJEmSJPWykScPmwwdgCRJkqRxsOVBkiRJ6supWiVJkiT1spF3WzJ5kCRJkvpytiVJkiRJvdjyIEmSJKkXkwdJkiRJvThgWpIkSVIftcoxD5IkSZL6sNuSJEmSpF7stiRJkiSpF7stSZIkSerFbkuSJEmSejF5kCRJktTLRr7C9CZDByBJkiSNxqpV8996SPLYJOckOS/JQdPs3yLJJ9v930qyU1u+U5I/JDmr3T7Yecy9k5zdPuY9SbLQl2/yIEmSJPW1qua/zSHJpsD7gMcBdwb2SXLnKdX2By6vqtsB7wTe3tn3k6q6R7s9v1P+AeC5wC7t9ti1ft0tkwdJkiSpr1o1/21u9wXOq6rzq+qPwCeAPafU2RM4or19DLD7bC0JSW4F3KSqvllVBRwJPGm+L3cqkwdJkiRpWNsDv+jcX9GWTVunqlYCVwA3bfftnOQ7SU5J8pBO/RVzHHPeHDAtSZIk9bUW6zwkORA4sFO0vKqWr6OILgL+sqouTXJv4Ngkd1lHx/4zJg+SJElST7UWU7W2icJsycKFwI6d+zu0ZdPVWZFkM2Ar4NK2S9I17fOckeQnwO3b+jvMccx5s9uSJEmS1Nd6GDANnAbskmTnJJsDewPHT6lzPLCsvb0XcFJVVZKbtwOuSXIbmoHR51fVRcDvkty/HRvxTOC4hb58Wx4kSZKkvvoNgJ7fIatWJnkRcAKwKXBoVf0gycHA6VV1PPAR4Kgk5wGX0SQYAA8FDk7yJ2AV8Pyquqzd9wLgcGBL4L/bbUFMHiRJkqS+1mLMQx9V9Xng81PKXtu5fTXw1Gke9xngMzMc83TgrusyTpMHSZIkqa+1GPOwlJg8SJIkSX2tp5aHsTB5kCRJkvpaD2MexsTkQZIkSerLlgdJkiRJfazNOg9LicmDJEmS1JctD5IkSZJ6MXmQJEmS1IsDpiVJkiT1YsuDJEmSpD7K5EGSJElSLyYPkiRJknrZyKdq3WToACRJkiSNgy0PkiRJUl92W5IkSZLUi8mDJEmSpD6qTB4kSZIk9WHLgyRJkqReTB4kSZIk9eEicZIkSZL6MXmQJEmS1MvGvUacyYMkSZLUl92WJEmSJPVj8iBJkiSpF7stSZIkSepjY++2tMnQAUiSJEmjsWotth6SPDbJOUnOS3LQNPu3SPLJdv+3kuzUlj86yRlJzm7/f2TnMSe3xzyr3W6x9i+8YcuDJEmS1NP6aHlIsinwPuDRwArgtCTHV9UPO9X2By6vqtsl2Rt4O/C3wCXAE6rql0nuCpwAbN953L5Vdfq6itWWB0mSJKmv9dPycF/gvKo6v6r+CHwC2HNKnT2BI9rbxwC7J0lVfaeqftmW/wDYMskWa/fi5mbyIEmSJPVUq+a/9bA98IvO/RWs2XqwRp2qWglcAdx0Sp2nAGdW1TWdssPaLkuvSZJ5vNRpmTxIkiRJ61GSA5Oc3tkOXA/PcRearkzP6xTvW1V3Ax7Sbvst9Hkc8yBJkiT1tRZTtVbVcmD5LFUuBHbs3N+hLZuuzookmwFbAZcCJNkB+CzwzKr6Sed5L2z/vzLJx2m6Rx05/1ewmi0PkiRJUk/rqdvSacAuSXZOsjmwN3D8lDrHA8va23sBJ1VVJdka+C/goKr62qRyks2S3Ky9fT3g8cD3F/LawZYHSZIkqb/1sEhcVa1M8iKamZI2BQ6tqh8kORg4vaqOBz4CHJXkPOAymgQD4EXA7YDXJnltW7YH8HvghDZx2BT4IvDhhcaaqpmnmzp9hydt3KtgSJIkaYPYbcWxCx7MuyFc/OiHzfv8+OYnnjKK19aHLQ+SJElSTz27IS1ZJg+SJElSTyYPkiRJkvqpJdMDaa2YPEiSJEk92fIgSZIkqZdaZcuDJEmSpB5seZAkSZLUSznmQZIkSVIftjxIkiRJ6sUxD5IkSZJ6qXmvL720mDxIkiRJPdnyIEmSJKmXjT152GToACRJkiSNgy0PkiRJUk+OeZAkSZLUy8bebcnkQZIkSerJReIkSZIk9eIicZIkSZJ6WWXLgyRJkqQ+7LYkSZIkqRcHTEuSJEnqxalaJUmSJPViy4MkSZKkXhwwLUmSJKkXB0xLkiRJ6mVjH/OwydABSJIkSWOxqjLvrY8kj01yTpLzkhw0zf4tknyy3f+tJDt19r2yLT8nyWP6HnNtmDxIkiRJPVVl3ttckmwKvA94HHBnYJ8kd55SbX/g8qq6HfBO4O3tY+8M7A3cBXgs8P4km/Y85ryZPEiSJEk9Vc1/6+G+wHlVdX5V/RH4BLDnlDp7Ake0t48Bdk+StvwTVXVNVf0UOK89Xp9jzpvJgyRJktTTeuq2tD3wi879FW3ZtHWqaiVwBXDTWR7b55jzZvIgSZIkrUdJDkxyemc7cOiY1pazLUmSJEk9rc1UrVW1HFg+S5ULgR0793doy6arsyLJZsBWwKVzPHauY86bLQ+SJElST+up29JpwC5Jdk6yOc0A6OOn1DkeWNbe3gs4qaqqLd+7nY1pZ2AX4Ns9jzlvtjxIkiRJPa2PZR6qamWSFwEnAJsCh1bVD5IcDJxeVccDHwGOSnIecBlNMkBb71PAD4GVwAur6lqA6Y650FhTswwBP32HJ23ky2BIkiRpQ9htxbGjWLr567d6yrzPjx940WdG8dr6sOVBkiRJ6mltxjwsJSYPkiRJUk+rhg5gYCYPkiRJUk+FLQ+SJEmSeli1kY8INnmQJEmSelply4MkSZKkPuy2JEmSJKkXB0xLkiRJ6sWWB0mSJEm92PIgSZIkqReTB0mSJEm92G1JkiRJUi+rNu7cgU2GDkCSJEnSONjyIEmSJPXkInGSJEmSeqmhAxiYyYMkSZLUk7MtSZIkSeplVey2JEmSJKkHuy1JkiRJ6sVuS5IkSZJ62djXeTB5kCRJknpyqlZJkiRJvTjmQZIkSVIvdluSJEmS1IsDpiVJkiT1srF3W9pk6AAkSZKksViV+W8LkWTbJCcmObf9f5sZ6i1r65ybZFlbdoMk/5Xkx0l+kORtnfrPSnJxkrPa7YA+8Zg8SJIkST2tWottgQ4CvlRVuwBfau+vIcm2wOuA+wH3BV7XSTL+paruCNwTeFCSx3Ue+smquke7HdInGJMHSZIkqacBkoc9gSPa20cAT5qmzmOAE6vqsqq6HDgReGxVXVVVXwaoqj8CZwI7LCQYkwdJkiSpp8r8twXarqouam//CthumjrbA7/o3F/Rll0nydbAE2haLyaekuR7SY5JsmOfYBwwLUmSJPW0Ni0JSQ4EDuwULa+q5Z39XwRuOc1DX929U1WVZN5jtpNsBhwNvKeqzm+LPwccXVXXJHkeTavGI+c6lsmDJEmStB61icLyWfY/aqZ9SX6d5FZVdVGSWwG/mabahcDDO/d3AE7u3F8OnFtV7+o856Wd/YcA75jtNUzYbUmSJEnqaYAxD8cDy9rby4DjpqlzArBHkm3agdJ7tGUkeROwFfCy7gPaRGTiicCP+gRj8iBJkiT1VGuxLdDbgEcnORd4VHufJLslOQSgqi4D3gic1m4HV9VlSXag6fp0Z+DMKVOyvqSdvvW7wEuAZ/UJxm5LkiRJUk8LXbdhvtruRbtPU346cEDn/qHAoVPqrACmjbiqXgm8cr7xmDxIkiRJPa2DbkijZvIgSZIk9WTyIEmSJKmXdTCGYdRMHiRJkqSeNvSYh8XG5EGSJEnqyW5LkiRJknqx25IkSZKkXlZt5OmDyYMkSZLUk92WJEmSJPWycbc7mDxIkiRJvdnyIEmSJKkXp2qVJEmS1IsDpiVJkiT1snGnDrDJ0AFIkiRJGgdbHiRJkqSeHDAtSZIkqRfHPEiSJEnqZeNOHUweJEmSpN7stiRJkiSpF7stSZIkSepl404dTB4kSZKk3uy2JEmSJKmX2sjbHkweJEmSpJ5seZAkSZLUiwOmJUmSJPWycacOsMnQAUiSJEljsYqa97YQSbZNcmKSc9v/t5mh3rK2zrlJlnXKT05yTpKz2u0WbfkWST6Z5Lwk30qyU594TB4kSZKknlatxbZABwFfqqpdgC+199eQZFvgdcD9gPsCr5uSZOxbVfdot9+0ZfsDl1fV7YB3Am/vE4zJgyRJktRTrcW/BdoTOKK9fQTwpGnqPAY4saouq6rLgROBx87juMcAuyfJXMGYPEiSJEk9DdDysF1VXdTe/hWw3TR1tgd+0bm/oi2bOKztsvSaToJw3WOqaiVwBXDTuYJxwLQkSZLU09q0JCQ5EDiwU7S8qpZ39n8RuOU0D331Gs9dVUnmG8C+VXVhkhsDnwH2A46c5zGuY/IgSZIkrUdtorB8lv2Pmmlfkl8nuVVVXZTkVsBvpql2IfDwzv0dgJPbY1/Y/n9lko/TjIk4sn3MjsCKJJsBWwGXzvVa7LYkSZIk9TRAt6XjgcnsScuA46apcwKwR5Jt2oHSewAnJNksyc0AklwPeDzw/WmOuxdwUlXN2aphy4MkSZLU06q5z6/XtbcBn0qyP/Az4GkASXYDnl9VB1TVZUneCJzWPubgtuyGNEnE9YBNgS8CH27rfAQ4Ksl5wGXA3n2CMXmQJEmSetrQqUNVXQrsPk356cABnb3nEHwAACAASURBVPuHAodOqfN74N4zHPdq4KnzjcfkQZIkSeppoYu+jZ3JgyRJktTTOli3YdRMHiRJkqSe1sEA6FEzeZAkSZJ6stuSJEmSpF7stiRJkiSpF7stSZIkSeqlxzpqS5rJgyRJktSTYx4kSZIk9WK3JUmSJEm9OGBakiRJUi92W5IkSZLUiwOmJUmSJPWysY952GToACRJkiSNgy0PkiRJUk8OmJYkSZLUiwOmJUmSJPXigGlJkiRJvdjyIEmSJKkXxzxIkiRJ6mWV3ZYkSZIk9bFxpw4mD5IkSVJvjnmQJEmS1IvJgyRJkqRenKpVkiRJUi8be8vDJkMHIEmSJI1FrcW/hUiybZITk5zb/r/NDPWWtXXOTbKsLbtxkrM62yVJ3tXue1aSizv7DugTjy0PkiRJUk8DdFs6CPhSVb0tyUHt/Vd0KyTZFngdsBvNhFBnJDm+qi4H7tGpdwbwH52HfrKqXjSfYGx5kCRJknpaRc17W6A9gSPa20cAT5qmzmOAE6vqsjZhOBF4bLdCktsDtwBOXUgwJg+SJElST1U1722Btquqi9rbvwK2m6bO9sAvOvdXtGVde9O0NHQDekqS7yU5JsmOfYKx25IkSZLU09q0JCQ5EDiwU7S8qpZ39n8RuOU0D311905VVZK1zUb2Bvbr3P8ccHRVXZPkeTStGo+c6yAmD5IkSdJ61CYKy2fZ/6iZ9iX5dZJbVdVFSW4F/GaaahcCD+/c3wE4uXOMuwObVdUZnee8tFP/EOAdc7wMwG5LkiRJUm8berYl4HhgWXt7GXDcNHVOAPZIsk07G9MebdnEPsDR3Qe0icjEE4Ef9QnGlgdJkiSpp1UbfraltwGfSrI/8DPgaQBJdgOeX1UHVNVlSd4InNY+5uCquqxzjKcBfzXluC9J8kRgJXAZ8Kw+wWS2QRyn7/CkjXsVDEmSJG0Qu604NkPH0MddtrvfvM+Pf/Drb43itfVhy4MkSZLU0wAtD4uKyYMkSZLU0zoYwzBqJg+SJElST7Y8SJIkSerFlgdJkiRJvdjyIEmSJKkXWx4kSZIk9VK1augQBmXyIEmSJPW0ypYHSZIkSX3MtsDyxsDkQZIkSerJlgdJkiRJvdjyIEmSJKkXp2qVJEmS1ItTtUqSJEnqZWPvtrTJ0AFIkiRJGgdbHiRJkqSenG1JkiRJUi8be7clkwdJkiSpJ2dbkiRJktSLLQ+SJEmSenHMgyRJkqRebHmQJEmS1ItjHiRJkiT14grTkiRJknqx5UGSJElSLxv7mIdNhg5AkiRJGotai38LkWTbJCcmObf9f5sZ6v1Pkt8m+c8p5Tsn+VaS85J8MsnmbfkW7f3z2v079YnH5EGSJEnqqarmvS3QQcCXqmoX4Evt/en8M7DfNOVvB95ZVbcDLgf2b8v3By5vy9/Z1puTyYMkSZLU0wDJw57AEe3tI4AnzRDXl4Aru2VJAjwSOGaax3ePewywe1t/ViYPkiRJUk+1FtsCbVdVF7W3fwVsN4/H3hT4bVWtbO+vALZvb28P/AKg3X9FW39Wsw6Y3m3FsXNmHwuR5MCqWr4+n2N9Mv5hjTn+MccOxj804x/WmOMfc+xg/EMbe/zryso/Xjjv8+MkBwIHdoqWd9/LJF8EbjnNQ1/dvVNVlWTQEdtDtzwcOHeVRc34hzXm+MccOxj/0Ix/WGOOf8yxg/EPbezxD6aqllfVbp1t+ZT9j6qqu06zHQf8OsmtANr/fzOPp74U2DrJpMFgB+DC9vaFwI7tcTcDtmrrz2ro5EGSJEnSzI4HlrW3lwHH9X1gNQMuvgzsNc3ju8fdCzipegzQMHmQJEmSFq+3AY9Oci7wqPY+SXZLcsikUpJTgU/TDHxekeQx7a5XAH+f5DyaMQ0facs/Aty0Lf97Zp7FaQ1DLxI39n5zxj+sMcc/5tjB+Idm/MMac/xjjh2Mf2hjj3+UqupSYPdpyk8HDujcf8gMjz8fuO805VcDT51vPNnYV8mTJEmS1I/dliRJkiT1YvIgSZIkqReTB41KklsneVR7e8skNx46pr6SbDp0DJIkSQsxyIDpJLcGdqmqLybZEtisqq6c63GLQZKjqmq/ucoWo/bk9QdVdcehY1kbSZ5LM8f0tsBtaeYq/iDTDCJapM5N8hngsKr64dDB9JXk72fbX1X/tqFiWVtJzgAOBT5eVZcPHc/aGvN351gleS+zLBBbVS/ZgOHMS5Inz7a/qv5jQ8WyEEleChwGXAkcAtwTOKiqvjBoYD0luVtVnT10HGsryb8Ch1bVD4aORYvDBk8elsAJ4F26d9oT8nsPFMu8VNW1Sc5J8pdV9fOh41kLL6SZLeBbAFV1bpJbDBvSvNwd2Bs4JMkmNCezn6iq3w0b1pwmrTt3AO5DMy80wBOAbw8S0fz9LfBs4LQkp9OciHyhz3zWi8XYvzuT3B74B+DWdP72VNUjBwuqn9OHDmABnjDLvgJGkTwAz6mqd7fTTm4D7AccBYwieQDen2QL4HDgY1V1xcDxzNePgOXtImKHAUeP8DVoHdrgsy0lOYv2BLCq7tmWnV1Vd9uggcxTklcCrwK2BK6aFAN/pFli/JVDxTYfSb5Cc9Xm28DvJ+VV9cTBguopybeq6n5JvlNV92y/yM6sql2Hjm2+kjwM+DiwNXAM8MaqOm/YqGbXfnb+enKlu+0y9l9V9dBhI+uvTdoeD3wAuJbmD+G7q+qyQQPrYazfnRNJvkuT7JxB894DUFVnDBaURiHJ96pq1yTvBk6uqs9O/g4MHVtfSXYBnkMzLea3aVqgTxw2qvlJcgeaizD7AF8DPlxVXx42Kg1hiG5L11TVH5MA1y2Hveiv/lXVW4G3JnnrWBKFGbxm6AAW4JQkrwK2TPJo4AXA5waOqbe2leqvab58dwL+FfgY8BDg88DtBwuun+1okuWJP7Zlo5BkV5r3/q+Az9C89w8GTgLuMWBofY3yu7NjZVV9YOgg5ivJ55i929KivfCyFLocts5I8gVgZ+CV7YWLVQPHNC9tS/k/0bRkvQe4Z5pf5leNoftY+/frju12CfBdmkXHnldVew8anDa4IZKHUZ8AVtUrk2zPnze9f2W4qPqrqlOGjmEBXkGzGMrZwPNoTrgPmfURi8u5NEvE/3NVfb1TfkySMVy9PxL4dpLPtvefBBwxYDy9tWMefkuzmuZBVXVNu+tbSR40XGTzMurvTuBzSV4AfBaYvP+MoNXnX4YOYAFGM6HEHPanSfDPr6qrktyU5kLAKHQuXPw1cCLwhKo6M8lfAN9gkXcfS/JOmhbbk4C3VNWku+rbk5wzXGQayhDdljah+SLYg6bbzwlV9eENGsQCJHkbTb/1H7K66b0W89WnriRXsvoq2ubA9YDfV9VNhotqbmMf7A2Q5MFV9dUpZQ+qqq8NFdN8JbkXTUsJwFeq6jtDxtNXktu0K2x2y3auqp8OFdN8tVcpD6Dz3QkcMpZxG0mme6+rqm6zwYPR6Iz5ol2SU2gudB1TVX+Ysm+/qjpqmMj6SfJs4FNV9ftp9m3l+IeNzxDJw0ur6t1zlS1WbZa9a+fK5Wi1JyN7AvevqoOGjmcuSY4DXjzSwd4kObOq7jVX2WKW5ME0s/0cluTmwI3GcAI+w3t/RlWNYrKDpZA8j13bZ/2twJ2B60/Kx5D8JLk+zUW7u7Bm7M8ZLKh5SPJ2mkkPRnnRbilIsg2wC2t+fkaRvGndG6Lb0jJgaqLwrGnKFqvzaa7Wjz55aK9YHpvkdcCiTx5oZtn4QZJRDfZO8gDggcDNp/RBvgkwmrUf2s/JbjSzLh1G83vwUWDRdvtJckeaE6atpkxbeRM6fwQXuyUwUxpJrgf8HTDponcy8KGq+tNgQc3PYcDrgHcCj6DphjKWtZKOAn4MPAY4GNiXZgadsXgScIexXrQbc+IJkOQA4KU0M7ydBdyfprvVYp8pTevJBksekuwDPB3YOcnxnV03BhZ7n9euq4CzknyJNfvtLtq5vrumnEBtQnMyePVA4czXWAd7bw7ciOb3rdsH+XfAXoNEtHb+hmamrjMBquqXWfyL9N2Bpq/u1qw5beWVwHMHiWjtjTJ57vgATcL5/vb+fm3ZAYNFND9bVtWXkqSqfga8vh1L89qhA+vhdlX11CR7VtURST4OnDp0UPMw9ot2Y048oUkc7gN8s6oe0V6UecvAMWlAG7Ll4evARcDNaGaZmbgS+N4GjGOhjmf1PPdj1D2BWglcQNN1adEb62DvNu5TkhzennSM1R+rqpIUQJIbDh3QXKrqOOC4JA+oqm8MHc8CjTV5nrhPVd29c/+kdvrWsbimHbN3bpIXARfSXBQYg0nrzm+T3BX4FTCmNXJGfdGOcSeeAFdX1dVJSLJFVf24nbZVG6kNljy0vzA/Ax6woZ5zfaiqUcwuM5OqGs0MFVONeLD3u6rqZcC/T068u0Z05fhTST4EbJ1mwbLnAIt6soMk/1hV7wCe3rZ+rmFEJx+jTZ47rk1y26r6CTSD2Oms9zACLwVuALwEeCPNFeRlg0bU3/K2z/o/0Vz8uhHjSkbHftFuzIknwIokWwPHAicmuZzmfE4bqSEGTN8feC9wJ5oTwE0ZwQngRDtjyHQngGPpu7gDzfs/6ad+KvDSqloxXFTzN6bB3knuXVVnpFkY7s+M6aSwnSK0O1Paol7kKMkTqupzSaY9yRvTxYCxJs8TSXan6b5xPs3n59bAsxf7IlNJjqqq/cY0scfEJOaxzeo2nSSbs3otnHNGNFaGJPehGWOyNU3iuRXwjqr65qCBrYX279hWwP9U1R/nqq+laYjk4XSaqU4/TdPf/pnA7cey8Fo7v/TE9WlWi9y2qkbR/JjkRJqVjSdTwz0D2LeqHj1cVGsvI1tldOyS3JpmtqUvJrkBsGm1K05rwxlT8tyVZAuacSjQnAAu+j7sSX4IPAr4b+DhNInPdRbzOhVJzqqqe4xtVrepkjycZk2ZC2je/x2BZc72s2EkuRvN4nAAP6qq7w8Zj4Y3SPJQVbulXW6+LRv1CeDIpnw8q6ruMVfZYjTDYO+HVdWi7gqX5GxmX6F21w0YzlpruyodSJMs37adQeSDVbX7wKHNKCNeHbiPMXx3JnlkVZ005ff3OrXIV9dN8hKaWaJuQ9PdpJs8LOp1KpIcTfM9+RfAT7q7aGIfy3fPGcDTq+qc9v7tgaMX+9/dsX//JNkKOA74S5oVpQPcDfg5sGdV/W7A8DSgIaZqvaptfjwryTtoBlGPZtaBNItkTUxOYId4H9fWpUmeARzd3t8HuHTAeOZjrIO9H9/+/8L2/26rzygW+Gq9ELgv8C2Aqjo3yWIfdDnm1YHXMOKZ0h5GszLtE6bZVyzy1XWr6j3Ae5J8oKr+buh45qOq9klyS5oFBRf1ieocrjdJHACq6n/bqX8Xu8n3z5OBW9JMbQ3N391fDxLR/LwROB14ZFWtgusW+n0b8GbgxQPGpgEN0fJwa5pfms2Bl9P0nXt/VZ23QQNZS0m6/XMnJ7D/0v1iW8za9/+9NAPXi2YWrJeMYe746frtjqkv73RXicfUnSDJt6rqfpPXkWQz4MyxXL0cuySHde5Ovns+XFW/GSai+ck0K3pPV7aYpVmsbzvWXOV4DN+djwK+VlNWNx6LJIcCq1h98v0MYJMRLXJ3elXtNlfZYtN22du1qlZOKd8MOLuq7jRMZBraBr9iXlU/S7MyLVX1hg39/AtVVY8YOoaFaGe9GusVqPcCU0+0pytbrNJNdpI8kBG1utFMN/sqYMt24PQLgM8NHNOsknyqqp42TdexUXXbaB0yXfIMjCJ5AD7Dn/+uHgMs6q4nE+0sOa+nufi1qi0uYAyfof2A9ye5jGaSjK8AX62qy4cNq7e/o2n5nMyOdiqr1wsZgxsmuU1VnQ9N0gws+qmuaabnXjm1sKpWJln045W0/mzIReJCs0jKi2hOmJJkJfDeqjp4Q8WxUG0fwNexepXUU4CDq+qK4aKaW5L3Mnvfy0U7ZWWWyArNwP7Aoe1nKMDlNNOdjsVBNK/hbOB5wOeBQwaNaG4vbf9//Ky1xmGUyXOWyCrfwMtoVjkeSzfP61TVMoAkf0GzMOX7aMZBjKLLbTuw/t+Af0uyLbDDGAbbd7wcODlJd6ax5w0bUi/XT3JPpkwS0N7fYoB4tEhsyC+Ol9NMD3qfSTN1O8/3B5K8vKreuQFjWYhDge8DT2vv70cz/eC0gwEXkdM7t99AkwCNxZJYobmqzgDu3iYPLPaEc6qqWpXkCJoxD0UzW86iHrNRVRe1//+s7ft9X5rYT6uqXw0aXE9LIHleKqt8/wIY1e/sRDvO7SE0g10vAf6dEa0wneRkmhbzzYAzgN8k+XpVvXzQwHqqqv9pJ5iYzFj045EkPxfRJG3TGcX3p9aPDTbmIcl3gEdX1SVTym8OfGGxzxgyMebZiibGMEPLdJLcuka4QnOSZ1TVR6ec+F2nqmb6cl5Ukvw18EGaWVsC7Aw8r6r+e9DAekhyAM1qrifRxP4wmhbDQwcNrId2XvWHA8+nef8nrgQ+V1XnDhHXfGXkq3wn+QhNIvRfrLnK8aL//U1yCc3v7QeBL1fVBcNGND+dcVYHADtW1eu6MzYuVmOfaayvJI+uRb7mj9atDdnycL2piQNAVV08klkTJv6Q5MFV9VW4rs/x2AahLeqrxbO4Ksk/03SBuK67Q1U9criQepn0bb3xrLUWv38FHjGZ3CDJbWlOpBZ98gD8A3DPSZeTNOu1fJ2mJXFRq2YRwVOSHD7G5LnjO0leyJ///o6l697P223zdhuNqrpZkrvQdLd9c3sV/Jyq2m/g0PraLMmtaFr8Xz10MPMw6pnG5uHtgMnDRmRDJg+zrUQ4plUKnw8cOel6QtNv/VnDhbNR+RjwSZouEM8HlgEXDxpRD1X1ofb/0U0QMMWVU2ZFO5/m6vcYXMqasV7JeKYonhhr8jxxFPBj4DHAwcC+NKvujsKYf3+T3IRmrv5bAzvRzHK4arbHLDIH00w3+9WqOq3t8rzoW9yq6nXt/88eOpb1bOqYCC1xG7Lb0rXA76fbBVy/qsbU+jD5MmYsi6QkuZLVLQ43AK6a7KKZdeYmgwQ2D2kX48uaCwyeVlX3GTq2PtoZNl5M88e7O9XjKGa/SvIBmpOPT9F8lp5KcyX2i7A4m+A7XcXuQdPf+zia2PcEvldVzxootHlL8gWa5Pn/0kmeq+oVgwbWU6fryfeqate2xfnUqrr/0LHNJsm7quplMy34NYbf3yTfA77abl+pqhUDh7RRmKmr6sQYurz1MaYpx7VubLCWh6oaw8C+GbVfAldU1UdgddKQZH/gxlX1riHjm0tVjb3LDMCf2v8vavvf/xLYdsB45utY4CM005uO6arfxPVppql8WHv/YmBLmib5xdoEP/nc/4Q1V9g9boBYFuqmVfWRJC/tdGU6beig5mHy+/vbJHelGXC52BcZhNWLOo52wcHOxZYbDR3L2khyfZqZ3sbW5W0p/N2V/swopmlbJPYFprtCdhTNTEaLOnlYIt7Udhf7PzRTVN6EZhavsbi6mtVqR2mMTe9j7moyjbEnz8uTbAO8BjieZga11w4b0tzaWdImY09GqU3WjqL5vCTJxcCyqvr+sJH1Nsoub0vs+2c2FwwdgDasDb7C9Fgl+W5V3X2GfWdX1d02dEwbk3Zl15eMaErfP5Pk6cAuwBdYc7aWMwcLah6SvAN4E80EAf9DszjWy6vqo7M+cEBLocvJRJLH00yvuSOrk+c3VNXxgwa2kWgHGb8VuDNrXv2+zWBB9ZTk68Crq+rL7f2HA2+pqgcOGlhPY+3yNpFkB5rf2Qe1RacCLx1L97EZZou6gmaV6bEsUql1yJaH/jZJsl1V/bpbmGS7oQLamFTVtUn2AUabPND0ud8PeCRrrlA7lgGve1TVPyb5G5orTU+mWal20SYPLIEuJ3Bd8rxLVf0nzR/t0ax0v1SmKqZZz+d1NN9BjwCezXhWiL/hJHEAqKqTk4xhheOJsXZ5mzgM+DjNODGAZ7Rljx4sovnZH3gAMPkMPZxmvY2dkxxcVUfN9EAtTSYP/f0z8F9J/g8wuVJ877Z81CcmI/K1JP9OM2j0usH3Y7lyT/OH4zZVNabZxbom3xd/DXy6qq5oFo5fvKbrctJ2ndmxqr43WGDzNPLkealMVbxlVX0pSdopc1+f5AxG0PUKOD/Ja1idTD+DZra0sRhll7eOm1fVYZ37hyd52WDRzN9mwJ0mF0/bi6ZHAvejuYBk8rCRMXnoqaqObPuJHgzcleaK8Q+A145hkawlYrIQ38GdsjFduf8+zSq7Y23m/c8kP6bptvR37QKPVw8cUy8zrFD7taqadTaURWaUyfMSmqr4miSbAOcmeRFwIc1J7Bg8B3gDqyc1OLUtG4WqOqS9eQqw6LuJTePSdpXvo9v7+zCuqaJ3nNLr4jdt2WVJ/jTTg7R0OeZhHUvyyqp669BxaPFpT2B3BU5jzTEPY+p3vy3NrGPXtt0eblxVv2r3LdpVRse6Qm1Xki9PU1yLfZ2HJLNOElBVL9lQsSxEkvvQDNLdGngjzVoJb6+qbw0a2EagvdL9FuAvqupxSe4MPGAy++Fil+TWNGMeHkBzwevrNGP4fj5oYD0leT/NOiGfboueAqygWXzzP6tqNN0otW6YPKxjzne8/iyBPyAPm658zLO4dC3mz36Ss4E9gCNoBo6eNrbkYaySLGtvPohmsPEn2/tPBX5YVc8fJLAFaseh7F1VHxs6lrkkuT3N+iA7seYaM4s68ZxI8t80YwReXVV3T7IZ8B0nKtkw0vRPfQqrB3x/DfhMeQK50TJ5WMcmVziHjmMp8g/I4raYP/tJnkrTX/qrVfWCdoXaf66qpwwcWm9LIHn+JvDgqlrZ3h/FjDntgqAvBLan6W9/Ynv//9AsNLjngOH1kuS7wAdpuuxdOymfjAla7CaLgXa/Y5KcVVX3mOuxQ0ryXqaZ5W1iLK1u0lSOeVj3zMbWn5tV1aeSvBKgqlamWbl8FKas8r05cD3g9zWC1b17WrSf/ar6NKub3Kmq82mupI3J4bTJc3v/f2mu4o8ieQC2oZle9rL2/o3assXuKOBy4BvAAcCrgAB/U1VnDRnYPKysqg8MHcQC/D7JTWm/Y5Lcn2bWscXu9M7tN9DM1jU67VStb6eZ4SrtVkvob5fmyeRh3Vvc08+M21j/gABrrvLdNgPvyfQLD2odSfKPVfWOma4AjuzK36iTZ+BtwHfasRsBHgq8ftCI+rnNpHUzySHARcBfVtUoJgtofS7JC4DPsuZ4q8tmfsii8vc0rT63TfI14ObAXsOGNLeqOmJyO8nLuvdH5h3AE6pq0S/Mpw3D5GHd+/TcVbSWRvkHZDptX9Fjk7wOOGjoeNaRC4YOYBrPbxfIOn3Omovf2JPnw9quh/dri14xGWy/yF03m0w7UcCKkSUOAJNxJ/93SvminrmoHaT+i6o6sx0z9jyaFsMv0AzYHZNF2zLbw69NHNTlmId5ageefQDYrqrummRX4IlV9aaBQ9sotOMc7kBz5fKcqhrNNHFTVuncBNgNeFhVPWCgkHqZYXXR61TVf8y2f0jtXOp/C9wK+BRwdFV9Z9io1k6Se9HM2HJXmml/bw7sNab1Ktq5+ndhzRWavzJcRHNrW3cmU+MG2BK4ihF03eicfE9mRFtGc/J9AfD6xd7ykORM4FHtlKAPBT4BvJhm2u47VdVoLh4t5gkl5pLk3cAtgWNZs+Vq0X73a/0yeZinJKfQTE/2oc7Are9X1V2HjWzpS3J94AXAg2mu4pwKfHAsVwGTdBcJWknzB/zDVbWo133oxH0L4IHASe39RwBfr6rHDxLYPLRTJe7dblvSrPZ6dFWdO2hg8zTy5PkA4KXADsBZNF32vjGWGX/GaOwn30m+W1V3b2+/D7i4ql7f3h/DgOnuOLcb0CSdMILEs2vK366JqqrRrBWidcvkYZ7GOuvDUpDkU8CVwEfboqcDW1fVU4eLauOR5AvAsqq6qL1/K+DwqnrMsJHNT5J7AocCu1bVpkPH09cSSJ7PBu4DfLOq7pHkjsBbqmrWli2tvSVw8v194B7t+J4fAwdOWqq8aCcNxzEP83dJktuyut/xXjQD6LT+3bWq7ty5/+UkPxwsmp6W0HR9O04Sh9avaRYOWvTaK/aPo2l52B04mXEM1u06kiZ5fm97/+k0MwGNJXm+uqquTkKSLarqx0nuMHRQS9ymSTZrp8fdHTiws28Mf/+PBk5JcgnNyvanAiS5HSMa7zNWS2zCCa1DY/jyWGxeCCwH7pjkQuCnwL7DhrTRODPJ/avqmwBJ7sc4BsIuien6gC8lOYHmDzo0Ywm+OGA8c0ryaGAf4K+Ab/P/27vzKDvr+o7j708gQkCSgCVu7MgW1si+iCwC2gM9VXCjRxYRLCJaLLSIrbRVtHjEo5bTAqKCRVEgAu7sOyhCIOwRZNOKSySBGBBI+PSP57nkZpzl3mFmfnf5vM6ZM/f5Pc+d+7lDZpjv89uqYRtH2V487BM7U1cWz01+LWk61bjpKyQtAB4rnKnXdfUf37ZPkXQV1Zyly5s2JZtENfwqxldjknQ3/H82JlCGLbVJ0ra2b5e0KjDJ9iJJ+9v+QelsvU7S/VTjvR+vm9YB5lHNH3A37BbcyRuptaKePP2m+vB62xeXzDMSSVdTzW+YbXtB6Twvh6TzgNMHFM/H2D6kbLL21SvnTAN+3E3zNrpRvSpX44/vxXXbxsArbc8pGi4iulKKhzbVE9AOsX1Pffwe4DjbOw7/zHi56kmvQ7Ld8Xcxu3nFjSirF4rnZpL2BU6wvU/pLBExtLrYPB5Yj6YRK1nsoH9l2FL7DgIuknQw1R3YQ4B9y0bqD7Yfq5d6XJvlf4Hl7tkEyC6jxb21dIDRkLQXcAbwOqohS6dS7ZQt4JSC0SKiNRdS/QyfDXTTxpQxyqyqGgAAEppJREFUTtLzMAp1FX4J1R3At9t+tnCkviDpU8BhwC9ZNnnLnX73o4eW63uI7DJaVDcWz5LuAI4DbqGatH4ecKLt04sGi4iWSLrd9ralc0TnSPHQonqZweZv1gyqCWfPAXTbkIFuJGkesKXt50tn6UeSbrK9a+kc/aqLi+flhupJmmc7qyxFdAlJ/wb8HriY5TeJ6+hNBmP8ZNhS6zp+I6w+cA8wneqXWEy82yR9h+wyWsq7gA27sHiePmCX8hWbj/PvJ6LjHVp/PqGpzcAGBbJEB0jPQ4skTbX9tKQ1BjufCnz8SdoOuJSqiGj+4/VvioXqI9lltCxJs4GjO31H8oGG+HfTkH8/ERFdJsVDiyT9wPb+kh6hqrjVdNq2U4GPM0n3AmcCdwMvNtptX1csVMQE6fXiWdKhts8tnSMilidpMnA0sHvddC1wZpZZ7l8pHqJrSPq57e1L5+g32WW0M/R68ZxljCM6k6SzgclAo7h/H7DU9gfKpYqSMuehDZJWpPqBsaS1gR2Bh2zfWThav7hB0meB77H8ndeOXm2mB6wkaQdgLvA8y/e6xcR5xvaXS4cYR/l3FdGZtre9ddPx1ZLmFksTxaV4aJGkI6nWJ/9TverJCcAcYJakr9k+tWjA/tDYmXmnpjYDHb3aTA+YBnwR2Ay4C7gJuBm4OXN9JlSvF8/pBo/oTEslbWj7lwCSNiD7PfS1DFtqUT1kYDdgNeB+YF3b8yWtAvzc9uZFA0aMM0mvALYDdgF2rj8W2p5ZNFifkHTNIM0dv1RrqyTdYXvWyFdGxESStDfVxo4PU/UQrgscbnuw30nRB9Lz0LrnbS8AFkh6yPZ8ANvPSOq2pRO7kqRXA58BXmf7bZJmAjvb/mrhaP1iCjCVqidiGvAbqvH3MQFs71k6w2hJmgQcZPuCYS67aaLyRETrbF8laSOgsT/LPNvPDfec6G3peWiRpAeA9wKTqHZIPZiqAhdwnu3NCsbrC5J+THX34xO2t67noNxhe8vC0XqapLOAzYFFwM+AnwI/rYvpmCDdXjxLus32dqVzRERrJO1l++oB+7S8JHu09K/0PLTuCeAL9ePfNj1uHMc4kbSi7SXAX9m+QNLHAWwvkZRxl+NvHWAl4EHg/4BfAwuLJupP51AXz/XxL4DvAF1RPABXSjqeKvPiRmPmzUR0rDcDVwMHDHLOQIqHPpWehzEmaR/bV5TO0UsaSzhKuhY4ELiiPt4JONX2m8sm7H2SRNX7sEv9sQXwJHCL7ZNLZusXjaWKm+cGSLrT9jals7Wi3iNnoOyRE9HhJK1v+5GR2qJ/pOdh7J0KpHgYW40lHD9GtdLMhpJuAtYEDiqWqo+4ustwj6SFwFP1x/7ADkCKh4mxWNKrqFclqovnp8pGap3t9UtniIhRmQ0M3IPlImDbAlmiA6R4GHtZq3zsrSnpY/Xji4EfUX2fnwPeQrV8aIwTSR9hWY/DC9TLtAJfIxOmJ9JgxfM7y0Zqj6QtgJnAyo02298olygihiJpU6oe52kD5j1MpelnOPpPioexl3FgY28F4JX8ZWG2SoEs/Wg94ELgONtPFM7Sz+6lGoO8CdXPwjyqBRy6gqSTgT2oiocfAW8DbgRSPER0pk2oepins/y8h0XAkUUSRUfInIcx1hifXzpHL8n3NGLwn4Nu+tmQdDewNdUKaVvXq0edZ3ufwtEiYhiSdrZ9S+kc0TnS8zD2Hi0doAdlKFj0LUmvAV4PTJE0i2U/D1Pprt63Z22/KGmJpKnA74G1S4eKiBH9vaT7bS8EkLQ6cJrt9xfOFYWkeGjRUOscNzTWO7Y97HUxKnuXDhBR0H7AYcBawGksKx6eBk4qlGk0bpM0HfgKcDvwJyB3MyM631aNwgHA9oL6Rkb0qQxbapGkr9cPZ1BNHL26Pt4TuNn2/kWCRURfkHSg7dnDnD/U9rkTmWm0JK0HTLWdxQ4iOpykucAejY1BJa0BXJcNWvtXioc2SbocOLQxcVTSa4FzbO9XNllE9LNOnf8gadhMtudMVJaIaJ+kQ6h6OS+k6vk8CDjF9v8WDRbFZNhS+9YesOLM76h24I2IKKlT5wadNsw5A3tNVJCIaJ/tb0i6nWqkBcA7bN9XMlOUleKhfVdJugw4vz5+N3BlwTwREdChy0Tb3nPkqyKiwz0ALKD+u1HSOrYfLxspSsmwpVGQ9HZg9/rwetsXl8wTESHpDtsdO4lR0mTgaJb97rwWONP2C8VCRcSIJB0LnEw10mIpVS+nbW9VNFgUk+JhFCStC2xk+0pJqwAr2F5UOldE9C5J69t+ZKg2Safb/nCZdCOTdDYwGWhM6n4fsNT2B8qlioiRSHoI2NH2H0tnic6Q4qFNko4EjgLWsL2hpI2AM2xnOdGIGDdDbBJ3u+1tS2Vqh6S5trceqS0iOouka4B9bC8pnSU6Q+Y8tO8YYAfgZwC2H5Q0o2ykiOhVkjYFNgemDdhvZiqwcplUo7JU0oa2fwkgaQOqIRAR0dkeBq6V9EPguUaj7S+UixQlpXho33O2n5eqhU0krUiHTlSMiJ6wCbA/MB04oKl9EXBkkUSjcwJwjaSH6+P1gMPLxYmIFj1ef7yi/og+l2FLbZL0OWAhcAhwLPAh4D7bnygaLCJ6mqSdbXfdjsyStgd+Zfu3klYCPgj8LfAQcKLtJ4sGjIiItqR4aJOkScARwL5UKw5cZvsrZVNFRK+TtCZVT8N6NPUa235/qUytkDQHeIvtJyXtDnyb6sbLNsBmtg8qGjAihlXPefiLPxZtZ4+WPpVhS+071vaXgJcKBkkfrdsiIsbLpcANVPvKdNNcgRWaehfeDZxlezYwW9KdBXNFRGuOb3q8MnAgkMnTfSw9D20aYsWTjl5fPSK6n6Q7bW9TOke7JN0DbGN7iaQHgKNsX984Z3uLsgkjol2SbrW9Q+kcUUZ6Hlok6b3AwcD6kr7XdGo1IGN2I2K8/UDSX9v+UekgbTofuE7SfOBZqt4TJL0BeKpksIgYmaQ1mg4nAdsC0wrFiQ6QnocW1RvDrQ98Fjix6dQi4K6sfxwR40nSImBVqqUSX2DZLq9TiwZrgaSdgNcCl9teXLdtDLzS9pyi4SJiWJKaN6dcAjwC/IftGwtFisJSPERERETEciStY/vx0jmi86R4aFO9SdOpwAyqO39dc/cvIrqPpE1tPyDpjYOdz537iBgPzXM8Jc22fWDpTNEZMuehfZ8DDrB9f+kgEdEXPgYcBZw2yDkDWS4xIsaDmh5vUCxFdJwUD+37XQqHiJgoto+qP+9ZOktE9BUP8Tj6XIYttUnSl4DXAJdQTVwEwPZ3i4WKiJ4naTJwNLB73XQtcKbtF4qFioieJWkpsJiqB2IK8EzjFBmu3ddSPLRJ0tcHaXan7/IaEd1N0tnAZODcuul9wFLbHyiXKiIi+k2Kh4iILiBpru2tR2qLiIgYT5NKB+g2kjaWdFW9ayqStpL0L6VzRUTPWyppw8aBpA2ApQXzREREH0rPQ5skXQecQDXWeFbddo/tLcomi4heJmlv4OvAw1RjjtcFDrd9TdFgERHRV7LaUvtWsX2r1LyCGdldOiLGle2rJG0EbFI3zbP93HDPiYiIGGspHto3vx46YABJBwFPlI0UEb1O0srAh4DdqH7/3CDpDNt/LpssIiL6SYYttakeZ3wWsAuwAHgE+DvbjxUNFhE9TdIFwCLgvLrpYGC67XeWSxUREf0mxcMoSVqVasL5M8B7bH+zcKSI6GGS7rM9c6S2iIiI8ZTVllokaaqkj0s6XdI+VEXDocBDwLvKpouIPjBH0k6NA0k7ArcVzBMREX0oPQ8tknQp1TClW4C9gRlUK5581PadJbNFRO+TdD/VZOnH66Z1gHlUCzbY9lalskVERP9I8dAiSXfb3rJ+vALVJOl1MlkxIiaCpHVHuORp2wsmJExERPStrLbUuhcaD2wvlfTrFA4RMVFGWpRB0hzgjRMUJyIi+lSKh9ZtLenp+rGAKfWxqIYMTC0XLSICjXxJRETEy5PioUW2VyidISJiGBmDGhER4y6rLUVEREREREtSPERE9IYMW4qIiHGX4iEiogtI+pSkfeoNKgez94QGioiIvpSlWiMiuoCkw4E3ATsDi4AbgOttX1o0WERE9JUUDxERXUTSa6h2tT8eWN32aoUjRUREH0nxEBHRBSSdDcwEfkfV63AjMMf2kqLBIiKir2TOQ0REd3gVsAKwEHgSmJ/CISIiJlp6HiIiuoikzYD9gOOAFWyvVThSRET0kWwSFxHRBSTtTzVhendgOnA11fCliIiICZOeh4iILiDpdKpi4QbbvymdJyIi+lOKh4iILiFpXWAj21dKmgKsaHtR6VwREdE/MmE6IqILSDoSuAg4s25aC7ikXKKIiOhHKR4iIrrDMcCuwNMAth8EZhRNFBERfSfFQ0REd3jO9vONA0krAhl3GhEREyrFQ0REd7hO0knAFEn7ABcC3y+cKSIi+kwmTEdEdAFJk4AjgH0BAZcBZzu/xCMiYgKleIiI6BKS1gSw/YfSWSIioj9l2FJERAdT5d8kzQfmAfMk/UHSJ0tni4iI/pPiISKisx1HtcrS9rbXsL0GsCOwq6TjykaLiIh+k2FLEREdTNIdwD625w9oXxO43PasMskiIqIfpechIqKzTR5YOMBL8x4mF8gTERF9LMVDRERne36U5yIiIsZchi1FRHQwSUuBxYOdAla2nd6HiIiYMCkeIiIiIiKiJRm2FBERERERLUnxEBERERERLUnxEBE9QdKjkizpnNJZIiIielWKh4goStJKko6TdIukpyQ9K+lBSV+VtFnpfOOt3j3a9cc1A841CqKLSuWLiIhotmLpABHRvyStDlwFNDY6+xPwILA28H7gbuD+MumK2EPSfrYvKx0kIiJiMOl5iIiSTmdZ4fB5YA3bW9leHdgZmAsgaTdJl9U9E89JmifpE5KGXKZU0npNd/QPa2pfbnjTgOuOl/RdSc9Iuqd+3VmSbpW0WNKNkjZp+lrn1M97VNI7JT1QX3d983Vt+owkDfO+jpd0p6QnJb0g6Q915o2brjms6T29Q9JtdY/OFZJeK+lgSQ9LWijpm5JWa3quJB0jaW79nKckfU/SzFG+n4iI6CEpHiKiCEnTgHfVh3OBf7L9QuO87Z/avkbSHsA1wL7Ai8CjwMbAp4FvjHGsTwPb1K+zOTAbuByYRrWb867A1wZ53uuBbwIGpgBvGuK6kdwBvJFl35fB7AG8Afgt8ACwOvB24CpJKw9y/XnAqsBKwFuAq+tsL1C9r4OBE5uu/zJVUbcV8AjwLHAAcLOkDUbxniIiooekeIiIUjZm2dDJGzz0pjP/Xl/3K2AD25sAp9bn3iNpyzHMdB2wIfAP9fEM4JIBr7mLpCkDnrcicKDtzYAvDnPdSE6qP39K0lDDSv8ZWN32TNtbAm+t29eiKm4GOqXO9a36eFPgiPo93Vi37Q1VLwxwTN32QdszgXWBe6kKjY+3+X4iIqLHpHiIiFKah+YMt1vl9vXnn9heUD/+VtP57cYw0w/rIubRprbv158fbmqbMeB5T9luXHffMNeN5Ebgh8BGwBFDXLMOcI2kpyW9CFzRdO51g1zfyPXoIG2N9/Tq+vP2LPvvcqYkA3+m6oUB2KmF9xARET0sE6YjopR5wBKq30O7SdIwvQ+j0fy1Vmh6PG2Y5zxdf14ySFvz1xs4J2Fh0+Mlw1zXipOAtwGfZPnc1MOGLgFeASwCbqf6/m1TX7Lc9bW/eE+2B76nwXLOpSocmv2mpXcQERE9Kz0PEVGE7aeAC+rDWVQThV+6oSFpd0l7AT+vm95ar84E1Tj9htuGeInfNz3esP6aewDTX2b0cWX7LuB8ql6EVw84PYuqcADYz/b2LBtONRZuY1lBcb7tnRofVMOZPj+GrxUREV0oxUNElHQs1SRhqCbtPinpLkl/pJp/sBVwMtVd87WBhyXNoxr3D/Bt23cP9oVtPwvcUh8eX++h8H2qydCd7l+pJjQPdC+wtH78E0l3A/81Vi9q+xHgjPrwPyU9Vq+69CRVYbHvWL1WRER0pxQPEVGM7SeBXYB/BG6tmzemGmpzLnC57WuBPalWPZoErA/8guoP7ENGeInDgBuoio/XAx+mmnjd0eo/4s8apP0Bqv0vHqHqgZgPvHeMX/7DwEeohi3NoPp+PwH8D9XqUxER0cc0tkOMIyIiIiKiV2XCdETEOJL031R7NwzmQ7bnTGSeiIiIlyPFQ0TE+JoJ7DjEuakTGSQiIuLlyrCliIiIiIhoSSZMR0RERERES1I8RERERERES1I8RERERERES1I8RERERERES1I8RERERERES1I8RERERERES/4fN7QR+3ftM7E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data:image/png;base64,iVBORw0KGgoAAAANSUhEUgAAAw8AAAHDCAYAAABiaSYwAAAABHNCSVQICAgIfAhkiAAAAAlwSFlzAAALEgAACxIB0t1+/AAAADh0RVh0U29mdHdhcmUAbWF0cGxvdGxpYiB2ZXJzaW9uMy4yLjIsIGh0dHA6Ly9tYXRwbG90bGliLm9yZy+WH4yJAAAgAElEQVR4nOzdd7gkZZn38e8PEMREMKALrKBiFhPmLIq6q+IquiDiqCC6Zvd9d0VdE2Y3mNY0IlHFgCvgrruIIoiZIIqJBRF1EJUk8oqgw9zvH1XN1BxPqDNnZurUme9nrrqm+6mnq+/u06dP3fWkVBWSJEmSNJdNhg5AkiRJ0jiYPEiSJEnqxeRBkiRJUi8mD5IkSZJ6MXmQJEmS1IvJgyRJkqReTB60UUny8CTVbicPHc/Qktwoyb8m+WmSlRvqfUnyrM7P4fCxP89ikOSCzmvdaeh4+hjrzyfJyZ24Hz50PJK0IZk8aNSSvL7zR7y7XZnktCQvT7LZ0HEuYm8F/h7YCdh02FAkSdJi50mVlqobAbu122OTPK6qVg0c02L0pM7tFwHfBa7YAM/7eeAh7e1fL4Hn0drx5yNJI2PyoKXkLODFwPWARwGvasv3AP4G+MxAcS1m23duv7820JLzVfUb4DdL5Xm0dvz5SNL42G1JS8kVVfXVqvpyVb0aOLmz76GzPTDJHZMcmeTsJJck+VOSy5OcmuSZMzzmXkk+luQXSa5JcnGSU5I8fkq9OyU5oq33x7beMUl2neaYByT5ZpLftTH8KsnXk/xbkhv1eROSLGvjvqKN66dJPpjk1p06r09SQDoPXdV2+Xr9LMfeqdM17IIkd2v7f1+V5Pwkz23rPbR9HVe3z/93U44zbV/3JDdN8t4kP2lj/337+OO6P4ckN0jy5iQ/SvKH9nl+keR/kry8x/Mc3il/dpIXJ/nf9jl/nOTJ07z2Oyc5oX2tv07yzrbsuvdjjp/Lizt13zJl3907+77Wlm2X5MNJvpPkN+3n4Xdtd7yXJpmzm9nUn9eUfTP2209yv/Yz+qv2M/vL9j3baUq9TZP8Y5Kz2p/VNW3dLyd5c4/41tnPZ5bn2CrJG5J8N8n/a+P8YZJ/mVLvhklem+R77c/4qvb2a5PcoOdzXdd1ckp59/U8q1PeHadyrzTfE1ek+Q56Z5LrJdkxybFpumJekuTfk2zeOcbU38nbJvmP9rNyRZrvqK36vl+SNKeqcnMb7Qa8Hqh2O3nKvmM7+z7Qlj18uvo03Xdqlu2fphx7X+BPM9R9V6feo4CrZqh3FfDITt3nzhHDDj3ej8NnefxlwK7TvG9Tt9fPcvydOvUuBy6Z5vFvBq6ZpvwRneM8q1N+eKf8a7PE9cVOvY/NUu+8Hs/TfZ/Om+YYK4FdprzuS6epd1bn9gVz/Gxu3vnMnDtl35s7x3leW3aPOT4Ph0w5xgWdfTtN8/O6YEr9kzv7Ht4pf2b7+qd7zkuBu84Q95+9hz0+r+vk5zPL8f9ihscX8NtOva2A783yWr4D3KjHe3fdY2b5vXzWDD+z6eI8DPjpNOVvmOF38grg4mnqHzH0d7Wbm9vS2Wx50JKTZLMkjwEe2yk+e46H/QT4B+DJwO7AI4Fn0/whBvjHydW+JLcCPszqbn8nAU8Dngi8g3bMQJItgaOALWn+gL+FpgvVP9Cc/GwJHJlki/Y4k/EHK4EXtDHsDRxMMxah5njdewHL2rtXAS9rY/pSW7YNzckIwKGs7ms+8ZB2O3S25+nYGji3fY5PdMpfBZwGPAH4j075Gq0P08R/c+CB7d2zgD2BxwD7t3F3u7dM3qufAU+lSdKWAe8Dft4z/onbAm9vX8d327JNaZK5iTcB27a3f9I+5/7Ajn2fpKouBv6nvXu7JPfq7H5q+/81wCfb2xfTvJd7AY8GHgHsQ3OSCfDsJN1uZwvWfrY/RPP6rwH+keYz+9a2yras/gzB6p/Db2mSjt1pEut/Bs5ZR2H1+fnM5P3t46H5/LyE5jP1QppkYeLNwN3a2+fT/N7tQ/P5giaRe8Pahd/bjdvnfFWn7FnA9dt4Xt8pn+l36SY0Cf1TgNd0yvdNcpN1FaikjdzQ2Yub20I2Zr+CPtl+Bty4rf/wTvnJneNsSjNg+Bs0J0KrpjnO5Kr9Sztl3wc2myG2PTv1vgY8uLOd0tn3V239j7f3r6I5Wdxmnu9Ft6XltZ3ybYDfd/bdobNv2iulszzHTlPek13a8t2mlN92mvIzO8d5Vqf88LZsS+DatuxE4M7A5jPE8cu23neBewJbzlDvz56nLT+8U35sp/xvO+X/0ZZtAlzZKX9op/7zOuUX9Hj/ntap/9a2rNvCcMyU+vsCX6a54n8ta77HBTyxU/eCTvlO0/y8Lphy7JM7+x4+zWf7GNb8zJ7T2Xfntv7X2/sX0iR+N5rrPVjXP59Zjr3NlPfs/jPU24SmVW66n+8enfKLZnvvZvt9ol/Lw3M75d3P23PasgC/65TfZIbfyXt0jvOjTvmu8/nZuLm5uc202fKgpWwV8J/Aw6rqyjnq/gvwXuD+NF0YMk2drdv/79Ap+3xVrZzhmN16DwRO7WzdMRh3av//CM0f+S2BLwCXtX3Oj03yxDnin/p835jcqKrLWfMqcLfeQvy2qs5tb1/WKb+8qn7S3r6kU77NbAerqj/QdEeCpiXhB8Ckf/p7k+zcqX5I+/+uwJnA/0tyXpKPJLn7PF/HKZ3bl04T7y1oZu+C5ufzrU6dbzA/x7N6NqtJa8PTOvuPnNxI8lLgozQJ77ZMP0Zt62nKFqL72XgKa35mb9/ZN/nMTn4Of0GTIF+Z5OdJjk4y6zijeZjr5zOTXVj9nl1cVd+cod7NO8cqoFuve/uW6/nq/bc7ty/v3D4d2mxkzd+z6V7/76rqrM79+bxfktSLyYOWkrNout08GLgXzZX7J1TVBbM9qO2O9PxO0Ttoul88hDW7O62v35cbAVTVl2iSlw/SdPu5EtiOpgXjuCRPWU/Pv7a6U7p2p8H93Qz1p0vIpnoOTXegzwL/25bdiaZV6NTOwM/X0Zx8f4ImyVhJ0z3lOcBXpw7snUP3RK2bCM4Ub83j2Gs+sOpq4NPt3dsmuTerk4hLgP/uVH9J5/bhNFfBH0LTKjMx12eyG+vUAdY36xHyTCaf2UPbuA6n+f27iqYr197ASUnut4DnmJjvz2dRmDKgvc97vS5+ny6fcn8075ek8TB50FIymW3pa1X1naqa6Y/uVDel6VcMcGlVvaKqTqIZJDldn/LuVfzHzTLrzf92bh9XVZm6ATesqjcAJElVfbuq/q6q7ltVN2HNq9Ld29PpxnX/yY0kW7PmFeV11Rd9fbi2qg6tqidX1R1o+nBPptjdntVjIqiqY6pqn6q6K83J7HvaXTcCHrcOY/oNTSIHzQnYfTr7HrAWxzuqc/stwO3a25+oqj919u3Quf3iqjqRppvQfMY5/LZz+6ZJrgfNDD3AHaep3/3MvnuWz+wR7XFSVSdW1bOr6p40/fb/b/v4TWnGEA3lPFafhN98lkTmYlafdAfo1uve/lWP75Tu+31LgCQ3Bh7UK2JJGgHXeZCaxamupkkgbprkIJrBlC9l9SDZrk8Db2vr3xX47yTL22PcH1hVVa+l6Xr0G5puL3sm+SDwOZoTmlvTnJj8Dau7nrynHQB7IvCL9niP7jzv9ZndR2laKQBekeS3NDO1vBSYTDV5ZlUt5uTh/CSfpUncLqI5Gb1TZ//kPfh6ku/SdCG6ENicprVpar0Fq6pVSY4DntEWfSTJq2kSm7fM/MgZnUozDufWNFftJ46cUu8CVncVOjjJCcB+NGNBeqmqK5JcQnPle0vg40m+QjMgf7qkd/LZ3gJ4UZI/0PTvvx5N3/oH03QVm8TwmSS/B74CrKD5bD+4c7x19nOYr6q6LMl/0gy0Bji2nT72f4GdgadX1cPan+/HaQZRAxya5J/a22/tHPLjPZ72PJpxPtBMhvAZmp/Zuu5eJkmDMXnQRq89efgwzQJzsPqE4WKaq/R3mFL/l0meRzMr0aY0J/jdk/x3t/WuSrM2wbE0J1HPa7eZbEmTTPzNDPs/NkP5JK5jkhxJM+vNDVl9JX7icpoZpBazHYGXz7DvIlbPHHVzZn4/f0/znq9L/wT8FU0yeQeawcTQJJnTJZgzqqpK8lHg1Z3iH1fVaVOqfgj41/b2y9vtD8AZwL3n8ZQfbOOHZuamvWhaUlawZusGVXVhmjU5Pkzz2T6o3bp+1rl9E5rP6zP4c9ey5ixcQ3gBTbKzE01LwHs7+7rdhP6JZhzS3WhagqbGfRZrznY0kw+yehzII9vtTzSzku0yr8glaZGy25LU+AeaQdMX0vTb/iLNQNVfTVe5qo6kaWX4RPuYP9EMTjyV1Se4VNUJNFfED6eZQvSPNIMez6aZRnL3zmE/RjMN5o9ouj9c29b9MvDkqvrUXC+iqpbRJAhfozlB/BPNyd5y4J5V9b1ZHr4YvJKm3//PaU6UJ/EfBjyo023krTTjIn5KkyyspJmB6dNtvZ+uy6Cq6mesHm9wNU1i+e+sOWXmVfM45FFz3Ad4F82J+09p3otv0iSp35/H80Azzez7aT5Lf6B5DQ+imXL2z1TVYTStB5+mSdj+RPN6z6T5HXlqp/r7gKNpTo5/R/OZvRj4PLB7Vc13QPk6VVUX0szG9Saa37k/0PycfkwzQcGk3m9pusS9nmYMzdXt9n2a8TUP7jHpAjQXFA6m+d64hmZA/aNouptJ0pKQZgIHSdJs2v79NaXsBTQn0ADHV9Wef/5ISZKWDrstSVI/X0/y7zRX4P9I083lTZ39ffrES5I0anZbkqR+7kMzKP2HNANjD2X13PlHAXN2K5MkaSZJHpvknHbdoqnjzUjy0CRnJlmZZK8p+5YlObfdlnXK753k7PaY70my4GmbTR4kqZ/30AycvZxmjMXFNDNq7V1Vz5zapUmSpL7aad/fRzPV+J2BfZJMnV3v58CzmNLSnWRbmvFZ9wPuC7wuyeTi1geA59JM2rAL8NiFxmq3JUnqoar+fugYJElL1n2B86rqfIAkn6CZfv2HkwqTRW+TrJry2McAJ1bVZe3+E4HHJjkZuElVfbMtPxJ4EmsuSDpvtjxIkiRJw9qeZo2niRX0XxR0psdu395em2POaNaWh9N3eJLN8JIkSVrvdltx7IL7428If7rk/HmfH29+89s+DziwU7S8qpavu6g2HLstSZIkSetRmyjMlixcSLNQ6sQObVkfF9KsTdV97Mlt+Q5Tyvsec0Z2W5IkSZL6WnXt/Le5nQbskmTnJJsDewPH94zoBGCPJNu0A6X3AE6oqouA3yW5fzvL0jOB4+b/gtdk8iBJkiT1Vavmv811yKqVwItoEoEfAZ+qqh8kOTjJEwGS3CfJCuCpwIeS/KB97GXAG2kSkNOAgyeDp4EXAIfQTDH+ExY4WBrmWGHaMQ+SJEnaEEYz5uGiH837/Ph6t7rTKF5bH455kCRJknqqHi0JS5nJgyRJktTXKpMHSZIkSX3Y8iBJkiSpl36zJy1ZJg+SJElSX7Y8SJIkSerFMQ+SJEmS+nC2JUmSJEn92PIgSZIkqRdbHiRJkiT14mxLkiRJknrZyFseNhk6AEmSJEnjYMuDJEmS1JcDpiVJkiT1spF3WzJ5kCRJkvqy5UGSJElSH1XOtiRJkiSpD7stSZIkSerFbkuSJEmSerHlQZIkSVIvrjAtSZIkqRdbHiRJkiT14pgHSZIkSb3Y8iBJkiSpF1seJEmSJPWykScPmwwdgCRJkjQWVdfOe+sjyWOTnJPkvCQHTbN/iySfbPd/K8lObfm+Sc7qbKuS3KPdd3J7zMm+Wyz09dvyIEmSJPW1HloekmwKvA94NLACOC3J8VX1w061/YHLq+p2SfYG3g78bVV9DPhYe5y7AcdW1Vmdx+1bVaevq1hteZAkSZL6qlXz3+Z2X+C8qjq/qv4IfALYc0qdPYEj2tvHALsnyZQ6+7SPXW9MHiRJkqRhbQ/8onN/RVs2bZ2qWglcAdx0Sp2/BY6eUnZY22XpNdMkG/Nm8iBJkiT1tWrVvLckByY5vbMduK7DSnI/4Kqq+n6neN+quhvwkHbbb6HP45gHSZIkqa+1WOehqpYDy2epciGwY+f+Dm3ZdHVWJNkM2Aq4tLN/b6a0OlTVhe3/Vyb5OE33qCPn/QI6bHmQJEmS+lqLloceTgN2SbJzks1pEoHjp9Q5HljW3t4LOKmqCiDJJsDT6Ix3SLJZkpu1t68HPB74Pgtky4MkSZLU13pYYbqqViZ5EXACsClwaFX9IMnBwOlVdTzwEeCoJOcBl9EkGBMPBX5RVed3yrYATmgTh02BLwIfXmisJg+SJElSX+tpkbiq+jzw+Sllr+3cvhp46gyPPRm4/5Sy3wP3XtdxmjxIkiRJfW3kK0ybPEiSJEl9rYduS2Ni8iBJkiT1ZcuDJEmSpF5seZAkSZLUiy0PkiRJknqx5UGSJElSL7Y8SJIkSerF5EGSJElSL1VDRzAokwdJkiSpL1seJEmSJPWykScPmwwdgCRJkqRxsOVBkiRJ6supWiVJkiT1spF3WzJ5kCRJkvpytiVJkiRJvdjyIEmSJKkXkwdJkiRJvThgWpIkSVIftcoxD5IkSZL6sNuSJEmSpF7stiRJkiSpF7stSZIkSerFbkuSJEmSejF5kCRJktTLRr7C9CZDByBJkiSNxqpV8996SPLYJOckOS/JQdPs3yLJJ9v930qyU1u+U5I/JDmr3T7Yecy9k5zdPuY9SbLQl2/yIEmSJPW1qua/zSHJpsD7gMcBdwb2SXLnKdX2By6vqtsB7wTe3tn3k6q6R7s9v1P+AeC5wC7t9ti1ft0tkwdJkiSpr1o1/21u9wXOq6rzq+qPwCeAPafU2RM4or19DLD7bC0JSW4F3KSqvllVBRwJPGm+L3cqkwdJkiRpWNsDv+jcX9GWTVunqlYCVwA3bfftnOQ7SU5J8pBO/RVzHHPeHDAtSZIk9bUW6zwkORA4sFO0vKqWr6OILgL+sqouTXJv4Ngkd1lHx/4zJg+SJElST7UWU7W2icJsycKFwI6d+zu0ZdPVWZFkM2Ar4NK2S9I17fOckeQnwO3b+jvMccx5s9uSJEmS1Nd6GDANnAbskmTnJJsDewPHT6lzPLCsvb0XcFJVVZKbtwOuSXIbmoHR51fVRcDvkty/HRvxTOC4hb58Wx4kSZKkvvoNgJ7fIatWJnkRcAKwKXBoVf0gycHA6VV1PPAR4Kgk5wGX0SQYAA8FDk7yJ2AV8Pyquqzd9wLgcGBL4L/bbUFMHiRJkqS+1mLMQx9V9Xng81PKXtu5fTXw1Gke9xngMzMc83TgrusyTpMHSZIkqa+1GPOwlJg8SJIkSX2tp5aHsTB5kCRJkvpaD2MexsTkQZIkSerLlgdJkiRJfazNOg9LicmDJEmS1JctD5IkSZJ6MXmQJEmS1IsDpiVJkiT1YsuDJEmSpD7K5EGSJElSLyYPkiRJknrZyKdq3WToACRJkiSNgy0PkiRJUl92W5IkSZLUi8mDJEmSpD6qTB4kSZIk9WHLgyRJkqReTB4kSZIk9eEicZIkSZL6MXmQJEmS1MvGvUacyYMkSZLUl92WJEmSJPVj8iBJkiSpF7stSZIkSepjY++2tMnQAUiSJEmjsWotth6SPDbJOUnOS3LQNPu3SPLJdv+3kuzUlj86yRlJzm7/f2TnMSe3xzyr3W6x9i+8YcuDJEmS1NP6aHlIsinwPuDRwArgtCTHV9UPO9X2By6vqtsl2Rt4O/C3wCXAE6rql0nuCpwAbN953L5Vdfq6itWWB0mSJKmv9dPycF/gvKo6v6r+CHwC2HNKnT2BI9rbxwC7J0lVfaeqftmW/wDYMskWa/fi5mbyIEmSJPVUq+a/9bA98IvO/RWs2XqwRp2qWglcAdx0Sp2nAGdW1TWdssPaLkuvSZJ5vNRpmTxIkiRJ61GSA5Oc3tkOXA/PcRearkzP6xTvW1V3Ax7Sbvst9Hkc8yBJkiT1tRZTtVbVcmD5LFUuBHbs3N+hLZuuzookmwFbAZcCJNkB+CzwzKr6Sed5L2z/vzLJx2m6Rx05/1ewmi0PkiRJUk/rqdvSacAuSXZOsjmwN3D8lDrHA8va23sBJ1VVJdka+C/goKr62qRyks2S3Ky9fT3g8cD3F/LawZYHSZIkqb/1sEhcVa1M8iKamZI2BQ6tqh8kORg4vaqOBz4CHJXkPOAymgQD4EXA7YDXJnltW7YH8HvghDZx2BT4IvDhhcaaqpmnmzp9hydt3KtgSJIkaYPYbcWxCx7MuyFc/OiHzfv8+OYnnjKK19aHLQ+SJElSTz27IS1ZJg+SJElSTyYPkiRJkvqpJdMDaa2YPEiSJEk92fIgSZIkqZdaZcuDJEmSpB5seZAkSZLUSznmQZIkSVIftjxIkiRJ6sUxD5IkSZJ6qXmvL720mDxIkiRJPdnyIEmSJKmXjT152GToACRJkiSNgy0PkiRJUk+OeZAkSZLUy8bebcnkQZIkSerJReIkSZIk9eIicZIkSZJ6WWXLgyRJkqQ+7LYkSZIkqRcHTEuSJEnqxalaJUmSJPViy4MkSZKkXhwwLUmSJKkXB0xLkiRJ6mVjH/OwydABSJIkSWOxqjLvrY8kj01yTpLzkhw0zf4tknyy3f+tJDt19r2yLT8nyWP6HnNtmDxIkiRJPVVl3ttckmwKvA94HHBnYJ8kd55SbX/g8qq6HfBO4O3tY+8M7A3cBXgs8P4km/Y85ryZPEiSJEk9Vc1/6+G+wHlVdX5V/RH4BLDnlDp7Ake0t48Bdk+StvwTVXVNVf0UOK89Xp9jzpvJgyRJktTTeuq2tD3wi879FW3ZtHWqaiVwBXDTWR7b55jzZvIgSZIkrUdJDkxyemc7cOiY1pazLUmSJEk9rc1UrVW1HFg+S5ULgR0793doy6arsyLJZsBWwKVzPHauY86bLQ+SJElST+up29JpwC5Jdk6yOc0A6OOn1DkeWNbe3gs4qaqqLd+7nY1pZ2AX4Ns9jzlvtjxIkiRJPa2PZR6qamWSFwEnAJsCh1bVD5IcDJxeVccDHwGOSnIecBlNMkBb71PAD4GVwAur6lqA6Y650FhTswwBP32HJ23ky2BIkiRpQ9htxbGjWLr567d6yrzPjx940WdG8dr6sOVBkiRJ6mltxjwsJSYPkiRJUk+rhg5gYCYPkiRJUk+FLQ+SJEmSeli1kY8INnmQJEmSelply4MkSZKkPuy2JEmSJKkXB0xLkiRJ6sWWB0mSJEm92PIgSZIkqReTB0mSJEm92G1JkiRJUi+rNu7cgU2GDkCSJEnSONjyIEmSJPXkInGSJEmSeqmhAxiYyYMkSZLUk7MtSZIkSeplVey2JEmSJKkHuy1JkiRJ6sVuS5IkSZJ62djXeTB5kCRJknpyqlZJkiRJvTjmQZIkSVIvdluSJEmS1IsDpiVJkiT1srF3W9pk6AAkSZKksViV+W8LkWTbJCcmObf9f5sZ6i1r65ybZFlbdoMk/5Xkx0l+kORtnfrPSnJxkrPa7YA+8Zg8SJIkST2tWottgQ4CvlRVuwBfau+vIcm2wOuA+wH3BV7XSTL+paruCNwTeFCSx3Ue+smquke7HdInGJMHSZIkqacBkoc9gSPa20cAT5qmzmOAE6vqsqq6HDgReGxVXVVVXwaoqj8CZwI7LCQYkwdJkiSpp8r8twXarqouam//CthumjrbA7/o3F/Rll0nydbAE2haLyaekuR7SY5JsmOfYBwwLUmSJPW0Ni0JSQ4EDuwULa+q5Z39XwRuOc1DX929U1WVZN5jtpNsBhwNvKeqzm+LPwccXVXXJHkeTavGI+c6lsmDJEmStB61icLyWfY/aqZ9SX6d5FZVdVGSWwG/mabahcDDO/d3AE7u3F8OnFtV7+o856Wd/YcA75jtNUzYbUmSJEnqaYAxD8cDy9rby4DjpqlzArBHkm3agdJ7tGUkeROwFfCy7gPaRGTiicCP+gRj8iBJkiT1VGuxLdDbgEcnORd4VHufJLslOQSgqi4D3gic1m4HV9VlSXag6fp0Z+DMKVOyvqSdvvW7wEuAZ/UJxm5LkiRJUk8LXbdhvtruRbtPU346cEDn/qHAoVPqrACmjbiqXgm8cr7xmDxIkiRJPa2DbkijZvIgSZIk9WTyIEmSJKmXdTCGYdRMHiRJkqSeNvSYh8XG5EGSJEnqyW5LkiRJknqx25IkSZKkXlZt5OmDyYMkSZLUk92WJEmSJPWycbc7mDxIkiRJvdnyIEmSJKkXp2qVJEmS1IsDpiVJkiT1snGnDrDJ0AFIkiRJGgdbHiRJkqSeHDAtSZIkqRfHPEiSJEnqZeNOHUweJEmSpN7stiRJkiSpF7stSZIkSepl404dTB4kSZKk3uy2JEmSJKmX2sjbHkweJEmSpJ5seZAkSZLUiwOmJUmSJPWycacOsMnQAUiSJEljsYqa97YQSbZNcmKSc9v/t5mh3rK2zrlJlnXKT05yTpKz2u0WbfkWST6Z5Lwk30qyU594TB4kSZKknlatxbZABwFfqqpdgC+199eQZFvgdcD9gPsCr5uSZOxbVfdot9+0ZfsDl1fV7YB3Am/vE4zJgyRJktRTrcW/BdoTOKK9fQTwpGnqPAY4saouq6rLgROBx87juMcAuyfJXMGYPEiSJEk9DdDysF1VXdTe/hWw3TR1tgd+0bm/oi2bOKztsvSaToJw3WOqaiVwBXDTuYJxwLQkSZLU09q0JCQ5EDiwU7S8qpZ39n8RuOU0D331Gs9dVUnmG8C+VXVhkhsDnwH2A46c5zGuY/IgSZIkrUdtorB8lv2Pmmlfkl8nuVVVXZTkVsBvpql2IfDwzv0dgJPbY1/Y/n9lko/TjIk4sn3MjsCKJJsBWwGXzvVa7LYkSZIk9TRAt6XjgcnsScuA46apcwKwR5Jt2oHSewAnJNksyc0AklwPeDzw/WmOuxdwUlXN2aphy4MkSZLU06q5z6/XtbcBn0qyP/Az4GkASXYDnl9VB1TVZUneCJzWPubgtuyGNEnE9YBNgS8CH27rfAQ4Ksl5wGXA3n2CMXmQJEmSetrQqUNVXQrsPk356cABnb3nEHwAACAASURBVPuHAodOqfN74N4zHPdq4KnzjcfkQZIkSeppoYu+jZ3JgyRJktTTOli3YdRMHiRJkqSe1sEA6FEzeZAkSZJ6stuSJEmSpF7stiRJkiSpF7stSZIkSeqlxzpqS5rJgyRJktSTYx4kSZIk9WK3JUmSJEm9OGBakiRJUi92W5IkSZLUiwOmJUmSJPWysY952GToACRJkiSNgy0PkiRJUk8OmJYkSZLUiwOmJUmSJPXigGlJkiRJvdjyIEmSJKkXxzxIkiRJ6mWV3ZYkSZIk9bFxpw4mD5IkSVJvjnmQJEmS1IvJgyRJkqRenKpVkiRJUi8be8vDJkMHIEmSJI1FrcW/hUiybZITk5zb/r/NDPWWtXXOTbKsLbtxkrM62yVJ3tXue1aSizv7DugTjy0PkiRJUk8DdFs6CPhSVb0tyUHt/Vd0KyTZFngdsBvNhFBnJDm+qi4H7tGpdwbwH52HfrKqXjSfYGx5kCRJknpaRc17W6A9gSPa20cAT5qmzmOAE6vqsjZhOBF4bLdCktsDtwBOXUgwJg+SJElST1U1722Btquqi9rbvwK2m6bO9sAvOvdXtGVde9O0NHQDekqS7yU5JsmOfYKx25IkSZLU09q0JCQ5EDiwU7S8qpZ39n8RuOU0D311905VVZK1zUb2Bvbr3P8ccHRVXZPkeTStGo+c6yAmD5IkSdJ61CYKy2fZ/6iZ9iX5dZJbVdVFSW4F/GaaahcCD+/c3wE4uXOMuwObVdUZnee8tFP/EOAdc7wMwG5LkiRJUm8berYl4HhgWXt7GXDcNHVOAPZIsk07G9MebdnEPsDR3Qe0icjEE4Ef9QnGlgdJkiSpp1UbfraltwGfSrI/8DPgaQBJdgOeX1UHVNVlSd4InNY+5uCquqxzjKcBfzXluC9J8kRgJXAZ8Kw+wWS2QRyn7/CkjXsVDEmSJG0Qu604NkPH0MddtrvfvM+Pf/Drb43itfVhy4MkSZLU0wAtD4uKyYMkSZLU0zoYwzBqJg+SJElST7Y8SJIkSerFlgdJkiRJvdjyIEmSJKkXWx4kSZIk9VK1augQBmXyIEmSJPW0ypYHSZIkSX3MtsDyxsDkQZIkSerJlgdJkiRJvdjyIEmSJKkXp2qVJEmS1ItTtUqSJEnqZWPvtrTJ0AFIkiRJGgdbHiRJkqSenG1JkiRJUi8be7clkwdJkiSpJ2dbkiRJktSLLQ+SJEmSenHMgyRJkqRebHmQJEmS1ItjHiRJkiT14grTkiRJknqx5UGSJElSLxv7mIdNhg5AkiRJGotai38LkWTbJCcmObf9f5sZ6v1Pkt8m+c8p5Tsn+VaS85J8MsnmbfkW7f3z2v079YnH5EGSJEnqqarmvS3QQcCXqmoX4Evt/en8M7DfNOVvB95ZVbcDLgf2b8v3By5vy9/Z1puTyYMkSZLU0wDJw57AEe3tI4AnzRDXl4Aru2VJAjwSOGaax3ePewywe1t/ViYPkiRJUk+1FtsCbVdVF7W3fwVsN4/H3hT4bVWtbO+vALZvb28P/AKg3X9FW39Wsw6Y3m3FsXNmHwuR5MCqWr4+n2N9Mv5hjTn+MccOxj804x/WmOMfc+xg/EMbe/zryso/Xjjv8+MkBwIHdoqWd9/LJF8EbjnNQ1/dvVNVlWTQEdtDtzwcOHeVRc34hzXm+MccOxj/0Ix/WGOOf8yxg/EPbezxD6aqllfVbp1t+ZT9j6qqu06zHQf8OsmtANr/fzOPp74U2DrJpMFgB+DC9vaFwI7tcTcDtmrrz2ro5EGSJEnSzI4HlrW3lwHH9X1gNQMuvgzsNc3ju8fdCzipegzQMHmQJEmSFq+3AY9Oci7wqPY+SXZLcsikUpJTgU/TDHxekeQx7a5XAH+f5DyaMQ0facs/Aty0Lf97Zp7FaQ1DLxI39n5zxj+sMcc/5tjB+Idm/MMac/xjjh2Mf2hjj3+UqupSYPdpyk8HDujcf8gMjz8fuO805VcDT51vPNnYV8mTJEmS1I/dliRJkiT1YvIgSZIkqReTB41KklsneVR7e8skNx46pr6SbDp0DJIkSQsxyIDpJLcGdqmqLybZEtisqq6c63GLQZKjqmq/ucoWo/bk9QdVdcehY1kbSZ5LM8f0tsBtaeYq/iDTDCJapM5N8hngsKr64dDB9JXk72fbX1X/tqFiWVtJzgAOBT5eVZcPHc/aGvN351gleS+zLBBbVS/ZgOHMS5Inz7a/qv5jQ8WyEEleChwGXAkcAtwTOKiqvjBoYD0luVtVnT10HGsryb8Ch1bVD4aORYvDBk8elsAJ4F26d9oT8nsPFMu8VNW1Sc5J8pdV9fOh41kLL6SZLeBbAFV1bpJbDBvSvNwd2Bs4JMkmNCezn6iq3w0b1pwmrTt3AO5DMy80wBOAbw8S0fz9LfBs4LQkp9OciHyhz3zWi8XYvzuT3B74B+DWdP72VNUjBwuqn9OHDmABnjDLvgJGkTwAz6mqd7fTTm4D7AccBYwieQDen2QL4HDgY1V1xcDxzNePgOXtImKHAUeP8DVoHdrgsy0lOYv2BLCq7tmWnV1Vd9uggcxTklcCrwK2BK6aFAN/pFli/JVDxTYfSb5Cc9Xm28DvJ+VV9cTBguopybeq6n5JvlNV92y/yM6sql2Hjm2+kjwM+DiwNXAM8MaqOm/YqGbXfnb+enKlu+0y9l9V9dBhI+uvTdoeD3wAuJbmD+G7q+qyQQPrYazfnRNJvkuT7JxB894DUFVnDBaURiHJ96pq1yTvBk6uqs9O/g4MHVtfSXYBnkMzLea3aVqgTxw2qvlJcgeaizD7AF8DPlxVXx42Kg1hiG5L11TVH5MA1y2Hveiv/lXVW4G3JnnrWBKFGbxm6AAW4JQkrwK2TPJo4AXA5waOqbe2leqvab58dwL+FfgY8BDg88DtBwuun+1okuWJP7Zlo5BkV5r3/q+Az9C89w8GTgLuMWBofY3yu7NjZVV9YOgg5ivJ55i929KivfCyFLocts5I8gVgZ+CV7YWLVQPHNC9tS/k/0bRkvQe4Z5pf5leNoftY+/frju12CfBdmkXHnldVew8anDa4IZKHUZ8AVtUrk2zPnze9f2W4qPqrqlOGjmEBXkGzGMrZwPNoTrgPmfURi8u5NEvE/3NVfb1TfkySMVy9PxL4dpLPtvefBBwxYDy9tWMefkuzmuZBVXVNu+tbSR40XGTzMurvTuBzSV4AfBaYvP+MoNXnX4YOYAFGM6HEHPanSfDPr6qrktyU5kLAKHQuXPw1cCLwhKo6M8lfAN9gkXcfS/JOmhbbk4C3VNWku+rbk5wzXGQayhDdljah+SLYg6bbzwlV9eENGsQCJHkbTb/1H7K66b0W89WnriRXsvoq2ubA9YDfV9VNhotqbmMf7A2Q5MFV9dUpZQ+qqq8NFdN8JbkXTUsJwFeq6jtDxtNXktu0K2x2y3auqp8OFdN8tVcpD6Dz3QkcMpZxG0mme6+rqm6zwYPR6Iz5ol2SU2gudB1TVX+Ysm+/qjpqmMj6SfJs4FNV9ftp9m3l+IeNzxDJw0ur6t1zlS1WbZa9a+fK5Wi1JyN7AvevqoOGjmcuSY4DXjzSwd4kObOq7jVX2WKW5ME0s/0cluTmwI3GcAI+w3t/RlWNYrKDpZA8j13bZ/2twJ2B60/Kx5D8JLk+zUW7u7Bm7M8ZLKh5SPJ2mkkPRnnRbilIsg2wC2t+fkaRvGndG6Lb0jJgaqLwrGnKFqvzaa7Wjz55aK9YHpvkdcCiTx5oZtn4QZJRDfZO8gDggcDNp/RBvgkwmrUf2s/JbjSzLh1G83vwUWDRdvtJckeaE6atpkxbeRM6fwQXuyUwUxpJrgf8HTDponcy8KGq+tNgQc3PYcDrgHcCj6DphjKWtZKOAn4MPAY4GNiXZgadsXgScIexXrQbc+IJkOQA4KU0M7ydBdyfprvVYp8pTevJBksekuwDPB3YOcnxnV03BhZ7n9euq4CzknyJNfvtLtq5vrumnEBtQnMyePVA4czXWAd7bw7ciOb3rdsH+XfAXoNEtHb+hmamrjMBquqXWfyL9N2Bpq/u1qw5beWVwHMHiWjtjTJ57vgATcL5/vb+fm3ZAYNFND9bVtWXkqSqfga8vh1L89qhA+vhdlX11CR7VtURST4OnDp0UPMw9ot2Y048oUkc7gN8s6oe0V6UecvAMWlAG7Ll4evARcDNaGaZmbgS+N4GjGOhjmf1PPdj1D2BWglcQNN1adEb62DvNu5TkhzennSM1R+rqpIUQJIbDh3QXKrqOOC4JA+oqm8MHc8CjTV5nrhPVd29c/+kdvrWsbimHbN3bpIXARfSXBQYg0nrzm+T3BX4FTCmNXJGfdGOcSeeAFdX1dVJSLJFVf24nbZVG6kNljy0vzA/Ax6woZ5zfaiqUcwuM5OqGs0MFVONeLD3u6rqZcC/T068u0Z05fhTST4EbJ1mwbLnAIt6soMk/1hV7wCe3rZ+rmFEJx+jTZ47rk1y26r6CTSD2Oms9zACLwVuALwEeCPNFeRlg0bU3/K2z/o/0Vz8uhHjSkbHftFuzIknwIokWwPHAicmuZzmfE4bqSEGTN8feC9wJ5oTwE0ZwQngRDtjyHQngGPpu7gDzfs/6ad+KvDSqloxXFTzN6bB3knuXVVnpFkY7s+M6aSwnSK0O1Paol7kKMkTqupzSaY9yRvTxYCxJs8TSXan6b5xPs3n59bAsxf7IlNJjqqq/cY0scfEJOaxzeo2nSSbs3otnHNGNFaGJPehGWOyNU3iuRXwjqr65qCBrYX279hWwP9U1R/nqq+laYjk4XSaqU4/TdPf/pnA7cey8Fo7v/TE9WlWi9y2qkbR/JjkRJqVjSdTwz0D2LeqHj1cVGsvI1tldOyS3JpmtqUvJrkBsGm1K05rwxlT8tyVZAuacSjQnAAu+j7sSX4IPAr4b+DhNInPdRbzOhVJzqqqe4xtVrepkjycZk2ZC2je/x2BZc72s2EkuRvN4nAAP6qq7w8Zj4Y3SPJQVbulXW6+LRv1CeDIpnw8q6ruMVfZYjTDYO+HVdWi7gqX5GxmX6F21w0YzlpruyodSJMs37adQeSDVbX7wKHNKCNeHbiPMXx3JnlkVZ005ff3OrXIV9dN8hKaWaJuQ9PdpJs8LOp1KpIcTfM9+RfAT7q7aGIfy3fPGcDTq+qc9v7tgaMX+9/dsX//JNkKOA74S5oVpQPcDfg5sGdV/W7A8DSgIaZqvaptfjwryTtoBlGPZtaBNItkTUxOYId4H9fWpUmeARzd3t8HuHTAeOZjrIO9H9/+/8L2/26rzygW+Gq9ELgv8C2Aqjo3yWIfdDnm1YHXMOKZ0h5GszLtE6bZVyzy1XWr6j3Ae5J8oKr+buh45qOq9klyS5oFBRf1ieocrjdJHACq6n/bqX8Xu8n3z5OBW9JMbQ3N391fDxLR/LwROB14ZFWtgusW+n0b8GbgxQPGpgEN0fJwa5pfms2Bl9P0nXt/VZ23QQNZS0m6/XMnJ7D/0v1iW8za9/+9NAPXi2YWrJeMYe746frtjqkv73RXicfUnSDJt6rqfpPXkWQz4MyxXL0cuySHde5Ovns+XFW/GSai+ck0K3pPV7aYpVmsbzvWXOV4DN+djwK+VlNWNx6LJIcCq1h98v0MYJMRLXJ3elXtNlfZYtN22du1qlZOKd8MOLuq7jRMZBraBr9iXlU/S7MyLVX1hg39/AtVVY8YOoaFaGe9GusVqPcCU0+0pytbrNJNdpI8kBG1utFMN/sqYMt24PQLgM8NHNOsknyqqp42TdexUXXbaB0yXfIMjCJ5AD7Dn/+uHgMs6q4nE+0sOa+nufi1qi0uYAyfof2A9ye5jGaSjK8AX62qy4cNq7e/o2n5nMyOdiqr1wsZgxsmuU1VnQ9N0gws+qmuaabnXjm1sKpWJln045W0/mzIReJCs0jKi2hOmJJkJfDeqjp4Q8WxUG0fwNexepXUU4CDq+qK4aKaW5L3Mnvfy0U7ZWWWyArNwP7Aoe1nKMDlNNOdjsVBNK/hbOB5wOeBQwaNaG4vbf9//Ky1xmGUyXOWyCrfwMtoVjkeSzfP61TVMoAkf0GzMOX7aMZBjKLLbTuw/t+Af0uyLbDDGAbbd7wcODlJd6ax5w0bUi/XT3JPpkwS0N7fYoB4tEhsyC+Ol9NMD3qfSTN1O8/3B5K8vKreuQFjWYhDge8DT2vv70cz/eC0gwEXkdM7t99AkwCNxZJYobmqzgDu3iYPLPaEc6qqWpXkCJoxD0UzW86iHrNRVRe1//+s7ft9X5rYT6uqXw0aXE9LIHleKqt8/wIY1e/sRDvO7SE0g10vAf6dEa0wneRkmhbzzYAzgN8k+XpVvXzQwHqqqv9pJ5iYzFj045EkPxfRJG3TGcX3p9aPDTbmIcl3gEdX1SVTym8OfGGxzxgyMebZiibGMEPLdJLcuka4QnOSZ1TVR6ec+F2nqmb6cl5Ukvw18EGaWVsC7Aw8r6r+e9DAekhyAM1qrifRxP4wmhbDQwcNrId2XvWHA8+nef8nrgQ+V1XnDhHXfGXkq3wn+QhNIvRfrLnK8aL//U1yCc3v7QeBL1fVBcNGND+dcVYHADtW1eu6MzYuVmOfaayvJI+uRb7mj9atDdnycL2piQNAVV08klkTJv6Q5MFV9VW4rs/x2AahLeqrxbO4Ksk/03SBuK67Q1U9criQepn0bb3xrLUWv38FHjGZ3CDJbWlOpBZ98gD8A3DPSZeTNOu1fJ2mJXFRq2YRwVOSHD7G5LnjO0leyJ///o6l697P223zdhuNqrpZkrvQdLd9c3sV/Jyq2m/g0PraLMmtaFr8Xz10MPMw6pnG5uHtgMnDRmRDJg+zrUQ4plUKnw8cOel6QtNv/VnDhbNR+RjwSZouEM8HlgEXDxpRD1X1ofb/0U0QMMWVU2ZFO5/m6vcYXMqasV7JeKYonhhr8jxxFPBj4DHAwcC+NKvujsKYf3+T3IRmrv5bAzvRzHK4arbHLDIH00w3+9WqOq3t8rzoW9yq6nXt/88eOpb1bOqYCC1xG7Lb0rXA76fbBVy/qsbU+jD5MmYsi6QkuZLVLQ43AK6a7KKZdeYmgwQ2D2kX48uaCwyeVlX3GTq2PtoZNl5M88e7O9XjKGa/SvIBmpOPT9F8lp5KcyX2i7A4m+A7XcXuQdPf+zia2PcEvldVzxootHlL8gWa5Pn/0kmeq+oVgwbWU6fryfeqate2xfnUqrr/0LHNJsm7quplMy34NYbf3yTfA77abl+pqhUDh7RRmKmr6sQYurz1MaYpx7VubLCWh6oaw8C+GbVfAldU1UdgddKQZH/gxlX1riHjm0tVjb3LDMCf2v8vavvf/xLYdsB45utY4CM005uO6arfxPVppql8WHv/YmBLmib5xdoEP/nc/4Q1V9g9boBYFuqmVfWRJC/tdGU6beig5mHy+/vbJHelGXC52BcZhNWLOo52wcHOxZYbDR3L2khyfZqZ3sbW5W0p/N2V/swopmlbJPYFprtCdhTNTEaLOnlYIt7Udhf7PzRTVN6EZhavsbi6mtVqR2mMTe9j7moyjbEnz8uTbAO8BjieZga11w4b0tzaWdImY09GqU3WjqL5vCTJxcCyqvr+sJH1Nsoub0vs+2c2FwwdgDasDb7C9Fgl+W5V3X2GfWdX1d02dEwbk3Zl15eMaErfP5Pk6cAuwBdYc7aWMwcLah6SvAN4E80EAf9DszjWy6vqo7M+cEBLocvJRJLH00yvuSOrk+c3VNXxgwa2kWgHGb8VuDNrXv2+zWBB9ZTk68Crq+rL7f2HA2+pqgcOGlhPY+3yNpFkB5rf2Qe1RacCLx1L97EZZou6gmaV6bEsUql1yJaH/jZJsl1V/bpbmGS7oQLamFTVtUn2AUabPND0ud8PeCRrrlA7lgGve1TVPyb5G5orTU+mWal20SYPLIEuJ3Bd8rxLVf0nzR/t0ax0v1SmKqZZz+d1NN9BjwCezXhWiL/hJHEAqKqTk4xhheOJsXZ5mzgM+DjNODGAZ7Rljx4sovnZH3gAMPkMPZxmvY2dkxxcVUfN9EAtTSYP/f0z8F9J/g8wuVJ877Z81CcmI/K1JP9OM2j0usH3Y7lyT/OH4zZVNabZxbom3xd/DXy6qq5oFo5fvKbrctJ2ndmxqr43WGDzNPLkealMVbxlVX0pSdopc1+f5AxG0PUKOD/Ja1idTD+DZra0sRhll7eOm1fVYZ37hyd52WDRzN9mwJ0mF0/bi6ZHAvejuYBk8rCRMXnoqaqObPuJHgzcleaK8Q+A145hkawlYrIQ38GdsjFduf8+zSq7Y23m/c8kP6bptvR37QKPVw8cUy8zrFD7taqadTaURWaUyfMSmqr4miSbAOcmeRFwIc1J7Bg8B3gDqyc1OLUtG4WqOqS9eQqw6LuJTePSdpXvo9v7+zCuqaJ3nNLr4jdt2WVJ/jTTg7R0OeZhHUvyyqp669BxaPFpT2B3BU5jzTEPY+p3vy3NrGPXtt0eblxVv2r3LdpVRse6Qm1Xki9PU1yLfZ2HJLNOElBVL9lQsSxEkvvQDNLdGngjzVoJb6+qbw0a2EagvdL9FuAvqupxSe4MPGAy++Fil+TWNGMeHkBzwevrNGP4fj5oYD0leT/NOiGfboueAqygWXzzP6tqNN0otW6YPKxjzne8/iyBPyAPm658zLO4dC3mz36Ss4E9gCNoBo6eNrbkYaySLGtvPohmsPEn2/tPBX5YVc8fJLAFaseh7F1VHxs6lrkkuT3N+iA7seYaM4s68ZxI8t80YwReXVV3T7IZ8B0nKtkw0vRPfQqrB3x/DfhMeQK50TJ5WMcmVziHjmMp8g/I4raYP/tJnkrTX/qrVfWCdoXaf66qpwwcWm9LIHn+JvDgqlrZ3h/FjDntgqAvBLan6W9/Ynv//9AsNLjngOH1kuS7wAdpuuxdOymfjAla7CaLgXa/Y5KcVVX3mOuxQ0ryXqaZ5W1iLK1u0lSOeVj3zMbWn5tV1aeSvBKgqlamWbl8FKas8r05cD3g9zWC1b17WrSf/ar6NKub3Kmq82mupI3J4bTJc3v/f2mu4o8ieQC2oZle9rL2/o3assXuKOBy4BvAAcCrgAB/U1VnDRnYPKysqg8MHcQC/D7JTWm/Y5Lcn2bWscXu9M7tN9DM1jU67VStb6eZ4SrtVkvob5fmyeRh3Vvc08+M21j/gABrrvLdNgPvyfQLD2odSfKPVfWOma4AjuzK36iTZ+BtwHfasRsBHgq8ftCI+rnNpHUzySHARcBfVtUoJgtofS7JC4DPsuZ4q8tmfsii8vc0rT63TfI14ObAXsOGNLeqOmJyO8nLuvdH5h3AE6pq0S/Mpw3D5GHd+/TcVbSWRvkHZDptX9Fjk7wOOGjoeNaRC4YOYBrPbxfIOn3Omovf2JPnw9quh/dri14xGWy/yF03m0w7UcCKkSUOAJNxJ/93SvminrmoHaT+i6o6sx0z9jyaFsMv0AzYHZNF2zLbw69NHNTlmId5ageefQDYrqrummRX4IlV9aaBQ9sotOMc7kBz5fKcqhrNNHFTVuncBNgNeFhVPWCgkHqZYXXR61TVf8y2f0jtXOp/C9wK+BRwdFV9Z9io1k6Se9HM2HJXmml/bw7sNab1Ktq5+ndhzRWavzJcRHNrW3cmU+MG2BK4ihF03eicfE9mRFtGc/J9AfD6xd7ykORM4FHtlKAPBT4BvJhm2u47VdVoLh4t5gkl5pLk3cAtgWNZs+Vq0X73a/0yeZinJKfQTE/2oc7Are9X1V2HjWzpS3J94AXAg2mu4pwKfHAsVwGTdBcJWknzB/zDVbWo133oxH0L4IHASe39RwBfr6rHDxLYPLRTJe7dblvSrPZ6dFWdO2hg8zTy5PkA4KXADsBZNF32vjGWGX/GaOwn30m+W1V3b2+/D7i4ql7f3h/DgOnuOLcb0CSdMILEs2vK366JqqrRrBWidcvkYZ7GOuvDUpDkU8CVwEfboqcDW1fVU4eLauOR5AvAsqq6qL1/K+DwqnrMsJHNT5J7AocCu1bVpkPH09cSSJ7PBu4DfLOq7pHkjsBbqmrWli2tvSVw8v194B7t+J4fAwdOWqq8aCcNxzEP83dJktuyut/xXjQD6LT+3bWq7ty5/+UkPxwsmp6W0HR9O04Sh9avaRYOWvTaK/aPo2l52B04mXEM1u06kiZ5fm97/+k0MwGNJXm+uqquTkKSLarqx0nuMHRQS9ymSTZrp8fdHTiws28Mf/+PBk5JcgnNyvanAiS5HSMa7zNWS2zCCa1DY/jyWGxeCCwH7pjkQuCnwL7DhrTRODPJ/avqmwBJ7sc4BsIuien6gC8lOYHmDzo0Ywm+OGA8c0ryaGAf4K+Ab/P/27vzKDvr+o7j708gQkCSgCVu7MgW1si+iCwC2gM9VXCjRxYRLCJaLLSIrbRVtHjEo5bTAqKCRVEgAu7sOyhCIOwRZNOKSySBGBBI+PSP57nkZpzl3mFmfnf5vM6ZM/f5Pc+d+7lDZpjv89uqYRtH2V487BM7U1cWz01+LWk61bjpKyQtAB4rnKnXdfUf37ZPkXQV1Zyly5s2JZtENfwqxldjknQ3/H82JlCGLbVJ0ra2b5e0KjDJ9iJJ+9v+QelsvU7S/VTjvR+vm9YB5lHNH3A37BbcyRuptaKePP2m+vB62xeXzDMSSVdTzW+YbXtB6Twvh6TzgNMHFM/H2D6kbLL21SvnTAN+3E3zNrpRvSpX44/vxXXbxsArbc8pGi4iulKKhzbVE9AOsX1Pffwe4DjbOw7/zHi56kmvQ7Ld8Xcxu3nFjSirF4rnZpL2BU6wvU/pLBExtLrYPB5Yj6YRK1nsoH9l2FL7DgIuknQw1R3YQ4B9y0bqD7Yfq5d6XJvlf4Hl7tkEyC6jxb21dIDRkLQXcAbwOqohS6dS7ZQt4JSC0SKiNRdS/QyfDXTTxpQxyqyqGgAAEppJREFUTtLzMAp1FX4J1R3At9t+tnCkviDpU8BhwC9ZNnnLnX73o4eW63uI7DJaVDcWz5LuAI4DbqGatH4ecKLt04sGi4iWSLrd9ralc0TnSPHQonqZweZv1gyqCWfPAXTbkIFuJGkesKXt50tn6UeSbrK9a+kc/aqLi+flhupJmmc7qyxFdAlJ/wb8HriY5TeJ6+hNBmP8ZNhS6zp+I6w+cA8wneqXWEy82yR9h+wyWsq7gA27sHiePmCX8hWbj/PvJ6LjHVp/PqGpzcAGBbJEB0jPQ4skTbX9tKQ1BjufCnz8SdoOuJSqiGj+4/VvioXqI9lltCxJs4GjO31H8oGG+HfTkH8/ERFdJsVDiyT9wPb+kh6hqrjVdNq2U4GPM0n3AmcCdwMvNtptX1csVMQE6fXiWdKhts8tnSMilidpMnA0sHvddC1wZpZZ7l8pHqJrSPq57e1L5+g32WW0M/R68ZxljCM6k6SzgclAo7h/H7DU9gfKpYqSMuehDZJWpPqBsaS1gR2Bh2zfWThav7hB0meB77H8ndeOXm2mB6wkaQdgLvA8y/e6xcR5xvaXS4cYR/l3FdGZtre9ddPx1ZLmFksTxaV4aJGkI6nWJ/9TverJCcAcYJakr9k+tWjA/tDYmXmnpjYDHb3aTA+YBnwR2Ay4C7gJuBm4OXN9JlSvF8/pBo/oTEslbWj7lwCSNiD7PfS1DFtqUT1kYDdgNeB+YF3b8yWtAvzc9uZFA0aMM0mvALYDdgF2rj8W2p5ZNFifkHTNIM0dv1RrqyTdYXvWyFdGxESStDfVxo4PU/UQrgscbnuw30nRB9Lz0LrnbS8AFkh6yPZ8ANvPSOq2pRO7kqRXA58BXmf7bZJmAjvb/mrhaP1iCjCVqidiGvAbqvH3MQFs71k6w2hJmgQcZPuCYS67aaLyRETrbF8laSOgsT/LPNvPDfec6G3peWiRpAeA9wKTqHZIPZiqAhdwnu3NCsbrC5J+THX34xO2t67noNxhe8vC0XqapLOAzYFFwM+AnwI/rYvpmCDdXjxLus32dqVzRERrJO1l++oB+7S8JHu09K/0PLTuCeAL9ePfNj1uHMc4kbSi7SXAX9m+QNLHAWwvkZRxl+NvHWAl4EHg/4BfAwuLJupP51AXz/XxL4DvAF1RPABXSjqeKvPiRmPmzUR0rDcDVwMHDHLOQIqHPpWehzEmaR/bV5TO0UsaSzhKuhY4ELiiPt4JONX2m8sm7H2SRNX7sEv9sQXwJHCL7ZNLZusXjaWKm+cGSLrT9jals7Wi3iNnoOyRE9HhJK1v+5GR2qJ/pOdh7J0KpHgYW40lHD9GtdLMhpJuAtYEDiqWqo+4ustwj6SFwFP1x/7ADkCKh4mxWNKrqFclqovnp8pGap3t9UtniIhRmQ0M3IPlImDbAlmiA6R4GHtZq3zsrSnpY/Xji4EfUX2fnwPeQrV8aIwTSR9hWY/DC9TLtAJfIxOmJ9JgxfM7y0Zqj6QtgJnAyo02298olygihiJpU6oe52kD5j1MpelnOPpPioexl3FgY28F4JX8ZWG2SoEs/Wg94ELgONtPFM7Sz+6lGoO8CdXPwjyqBRy6gqSTgT2oiocfAW8DbgRSPER0pk2oepins/y8h0XAkUUSRUfInIcx1hifXzpHL8n3NGLwn4Nu+tmQdDewNdUKaVvXq0edZ3ufwtEiYhiSdrZ9S+kc0TnS8zD2Hi0doAdlKFj0LUmvAV4PTJE0i2U/D1Pprt63Z22/KGmJpKnA74G1S4eKiBH9vaT7bS8EkLQ6cJrt9xfOFYWkeGjRUOscNzTWO7Y97HUxKnuXDhBR0H7AYcBawGksKx6eBk4qlGk0bpM0HfgKcDvwJyB3MyM631aNwgHA9oL6Rkb0qQxbapGkr9cPZ1BNHL26Pt4TuNn2/kWCRURfkHSg7dnDnD/U9rkTmWm0JK0HTLWdxQ4iOpykucAejY1BJa0BXJcNWvtXioc2SbocOLQxcVTSa4FzbO9XNllE9LNOnf8gadhMtudMVJaIaJ+kQ6h6OS+k6vk8CDjF9v8WDRbFZNhS+9YesOLM76h24I2IKKlT5wadNsw5A3tNVJCIaJ/tb0i6nWqkBcA7bN9XMlOUleKhfVdJugw4vz5+N3BlwTwREdChy0Tb3nPkqyKiwz0ALKD+u1HSOrYfLxspSsmwpVGQ9HZg9/rwetsXl8wTESHpDtsdO4lR0mTgaJb97rwWONP2C8VCRcSIJB0LnEw10mIpVS+nbW9VNFgUk+JhFCStC2xk+0pJqwAr2F5UOldE9C5J69t+ZKg2Safb/nCZdCOTdDYwGWhM6n4fsNT2B8qlioiRSHoI2NH2H0tnic6Q4qFNko4EjgLWsL2hpI2AM2xnOdGIGDdDbBJ3u+1tS2Vqh6S5trceqS0iOouka4B9bC8pnSU6Q+Y8tO8YYAfgZwC2H5Q0o2ykiOhVkjYFNgemDdhvZiqwcplUo7JU0oa2fwkgaQOqIRAR0dkeBq6V9EPguUaj7S+UixQlpXho33O2n5eqhU0krUiHTlSMiJ6wCbA/MB04oKl9EXBkkUSjcwJwjaSH6+P1gMPLxYmIFj1ef7yi/og+l2FLbZL0OWAhcAhwLPAh4D7bnygaLCJ6mqSdbXfdjsyStgd+Zfu3klYCPgj8LfAQcKLtJ4sGjIiItqR4aJOkScARwL5UKw5cZvsrZVNFRK+TtCZVT8N6NPUa235/qUytkDQHeIvtJyXtDnyb6sbLNsBmtg8qGjAihlXPefiLPxZtZ4+WPpVhS+071vaXgJcKBkkfrdsiIsbLpcANVPvKdNNcgRWaehfeDZxlezYwW9KdBXNFRGuOb3q8MnAgkMnTfSw9D20aYsWTjl5fPSK6n6Q7bW9TOke7JN0DbGN7iaQHgKNsX984Z3uLsgkjol2SbrW9Q+kcUUZ6Hlok6b3AwcD6kr7XdGo1IGN2I2K8/UDSX9v+UekgbTofuE7SfOBZqt4TJL0BeKpksIgYmaQ1mg4nAdsC0wrFiQ6QnocW1RvDrQ98Fjix6dQi4K6sfxwR40nSImBVqqUSX2DZLq9TiwZrgaSdgNcCl9teXLdtDLzS9pyi4SJiWJKaN6dcAjwC/IftGwtFisJSPERERETEciStY/vx0jmi86R4aFO9SdOpwAyqO39dc/cvIrqPpE1tPyDpjYOdz537iBgPzXM8Jc22fWDpTNEZMuehfZ8DDrB9f+kgEdEXPgYcBZw2yDkDWS4xIsaDmh5vUCxFdJwUD+37XQqHiJgoto+qP+9ZOktE9BUP8Tj6XIYttUnSl4DXAJdQTVwEwPZ3i4WKiJ4naTJwNLB73XQtcKbtF4qFioieJWkpsJiqB2IK8EzjFBmu3ddSPLRJ0tcHaXan7/IaEd1N0tnAZODcuul9wFLbHyiXKiIi+k2Kh4iILiBpru2tR2qLiIgYT5NKB+g2kjaWdFW9ayqStpL0L6VzRUTPWyppw8aBpA2ApQXzREREH0rPQ5skXQecQDXWeFbddo/tLcomi4heJmlv4OvAw1RjjtcFDrd9TdFgERHRV7LaUvtWsX2r1LyCGdldOiLGle2rJG0EbFI3zbP93HDPiYiIGGspHto3vx46YABJBwFPlI0UEb1O0srAh4DdqH7/3CDpDNt/LpssIiL6SYYttakeZ3wWsAuwAHgE+DvbjxUNFhE9TdIFwCLgvLrpYGC67XeWSxUREf0mxcMoSVqVasL5M8B7bH+zcKSI6GGS7rM9c6S2iIiI8ZTVllokaaqkj0s6XdI+VEXDocBDwLvKpouIPjBH0k6NA0k7ArcVzBMREX0oPQ8tknQp1TClW4C9gRlUK5581PadJbNFRO+TdD/VZOnH66Z1gHlUCzbY9lalskVERP9I8dAiSXfb3rJ+vALVJOl1MlkxIiaCpHVHuORp2wsmJExERPStrLbUuhcaD2wvlfTrFA4RMVFGWpRB0hzgjRMUJyIi+lSKh9ZtLenp+rGAKfWxqIYMTC0XLSICjXxJRETEy5PioUW2VyidISJiGBmDGhER4y6rLUVEREREREtSPERE9IYMW4qIiHGX4iEiogtI+pSkfeoNKgez94QGioiIvpSlWiMiuoCkw4E3ATsDi4AbgOttX1o0WERE9JUUDxERXUTSa6h2tT8eWN32aoUjRUREH0nxEBHRBSSdDcwEfkfV63AjMMf2kqLBIiKir2TOQ0REd3gVsAKwEHgSmJ/CISIiJlp6HiIiuoikzYD9gOOAFWyvVThSRET0kWwSFxHRBSTtTzVhendgOnA11fCliIiICZOeh4iILiDpdKpi4QbbvymdJyIi+lOKh4iILiFpXWAj21dKmgKsaHtR6VwREdE/MmE6IqILSDoSuAg4s25aC7ikXKKIiOhHKR4iIrrDMcCuwNMAth8EZhRNFBERfSfFQ0REd3jO9vONA0krAhl3GhEREyrFQ0REd7hO0knAFEn7ABcC3y+cKSIi+kwmTEdEdAFJk4AjgH0BAZcBZzu/xCMiYgKleIiI6BKS1gSw/YfSWSIioj9l2FJERAdT5d8kzQfmAfMk/UHSJ0tni4iI/pPiISKisx1HtcrS9rbXsL0GsCOwq6TjykaLiIh+k2FLEREdTNIdwD625w9oXxO43PasMskiIqIfpechIqKzTR5YOMBL8x4mF8gTERF9LMVDRERne36U5yIiIsZchi1FRHQwSUuBxYOdAla2nd6HiIiYMCkeIiIiIiKiJRm2FBERERERLUnxEBERERERLUnxEBE9QdKjkizpnNJZIiIielWKh4goStJKko6TdIukpyQ9K+lBSV+VtFnpfOOt3j3a9cc1A841CqKLSuWLiIhotmLpABHRvyStDlwFNDY6+xPwILA28H7gbuD+MumK2EPSfrYvKx0kIiJiMOl5iIiSTmdZ4fB5YA3bW9leHdgZmAsgaTdJl9U9E89JmifpE5KGXKZU0npNd/QPa2pfbnjTgOuOl/RdSc9Iuqd+3VmSbpW0WNKNkjZp+lrn1M97VNI7JT1QX3d983Vt+owkDfO+jpd0p6QnJb0g6Q915o2brjms6T29Q9JtdY/OFZJeK+lgSQ9LWijpm5JWa3quJB0jaW79nKckfU/SzFG+n4iI6CEpHiKiCEnTgHfVh3OBf7L9QuO87Z/avkbSHsA1wL7Ai8CjwMbAp4FvjHGsTwPb1K+zOTAbuByYRrWb867A1wZ53uuBbwIGpgBvGuK6kdwBvJFl35fB7AG8Afgt8ACwOvB24CpJKw9y/XnAqsBKwFuAq+tsL1C9r4OBE5uu/zJVUbcV8AjwLHAAcLOkDUbxniIiooekeIiIUjZm2dDJGzz0pjP/Xl/3K2AD25sAp9bn3iNpyzHMdB2wIfAP9fEM4JIBr7mLpCkDnrcicKDtzYAvDnPdSE6qP39K0lDDSv8ZWN32TNtbAm+t29eiKm4GOqXO9a36eFPgiPo93Vi37Q1VLwxwTN32QdszgXWBe6kKjY+3+X4iIqLHpHiIiFKah+YMt1vl9vXnn9heUD/+VtP57cYw0w/rIubRprbv158fbmqbMeB5T9luXHffMNeN5Ebgh8BGwBFDXLMOcI2kpyW9CFzRdO51g1zfyPXoIG2N9/Tq+vP2LPvvcqYkA3+m6oUB2KmF9xARET0sE6YjopR5wBKq30O7SdIwvQ+j0fy1Vmh6PG2Y5zxdf14ySFvz1xs4J2Fh0+Mlw1zXipOAtwGfZPnc1MOGLgFeASwCbqf6/m1TX7Lc9bW/eE+2B76nwXLOpSocmv2mpXcQERE9Kz0PEVGE7aeAC+rDWVQThV+6oSFpd0l7AT+vm95ar84E1Tj9htuGeInfNz3esP6aewDTX2b0cWX7LuB8ql6EVw84PYuqcADYz/b2LBtONRZuY1lBcb7tnRofVMOZPj+GrxUREV0oxUNElHQs1SRhqCbtPinpLkl/pJp/sBVwMtVd87WBhyXNoxr3D/Bt23cP9oVtPwvcUh8eX++h8H2qydCd7l+pJjQPdC+wtH78E0l3A/81Vi9q+xHgjPrwPyU9Vq+69CRVYbHvWL1WRER0pxQPEVGM7SeBXYB/BG6tmzemGmpzLnC57WuBPalWPZoErA/8guoP7ENGeInDgBuoio/XAx+mmnjd0eo/4s8apP0Bqv0vHqHqgZgPvHeMX/7DwEeohi3NoPp+PwH8D9XqUxER0cc0tkOMIyIiIiKiV2XCdETEOJL031R7NwzmQ7bnTGSeiIiIlyPFQ0TE+JoJ7DjEuakTGSQiIuLlyrCliIiIiIhoSSZMR0RERERES1I8RERERERES1I8RERERERES1I8RERERERES1I8RERERERES1I8RERERERES/4fN7QR+3ftM7E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49" y="914399"/>
            <a:ext cx="7275442" cy="37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for the outlier in our dependent variable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12" y="1241011"/>
            <a:ext cx="5441260" cy="323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9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Division on rented bike on holiday and non holiday days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783" y="1658676"/>
            <a:ext cx="5533595" cy="348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4EAAAJ5CAYAAAAQHDUMAAAABHNCSVQICAgIfAhkiAAAAAlwSFlzAAALEgAACxIB0t1+/AAAADh0RVh0U29mdHdhcmUAbWF0cGxvdGxpYiB2ZXJzaW9uMy4yLjIsIGh0dHA6Ly9tYXRwbG90bGliLm9yZy+WH4yJAAAgAElEQVR4nOzdebxkVX3v/c9XWsWRscMlDaSJaSU4IbSIQ5xQBDU2GkSIjzSEx06eSxxzc4UM4tWbBE0MBo3ctII2xqiIGrhK1E4LMQ4gDSKjhg6KdIfhIAgoTujv+aPWgaLtbvqcqnPq1Nmf9+tVr9p77bV2/aq6Tq/67b322qkqJEmSJEnd8IBRByBJkiRJmj0mgZIkSZLUISaBkiRJktQhJoGSJEmS1CEmgZIkSZLUISaBkiRJktQhC0YdwEzYeeeda/HixaMOQ5I0Cy6++OJbqmrhqOMYF/aRktQNW+of52USuHjxYtauXTvqMCRJsyDJdaOOYZzYR0pSN2ypf3Q4qCRJkiR1iEmgJEmSJHWISaAkSZIkdYhJoCRJkiR1iEmgJEmSJHWISaAkSZIkdYhJoCRJkiR1iEmgJEmSJHWISaAkSZIkdYhJoCRJkiR1yIJRByBpbvruWx8/6hA0j+3x5stHHYIk/ZKnv/vpow5hrHz5NV8edQiaplk/E5jkMUku7XvckeT1SXZMsjrJNe15h1Y/SU5Jsi7JZUn2ne2YJUmSJGm+mPUksKq+VVX7VNU+wH7AXcCngOOBNVW1BFjT1gEOAZa0xwrg1NmOWZIkSZLmi1FfE3gg8J9VdR2wDFjVylcBh7blZcAZ1XMBsH2SXWc/VEmSJEkaf6NOAo8APtKWd6mqG9ryjcAubXkRcH1fm/WtTJKksZTk9CQ3J7mir2zKl0UkWd7qX5Nk+SjeiyRp/IwsCUzyIOAlwMc33lZVBdQU97ciydokaycmJoYUpSRJM+KDwMEblU3psogkOwInAk8B9gdOnEwcJUnaklGeCTwEuKSqbmrrN00O82zPN7fyDcDufe12a2X3UVUrq2ppVS1duHDhDIYtSdJgquqLwK0bFU/1sogXAKur6taqug1YzS8nlpIk/ZJRJoFHcu9QUIBzgMmhLMuBs/vKj2rDYQ4Abu8bNipJ0nwx1csitvpyCUfLSJL6jSQJTPIw4PnAJ/uKTwKen+Qa4HltHeBc4FpgHfA+4L/PYqiSJM266VwWcT/7c7SMJOkeI7lZfFX9ENhpo7Lv0ZstdOO6BRw3S6FJkjQqNyXZtapu2MrLIjYAz96o/PxZiFOSNOZGPTuoJEnqmeplEZ8DDkqyQ5sQ5qBWJknSFo3kTKAkSV2W5CP0zuLtnGQ9vVk+TwLOTHIscB1weKt+LvBCepdF3AUcA1BVtyZ5G3BRq/fWqtp4shlJkn6JSaAkSbOsqo7czKYpXRZRVacDpw8xNElSBzgcVJIkSZI6xCRQkiRJkjrEJFCSJEmSOsQkUJIkSZI6xCRQkiRJkjrEJFCSJEmSOsQkUJIkSZI6xCRQkiRJkjrEJFCSJEmSOsQkUJIkSZI6xCRQkiRJkjrEJFCSJEmSOsQkUJIkSZI6xCRQkiRJkjrEJFCSJEmSOsQkUJIkSZI6xCRQkiRJkjrEJFCSJEmSOsQkUJIkSZI6xCRQkiRJkjrEJFCSJEmSOmQkSWCS7ZOcleSbSa5O8tQkOyZZneSa9rxDq5skpyRZl+SyJPuOImZJkiRJmg9GdSbw74DPVtVewBOBq4HjgTVVtQRY09YBDgGWtMcK4NTZD1eSJEmS5odZTwKTbAc8EzgNoKp+WlXfB5YBq1q1VcChbXkZcEb1XABsn2TXWQ5bkiRJkuaFUZwJ3BOYAD6Q5OtJ3p/kYcAuVXVDq3MjsEtbXgRc39d+fSuTJEmSJE3RKJLABcC+wKlV9STgh9w79BOAqiqgprLTJCuSrE2ydmJiYmjBSpIkSdJ8MookcD2wvqoubOtn0UsKb5oc5tmeb27bNwC797XfrZXdR1WtrKqlVbV04cKFMxa8JEmSJI2zWU8Cq+pG4Pokj2lFBwJXAecAy1vZcuDstnwOcFSbJfQA4Pa+YaOSJEmSpClYMKLXfQ3w4SQPAq4FjqGXkJ6Z5FjgOuDwVvdc4IXAOuCuVleSJEmSNA0jSQKr6lJg6SY2HbiJugUcN+NBSZIkSVIHjOo+gZIkSZKkETAJlCRJkqQOMQmUJEmSpA4xCZQkSZKkDjEJlCRJkqQOMQmUJEmSpA4Z1X0CJUnSJiR5A/D/AgVcTu/+uLsCHwV2Ai4GXlVVP03yYOAMYD/ge8Arquo7g8aw3x+fMeguOuXivz5q1CFI0pR4JlCSpDkiySLgtcDSqnocsA1wBPB24OSq+g3gNuDY1uRY4LZWfnKrJ0nSFpkESpI0tywAHpJkAfBQ4AbgucBZbfsq4NC2vKyt07YfmCSzGKskaQyZBEqSNEdU1Qbgb4Dv0kv+bqc3/PP7VXV3q7YeWNSWFwHXt7Z3t/o7zWbMkqTxYxIoSdIckWQHemf39gR+FXgYcPAQ9rsiydokaycmJgbdnSRpzJkESpI0dzwP+HZVTVTVz4BPAk8Htm/DQwF2Aza05Q3A7gBt+3b0Joi5j6paWVVLq2rpwoULZ/o9SJLmOJNASZLmju8CByR5aLu270DgKuA84LBWZzlwdls+p63Ttn+hqmoW45UkjSGTQEmS5oiqupDeBC+X0Ls9xAOAlcCbgDcmWUfvmr/TWpPTgJ1a+RuB42c9aEnS2PE+gZIkzSFVdSJw4kbF1wL7b6Luj4GXz0ZckqT5wzOBkiRJktQhJoGSJEmS1CEmgZIkSZLUISaBkiRJktQhJoGSJEmS1CEmgZIkSZLUISaBkiRJktQhJoGSJEmS1CEDJYFJPrQ1ZZIkzVf2hZKkcTPomcDH9q8k2QbY7/4aJflOksuTXJpkbSvbMcnqJNe05x1aeZKckmRdksuS7DtgzJIkDdO0+kJJkkZlWklgkhOS3Ak8Ickd7XEncDNw9lbu5jlVtU9VLW3rxwNrqmoJsKatAxwCLGmPFcCp04lZkqRhGlJfKEnSrFswnUZV9VfAXyX5q6o6YUixLAOe3ZZXAecDb2rlZ1RVARck2T7JrlV1w5BeV5KkKZuhvlAd9923Pn7UIYydPd58+ahDkMbOtJLASVV1QpJFwK/176uqvnh/TYHPJyngH6pqJbBLX2J3I7BLW14EXN/Xdn0rMwmUJI3cAH2hJEkjMVASmOQk4AjgKuDnrbiA++v4nlFVG5L8CrA6yTf7N1ZVtQRxKrGsoDdclD322GMqTbdovz8+Y2j7kjbl4r8+atQhSBrAAH2hJEkjMVASCLwUeExV/WQqjapqQ3u+OcmngP2BmyaHeSbZld41FQAbgN37mu/Wyjbe50pgJcDSpUunlEBKkjSAafWFkiSNyqCzg14LPHAqDZI8LMkjJpeBg4ArgHOA5a3acu69qP4c4Kg2S+gBwO1eDyhJmkOm3BdKkjRKg54JvAu4NMka4J4joFX12i202QX4VJLJ1/+nqvpskouAM5McC1wHHN7qnwu8EFjXXu+YAWOWJGmYptMXSpI0MoMmgee0x1arqmuBJ26i/HvAgZsoL+C46QYoSdIMm3JfKEnSKA06O+iqYQUiSdI4si+UJI2bQWcH/Ta9GdDuo6p+fZD9SpI0LuwLJUnjZtDhoEv7lrcFXg7sOOA+JUkaJ/aFkqSxMtDsoFX1vb7Hhqp6F/CiIcUmSdKcZ18oSRo3gw4H3bdv9QH0joYOenZRkqSxYV8oSRo3g3ZS7+xbvhv4Dvfe2kGSpC6wL5QkjZVBZwd9zrACkSRpHNkXSpLGzUDXBCbZLsnfJlnbHu9Mst2wgpMkaa6zL5QkjZuBkkDgdOBOesNeDgfuAD4waFCSJI0R+0JJ0lgZ9JrAR1XV7/St/68klw64T0mSxol9oSRprAx6JvBHSZ4xuZLk6cCPBtynJEnjxL5QkjRWBj0T+AfAGX3XPtwGHD3gPiVJGif2hZKksTLo7KDfAJ6Y5JFt/Y6hRCVJ0piwL5QkjZtpDQdN8sYkx06uV9UdVXVHkmOTvH544UmSNDfZF0qSxtV0rwl8JXDGJso/BPze9MORJGls2BdKksbSdJPABVX1s40Lq+qnQAYLSZKksWBfKEkaS9NNAh+QZJeNCzdVJknSPGVfKEkaS9NNAv8a+EySZyV5RHs8G/g08DdDi06SpLnLvlCSNJamNTtoVZ2RZAJ4K/A4oIArgTdX1b8MMT5JkuYk+0JJ0ria9s3iq+pfqupZVbVTVe3clu/T6SU5YfAQJUmam2aiL0yyfZKzknwzydVJnppkxySrk1zTnndodZPklCTrklyWZN9hvj9J0vw07SRwK718hvcvSdJcN9W+8O+Az1bVXsATgauB44E1VbUEWNPWAQ4BlrTHCuDUoUQsSZrXZjoJdHY0SVLXbXVfmGQ74JnAadCbabSqvg8sA1a1aquAQ9vyMuCM6rkA2D7JrkOLXJI0L810ElgzvH9Jkua6qfSFewITwAeSfD3J+5M8DNilqm5odW4EJmcgXQRc39d+fSu7jyQrkqxNsnZiYmLq70CSNK94JlCSpJk1lb5wAbAvcGpVPQn4IfcO/QSgqoopHmStqpVVtbSqli5cuHAqTSVJ89BMJ4Ef39yGJNu0o5yfbut7JrmwXdz+sSQPauUPbuvr2vbFMxyzJEnDtNm+cBPWA+ur6sK2fha9pPCmyWGe7fnmtn0DsHtf+91amSRJmzVQEpjk0UnWJLmirT8hyZ9Nbq+qv9xC89fRu9h90tuBk6vqN4DbgGNb+bHAba385FZPkqQ5YcC+8D6q6kbg+iSPaUUHAlcB5wDLW9ly4Oy2fA5wVJsl9ADg9r5ho5IkbdKgZwLfB5wA/Aygqi4Djri/Rkl2A14EvL+tB3guvSOe8MsXvU9eDH8WcGCrL0nSXDCtvnALXgN8OMllwD7AXwInAc9Pcg3wvLYOcC5wLbCuxfHfB3hdSVJHTOtm8X0eWlVf2ygnu3sr2r0L+J/AI9r6TsD3q2qybf+F7fdc9F5Vdye5vdW/pX+HSVbQmx6bPfbYY+rvRJKk6ZluX7hJVXUpsHQTmw7cRN0Cjpvua0mSumnQM4G3JHkU7QL1JIcBWxyGkuTFwM1VdfGAr30fXvQuSRqRKfeFkiSN0qBnAo8DVgJ7JdkAfBt45f20eTrwkiQvBLYFHknvxrjbJ1nQzgb2X9g+edH7+iQLgO2A7w0YtyRJwzKdvlCSpJEZ9EzgDlX1PGAhsFdVPQN4/JYaVNUJVbVbVS2md83EF6rqlcB5wGGt2sYXvU9eDH9Yq+/9ByVJc8WU+0JJkkZp4Ilhkjyuqn5YVXcmOQL482nu603AG5Oso3fN32mt/DRgp1b+Rja6X5IkSSM2zL5QkqQZN+hw0MOAs5L8LvBbwFHAQVvbuKrOB85vy9cC+2+izo+Blw8YpyRJM2WgvlCSpNk2UBJYVde2I57/DHwXOKiqfjSUyCRJGgP2hZKkcTOtJDDJ5bRZ0JodgW2AC5NQVU8YRnCSJM1V9oWSpHE13TOBLx5qFJIkjR/7QknSWJpuEnhbVd2RZMehRiNJ0viwL5QkjaXpJoH/RO8I6MX0hsKkb1sBvz5gXJIkzXX2hZKksTStJLCqXtye9xxuOJIkjQf7QknSuJr2fQKTLEiStrx7ksOS7DO80CRJmtvsCyVJ42haSWCSVwM3A9e15TX07pP0sSRvGmJ8kiTNSfaFkqRxNd1rAl8PPAp4BHA18GtVdUuShwIXAW8fUnySJM1V9oWSpLE03STwp1V1G3BbknVVdQtAVd2V5KfDC0+SpDnLvlCSNJammwQ+JMmT6A0nfVBbTntsO6zgJEmaw+wLJUljabpJ4A3A37blG/uWJ9clSZrv7AslSWNpureIeM7W1Evy/KpaPZ3XkCRpLrMvlCSNq2nfImIreVG8JKnr7AslSXPKTCeBmeH9S5I019kXSpLmlJlOAmuG9y9J0lxnXyhJmlNmOgmUJEmSJM0hM50EfmeG9y9J0lz3nVEHIElSv2nNDprkZVvaXlWfbM9brCdJ0riyL5Qkjavp3ifwt9vzrwBPA77Q1p8DfAX45IBxSZI019kXSpLG0nTvE3gMQJLPA3tX1Q1tfVfgg0OLTpKkOcq+UJI0rga9JnD3yU6vuQnYY8B9SpI0TuwLJUljZbrDQSetSfI54CNt/RXAvw64T0mSxol9oSRprAyUBFbVHyZ5KfDMVrSyqj41eFiSJI0H+0JJ0rgZ9EwgwCXAnVX1r0kemuQRVXXn5ion2Rb4IvDg9vpnVdWJSfYEPgrsBFwMvKqqfprkwcAZwH7A94BXVNV3hhC3JEnDMqW+UJKkURromsAkrwbOAv6hFS0C/vl+mv0EeG5VPRHYBzg4yQHA24GTq+o3gNuAY1v9Y4HbWvnJrZ4kSXPCNPtCSZJGZtCJYY4Dng7cAVBV19CbKnuzqucHbfWB7VHAc+l1ogCrgEPb8rK2Ttt+YJIMGLckScMy5b5QkqRRGjQJ/ElV/XRyJckCegndFiXZJsmlwM3AauA/ge9X1d2tynp6R1Jpz9cDtO230xsyuvE+VyRZm2TtxMTEAG9JkqQpmVZfKEnSqAyaBP5bkj8BHpLk+cDHgf97f42q6udVtQ+wG7A/sNeAcVBVK6tqaVUtXbhw4aC7kyRpa02rL5QkaVQGTQKPByaAy4HfB86tqj/d2sZV9X3gPOCpwPbt6Cn0ksMNbXkDsDvcc3R1O3oTxEiSNBcM1BdKkjTbBk0CX1NV76uql1fVYVX1viSv21KDJAuTbN+WHwI8H7iaXjJ4WKu2HDi7LZ/T1mnbv1BVDrORJM0VU+4LJUkapUGTwOWbKDv6ftrsCpyX5DLgImB1VX0aeBPwxiTr6F3zd1qrfxqwUyt/I70jrpIkzRXT6Qu3qF07//Ukn27reya5MMm6JB9L8qBW/uC2vq5tXzzI60qSumFa9wlMciTwu8CeSc7p2/QI4NYtta2qy4AnbaL8WnrXB25c/mPg5dOJU5KkmTJIX7gVXkdvlMwj2/rkbZQ+muT/0Lt90qn03UYpyRGt3isGfG1J0jw33ZvFfwW4AdgZeGdf+Z3AZYMGJUnSGJiRvjDJbsCLgL+gN0Im9G6j9LutyirgLfSSwGVtGXq3UXpPknjZhCRpS6aVBFbVdcB19CZ0kSSpc2awL3wX8D/pnVGE3iUSW3UbpSSTt1G6ZcgxSZLmkYGuCUzysiTXJLk9yR1J7kxyx7CCkyRprhtmX5jkxcDNVXXxkGP0XrqSpHtMdzjopHcAv11VVw8jGEmSxtAw+8KnAy9J8kJgW3rXBP4d7TZK7Wzgpm6jtH5Lt1GqqpXASoClS5c6VFSSOm7Q2UFvMgGUJHXc0PrCqjqhqnarqsXAEfRui/RKvI2SJGmIBj0TuDbJx4B/Bn4yWVhVnxxwv5IkjYvZ6AvfBHw0yf8Gvs59b6P0oXYbpVvpJY6SJG3RoEngI4G7gIP6ygowCZQkdcWM9IVVdT5wflv2NkqSpKEZKAmsqmOGFYgkSePIvlCSNG4GnR300UnWJLmirT8hyZ8NJzRJkuY++0JJ0rgZdGKY9wEnAD8DqKrL8HoESVK32BdKksbKoEngQ6vqaxuV3b3JmpIkzU/2hZKksTJoEnhLkkfRuwCeJIcBNwwclSRJ48O+UJI0VgadHfQ4ejef3SvJBuDbwCsHjkqSpPFhXyhJGiuDzg56LfC8JA+jd1bxLnrXQVw3hNgkSZrz7AslSeNmWsNBkzwyyQlJ3pPk+fQ6vOXAOuDwYQYoSdJcZF8oSRpX0z0T+CHgNuCrwKuBPwUCvLSqLh1SbJIkzWX2hZKksTTdJPDXq+rxAEneT+8C+D2q6sdDi0ySpLnNvlCSNJamOzvozyYXqurnwHo7PUlSx9gXSpLG0nTPBD4xyR1tOcBD2nqAqqpHDiU6SZLmLvtCSdJYmlYSWFXbDDsQSZLGiX2hJGlcDXqzeEmSJEnSGDEJlCRJkqQOMQmUJEmSpA6Z9SQwye5JzktyVZIrk7yule+YZHWSa9rzDq08SU5Jsi7JZUn2ne2YJUmSJGm+GMWZwLuBP6qqvYEDgOOS7A0cD6ypqiXAmrYOcAiwpD1WAKfOfsiSJEmSND/MehJYVTdU1SVt+U7gamARsAxY1aqtAg5ty8uAM6rnAmD7JLvOctiSJEmSNC+M9JrAJIuBJwEXArtU1Q1t043ALm15EXB9X7P1rUySJEmSNEUjSwKTPBz4BPD6qrqjf1tVFVBT3N+KJGuTrJ2YmBhipJIkSZI0f4wkCUzyQHoJ4Ier6pOt+KbJYZ7t+eZWvgHYva/5bq3sPqpqZVUtraqlCxcunLngJUmSJGmMjWJ20ACnAVdX1d/2bToHWN6WlwNn95Uf1WYJPQC4vW/YqCRJkiRpChaM4DWfDrwKuDzJpa3sT4CTgDOTHAtcBxzetp0LvBBYB9wFHDO74UqSJEnS/DHrSWBVfQnIZjYfuIn6BRw3o0FJkiRJUkeMdHZQSZIkSdLsMgmUJEmSpA4xCZQkSZKkDjEJlCRJkqQOMQmUJEmSpA4xCZQkSZKkDjEJlCRJkqQOMQmUJEmSpA4xCZQkSZKkDjEJlCRJkqQOWTDqACRJkiR1278981mjDmGsPOuL/zZQe88ESpIkSVKHmARKkjRHJNk9yXlJrkpyZZLXtfIdk6xOck173qGVJ8kpSdYluSzJvqN9B5KkcWASKEnS3HE38EdVtTdwAHBckr2B44E1VbUEWNPWAQ4BlrTHCuDU2Q9ZkjRuTAIlSZojquqGqrqkLd8JXA0sApYBq1q1VcChbXkZcEb1XABsn2TXWQ5bkjRmTAIlSZqDkiwGngRcCOxSVTe0TTcCu7TlRcD1fc3WtzJJkjbLJFCSpDkmycOBTwCvr6o7+rdVVQE1xf2tSLI2ydqJiYkhRipJGkcmgZIkzSFJHkgvAfxwVX2yFd80OcyzPd/cyjcAu/c1362V3UdVrayqpVW1dOHChTMXvCRpLJgESpI0RyQJcBpwdVX9bd+mc4DlbXk5cHZf+VFtltADgNv7ho1KkrRJ3ixekqS54+nAq4DLk1zayv4EOAk4M8mxwHXA4W3bucALgXXAXcAxsxuuJGkcmQRKkjRHVNWXgGxm84GbqF/AcTMalCRp3nE4qCRJkiR1iEmgJEmSJHWISaAkSZIkdchIksAkpye5OckVfWU7Jlmd5Jr2vEMrT5JTkqxLclmSfUcRsyRJkiTNB6M6E/hB4OCNyo4H1lTVEmBNWwc4BFjSHiuAU2cpRkmSJEmad0aSBFbVF4FbNypeBqxqy6uAQ/vKz6ieC4DtJ2+YK0mSJEmamrl0TeAufTe4vRHYpS0vAq7vq7e+lUmSJEmSpmguJYH3aPc9qqm0SbIiydokaycmJmYoMkmSJEkab3MpCbxpcphne765lW8Adu+rt1sru4+qWllVS6tq6cKFC2c8WEmSJEkaR3MpCTwHWN6WlwNn95Uf1WYJPQC4vW/YqCRJkiRpChaM4kWTfAR4NrBzkvXAicBJwJlJjgWuAw5v1c8FXgisA+4Cjpn1gCVJkiRpnhhJElhVR25m04GbqFvAcTMbkSRJkiR1w1waDipJkiRJmmEmgZIkSZLUISaBkiRJktQhJoGSJEmS1CEmgZIkSZLUISaBkiRJktQhJoGSJEmS1CEmgZIkSZLUISaBkiRJktQhJoGSJEmS1CEmgZIkSZLUISaBkiRJktQhJoGSJEmS1CEmgZIkSZLUISaBkiRJktQhJoGSJEmS1CEmgZIkSZLUISaBkiRJktQhJoGSJEmS1CEmgZIkSZLUISaBkiRJktQhJoGSJEmS1CEmgZIkSZLUISaBkiRJktQhY5MEJjk4ybeSrEty/KjjkSRpLrB/lCRN1VgkgUm2Af4eOATYGzgyyd6jjUqSpNGyf5QkTcdYJIHA/sC6qrq2qn4KfBRYNuKYJEkaNftHSdKUjUsSuAi4vm99fSuTJKnL7B8lSVO2YNQBDEuSFcCKtvqDJN8aZTwdtjNwy6iDGCf5m+WjDkHD4Xd/Kk7MMPf2a8Pc2Xw0j/rIOfl31qH/x+fk5z/k/0/mqjn52ee1fvYjk6367DfbP45LErgB2L1vfbdWdo+qWgmsnM2g9MuSrK2qpaOOQ5ptfvc1IvfbP8L86SP9OxstP//R8bMfnfn62Y/LcNCLgCVJ9kzyIOAI4JwRxyRJ0qjZP0qSpmwszgRW1d1J/hD4HLANcHpVXTnisCRJGin7R0nSdIxFEghQVecC5446Dt2vsR9uJE2T332NRMf6R//ORsvPf3T87EdnXn72qapRxyBJkiRJmiXjck2gJEmSJGkITAJ1jyQ/2Gj96CTvuZ82b0nyP9ryW5M8bxN1np3k08ONVto6SSrJO/vW/0eSt0yh/S/9HSQ5P8kWZwpL8p0kO7flr2ymzgeTHLa1sUjjLMmh7e9xr62o+/okD52NuLomyZ8muTLJZUkuTfKUKbR9SZLjZzK++WKQz1nDleTkJK/vW/9ckvf3rb8zyZvv77udZHGS353JWGeTSaCGpqreXFX/Ouo4pI38BHjZZEI2ClX1tFG9tjSHHAl8qT3fn9cDJoFDluSpwIuBfavqCcDzgOu3su2Cqjqnqk6ayRjng0E+59mQni7lAF8GngbQ3vfOwGP7tj8N+PxWfLcXA1NKApPM2flXuvQF0ADa0Y8vtCNaa5LssYk695zVSHJwkm8muQR4WV+d/ZN8NcnXk3wlyWNa+ReT7NNX70tJnjgLb03z3930Lup+w8YbtuZ7fX+SHJnk8iRXJHn7Zur8oD0nyXuSfCvJvwK/0lfnzUkuavtZ2eo+qv0NTdZZ0r8ujYskDweeARxL7zYWvzRKpP1tHJ3ktcCvAuclOa9t+0FfvcOSfLAtfzDJqUkuSHJt2+fpSa6erDPZPslfJPlGq7vLLLztuWhX4Jaq+glAVd1SVf/VRi68o/1f9rUkvwH3fL7/J8mFwDv6R0a0bae0vvzavv7/AUne234DrE5ybro34mFLn/PkCJGlSc5vy29JsirJvye5LsnL+v49Ppvkga3ed32aUKYAACAASURBVJL8VXpnFtcm2Te9s1r/meQPJl88yR+3/uSyJP+rlS1ufc8ZwBXc9/6i891XgKe25cfSe/93JtkhyYOB3wSecH/fbeAk4Lfa5/+GJNsk+eu+z/r3W/tnt3/Lc4CrZvWdToFJoPo9pH2xL01yKfDWvm3vBla1I1ofBk7Z3E6SbAu8D/htYD/gv/Vt/ibwW1X1JODNwF+28tOAo1v7RwPbVtU3hvKuJPh74JVJttuofGu/16/Y6G9jKUCSXwXeDjwX2Ad4cpJDtxDHS4HHAHsDR9GOTDbvqaonV9XjgIcAL66q/wRuz70HSI4BPrB1b1maU5YBn62q/wC+l2S/zVWsqlOA/wKeU1XP2Yp970DvB94b6N0j8WR6P/Qe3/e38zDggqp6IvBF4NXTfifj7fPA7kn+oyVqz+rbdntVPR54D/CuvvLdgKdV1Rs3sb9d6SX3L6b3Axl6B34X0/t/7lXc++O7S7b0OW/Oo+j1JS8B/hE4r/17/Ah4UV+971bVPsC/Ax8EDgMOACaTvYOAJcD+9Pql/ZI8s7VdAry3qh5bVdcN+B7HRlX9F3B3egd6nwZ8FbiQ3ndzKXA58NONmm3qu3088O9VtU9VnUzvoNbtVfVk4MnAq5Ps2eruC7yuqh49c+9sMCaB6vej9sXep/0H8+a+bU8F/qktf4jeH8bm7AV8u6quqd70s//Yt2074ONJruDejhrg48CL29Gu36P3H5s0FFV1B3AG8NqNNm3t9/pjG/1trG3lTwbOr6qJqrqbXiL5zM3sg7btI1X189YpfaFv23OSXJjkcno/BCb/Nt4PHJNkG+AVffFK4+RI4KNt+aNs3ZDQrfV/W19zOXBTVV1eVb8ArqSXjEDvB97kWceL+8o7pap+QO/g7ApgAvhYkqPb5o/0Pfcnbh+vqp9vZpf/XFW/qKqrgMmzq89obX5RVTcC5w3zPYyD+/mcN+dfqupn9L7H2wCfbeWXc9/v6zl95RdW1Z1VNQH8JMn2wEHt8XXgEnq/yZa0NtdV1QUDvLVx9hV6CeBkEvjVvvUvb6L+pr7bGzsIOKodHL4Q2Il7P+uvVdW3hxj/0M3Zcaqat95G7+jWS5MsBs4HqKq7kqymd7T4cHr/eUrD9C56HeKcO5PWzp6/F1haVdenN3HNtm3zJ4AT6SWMF1fV90YTpTQ9SXakd2Dj8UmK3g/cAs7mvgejt91E80n997PauN5P2vMv+pYn1yd/5/ys7r0n1s/p8O+fltCdD5zfDjotn9zUX61v+Ydb2F3/552hBDhPbOZzvpt7v/Ob/B5X1S+S9H9f+7/H99Rj89/3AH9VVf/Qv/P2m2tL/5bz3eR1gY+nNxz0euCPgDvo/S7YcaP6W/PdDvCaqvrcfQqTZzMGn7VnArW1vkK7jgN4Jb1hCJvzTWBxkke19f4jvtsBG9ry0Ru1ez+94XgXVdVtA0UrbaSqbgXOpDd8Y9JUvteb8jXgWUl2bmfqjgT+bQv1v0hvaOk2SXYFJoe6Tf4YuCW9a6fuuX6mqn4MfA44lTmYwEpb4TDgQ1X1a1W1uKp2B75N7zfI3kke3M5gHNjX5k7gEX3rNyX5zfQmdXjprEU+zyR5TJIlfUX7AJPDAl/R9/zVAV7my8DvtGsDdwGePcC+xtIWPufvcO9B7t+ZoZf/HPB7rS8hyaIkv3I/bbrgK/SGdt7aRuPcCmxP76z3Jmfw3oSN/1/6HPD/9V2z+egkDxtizDOqs0fCNGWvAT6Q5I/pDW04ZnMVq+rHSVYAn0lyF70f1pN/NO8AViX5M+AzG7W7OMnkERlpJrwT+MO+9a3+Xm9KVd2Q3pTS59E7IviZqjp7C00+Re+MyFXAd2k/tKrq+0neR+/o5I3ARRu1+zC9H76fn0p80hxxJL1rZ/t9gt4BmDPpfe+/TW/42qSVwGeT/Fe7LvB4esM5J+gNx374TAc9Tz0ceHdLuu8G1tEbsvhiYIckl9E7AzLIcN1P0Evor6J3tuUS4PZBgh5Dm/ucfxM4LcnbaCOhhq2qPp/kN4GvJgH4AfD/0DsD3mWX05sV9J82Knt4Vd3SPqv7cxnw8yTfoHfZ0t/RG6p7SXo7mAC2NC/AnJJ7zzZLo9Um2Tgf2KtdzyGJ3r0Nge2q6s9HHYuk+SfJd+gNR79lSPt7eFX9IMlO9EZMPL1dHyhpjvBMoOaEJEcBfwG80QRQuleST3HvrHGSNA4+3c6CPQh4mwmgNPd4JlCSJEmSOsSJYSRJkiSpQ0wCJUmSJKlDTAIlSZIkqUNMAqU5IMkPNlo/Osl77qfNW9qskSR5a5LnbaLOs5N8erjRSpI085L8aZIrk1yW5NIkTxl1TNJ84eyg0jxQVW8edQySJA1LkqfSu3/hvlX1kyQ705ttVNIQeCZQmuOSLE7yhXYkdE2SPTZR54NJDmvLByf5ZpJLgJf11dk/yVeTfD3JV5I8ppV/Mck+ffW+lOSJs/DWJEnanF2BW6rqJwBVdUtV/VeS/ZL8W5KLk3wuya4ASV6d5KIk30jyiSQPbeUvT3JFK/9iK9s2yQeSXN76xOe08qOTfDLJZ5Nck+QdrXyb1s9e0dq8YSSfiDREJoHS3PCQNtTl0iSXAm/t2/ZuYFVVPQH4MHDK5naSZFvgfcBvA/sB/61v8zeB36qqJwFvBv6ylZ8GHN3aPxrYtqq+MZR3JUnS9Hwe2D3JfyR5b5JnJXkgvT7xsKraDzid3j2GAT5ZVU+uqicCVwPHtvI3Ay9o5S9pZccBVVWPB44EVrX+E2Af4BXA44FXJNm9lS2qqse1Nh+YyTcuzQaTQGlu+FFV7TP5oNdpTXoq8E9t+UPAM7awn72Ab1fVNdW7Ceg/9m3bDvh4kiuAk4HHtvKPAy9unevvAR8c+N1IkjSAqvoBvYOZK4AJ4GPA7wOPA1a3A6Z/BuzWmjwuyb8nuRx4Jff2cV8GPpjk1cA2rewZtP6xqr4JXAc8um1bU1W3V9WPgauAXwOuBX49ybuTHAzcMUNvW5o1XhModcfbgPOq6qVJFgPnA1TVXUlWA8uAw+l1upIkjVRV/ZxeX3V+S+6OA66sqqduovoHgUOr6htJjgae3fbxB21CmRcBFye5vz7uJ33LPwcWVNVt7TKJFwB/QK+v/L3pvi9pLvBMoDT3fQU4oi2/Evj3LdT9JrA4yaPa+pF927YDNrTlozdq9356w0wvqqrbBopWkqQBJXlMkiV9RfvQG+a5sE0aQ5IHJpk84/cI4IY2quWVfft5VFVd2CZQmwB2p9ePvrJtfzSwB/CtLcSyM/CAqvoEvbOP+w7pbUoj45lAae57DfCBJH9MrwM7ZnMVq+rHSVYAn0lyF72O7hFt8zvoXffwZ8BnNmp3cZI78DoHSdLc8HDg3Um2B+4G1tEbGroSOCXJdvR+x74LuBL4c+BCev3khdzb9/11SyYDrAG+Qe+A6ant7OLdwNFtBtLNxbKIXj88efLkhGG+UWkU0rtsSFKXJflVekNu9qqqX4w4HEmSJM0gh4NKHZfkKHpHTf/UBFCSJGn+80ygJEmSJHWIZwIlSZIkqUNMAiVJkiSpQ0wCJUmSJKlDTAIlSZIkqUNMAiVJkiSpQ0wCJUmSJKlDTAIlSZIkqUNMAiVJkiSpQ0wCJUmSJKlDTAIlSZIkqUNMAiVJkiSpQ0wCJUmSJKlDTAIlSZIkqUNMAiVJkiSpQ0wCJUmSJKlDTAIlSZIkqUNMAiVJkiSpQxaMOoCZsPPOO9fixYtHHYYkaRZcfPHFt1TVwlHHMS7sIyWpG7bUP87LJHDx4sWsXbt21GFIkmZBkutGHcM4sY+UpG7YUv/ocFBJkiRJ6hCTQEmSJEnqEJNASZIkSeoQk0BJkiRJ6hCTQEmSJEnqEJNASZIkSeoQk0BJkiRJ6hCTQEmSJEnqEJNASZIkSeoQk0BJkiRJ6pAFow5Av2zx8Z8ZdQid9Z2TXjTqECRprI1zHzbufYCfvaSt5ZlASZIkSeoQk0BJkiRJ6hCHg0qSJEkDcCiuxo1nAiVJkiSpQzwTKEmSJGksjfNZWBjdmdgZPROY5A1JrkxyRZKPJNk2yZ5JLkyyLsnHkjyo1X1wW1/Xti/u288JrfxbSV4wkzFLkiRJ0nw2Y0lgkkXAa4GlVfU4YBvgCODtwMlV9RvAbcCxrcmxwG2t/ORWjyR7t3aPBQ4G3ptkm5mKW5IkSZLms5m+JnAB8JAkC4CHAjcAzwXOattXAYe25WVtnbb9wCRp5R+tqp9U1beBdcD+Mxy3JEmSJM1LM5YEVtUG4G+A79JL/m4HLga+X1V3t2rrgUVteRFwfWt7d6u/U3/5JtrcI8mKJGuTrJ2YmBj+G5IkSZKkeWAmh4PuQO8s3p7ArwIPozecc0ZU1cqqWlpVSxcuXDhTLyNJkiRJY20mh4M+D/h2VU1U1c+ATwJPB7Zvw0MBdgM2tOUNwO4Abft2wPf6yzfRRpIkSZI0BTOZBH4XOCDJQ9u1fQcCVwHnAYe1OsuBs9vyOW2dtv0LVVWt/Ig2e+iewBLgazMYtyRJkiTNWzN2n8CqujDJWcAlwN3A14GVwGeAjyb5363stNbkNOBDSdYBt9KbEZSqujLJmfQSyLuB46rq5zMVtyRJkiTNZzN6s/iqOhE4caPia9nE7J5V9WPg5ZvZz18AfzH0ACVJkiSpY2b6FhGSJEmSpDnEJFCSJEmSOsQkUJIkSZI6xCRQkiRJkjrEJFCSpFmUZPck5yW5KsmVSV7XyndMsjrJNe15h1aeJKckWZfksiT79u1reat/TZLlm3tNSZL6mQRKkjS77gb+qKr2Bg4AjkuyN3A8sKaqlgBr2jrAIfTukbsEWAGcCr2kkd4M3E+hN+v2iZOJoyRJW2ISKEnSLKqqG6rqkrZ8J3A1sAhYBqxq1VYBh7blZcAZ1XMBsH2SXYEXAKur6taqug1YDRw8i29FkjSmTAIlSRqRJIuBJwEXArtU1Q1t043ALm15EXB9X7P1rWxz5Zt6nRVJ1iZZOzExMbT4JUnjySRQkqQRSPJw4BPA66vqjv5tVVVADeu1qmplVS2tqqULFy4c1m4lSWPKJFCSpFmW5IH0EsAPV9UnW/FNbZgn7fnmVr4B2L2v+W6tbHPlkiRtkUmgJEmzKEmA04Crq+pv+zadA0zO8LkcOLuv/Kg2S+gBwO1t2OjngIOS7NAmhDmolUmStEULRh2AJEkd83TgVcDlSS5tZX8CnAScmeRY4Drg8LbtXOCFwDrgLuAYgKq6NcnbgItavbdW1a2z8xYkSePMJFCSpFlUVV8CspnNB26ifgHHbWZfpwOnDy86SVIXOBxUkiRJkjrEJFCSJEmSOsQkUJIkSZI6xCRQkiRJkjrEJFCSJEmSOsQkUJIkSZI6ZMaSwCSPSXJp3+OOJK9PsmOS1Umuac87tPpJckqSdUkuS7Jv376Wt/rXJFm++VeVJEmSJG3JjCWBVfWtqtqnqvYB9qN3g9tPAccDa6pqCbCmrQMcAixpjxXAqQBJdgROBJ4C7A+cOJk4SpIkSZKmZraGgx4I/GdVXQcsA1a18lXAoW15GXBG9VwAbJ9kV+AFwOqqurWqbgNWAwfPUtySJEmSNK/MVhJ4BPCRtrxLVd3Qlm8EdmnLi4Dr+9qsb2WbK5ckSZIkTdGMJ4FJHgS8BPj4xtuqqoAa0uusSLI2ydqJiYlh7FKSJEmS5p3ZOBN4CHBJVd3U1m9qwzxpzze38g3A7n3tdmtlmyu/j6paWVVLq2rpwoULh/wWJEmSJGl+mI0k8EjuHQoKcA4wOcPncuDsvvKj2iyhBwC3t2GjnwMOSrJDmxDmoFYmSZIkSZqiBTO58yQPA54P/H5f8UnAmUmOBa4DDm/l5wIvBNbRm0n0GICqujXJ24CLWr23VtWtMxm3JEmSJM1XM5oEVtUPgZ02KvsevdlCN65bwHGb2c/pwOkzEaMkSZIkdclszQ4qSZIkSZoDTAIlSZIkqUNMAiVJkiSpQ0wCJUmSJKlDTAIlSZIkqUNMAiVJkiSpQ0wCJUmSJKlDTAIlSZIkqUNMAiVJkiSpQ0wCJUmSJKlDTAIlSZIkqUNMAiVJkiSpQ0wCJUmSJKlDTAIlSZIkqUNMAiVJkiSpQ0wCJUmSJKlDTAIlSZIkqUNMAiVJkiSpQ0wCJUmSJKlDZjQJTLJ9krOSfDPJ1UmemmTHJKuTXNOed2h1k+SUJOuSXJZk3779LG/1r0myfCZjliRJkqT5bKbPBP4d8Nmq2gt4InA1cDywpqqWAGvaOsAhwJL2WAGcCpBkR+BE4CnA/sCJk4mjJEmSJGlqZiwJTLId8EzgNICq+mlVfR9YBqxq1VYBh7blZcAZ1XMBsH2SXYEXAKur6taqug1YDRw8U3FLkiRJ0nw2k2cC9wQmgA8k+XqS9yd5GLBLVd3Q6twI7NKWFwHX97Vf38o2Vy5JkiRJmqKZTAIXAPsCp1bVk4Afcu/QTwCqqoAaxoslWZFkbZK1ExMTw9ilJEmSJM07M5kErgfWV9WFbf0seknhTW2YJ+355rZ9A7B7X/vdWtnmyu+jqlZW1dKqWrpw4cKhvhFJkiRJmi9mLAmsqhuB65M8phUdCFwFnANMzvC5HDi7LZ8DHNVmCT0AuL0NG/0ccFCSHdqEMAe1MkmSJEnSFC2Y4f2/BvhwkgcB1wLH0Es8z0xyLHAdcHirey7wQmAdcFerS1XdmuRtwEWt3lur6tYZjluSJEmS5qUZTQKr6lJg6SY2HbiJugUct5n9nA6cPtzoJEmSJKl7Zvo+gZIkSZKkOcQkUJKkWZbk9CQ3J7mir+wtSTYkubQ9Xti37YQk65J8K8kL+soPbmXrkhy/8etIkrQpJoGSJM2+DwIHb6L85Krapz3OBUiyN3AE8NjW5r1JtkmyDfD3wCHA3sCRra4kSVs00xPDSJKk/7+9e4+SrKzuPv79MYioIIOKhHAR1DEGjSIZEZQYkATxElGjCPEyInHMChoNiQnGN+IlJuZijJKEZBIQNCrBC6+oKEwQREWR4SII4ssEJTAijAyC0YgB9/tHPS0Fds/0dHf16a7z/axVq8/Z59Sp3bW6++ldz+XcS1Wdn2T3aZ5+KHBqVd0BfDPJWmCfdmxtVV0LkOTUdu5Vc5yuJGnM2BMoSdLC8eokl7fhotu32M7A9UPn3NBiU8UlSdooi0BJkhaGE4BHAHsBNwLvnKsLJ1mZZE2SNevXr5+ry0qSFimLQEmSFoCquqmq7qqqnwD/wt1DPtcBuw6dukuLTRWf7Nqrqmp5VS3fYYcd5j55SdKiYhEoSdICkGSnod3nARMrh54BHJ7kvkn2AJYBXwEuApYl2SPJVgwWjzljPnOWJC1OLgwjSdI8S/Ih4ADgIUluAI4DDkiyF1DAt4BXAVTVlUlOY7Dgy53A0VV1V7vOq4GzgCXASVV15Tx/K5KkRcgiUJKkeVZVR0wSPnEj578dePsk8TOBM+cwNUlSDzgcVJIkSZJ6xCJQkiRJknrEIlCSJEmSesQiUJIkSZJ6xCJQkiRJknrEIlCSJEmSesQiUJIkSZJ6xCJQkiRJknrEIlCSJEmSesQiUJIkSZJ6ZKRFYJJvJbkiyWVJ1rTYg5KsTnJN+7p9iyfJe5KsTXJ5kr2HrrOinX9NkhWjzFmSJEmSxtl89AQeWFV7VdXytn8scE5VLQPOafsAzwCWtcdK4AQYFI3AccCTgH2A4yYKR0mSJEnS5uliOOihwClt+xTguUPx99XAl4GlSXYCng6srqoNVXUrsBo4ZL6TliRJkqRxMOoisICzk1ycZGWL7VhVN7bt7wA7tu2dgeuHnntDi00Vv4ckK5OsSbJm/fr1c/k9SJIkSdLY2HLE19+/qtYleSiwOsnVwwerqpLUXLxQVa0CVgEsX758Tq4pSZIkSeNmpD2BVbWufb0ZOJ3BnL6b2jBP2teb2+nrgF2Hnr5Li00VlyRJkiRtps0uApNsn+Rx0zjvAUm2ndgGDga+BpwBTKzwuQL4eNs+A3hZWyV0X+C2Nmz0LODg9rrbt+uctbl5S5I0StNtHyVJ6tq0hoMmOQ94Tjv/YuDmJF+sqmM28rQdgdOTTLzOB6vqM0kuAk5LchRwHXBYO/9M4JnAWuCHwJEAVbUhyduAi9p5b62qDdP/FiVJGo0Zto+SJHVqunMCt6uq25P8NoMVPI9LcvnGnlBV1wKPnyR+C3DQJPECjp7iWicBJ00zV0mS5stmt4+SJHVtusNBt2zz9w4DPjnCfCRJWkxsHyVJi850i8C3MJiHt7aqLkrycOCa0aUlSdKiYPsoSVp0pjsc9Maq+ulk96q6NsnfjignSZIWC9tHSdKiM92ewOOnGZMkqU9sHyVJi85GewKT7Ac8GdghyfBKZw8ElowyMUmSFirbR0nSYrap4aBbAdu087Ydit8OvGBUSUmStMDZPkqSFq2NFoFV9Tngc0lOrqrr5iknSZIWNNtHSdJiNt2FYe6bZBWw+/Bzquppo0hKkqRFwvZRkrToTLcI/DDwT8C/AneNLh1JkhYV20dJ0qIz3SLwzqo6YaSZSJK0+Ng+SpIWneneIuITSX43yU5JHjTxGGlmkiQtfLaPkqRFZ7o9gSva19cPxQp4+NymI0nSomL7KEladKZVBFbVHqNORJKkxcb2UZK0GE2rCEzyssniVfW+uU1HkqTFw/ZRkrQYTXc46BOHtrcGDgIuAWzkJEl9ZvsoSVp0pjsc9DXD+0mWAqeOJCNJkhYJ20dJ0mI03dVB7+0HgPMgJEm6J9tHSdKCN905gZ9gsNoZwBLgF4HTRpWUJEmLge2jJGkxmu6cwL8Z2r4TuK6qbhhBPpIkLSa2j5KkRWdaw0Gr6nPA1cC2wPbAj6f7AkmWJLk0ySfb/h5JLkyyNsm/J9mqxe/b9te247sPXeMNLf6NJE+f/rcnSdLozKZ9lCSpK9MqApMcBnwFeCFwGHBhkhdM8zVeC3x9aP8vgXdV1SOBW4GjWvwo4NYWf1c7jyR7AocDjwEOAf4xyZJpvrYkSSMzy/ZRkqROTHdhmDcCT6yqFVX1MmAf4E839aQkuwDPAv617Qd4GvCRdsopwHPb9qFtn3b8oHb+ocCpVXVHVX0TWNteX5Kkrs2ofZQkqUvTLQK3qKqbh/ZvmeZz/w74I+Anbf/BwPeq6s62fwOwc9veGbgeoB2/rZ3/0/gkz5EkqUszbR8lSerMdBeG+UySs4APtf0XAWdu7AlJng3cXFUXJzlg5ilOT5KVwEqA3XbbbdQvJ0kSzKB9lCSpaxstApM8Etixql6f5PnA/u3Ql4APbOLaTwGek+SZwNbAA4F3A0uTbNl6+3YB1rXz1wG7Ajck2RLYjsEnqhPxCcPP+amqWgWsAli+fHnd+7gkSXNllu2jJEmd2tSQlb8Dbgeoqo9V1TFVdQxwejs2pap6Q1XtUlW7M1jY5bNV9WLgXGBi0vwK4ONt+4y2Tzv+2aqqFj+8rR66B7CMwSR8SZK6MuP2ESDJSUluTvK1odiDkqxOck37un2LJ8l72irZlyfZe+g5K9r51yRZMdlrSZJ0b5sqAnesqivuHWyx3Wf4mn8MHJNkLYM5fye2+InAg1v8GODY9lpXMrjx7lXAZ4Cjq+quGb62JElzYbbt48kMVrwedixwTlUtA85p+wDPYPAB6DIG0x5OgEHRCBwHPInBgjTHTRSOkiRtzKbmBC7dyLH7TfdFquo84Ly2fS2TrO5ZVT9isMT2ZM9/O/D26b6eJEkjNqv2sarOH74fbnMocEDbPoVBu/nHLf6+Njrmy0mWJtmpnbu6qjYAJFnNoLD8EJIkbcSmegLXJHnlvYNJfhu4eDQpSZK04I2ifdyxqm5s298BdmzbU62S7erZkqQZ2VRP4OuA05O8mLsbteXAVsDzRpmYJEkL2Ejbx6qqJHO2yJkraEuShm20CKyqm4AnJzkQeGwLf6qqPjvyzCRJWqBG1D7elGSnqrqxDfecuP/gVKtkr+Pu4aMT8fOmyNcVtCVJPzWt+wRW1bkMVvWUJEnNHLePE6tkv4OfXT371UlOZbAIzG2tUDwL+POhxWAOBt4wR7lIksbYdG8WL0mS5kiSDzHoxXtIkhsYrPL5DuC0JEcB1wGHtdPPBJ4JrAV+CBwJUFUbkrwNuKid99aJRWIkSdoYi0BJkuZZVR0xxaGDJjm3gKOnuM5JwElzmJokqQc2tTqoJEmSJGmMWARKkiRJUo9YBEqSJElSj1gESpIkSVKPWARKkiRJUo9YBEqSJElSj1gESpIkSVKPWARKkiRJUo9YBEqSJElSj1gESpIkSVKPWARKkiRJUo9YBEqSJElSj1gESpIkSVKPjKwITLJ1kq8k+WqSK5O8pcX3SHJhkrVJ/j3JVi1+37a/th3ffehab2jxbyR5+qhyliRJkqRxN8qewDuAp1XV44G9gEOS7Av8JfCuqnokcCtwVDv/KODWFn9XO48kewKHA48BDgH+McmSEeYtSZIkSWNrZEVgDfx3271PexTwNOAjLX4K8Ny2fWjbpx0/KEla/NSquqOqvgmsBfYZVd6SJEmSNM5GOicwyZIklwE3A6uB/wS+V1V3tlNuAHZu2zsD1wO047cBDx6OT/IcSZIkSdJmGGkRWFV3VdVewC4Meu8eParXSrIyyZoka9avXz+ql5EkSZKkRW1eVgetqu8B5wL7AUuTbNkO7QKsa9vrgF0B2vHtgFuG45M8Z/g1VlXV8qpavsMOO4zk+5AkSZKkxW6Uq4PukGRp274f8OvA1xkUgy9op60APt62z2j7tOOfrapq8cPb6qF7AMuAr4wqb0mSJEkaZ1tu+pQZ2wk4pa3kuQVwWlV9MslVwKlJ/gy4FDixnX8i8P4ka4ENDFYEpaquTHIacBVwJ3B0Vd01wrwlSZIkaWyNrAisqsuBJ0wSv5ZJVvesqh8BL5ziWm8H3j7XOUqSJElS38zLnEBJkiRJ4OSqzAAAGHxJREFU0sJgEShJkiRJPWIRKEmSJEk9YhEoSZIkST1iEShJkiRJPWIRKEmSJEk9YhEoSZIkST1iEShJkiRJPWIRKEmSJEk9YhEoSZIkST1iEShJkiRJPWIRKEmSJEk9YhEoSZIkST1iEShJkiRJPWIRKEmSJEk9YhEoSZIkST1iEShJkiRJPWIRKEmSJEk9YhEoSZIkST0ysiIwya5Jzk1yVZIrk7y2xR+UZHWSa9rX7Vs8Sd6TZG2Sy5PsPXStFe38a5KsGFXOkiRJkjTuRtkTeCfwB1W1J7AvcHSSPYFjgXOqahlwTtsHeAawrD1WAifAoGgEjgOeBOwDHDdROEqSJEmSNs/IisCqurGqLmnb3we+DuwMHAqc0k47BXhu2z4UeF8NfBlYmmQn4OnA6qraUFW3AquBQ0aVtyRJkiSNs3mZE5hkd+AJwIXAjlV1Yzv0HWDHtr0zcP3Q025osanikiRJkqTNNPIiMMk2wEeB11XV7cPHqqqAmqPXWZlkTZI169evn4tLSpI075J8K8kVSS5LsqbFNns+vSRJUxlpEZjkPgwKwA9U1cda+KY2zJP29eYWXwfsOvT0XVpsqvg9VNWqqlpeVct32GGHuf1GJEmaXwdW1V5Vtbztb9Z8ekmSNmaUq4MGOBH4elX97dChM4CJFT5XAB8fir+sfaq5L3BbGzZ6FnBwku3bJ58Ht5gkSX2xufPpJUma0pYjvPZTgJcCVyS5rMX+BHgHcFqSo4DrgMPasTOBZwJrgR8CRwJU1YYkbwMuaue9tao2jDBvSZK6VMDZSQr456paxebPp79xKEaSlQx6Ctltt91GmLokaTEYWRFYVV8AMsXhgyY5v4Cjp7jWScBJc5edJEkL1v5VtS7JQ4HVSa4ePlhV1QrEaWuF5CqA5cuXz8lcfEnS4jUvq4NKkqTpqap17evNwOkM7pG7ufPpJUmakkWgJEkLRJIHJNl2YpvBPPivsfnz6SVJmtIo5wRKkqTNsyNw+mBtNbYEPlhVn0lyEZsxn16SpI2xCJQkaYGoqmuBx08Sv4XNnE8vSdJUHA4qSZIkST1iEShJkiRJPWIRKEmSJEk9YhEoSZIkST1iEShJkiRJPWIRKEmSJEk9YhEoSZIkST1iEShJkiRJPWIRKEmSJEk9YhEoSZIkST1iEShJkiRJPWIRKEmSJEk9YhEoSZIkST1iEShJkiRJPWIRKEmSJEk9YhEoSZIkST0ysiIwyUlJbk7ytaHYg5KsTnJN+7p9iyfJe5KsTXJ5kr2HnrOinX9NkhWjyleSJEmS+mCUPYEnA4fcK3YscE5VLQPOafsAzwCWtcdK4AQYFI3AccCTgH2A4yYKR0mSJEnS5htZEVhV5wMb7hU+FDilbZ8CPHco/r4a+DKwNMlOwNOB1VW1oapuBVbzs4WlJEmSJGma5ntO4I5VdWPb/g6wY9veGbh+6LwbWmyq+M9IsjLJmiRr1q9fP7dZS5IkSdKY6GxhmKoqoObwequqanlVLd9hhx3m6rKSJEmSNFbmuwi8qQ3zpH29ucXXAbsOnbdLi00VlyRJkiTNwHwXgWcAEyt8rgA+PhR/WVsldF/gtjZs9Czg4CTbtwVhDm4xSZIkSdIMbDmqCyf5EHAA8JAkNzBY5fMdwGlJjgKuAw5rp58JPBNYC/wQOBKgqjYkeRtwUTvvrVV178VmJEmSJEnTNLIisKqOmOLQQZOcW8DRU1znJOCkOUxNkiRJknqrs4VhJEmSJEnzzyJQkiRJknrEIlCSJEmSesQiUJIkSZJ6xCJQkiRJknrEIlCSJEmSesQiUJIkSZJ6xCJQkiRJknrEIlCSJEmSesQiUJIkSZJ6ZMuuE5AkgN2P/VTXKfTWt97xrK5TkCRJ88ieQEmSJEnqEYtASZIkSeoRi0BJkiRJ6hGLQEmSJEnqEYtASZIkSeoRi0BJkiRJ6hGLQEmSJEnqEYtASZIkSeqRRVMEJjkkyTeSrE1ybNf5SJK0ENg+SpI216IoApMsAf4BeAawJ3BEkj27zUqSpG7ZPkqSZmJRFIHAPsDaqrq2qn4MnAoc2nFOkiR1zfZRkrTZFksRuDNw/dD+DS0mSVKf2T5Kkjbbll0nMFeSrARWtt3/TvKNLvPpsYcA3+06iZnKX3adgRaxRfuzPwY/9w/rOoGFbozayJH+no3B78Kojez9973fJN/77izmvztTto+LpQhcB+w6tL9Li/1UVa0CVs1nUvpZSdZU1fKu85Dmmz/76sgm20cYnzbS37Nu+f53x/e+O+P63i+W4aAXAcuS7JFkK+Bw4IyOc5IkqWu2j5KkzbYoegKr6s4krwbOApYAJ1XVlR2nJUlSp2wfJUkzsSiKQICqOhM4s+s8tEmLfriRNEP+7KsTPWsf/T3rlu9/d3zvuzOW732qquscJEmSJEnzZLHMCZQkSZIkzQGLQEmSJEnqEYtAzUqSi5McnWT7rnOR5luSX+o6B0kahQzsuukzJS1GzgnUrCR5JHAk8CJgDfBe4OzyB0s9kOTzwH2Bk4EPVNVt3WYkjZ8kz58kfBtwRVXdPN/59EmSK6rKD7s6kGQH4JXA7gwt5FhVr+gqpz5IsgS4sqoe3XUuo2YRqDmRZAvg2cAJwF0MisF3V9WGThOTRizJMuAVwAuBrwDvrarV3WYljY8knwL2A85toQOAi4E9gLdW1fs7Sm3sJTkF+PuquqjrXPomyQXA5xn8rN81Ea+qj3aWVE8k+Tjwmqr6r65zGSWLQM1akscx6A18JoN7VX0A2B94aVXt1WVu0nxonxw+F3gPcDsQ4E+q6mOdJiaNgSRnAS+rqpva/o7A+4AjgPOr6rFd5jfOklwNPBK4DvgBg79tVVWP6zSxHkhymf9DdSPJ+cATGHyw+4OJeFU9p7OkRmDR3CdQC1OSi4HvAScCx1bVHe3QhUme0l1m0ugNfQDyLGA18BtVdUmSnwe+BFgESrO360QB2NzcYhuS/G9XSfXE07tOoMc+meSZ7T6gml9/2nUC88GeQM1KkodX1bVd5yF1IcnngH8FPlJV/3OvYy91mJo0e0n+EdgN+HAL/SZwA/B64JNVdWBXufVBkv2BZVX13jZPbZuq+mbXeY27JN8HHgDcAfwvd/fCPrDTxHoiycMY/Nz/R5L7A0uq6vtd5zWXLAI1a0meBTwG2HoiVlVv7S4jSdK4SBIGhd/E6JIvAh91AbLRS3IcsBz4hap6VBvl8OGqcqSPxlaSVwIrgQdV1SPa3P9/qqqDOk5tTjkcVLOS5J+A+wMHMugReQGDMdTS2GsNw18Ae3LPD0Ee3llS0phpxd5H2kPz63kM5kZdAlBV306ybbcp9UebcrA791wd1GkGo3c0sA9wIUBVXZPkod2mNPcsAjVbT66qxyW5vKrekuSdwKe7TkqaJ+8FjgPexeCDkCPx/qvSnGq3iPhL4KEMhsQ5LG7+/LiqKkkBJHlA1wn1RZKTgMcBVwI/aeHCuebz4Y6q+vFgEAIk2ZLBez9WLAI1WxPzoH7YhoncAuzUYT7SfLpfVZ2TJFV1HfDmtljSm7pOTBojf8Vg0aWvd51ID52W5J+BpW2I3CuAf+k4p77Yt6r27DqJnvpckj8B7pfk14HfBT7RcU5zziJQs/XJJEuBv2YwXKQYDAuV+uCOdo/Ma5K8GlgHbNNxTtK4uckCsBtV9Tftn+DbgV8A3uR9UOfNl5LsWVVXdZ1IDx0LHAVcAbwKOLOqxu7DDxeG0ZxJcl9g66q6retcpPmQ5InA14GlwNuA7YC/qqovd5qYNEaSvBv4OeD/MlgpEXBu1HxK8kDuOS9tQ4fp9EKSXwXOAL7D4OfeezTOkySvrap3byq22FkEakbaHI0p2ThLkuZCkvdOEq6qesW8J9MzSV4FvAX4EYN5aROFiItfjViStcAxDHqjJuYE0qYeaISSXFJVe98rdmlVPaGrnEbBIlAzMtQoPxR4MvDZtn8gcEFVPbuTxKR5kOQTbGSSeFU9Zx7TkaSRSHINsF9VfbfrXPomyZeqar+u8+iTJEcAvwXsD3x+6NC2wE+8RYQEVNWRAEnOBvasqhvb/k7AyR2mJs2Hv2lfn89gmNq/tf0jgJs6yUgaM0n+qKr+KsnxTPKhS1X9Xgdp9c1/Aj/sOomeujTJBxksSOIw6PlxAXAj8BDgnUPx7wOXd5LRCFkEarZ2nSgAm5uA3bpKRpoPVfU5gCTvrKrlQ4c+kWRNR2lJ42ZiMRh/p7rzBuCCJBdyz0LEAnz07sfgPT94KOYtIkaoDbW9DuhFD6xFoGbrnCRnAR9q+y8C/qPDfKT59IAkD6+qawGS7AF4Hy1pDlTVJ5IsAX6pqv6w63x66p8ZTPe4x7w0jd7EiCvNv77cm9Q5gZq19svyK233/Ko6vct8pPmS5BBgFXAtg0biYcCrquqsThOTxohzo7ozjothLBZt7YXJhkG7INKItUV5xv7epBaBkjQL7dYoj267V1fVHRs7X9LmSXICsDPwYeAHE3HnRo1ekj8HvsXPzkvzFhEjluQ3h3a3Bp4HfNuhuKOX5ItV9ZSu8xg1i0DNSJIvVNX+Sb7PPT+pGssuc2lYkqdV1WenulWK/5xKc8dbRHQnyTcnCXuLiA4k2QL4QlU9uetcxl1f7k3qnEDNSFXt375u23UuUgd+lcE8md+Y5JgT96U55Nyo7lTVHl3noJ9axmCOmkbvgQxWxR3rRXnsCdSMJHnQxo47VESSNBeSPBx4N7Avg3/EvgS8rqom66XSHGoL8zwL2J2hjoOq+tuucuqLSUZafQd4Q1V9tKOUNGbsCdRMXczgj1MmOVaAQ0U0tpIcs7Hj/oMkzakPAv/AYE4UwOHAqcCTOsuoPz4B/AhXB513jrSaf327N6lFoGbEISLqORtnaf7cv6reP7T/b0le31k2/bJLVT2u6yT6KMk5VXXQpmKaU/dNsg/wVeDHTN7RMTYsAjVrSZ4DPLXtnldVn+wyH2nUquotXecg9cinkxzLoPevGNyP9syJaQlOPxipTyc5uKrO7jqRvkiyNXB/4CFJtufuQuSBDFbJ1ehsB/wd8IvA5cAXgQuAC8bx74xzAjUrSd4BPBH4QAsdAVxUVX/SXVbS/EiyC3A8MLGU9OeB11bVDd1lJY2XoRUqJ/5hGf503pUqRyjJ84B/A7YA/hdXAB+5JK8FXgf8PPDtoUO3A/9SVX/fSWI9kmQrYDnwZGC/9vheVe3ZaWJzzCJQs5LkcmCvqvpJ218CXOrwEfVBktUM5itNDFV7CfDiqvr17rKSxkOSJwLXV9V32v4K4DcZ3LfuzeP4yfxC0wrwQ4Eryn8Y51WS11TV8V3n0UdJtmNQ+D2lfV3K4HdgrFYqtgjUrLQi8ICJxrgNzznPIlB9kOSyqtprUzFJmy/JJcCvVdWGJE9lMBz0NcBewC9W1Qs6TbAHkpzPoI13UZh5luRlk8Wr6n3znUtfJFkFPAb4PnAh8GXgy1V1a6eJjYhzAjVbfwFcmuRcBsNEngoc221K0ry5JclLgA+1/SOAWzrMRxonS4Z6+14ErGrL4380yWUd5tUn1wLnJfk097xptisgj94Th7a3Bg4CLgEsAkdnN+C+wDXAOuAG4HudZjRC9gRq1pLsxN1/rL4yMXRHGndJHsZgTuB+DOYrXQD8XlX9V6eJSWMgydcYTDe4M8nVwMqqOn/iWFU9ttsMx1+S4yaLuzjW/EuyFDi1qg7pOpdxliQMegOf3B6PBTYAX6qqSX8fFiuLQM1Ikr03dryqLpmvXCRJ4yfJG4FnAt9l8An93lVVSR4JnFJVT9noBaQxkuQ+wJVV9aiuc+mDtvDbUxgUgs8GHlxVS7vNam5ZBGpG2vDPCb8MrOHuFduqqp42/1lJ82OqG8lOGLcbykpdSbIvsBNwdlX9oMUeBWzjh42j19r6yW6abRs/Ykk+wd3v/RIGty04raqccjMiSX6Pu3sA/5d2e4j2uGLc5sY6J1AzUlUHTmwnudQGQT2zZmj7LcBYDRGRFoqq+vIksf/XRS499YdD21szWJ31zo5y6Zu/Gdq+k0Eh+KKOcumL3YEPA79fVTd2nMvI2ROoWUtySVVtdHioNK7ahyBP6DoPSZoPSb5SVft0nUcfJHkC8FvAC4FvAh/1PoGaK/YEStLs+EmapLHUbvs0YQsGN9DerqN0eqENdz6iPb4L/DuDTpsDN/pEaTNZBGpG7jUnapck7xk+7pwoSZIWvYu5u62/E/gWcFRn2fTD1cDngWdX1VqAJL/fbUoaRxaBmqnhOVEXd5aF1IEk3+fuf4zun+T2iUMMFkZ6YDeZSdLsJXkicH1V7dH2VzCYD/gt4KoOU+uD5wOHA+cm+QxwKncvvCfNGecESpIk6aeSXAL8WlVtSPJUBoXIa4C9gF+sqhd0mmAPJHkAcCiDYaFPY3CT+NOr6uxOE9PYsAiUJEnSTyX5alU9vm3/A7C+qt7c9i+rqr26zK9vkmzPYHGYF1XVQV3no/GwRdcJSJIkaUFZkmRiytBBwGeHjjmVaJ5V1a1VtcoCUHPJX2RJkiQN+xDwuSTfBf6HwUIlJHkkcFuXiUmaGw4H1awk2QU4HtifwUIZnwdeW1U3dJqYJEmasST7AjsBZ1fVD1rsUcA2VXVJp8lJmjWLQM1KktXAB4H3t9BLgBdX1a93l5UkSZKkqVgEalYmmyDupHFJkiRp4XJhGM3WLUlekmRJe7wEuKXrpCRJkiRNziJQs/UK4DDgO8CNwAuAIzvNSJIkLXpJ3pjkyiSXJ7ksyZO6zkkaFw4HlSRJ0oKSZD/gb4EDquqOJA8Btqqqb3ecmjQWvEWEZiTJmzZyuKrqbfOWjCRJGjc7Ad+tqjsAquq7AEl+mUFxuA3wXeDlVXVjklcCK4GtgLXAS6vqh0leCBwH3AXcVlVPTbI1cAKwHLgTOKaqzk3ycuA5wP2BRwCnV9UfJVkCnNjOL+CkqnrXvLwL0ojYE6gZSfIHk4QfABwFPLiqtpnnlCRJ0phIsg3wBQYF2X8A/w5cAHwOOLSq1id5EfD0qnpFkgdX1S3tuX8G3FRVxye5AjikqtYlWVpV32v/wzymPe/RwNnAo4DDgTcBTwDuAL7B4BZYDwXeMbHy+cR15u3NkEbAnkDNSFW9c2I7ybbAaxnMBTwVeOdUz5MkSdqUqvrv1uv3K8CBDIrAPwMeC6xOArCEwXoEAI9txd9SBr2EZ7X4F4GTk5wGfKzF9mdwj2Oq6uok1zEoAgHOqarbAJJcBTwMuBJ4eJLjgU8xKBqlRc0iUDOW5EHAMcCLgVOAvavq1m6zkiRJ46Cq7gLOA85rPXpHA1dW1X6TnH4y8Nyq+mob1nlAu8bvtAVlngVc3ArLjbljaPsuYMuqujXJ44GnA7/DYEG8V8z0+5IWAlcH1Ywk+WvgIuD7wC9V1ZstACVJ0lxI8gtJlg2F9gK+DuzQFo0hyX2SPKYd3xa4Mcl9GHw4PXGdR1TVhVX1JmA9sCvw+YlzkjwK2I3B0M+pcnkIsEVVfRT4P8Dec/RtSp2xJ1Az9QcMPi37P8Ab27AMgDBYGOaBXSUmSZIWvW2A45MsZbB4y1oGC7+sAt6TZDsG/8f+HYPhmn8KXMig0LuQQVEI8NetmAxwDvBV4GrghNa7eCeDxWXuGPpf5t52Bt6bZKLz5A1z+Y1KXXBhGEmSJEnqEYeDSpIkSVKPWARKkiRJUo9YBEqSJElSj1gESgtAkv++1/7Lk/z9Jp7z5iR/2LbfmuTXJjnngCSfnNtsJUmStJi5Oqg0BtrS15IkSdIm2RMoLXBJdk/y2SSXJzknyW6TnHNykhe07UOSXJ3kEuD5Q+fsk+RLSS5NckGSX2jx85PsNXTeF9pNcSVJkjSGLAKlheF+SS6beABvHTp2PHBKVT0O+ADwnqkukmRr4F+A3wB+Gfi5ocNXA79SVU8A3gT8eYufCLy8Pf9RwNZV9dU5+a4kSZK04FgESgvD/1TVXhMPBkXahP2AD7bt9wP7b+Q6jwa+WVXX1OAmoP82dGw74MNJvga8C3hMi38YeHaS+wCvAE6e9XcjSZKkBcsiUOqPtwHnVtVjGfQUbg1QVT8EVgOHAocx6G2UJEnSmLIIlBa+C4DD2/aLgc9v5Nyrgd2TPKLtHzF0bDtgXdt++b2e968MhpleVFW3zipbSZIkLWgWgdLC9xrgyCSXAy8FXjvViVX1I2Al8Km2MMzNQ4f/CviLJJdyr5WBq+pi4HbgvXOcuyRJkhaYDKYNSeqzJD8PnAc8uqp+0nE6kiRJGiF7AqWeS/Iy4ELgjRaAkiRJ48+eQEmSJEnqEXsCJUmSJKlHLAIlSZIkqUcsAiVJkiSpRywCJUmSJKlHLAIlSZIkqUcsAiVJkiSpR/4/wfwbQIWLTQkAAAAASUVORK5CYII="/>
          <p:cNvSpPr>
            <a:spLocks noChangeAspect="1" noChangeArrowheads="1"/>
          </p:cNvSpPr>
          <p:nvPr/>
        </p:nvSpPr>
        <p:spPr bwMode="auto">
          <a:xfrm>
            <a:off x="155575" y="-6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png;base64,iVBORw0KGgoAAAANSUhEUgAAA4EAAAJ5CAYAAAAQHDUMAAAABHNCSVQICAgIfAhkiAAAAAlwSFlzAAALEgAACxIB0t1+/AAAADh0RVh0U29mdHdhcmUAbWF0cGxvdGxpYiB2ZXJzaW9uMy4yLjIsIGh0dHA6Ly9tYXRwbG90bGliLm9yZy+WH4yJAAAgAElEQVR4nOzdebxkVX3v/c9XWsWRscMlDaSJaSU4IbSIQ5xQBDU2GkSIjzSEx06eSxxzc4UM4tWbBE0MBo3ctII2xqiIGrhK1E4LMQ4gDSKjhg6KdIfhIAgoTujv+aPWgaLtbvqcqnPq1Nmf9+tVr9p77bV2/aq6Tq/67b322qkqJEmSJEnd8IBRByBJkiRJmj0mgZIkSZLUISaBkiRJktQhJoGSJEmS1CEmgZIkSZLUISaBkiRJktQhC0YdwEzYeeeda/HixaMOQ5I0Cy6++OJbqmrhqOMYF/aRktQNW+of52USuHjxYtauXTvqMCRJsyDJdaOOYZzYR0pSN2ypf3Q4qCRJkiR1iEmgJEmSJHWISaAkSZIkdYhJoCRJkiR1iEmgJEmSJHWISaAkSZIkdYhJoCRJkiR1iEmgJEmSJHWISaAkSZIkdYhJoCRJkiR1yIJRByBpbvruWx8/6hA0j+3x5stHHYIk/ZKnv/vpow5hrHz5NV8edQiaplk/E5jkMUku7XvckeT1SXZMsjrJNe15h1Y/SU5Jsi7JZUn2ne2YJUmSJGm+mPUksKq+VVX7VNU+wH7AXcCngOOBNVW1BFjT1gEOAZa0xwrg1NmOWZIkSZLmi1FfE3gg8J9VdR2wDFjVylcBh7blZcAZ1XMBsH2SXWc/VEmSJEkaf6NOAo8APtKWd6mqG9ryjcAubXkRcH1fm/WtTJKksZTk9CQ3J7mir2zKl0UkWd7qX5Nk+SjeiyRp/IwsCUzyIOAlwMc33lZVBdQU97ciydokaycmJoYUpSRJM+KDwMEblU3psogkOwInAk8B9gdOnEwcJUnaklGeCTwEuKSqbmrrN00O82zPN7fyDcDufe12a2X3UVUrq2ppVS1duHDhDIYtSdJgquqLwK0bFU/1sogXAKur6taqug1YzS8nlpIk/ZJRJoFHcu9QUIBzgMmhLMuBs/vKj2rDYQ4Abu8bNipJ0nwx1csitvpyCUfLSJL6jSQJTPIw4PnAJ/uKTwKen+Qa4HltHeBc4FpgHfA+4L/PYqiSJM266VwWcT/7c7SMJOkeI7lZfFX9ENhpo7Lv0ZstdOO6BRw3S6FJkjQqNyXZtapu2MrLIjYAz96o/PxZiFOSNOZGPTuoJEnqmeplEZ8DDkqyQ5sQ5qBWJknSFo3kTKAkSV2W5CP0zuLtnGQ9vVk+TwLOTHIscB1weKt+LvBCepdF3AUcA1BVtyZ5G3BRq/fWqtp4shlJkn6JSaAkSbOsqo7czKYpXRZRVacDpw8xNElSBzgcVJIkSZI6xCRQkiRJkjrEJFCSJEmSOsQkUJIkSZI6xCRQkiRJkjrEJFCSJEmSOsQkUJIkSZI6xCRQkiRJkjrEJFCSJEmSOsQkUJIkSZI6xCRQkiRJkjrEJFCSJEmSOsQkUJIkSZI6xCRQkiRJkjrEJFCSJEmSOsQkUJIkSZI6xCRQkiRJkjrEJFCSJEmSOsQkUJIkSZI6xCRQkiRJkjrEJFCSJEmSOmQkSWCS7ZOcleSbSa5O8tQkOyZZneSa9rxDq5skpyRZl+SyJPuOImZJkiRJmg9GdSbw74DPVtVewBOBq4HjgTVVtQRY09YBDgGWtMcK4NTZD1eSJEmS5odZTwKTbAc8EzgNoKp+WlXfB5YBq1q1VcChbXkZcEb1XABsn2TXWQ5bkiRJkuaFUZwJ3BOYAD6Q5OtJ3p/kYcAuVXVDq3MjsEtbXgRc39d+fSuTJEmSJE3RKJLABcC+wKlV9STgh9w79BOAqiqgprLTJCuSrE2ydmJiYmjBSpIkSdJ8MookcD2wvqoubOtn0UsKb5oc5tmeb27bNwC797XfrZXdR1WtrKqlVbV04cKFMxa8JEmSJI2zWU8Cq+pG4Pokj2lFBwJXAecAy1vZcuDstnwOcFSbJfQA4Pa+YaOSJEmSpClYMKLXfQ3w4SQPAq4FjqGXkJ6Z5FjgOuDwVvdc4IXAOuCuVleSJEmSNA0jSQKr6lJg6SY2HbiJugUcN+NBSZIkSVIHjOo+gZIkSZKkETAJlCRJkqQOMQmUJEmSpA4xCZQkSZKkDjEJlCRJkqQOMQmUJEmSpA4Z1X0CJUnSJiR5A/D/AgVcTu/+uLsCHwV2Ai4GXlVVP03yYOAMYD/ge8Arquo7g8aw3x+fMeguOuXivz5q1CFI0pR4JlCSpDkiySLgtcDSqnocsA1wBPB24OSq+g3gNuDY1uRY4LZWfnKrJ0nSFpkESpI0tywAHpJkAfBQ4AbgucBZbfsq4NC2vKyt07YfmCSzGKskaQyZBEqSNEdU1Qbgb4Dv0kv+bqc3/PP7VXV3q7YeWNSWFwHXt7Z3t/o7zWbMkqTxYxIoSdIckWQHemf39gR+FXgYcPAQ9rsiydokaycmJgbdnSRpzJkESpI0dzwP+HZVTVTVz4BPAk8Htm/DQwF2Aza05Q3A7gBt+3b0Joi5j6paWVVLq2rpwoULZ/o9SJLmOJNASZLmju8CByR5aLu270DgKuA84LBWZzlwdls+p63Ttn+hqmoW45UkjSGTQEmS5oiqupDeBC+X0Ls9xAOAlcCbgDcmWUfvmr/TWpPTgJ1a+RuB42c9aEnS2PE+gZIkzSFVdSJw4kbF1wL7b6Luj4GXz0ZckqT5wzOBkiRJktQhJoGSJEmS1CEmgZIkSZLUISaBkiRJktQhJoGSJEmS1CEmgZIkSZLUISaBkiRJktQhJoGSJEmS1CEDJYFJPrQ1ZZIkzVf2hZKkcTPomcDH9q8k2QbY7/4aJflOksuTXJpkbSvbMcnqJNe05x1aeZKckmRdksuS7DtgzJIkDdO0+kJJkkZlWklgkhOS3Ak8Ickd7XEncDNw9lbu5jlVtU9VLW3rxwNrqmoJsKatAxwCLGmPFcCp04lZkqRhGlJfKEnSrFswnUZV9VfAXyX5q6o6YUixLAOe3ZZXAecDb2rlZ1RVARck2T7JrlV1w5BeV5KkKZuhvlAd9923Pn7UIYydPd58+ahDkMbOtJLASVV1QpJFwK/176uqvnh/TYHPJyngH6pqJbBLX2J3I7BLW14EXN/Xdn0rMwmUJI3cAH2hJEkjMVASmOQk4AjgKuDnrbiA++v4nlFVG5L8CrA6yTf7N1ZVtQRxKrGsoDdclD322GMqTbdovz8+Y2j7kjbl4r8+atQhSBrAAH2hJEkjMVASCLwUeExV/WQqjapqQ3u+OcmngP2BmyaHeSbZld41FQAbgN37mu/Wyjbe50pgJcDSpUunlEBKkjSAafWFkiSNyqCzg14LPHAqDZI8LMkjJpeBg4ArgHOA5a3acu69qP4c4Kg2S+gBwO1eDyhJmkOm3BdKkjRKg54JvAu4NMka4J4joFX12i202QX4VJLJ1/+nqvpskouAM5McC1wHHN7qnwu8EFjXXu+YAWOWJGmYptMXSpI0MoMmgee0x1arqmuBJ26i/HvAgZsoL+C46QYoSdIMm3JfKEnSKA06O+iqYQUiSdI4si+UJI2bQWcH/Ta9GdDuo6p+fZD9SpI0LuwLJUnjZtDhoEv7lrcFXg7sOOA+JUkaJ/aFkqSxMtDsoFX1vb7Hhqp6F/CiIcUmSdKcZ18oSRo3gw4H3bdv9QH0joYOenZRkqSxYV8oSRo3g3ZS7+xbvhv4Dvfe2kGSpC6wL5QkjZVBZwd9zrACkSRpHNkXSpLGzUDXBCbZLsnfJlnbHu9Mst2wgpMkaa6zL5QkjZuBkkDgdOBOesNeDgfuAD4waFCSJI0R+0JJ0lgZ9JrAR1XV7/St/68klw64T0mSxol9oSRprAx6JvBHSZ4xuZLk6cCPBtynJEnjxL5QkjRWBj0T+AfAGX3XPtwGHD3gPiVJGif2hZKksTLo7KDfAJ6Y5JFt/Y6hRCVJ0piwL5QkjZtpDQdN8sYkx06uV9UdVXVHkmOTvH544UmSNDfZF0qSxtV0rwl8JXDGJso/BPze9MORJGls2BdKksbSdJPABVX1s40Lq+qnQAYLSZKksWBfKEkaS9NNAh+QZJeNCzdVJknSPGVfKEkaS9NNAv8a+EySZyV5RHs8G/g08DdDi06SpLnLvlCSNJamNTtoVZ2RZAJ4K/A4oIArgTdX1b8MMT5JkuYk+0JJ0ria9s3iq+pfqupZVbVTVe3clu/T6SU5YfAQJUmam2aiL0yyfZKzknwzydVJnppkxySrk1zTnndodZPklCTrklyWZN9hvj9J0vw07SRwK718hvcvSdJcN9W+8O+Az1bVXsATgauB44E1VbUEWNPWAQ4BlrTHCuDUoUQsSZrXZjoJdHY0SVLXbXVfmGQ74JnAadCbabSqvg8sA1a1aquAQ9vyMuCM6rkA2D7JrkOLXJI0L810ElgzvH9Jkua6qfSFewITwAeSfD3J+5M8DNilqm5odW4EJmcgXQRc39d+fSu7jyQrkqxNsnZiYmLq70CSNK94JlCSpJk1lb5wAbAvcGpVPQn4IfcO/QSgqoopHmStqpVVtbSqli5cuHAqTSVJ89BMJ4Ef39yGJNu0o5yfbut7JrmwXdz+sSQPauUPbuvr2vbFMxyzJEnDtNm+cBPWA+ur6sK2fha9pPCmyWGe7fnmtn0DsHtf+91amSRJmzVQEpjk0UnWJLmirT8hyZ9Nbq+qv9xC89fRu9h90tuBk6vqN4DbgGNb+bHAba385FZPkqQ5YcC+8D6q6kbg+iSPaUUHAlcB5wDLW9ly4Oy2fA5wVJsl9ADg9r5ho5IkbdKgZwLfB5wA/Aygqi4Djri/Rkl2A14EvL+tB3guvSOe8MsXvU9eDH8WcGCrL0nSXDCtvnALXgN8OMllwD7AXwInAc9Pcg3wvLYOcC5wLbCuxfHfB3hdSVJHTOtm8X0eWlVf2ygnu3sr2r0L+J/AI9r6TsD3q2qybf+F7fdc9F5Vdye5vdW/pX+HSVbQmx6bPfbYY+rvRJKk6ZluX7hJVXUpsHQTmw7cRN0Cjpvua0mSumnQM4G3JHkU7QL1JIcBWxyGkuTFwM1VdfGAr30fXvQuSRqRKfeFkiSN0qBnAo8DVgJ7JdkAfBt45f20eTrwkiQvBLYFHknvxrjbJ1nQzgb2X9g+edH7+iQLgO2A7w0YtyRJwzKdvlCSpJEZ9EzgDlX1PGAhsFdVPQN4/JYaVNUJVbVbVS2md83EF6rqlcB5wGGt2sYXvU9eDH9Yq+/9ByVJc8WU+0JJkkZp4Ilhkjyuqn5YVXcmOQL482nu603AG5Oso3fN32mt/DRgp1b+Rja6X5IkSSM2zL5QkqQZN+hw0MOAs5L8LvBbwFHAQVvbuKrOB85vy9cC+2+izo+Blw8YpyRJM2WgvlCSpNk2UBJYVde2I57/DHwXOKiqfjSUyCRJGgP2hZKkcTOtJDDJ5bRZ0JodgW2AC5NQVU8YRnCSJM1V9oWSpHE13TOBLx5qFJIkjR/7QknSWJpuEnhbVd2RZMehRiNJ0viwL5QkjaXpJoH/RO8I6MX0hsKkb1sBvz5gXJIkzXX2hZKksTStJLCqXtye9xxuOJIkjQf7QknSuJr2fQKTLEiStrx7ksOS7DO80CRJmtvsCyVJ42haSWCSVwM3A9e15TX07pP0sSRvGmJ8kiTNSfaFkqRxNd1rAl8PPAp4BHA18GtVdUuShwIXAW8fUnySJM1V9oWSpLE03STwp1V1G3BbknVVdQtAVd2V5KfDC0+SpDnLvlCSNJammwQ+JMmT6A0nfVBbTntsO6zgJEmaw+wLJUljabpJ4A3A37blG/uWJ9clSZrv7AslSWNpureIeM7W1Evy/KpaPZ3XkCRpLrMvlCSNq2nfImIreVG8JKnr7AslSXPKTCeBmeH9S5I019kXSpLmlJlOAmuG9y9J0lxnXyhJmlNmOgmUJEmSJM0hM50EfmeG9y9J0lz3nVEHIElSv2nNDprkZVvaXlWfbM9brCdJ0riyL5Qkjavp3ifwt9vzrwBPA77Q1p8DfAX45IBxSZI019kXSpLG0nTvE3gMQJLPA3tX1Q1tfVfgg0OLTpKkOcq+UJI0rga9JnD3yU6vuQnYY8B9SpI0TuwLJUljZbrDQSetSfI54CNt/RXAvw64T0mSxol9oSRprAyUBFbVHyZ5KfDMVrSyqj41eFiSJI0H+0JJ0rgZ9EwgwCXAnVX1r0kemuQRVXXn5ion2Rb4IvDg9vpnVdWJSfYEPgrsBFwMvKqqfprkwcAZwH7A94BXVNV3hhC3JEnDMqW+UJKkURromsAkrwbOAv6hFS0C/vl+mv0EeG5VPRHYBzg4yQHA24GTq+o3gNuAY1v9Y4HbWvnJrZ4kSXPCNPtCSZJGZtCJYY4Dng7cAVBV19CbKnuzqucHbfWB7VHAc+l1ogCrgEPb8rK2Ttt+YJIMGLckScMy5b5QkqRRGjQJ/ElV/XRyJckCegndFiXZJsmlwM3AauA/ge9X1d2tynp6R1Jpz9cDtO230xsyuvE+VyRZm2TtxMTEAG9JkqQpmVZfKEnSqAyaBP5bkj8BHpLk+cDHgf97f42q6udVtQ+wG7A/sNeAcVBVK6tqaVUtXbhw4aC7kyRpa02rL5QkaVQGTQKPByaAy4HfB86tqj/d2sZV9X3gPOCpwPbt6Cn0ksMNbXkDsDvcc3R1O3oTxEiSNBcM1BdKkjTbBk0CX1NV76uql1fVYVX1viSv21KDJAuTbN+WHwI8H7iaXjJ4WKu2HDi7LZ/T1mnbv1BVDrORJM0VU+4LJUkapUGTwOWbKDv6ftrsCpyX5DLgImB1VX0aeBPwxiTr6F3zd1qrfxqwUyt/I70jrpIkzRXT6Qu3qF07//Ukn27reya5MMm6JB9L8qBW/uC2vq5tXzzI60qSumFa9wlMciTwu8CeSc7p2/QI4NYtta2qy4AnbaL8WnrXB25c/mPg5dOJU5KkmTJIX7gVXkdvlMwj2/rkbZQ+muT/0Lt90qn03UYpyRGt3isGfG1J0jw33ZvFfwW4AdgZeGdf+Z3AZYMGJUnSGJiRvjDJbsCLgL+gN0Im9G6j9LutyirgLfSSwGVtGXq3UXpPknjZhCRpS6aVBFbVdcB19CZ0kSSpc2awL3wX8D/pnVGE3iUSW3UbpSSTt1G6ZcgxSZLmkYGuCUzysiTXJLk9yR1J7kxyx7CCkyRprhtmX5jkxcDNVXXxkGP0XrqSpHtMdzjopHcAv11VVw8jGEmSxtAw+8KnAy9J8kJgW3rXBP4d7TZK7Wzgpm6jtH5Lt1GqqpXASoClS5c6VFSSOm7Q2UFvMgGUJHXc0PrCqjqhqnarqsXAEfRui/RKvI2SJGmIBj0TuDbJx4B/Bn4yWVhVnxxwv5IkjYvZ6AvfBHw0yf8Gvs59b6P0oXYbpVvpJY6SJG3RoEngI4G7gIP6ygowCZQkdcWM9IVVdT5wflv2NkqSpKEZKAmsqmOGFYgkSePIvlCSNG4GnR300UnWJLmirT8hyZ8NJzRJkuY++0JJ0rgZdGKY9wEnAD8DqKrL8HoESVK32BdKksbKoEngQ6vqaxuV3b3JmpIkzU/2hZKksTJoEnhLkkfRuwCeJIcBNwwclSRJ48O+UJI0VgadHfQ4ejef3SvJBuDbwCsHjkqSpPFhXyhJGiuDzg56LfC8JA+jd1bxLnrXQVw3hNgkSZrz7AslSeNmWsNBkzwyyQlJ3pPk+fQ6vOXAOuDwYQYoSdJcZF8oSRpX0z0T+CHgNuCrwKuBPwUCvLSqLh1SbJIkzWX2hZKksTTdJPDXq+rxAEneT+8C+D2q6sdDi0ySpLnNvlCSNJamOzvozyYXqurnwHo7PUlSx9gXSpLG0nTPBD4xyR1tOcBD2nqAqqpHDiU6SZLmLvtCSdJYmlYSWFXbDDsQSZLGiX2hJGlcDXqzeEmSJEnSGDEJlCRJkqQOMQmUJEmSpA6Z9SQwye5JzktyVZIrk7yule+YZHWSa9rzDq08SU5Jsi7JZUn2ne2YJUmSJGm+GMWZwLuBP6qqvYEDgOOS7A0cD6ypqiXAmrYOcAiwpD1WAKfOfsiSJEmSND/MehJYVTdU1SVt+U7gamARsAxY1aqtAg5ty8uAM6rnAmD7JLvOctiSJEmSNC+M9JrAJIuBJwEXArtU1Q1t043ALm15EXB9X7P1rUySJEmSNEUjSwKTPBz4BPD6qrqjf1tVFVBT3N+KJGuTrJ2YmBhipJIkSZI0f4wkCUzyQHoJ4Ier6pOt+KbJYZ7t+eZWvgHYva/5bq3sPqpqZVUtraqlCxcunLngJUmSJGmMjWJ20ACnAVdX1d/2bToHWN6WlwNn95Uf1WYJPQC4vW/YqCRJkiRpChaM4DWfDrwKuDzJpa3sT4CTgDOTHAtcBxzetp0LvBBYB9wFHDO74UqSJEnS/DHrSWBVfQnIZjYfuIn6BRw3o0FJkiRJUkeMdHZQSZIkSdLsMgmUJEmSpA4xCZQkSZKkDjEJlCRJkqQOMQmUJEmSpA4xCZQkSZKkDjEJlCRJkqQOMQmUJEmSpA4xCZQkSZKkDjEJlCRJkqQOWTDqACRJkiR1278981mjDmGsPOuL/zZQe88ESpIkSVKHmARKkjRHJNk9yXlJrkpyZZLXtfIdk6xOck173qGVJ8kpSdYluSzJvqN9B5KkcWASKEnS3HE38EdVtTdwAHBckr2B44E1VbUEWNPWAQ4BlrTHCuDU2Q9ZkjRuTAIlSZojquqGqrqkLd8JXA0sApYBq1q1VcChbXkZcEb1XABsn2TXWQ5bkjRmTAIlSZqDkiwGngRcCOxSVTe0TTcCu7TlRcD1fc3WtzJJkjbLJFCSpDkmycOBTwCvr6o7+rdVVQE1xf2tSLI2ydqJiYkhRipJGkcmgZIkzSFJHkgvAfxwVX2yFd80OcyzPd/cyjcAu/c1362V3UdVrayqpVW1dOHChTMXvCRpLJgESpI0RyQJcBpwdVX9bd+mc4DlbXk5cHZf+VFtltADgNv7ho1KkrRJ3ixekqS54+nAq4DLk1zayv4EOAk4M8mxwHXA4W3bucALgXXAXcAxsxuuJGkcmQRKkjRHVNWXgGxm84GbqF/AcTMalCRp3nE4qCRJkiR1iEmgJEmSJHWISaAkSZIkdchIksAkpye5OckVfWU7Jlmd5Jr2vEMrT5JTkqxLclmSfUcRsyRJkiTNB6M6E/hB4OCNyo4H1lTVEmBNWwc4BFjSHiuAU2cpRkmSJEmad0aSBFbVF4FbNypeBqxqy6uAQ/vKz6ieC4DtJ2+YK0mSJEmamrl0TeAufTe4vRHYpS0vAq7vq7e+lUmSJEmSpmguJYH3aPc9qqm0SbIiydokaycmJmYoMkmSJEkab3MpCbxpcphne765lW8Adu+rt1sru4+qWllVS6tq6cKFC2c8WEmSJEkaR3MpCTwHWN6WlwNn95Uf1WYJPQC4vW/YqCRJkiRpChaM4kWTfAR4NrBzkvXAicBJwJlJjgWuAw5v1c8FXgisA+4Cjpn1gCVJkiRpnhhJElhVR25m04GbqFvAcTMbkSRJkiR1w1waDipJkiRJmmEmgZIkSZLUISaBkiRJktQhJoGSJEmS1CEmgZIkSZLUISaBkiRJktQhJoGSJEmS1CEmgZIkSZLUISaBkiRJktQhJoGSJEmS1CEmgZIkSZLUISaBkiRJktQhJoGSJEmS1CEmgZIkSZLUISaBkiRJktQhJoGSJEmS1CEmgZIkSZLUISaBkiRJktQhJoGSJEmS1CEmgZIkSZLUISaBkiRJktQhJoGSJEmS1CEmgZIkSZLUISaBkiRJktQhY5MEJjk4ybeSrEty/KjjkSRpLrB/lCRN1VgkgUm2Af4eOATYGzgyyd6jjUqSpNGyf5QkTcdYJIHA/sC6qrq2qn4KfBRYNuKYJEkaNftHSdKUjUsSuAi4vm99fSuTJKnL7B8lSVO2YNQBDEuSFcCKtvqDJN8aZTwdtjNwy6iDGCf5m+WjDkHD4Xd/Kk7MMPf2a8Pc2Xw0j/rIOfl31qH/x+fk5z/k/0/mqjn52ee1fvYjk6367DfbP45LErgB2L1vfbdWdo+qWgmsnM2g9MuSrK2qpaOOQ5ptfvc1IvfbP8L86SP9OxstP//R8bMfnfn62Y/LcNCLgCVJ9kzyIOAI4JwRxyRJ0qjZP0qSpmwszgRW1d1J/hD4HLANcHpVXTnisCRJGin7R0nSdIxFEghQVecC5446Dt2vsR9uJE2T332NRMf6R//ORsvPf3T87EdnXn72qapRxyBJkiRJmiXjck2gJEmSJGkITAJ1jyQ/2Gj96CTvuZ82b0nyP9ryW5M8bxN1np3k08ONVto6SSrJO/vW/0eSt0yh/S/9HSQ5P8kWZwpL8p0kO7flr2ymzgeTHLa1sUjjLMmh7e9xr62o+/okD52NuLomyZ8muTLJZUkuTfKUKbR9SZLjZzK++WKQz1nDleTkJK/vW/9ckvf3rb8zyZvv77udZHGS353JWGeTSaCGpqreXFX/Ouo4pI38BHjZZEI2ClX1tFG9tjSHHAl8qT3fn9cDJoFDluSpwIuBfavqCcDzgOu3su2Cqjqnqk6ayRjng0E+59mQni7lAF8GngbQ3vfOwGP7tj8N+PxWfLcXA1NKApPM2flXuvQF0ADa0Y8vtCNaa5LssYk695zVSHJwkm8muQR4WV+d/ZN8NcnXk3wlyWNa+ReT7NNX70tJnjgLb03z3930Lup+w8YbtuZ7fX+SHJnk8iRXJHn7Zur8oD0nyXuSfCvJvwK/0lfnzUkuavtZ2eo+qv0NTdZZ0r8ujYskDweeARxL7zYWvzRKpP1tHJ3ktcCvAuclOa9t+0FfvcOSfLAtfzDJqUkuSHJt2+fpSa6erDPZPslfJPlGq7vLLLztuWhX4Jaq+glAVd1SVf/VRi68o/1f9rUkvwH3fL7/J8mFwDv6R0a0bae0vvzavv7/AUne234DrE5ybro34mFLn/PkCJGlSc5vy29JsirJvye5LsnL+v49Ppvkga3ed32aUKYAACAASURBVJL8VXpnFtcm2Te9s1r/meQPJl88yR+3/uSyJP+rlS1ufc8ZwBXc9/6i891XgKe25cfSe/93JtkhyYOB3wSecH/fbeAk4Lfa5/+GJNsk+eu+z/r3W/tnt3/Lc4CrZvWdToFJoPo9pH2xL01yKfDWvm3vBla1I1ofBk7Z3E6SbAu8D/htYD/gv/Vt/ibwW1X1JODNwF+28tOAo1v7RwPbVtU3hvKuJPh74JVJttuofGu/16/Y6G9jKUCSXwXeDjwX2Ad4cpJDtxDHS4HHAHsDR9GOTDbvqaonV9XjgIcAL66q/wRuz70HSI4BPrB1b1maU5YBn62q/wC+l2S/zVWsqlOA/wKeU1XP2Yp970DvB94b6N0j8WR6P/Qe3/e38zDggqp6IvBF4NXTfifj7fPA7kn+oyVqz+rbdntVPR54D/CuvvLdgKdV1Rs3sb9d6SX3L6b3Axl6B34X0/t/7lXc++O7S7b0OW/Oo+j1JS8B/hE4r/17/Ah4UV+971bVPsC/Ax8EDgMOACaTvYOAJcD+9Pql/ZI8s7VdAry3qh5bVdcN+B7HRlX9F3B3egd6nwZ8FbiQ3ndzKXA58NONmm3qu3088O9VtU9VnUzvoNbtVfVk4MnAq5Ps2eruC7yuqh49c+9sMCaB6vej9sXep/0H8+a+bU8F/qktf4jeH8bm7AV8u6quqd70s//Yt2074ONJruDejhrg48CL29Gu36P3H5s0FFV1B3AG8NqNNm3t9/pjG/1trG3lTwbOr6qJqrqbXiL5zM3sg7btI1X189YpfaFv23OSXJjkcno/BCb/Nt4PHJNkG+AVffFK4+RI4KNt+aNs3ZDQrfV/W19zOXBTVV1eVb8ArqSXjEDvB97kWceL+8o7pap+QO/g7ApgAvhYkqPb5o/0Pfcnbh+vqp9vZpf/XFW/qKqrgMmzq89obX5RVTcC5w3zPYyD+/mcN+dfqupn9L7H2wCfbeWXc9/v6zl95RdW1Z1VNQH8JMn2wEHt8XXgEnq/yZa0NtdV1QUDvLVx9hV6CeBkEvjVvvUvb6L+pr7bGzsIOKodHL4Q2Il7P+uvVdW3hxj/0M3Zcaqat95G7+jWS5MsBs4HqKq7kqymd7T4cHr/eUrD9C56HeKcO5PWzp6/F1haVdenN3HNtm3zJ4AT6SWMF1fV90YTpTQ9SXakd2Dj8UmK3g/cAs7mvgejt91E80n997PauN5P2vMv+pYn1yd/5/ys7r0n1s/p8O+fltCdD5zfDjotn9zUX61v+Ydb2F3/552hBDhPbOZzvpt7v/Ob/B5X1S+S9H9f+7/H99Rj89/3AH9VVf/Qv/P2m2tL/5bz3eR1gY+nNxz0euCPgDvo/S7YcaP6W/PdDvCaqvrcfQqTZzMGn7VnArW1vkK7jgN4Jb1hCJvzTWBxkke19f4jvtsBG9ry0Ru1ez+94XgXVdVtA0UrbaSqbgXOpDd8Y9JUvteb8jXgWUl2bmfqjgT+bQv1v0hvaOk2SXYFJoe6Tf4YuCW9a6fuuX6mqn4MfA44lTmYwEpb4TDgQ1X1a1W1uKp2B75N7zfI3kke3M5gHNjX5k7gEX3rNyX5zfQmdXjprEU+zyR5TJIlfUX7AJPDAl/R9/zVAV7my8DvtGsDdwGePcC+xtIWPufvcO9B7t+ZoZf/HPB7rS8hyaIkv3I/bbrgK/SGdt7aRuPcCmxP76z3Jmfw3oSN/1/6HPD/9V2z+egkDxtizDOqs0fCNGWvAT6Q5I/pDW04ZnMVq+rHSVYAn0lyF70f1pN/NO8AViX5M+AzG7W7OMnkERlpJrwT+MO+9a3+Xm9KVd2Q3pTS59E7IviZqjp7C00+Re+MyFXAd2k/tKrq+0neR+/o5I3ARRu1+zC9H76fn0p80hxxJL1rZ/t9gt4BmDPpfe+/TW/42qSVwGeT/Fe7LvB4esM5J+gNx374TAc9Tz0ceHdLuu8G1tEbsvhiYIckl9E7AzLIcN1P0Evor6J3tuUS4PZBgh5Dm/ucfxM4LcnbaCOhhq2qPp/kN4GvJgH4AfD/0DsD3mWX05sV9J82Knt4Vd3SPqv7cxnw8yTfoHfZ0t/RG6p7SXo7mAC2NC/AnJJ7zzZLo9Um2Tgf2KtdzyGJ3r0Nge2q6s9HHYuk+SfJd+gNR79lSPt7eFX9IMlO9EZMPL1dHyhpjvBMoOaEJEcBfwG80QRQuleST3HvrHGSNA4+3c6CPQh4mwmgNPd4JlCSJEmSOsSJYSRJkiSpQ0wCJUmSJKlDTAIlSZIkqUNMAqU5IMkPNlo/Osl77qfNW9qskSR5a5LnbaLOs5N8erjRSpI085L8aZIrk1yW5NIkTxl1TNJ84eyg0jxQVW8edQySJA1LkqfSu3/hvlX1kyQ705ttVNIQeCZQmuOSLE7yhXYkdE2SPTZR54NJDmvLByf5ZpJLgJf11dk/yVeTfD3JV5I8ppV/Mck+ffW+lOSJs/DWJEnanF2BW6rqJwBVdUtV/VeS/ZL8W5KLk3wuya4ASV6d5KIk30jyiSQPbeUvT3JFK/9iK9s2yQeSXN76xOe08qOTfDLJZ5Nck+QdrXyb1s9e0dq8YSSfiDREJoHS3PCQNtTl0iSXAm/t2/ZuYFVVPQH4MHDK5naSZFvgfcBvA/sB/61v8zeB36qqJwFvBv6ylZ8GHN3aPxrYtqq+MZR3JUnS9Hwe2D3JfyR5b5JnJXkgvT7xsKraDzid3j2GAT5ZVU+uqicCVwPHtvI3Ay9o5S9pZccBVVWPB44EVrX+E2Af4BXA44FXJNm9lS2qqse1Nh+YyTcuzQaTQGlu+FFV7TP5oNdpTXoq8E9t+UPAM7awn72Ab1fVNdW7Ceg/9m3bDvh4kiuAk4HHtvKPAy9unevvAR8c+N1IkjSAqvoBvYOZK4AJ4GPA7wOPA1a3A6Z/BuzWmjwuyb8nuRx4Jff2cV8GPpjk1cA2rewZtP6xqr4JXAc8um1bU1W3V9WPgauAXwOuBX49ybuTHAzcMUNvW5o1XhModcfbgPOq6qVJFgPnA1TVXUlWA8uAw+l1upIkjVRV/ZxeX3V+S+6OA66sqqduovoHgUOr6htJjgae3fbxB21CmRcBFye5vz7uJ33LPwcWVNVt7TKJFwB/QK+v/L3pvi9pLvBMoDT3fQU4oi2/Evj3LdT9JrA4yaPa+pF927YDNrTlozdq9356w0wvqqrbBopWkqQBJXlMkiV9RfvQG+a5sE0aQ5IHJpk84/cI4IY2quWVfft5VFVd2CZQmwB2p9ePvrJtfzSwB/CtLcSyM/CAqvoEvbOP+w7pbUoj45lAae57DfCBJH9MrwM7ZnMVq+rHSVYAn0lyF72O7hFt8zvoXffwZ8BnNmp3cZI78DoHSdLc8HDg3Um2B+4G1tEbGroSOCXJdvR+x74LuBL4c+BCev3khdzb9/11SyYDrAG+Qe+A6ant7OLdwNFtBtLNxbKIXj88efLkhGG+UWkU0rtsSFKXJflVekNu9qqqX4w4HEmSJM0gh4NKHZfkKHpHTf/UBFCSJGn+80ygJEmSJHWIZwIlSZIkqUNMAiVJkiSpQ0wCJUmSJKlDTAIlSZIkqUNMAiVJkiSpQ0wCJUmSJKlDTAIlSZIkqUNMAiVJkiSpQ0wCJUmSJKlDTAIlSZIkqUNMAiVJkiSpQ0wCJUmSJKlDTAIlSZIkqUNMAiVJkiSpQ0wCJUmSJKlDTAIlSZIkqUNMAiVJkiSpQxaMOoCZsPPOO9fixYtHHYYkaRZcfPHFt1TVwlHHMS7sIyWpG7bUP87LJHDx4sWsXbt21GFIkmZBkutGHcM4sY+UpG7YUv/ocFBJkiRJ6hCTQEmSJEnqEJNASZIkSeoQk0BJkiRJ6hCTQEmSJEnqEJNASZIkSeoQk0BJkiRJ6hCTQEmSJEnqEJNASZIkSeoQk0BJkiRJ6pAFow5Av2zx8Z8ZdQid9Z2TXjTqECRprI1zHzbufYCfvaSt5ZlASZIkSeoQk0BJkiRJ6hCHg0qSJEkDcCiuxo1nAiVJkiSpQzwTKEmSJGksjfNZWBjdmdgZPROY5A1JrkxyRZKPJNk2yZ5JLkyyLsnHkjyo1X1wW1/Xti/u288JrfxbSV4wkzFLkiRJ0nw2Y0lgkkXAa4GlVfU4YBvgCODtwMlV9RvAbcCxrcmxwG2t/ORWjyR7t3aPBQ4G3ptkm5mKW5IkSZLms5m+JnAB8JAkC4CHAjcAzwXOattXAYe25WVtnbb9wCRp5R+tqp9U1beBdcD+Mxy3JEmSJM1LM5YEVtUG4G+A79JL/m4HLga+X1V3t2rrgUVteRFwfWt7d6u/U3/5JtrcI8mKJGuTrJ2YmBj+G5IkSZKkeWAmh4PuQO8s3p7ArwIPozecc0ZU1cqqWlpVSxcuXDhTLyNJkiRJY20mh4M+D/h2VU1U1c+ATwJPB7Zvw0MBdgM2tOUNwO4Abft2wPf6yzfRRpIkSZI0BTOZBH4XOCDJQ9u1fQcCVwHnAYe1OsuBs9vyOW2dtv0LVVWt/Ig2e+iewBLgazMYtyRJkiTNWzN2n8CqujDJWcAlwN3A14GVwGeAjyb5363stNbkNOBDSdYBt9KbEZSqujLJmfQSyLuB46rq5zMVtyRJkiTNZzN6s/iqOhE4caPia9nE7J5V9WPg5ZvZz18AfzH0ACVJkiSpY2b6FhGSJEmSpDnEJFCSJEmSOsQkUJIkSZI6xCRQkiRJkjrEJFCSpFmUZPck5yW5KsmVSV7XyndMsjrJNe15h1aeJKckWZfksiT79u1reat/TZLlm3tNSZL6mQRKkjS77gb+qKr2Bg4AjkuyN3A8sKaqlgBr2jrAIfTukbsEWAGcCr2kkd4M3E+hN+v2iZOJoyRJW2ISKEnSLKqqG6rqkrZ8J3A1sAhYBqxq1VYBh7blZcAZ1XMBsH2SXYEXAKur6taqug1YDRw8i29FkjSmTAIlSRqRJIuBJwEXArtU1Q1t043ALm15EXB9X7P1rWxz5Zt6nRVJ1iZZOzExMbT4JUnjySRQkqQRSPJw4BPA66vqjv5tVVVADeu1qmplVS2tqqULFy4c1m4lSWPKJFCSpFmW5IH0EsAPV9UnW/FNbZgn7fnmVr4B2L2v+W6tbHPlkiRtkUmgJEmzKEmA04Crq+pv+zadA0zO8LkcOLuv/Kg2S+gBwO1t2OjngIOS7NAmhDmolUmStEULRh2AJEkd83TgVcDlSS5tZX8CnAScmeRY4Drg8LbtXOCFwDrgLuAYgKq6NcnbgItavbdW1a2z8xYkSePMJFCSpFlUVV8CspnNB26ifgHHbWZfpwOnDy86SVIXOBxUkiRJkjrEJFCSJEmSOsQkUJIkSZI6xCRQkiRJkjrEJFCSJEmSOsQkUJIkSZI6ZMaSwCSPSXJp3+OOJK9PsmOS1Umuac87tPpJckqSdUkuS7Jv376Wt/rXJFm++VeVJEmSJG3JjCWBVfWtqtqnqvYB9qN3g9tPAccDa6pqCbCmrQMcAixpjxXAqQBJdgROBJ4C7A+cOJk4SpIkSZKmZraGgx4I/GdVXQcsA1a18lXAoW15GXBG9VwAbJ9kV+AFwOqqurWqbgNWAwfPUtySJEmSNK/MVhJ4BPCRtrxLVd3Qlm8EdmnLi4Dr+9qsb2WbK5ckSZIkTdGMJ4FJHgS8BPj4xtuqqoAa0uusSLI2ydqJiYlh7FKSJEmS5p3ZOBN4CHBJVd3U1m9qwzxpzze38g3A7n3tdmtlmyu/j6paWVVLq2rpwoULh/wWJEmSJGl+mI0k8EjuHQoKcA4wOcPncuDsvvKj2iyhBwC3t2GjnwMOSrJDmxDmoFYmSZIkSZqiBTO58yQPA54P/H5f8UnAmUmOBa4DDm/l5wIvBNbRm0n0GICqujXJ24CLWr23VtWtMxm3JEmSJM1XM5oEVtUPgZ02KvsevdlCN65bwHGb2c/pwOkzEaMkSZIkdclszQ4qSZIkSZoDTAIlSZIkqUNMAiVJkiSpQ0wCJUmSJKlDTAIlSZIkqUNMAiVJkiSpQ0wCJUmSJKlDTAIlSZIkqUNMAiVJkiSpQ0wCJUmSJKlDTAIlSZIkqUNMAiVJkiSpQ0wCJUmSJKlDTAIlSZIkqUNMAiVJkiSpQ0wCJUmSJKlDTAIlSZIkqUNMAiVJkiSpQ0wCJUmSJKlDZjQJTLJ9krOSfDPJ1UmemmTHJKuTXNOed2h1k+SUJOuSXJZk3779LG/1r0myfCZjliRJkqT5bKbPBP4d8Nmq2gt4InA1cDywpqqWAGvaOsAhwJL2WAGcCpBkR+BE4CnA/sCJk4mjJEmSJGlqZiwJTLId8EzgNICq+mlVfR9YBqxq1VYBh7blZcAZ1XMBsH2SXYEXAKur6taqug1YDRw8U3FLkiRJ0nw2k2cC9wQmgA8k+XqS9yd5GLBLVd3Q6twI7NKWFwHX97Vf38o2Vy5JkiRJmqKZTAIXAPsCp1bVk4Afcu/QTwCqqoAaxoslWZFkbZK1ExMTw9ilJEmSJM07M5kErgfWV9WFbf0seknhTW2YJ+355rZ9A7B7X/vdWtnmyu+jqlZW1dKqWrpw4cKhvhFJkiRJmi9mLAmsqhuB65M8phUdCFwFnANMzvC5HDi7LZ8DHNVmCT0AuL0NG/0ccFCSHdqEMAe1MkmSJEnSFC2Y4f2/BvhwkgcB1wLH0Es8z0xyLHAdcHirey7wQmAdcFerS1XdmuRtwEWt3lur6tYZjluSJEmS5qUZTQKr6lJg6SY2HbiJugUct5n9nA6cPtzoJEmSJKl7Zvo+gZIkSZKkOcQkUJKkWZbk9CQ3J7mir+wtSTYkubQ9Xti37YQk65J8K8kL+soPbmXrkhy/8etIkrQpJoGSJM2+DwIHb6L85Krapz3OBUiyN3AE8NjW5r1JtkmyDfD3wCHA3sCRra4kSVs00xPDSJKk/7+9e4+SrKzuPv79MYioIIOKhHAR1DEGjSIZEZQYkATxElGjCPEyInHMChoNiQnGN+IlJuZijJKEZBIQNCrBC6+oKEwQREWR4SII4ssEJTAijAyC0YgB9/tHPS0Fds/0dHf16a7z/axVq8/Z59Sp3bW6++ldz+XcS1Wdn2T3aZ5+KHBqVd0BfDPJWmCfdmxtVV0LkOTUdu5Vc5yuJGnM2BMoSdLC8eokl7fhotu32M7A9UPn3NBiU8UlSdooi0BJkhaGE4BHAHsBNwLvnKsLJ1mZZE2SNevXr5+ry0qSFimLQEmSFoCquqmq7qqqnwD/wt1DPtcBuw6dukuLTRWf7Nqrqmp5VS3fYYcd5j55SdKiYhEoSdICkGSnod3nARMrh54BHJ7kvkn2AJYBXwEuApYl2SPJVgwWjzljPnOWJC1OLgwjSdI8S/Ih4ADgIUluAI4DDkiyF1DAt4BXAVTVlUlOY7Dgy53A0VV1V7vOq4GzgCXASVV15Tx/K5KkRcgiUJKkeVZVR0wSPnEj578dePsk8TOBM+cwNUlSDzgcVJIkSZJ6xCJQkiRJknrEIlCSJEmSesQiUJIkSZJ6xCJQkiRJknrEIlCSJEmSesQiUJIkSZJ6xCJQkiRJknrEIlCSJEmSesQiUJIkSZJ6ZKRFYJJvJbkiyWVJ1rTYg5KsTnJN+7p9iyfJe5KsTXJ5kr2HrrOinX9NkhWjzFmSJEmSxtl89AQeWFV7VdXytn8scE5VLQPOafsAzwCWtcdK4AQYFI3AccCTgH2A4yYKR0mSJEnS5uliOOihwClt+xTguUPx99XAl4GlSXYCng6srqoNVXUrsBo4ZL6TliRJkqRxMOoisICzk1ycZGWL7VhVN7bt7wA7tu2dgeuHnntDi00Vv4ckK5OsSbJm/fr1c/k9SJIkSdLY2HLE19+/qtYleSiwOsnVwwerqpLUXLxQVa0CVgEsX758Tq4pSZIkSeNmpD2BVbWufb0ZOJ3BnL6b2jBP2teb2+nrgF2Hnr5Li00VlyRJkiRtps0uApNsn+Rx0zjvAUm2ndgGDga+BpwBTKzwuQL4eNs+A3hZWyV0X+C2Nmz0LODg9rrbt+uctbl5S5I0StNtHyVJ6tq0hoMmOQ94Tjv/YuDmJF+sqmM28rQdgdOTTLzOB6vqM0kuAk5LchRwHXBYO/9M4JnAWuCHwJEAVbUhyduAi9p5b62qDdP/FiVJGo0Zto+SJHVqunMCt6uq25P8NoMVPI9LcvnGnlBV1wKPnyR+C3DQJPECjp7iWicBJ00zV0mS5stmt4+SJHVtusNBt2zz9w4DPjnCfCRJWkxsHyVJi850i8C3MJiHt7aqLkrycOCa0aUlSdKiYPsoSVp0pjsc9Maq+ulk96q6NsnfjignSZIWC9tHSdKiM92ewOOnGZMkqU9sHyVJi85GewKT7Ac8GdghyfBKZw8ElowyMUmSFirbR0nSYrap4aBbAdu087Ydit8OvGBUSUmStMDZPkqSFq2NFoFV9Tngc0lOrqrr5iknSZIWNNtHSdJiNt2FYe6bZBWw+/Bzquppo0hKkqRFwvZRkrToTLcI/DDwT8C/AneNLh1JkhYV20dJ0qIz3SLwzqo6YaSZSJK0+Ng+SpIWneneIuITSX43yU5JHjTxGGlmkiQtfLaPkqRFZ7o9gSva19cPxQp4+NymI0nSomL7KEladKZVBFbVHqNORJKkxcb2UZK0GE2rCEzyssniVfW+uU1HkqTFw/ZRkrQYTXc46BOHtrcGDgIuAWzkJEl9ZvsoSVp0pjsc9DXD+0mWAqeOJCNJkhYJ20dJ0mI03dVB7+0HgPMgJEm6J9tHSdKCN905gZ9gsNoZwBLgF4HTRpWUJEmLge2jJGkxmu6cwL8Z2r4TuK6qbhhBPpIkLSa2j5KkRWdaw0Gr6nPA1cC2wPbAj6f7AkmWJLk0ySfb/h5JLkyyNsm/J9mqxe/b9te247sPXeMNLf6NJE+f/rcnSdLozKZ9lCSpK9MqApMcBnwFeCFwGHBhkhdM8zVeC3x9aP8vgXdV1SOBW4GjWvwo4NYWf1c7jyR7AocDjwEOAf4xyZJpvrYkSSMzy/ZRkqROTHdhmDcCT6yqFVX1MmAf4E839aQkuwDPAv617Qd4GvCRdsopwHPb9qFtn3b8oHb+ocCpVXVHVX0TWNteX5Kkrs2ofZQkqUvTLQK3qKqbh/ZvmeZz/w74I+Anbf/BwPeq6s62fwOwc9veGbgeoB2/rZ3/0/gkz5EkqUszbR8lSerMdBeG+UySs4APtf0XAWdu7AlJng3cXFUXJzlg5ilOT5KVwEqA3XbbbdQvJ0kSzKB9lCSpaxstApM8Etixql6f5PnA/u3Ql4APbOLaTwGek+SZwNbAA4F3A0uTbNl6+3YB1rXz1wG7Ajck2RLYjsEnqhPxCcPP+amqWgWsAli+fHnd+7gkSXNllu2jJEmd2tSQlb8Dbgeoqo9V1TFVdQxwejs2pap6Q1XtUlW7M1jY5bNV9WLgXGBi0vwK4ONt+4y2Tzv+2aqqFj+8rR66B7CMwSR8SZK6MuP2ESDJSUluTvK1odiDkqxOck37un2LJ8l72irZlyfZe+g5K9r51yRZMdlrSZJ0b5sqAnesqivuHWyx3Wf4mn8MHJNkLYM5fye2+InAg1v8GODY9lpXMrjx7lXAZ4Cjq+quGb62JElzYbbt48kMVrwedixwTlUtA85p+wDPYPAB6DIG0x5OgEHRCBwHPInBgjTHTRSOkiRtzKbmBC7dyLH7TfdFquo84Ly2fS2TrO5ZVT9isMT2ZM9/O/D26b6eJEkjNqv2sarOH74fbnMocEDbPoVBu/nHLf6+Njrmy0mWJtmpnbu6qjYAJFnNoLD8EJIkbcSmegLXJHnlvYNJfhu4eDQpSZK04I2ifdyxqm5s298BdmzbU62S7erZkqQZ2VRP4OuA05O8mLsbteXAVsDzRpmYJEkL2Ejbx6qqJHO2yJkraEuShm20CKyqm4AnJzkQeGwLf6qqPjvyzCRJWqBG1D7elGSnqrqxDfecuP/gVKtkr+Pu4aMT8fOmyNcVtCVJPzWt+wRW1bkMVvWUJEnNHLePE6tkv4OfXT371UlOZbAIzG2tUDwL+POhxWAOBt4wR7lIksbYdG8WL0mS5kiSDzHoxXtIkhsYrPL5DuC0JEcB1wGHtdPPBJ4JrAV+CBwJUFUbkrwNuKid99aJRWIkSdoYi0BJkuZZVR0xxaGDJjm3gKOnuM5JwElzmJokqQc2tTqoJEmSJGmMWARKkiRJUo9YBEqSJElSj1gESpIkSVKPWARKkiRJUo9YBEqSJElSj1gESpIkSVKPWARKkiRJUo9YBEqSJElSj1gESpIkSVKPWARKkiRJUo9YBEqSJElSj1gESpIkSVKPjKwITLJ1kq8k+WqSK5O8pcX3SHJhkrVJ/j3JVi1+37a/th3ffehab2jxbyR5+qhyliRJkqRxN8qewDuAp1XV44G9gEOS7Av8JfCuqnokcCtwVDv/KODWFn9XO48kewKHA48BDgH+McmSEeYtSZIkSWNrZEVgDfx3271PexTwNOAjLX4K8Ny2fWjbpx0/KEla/NSquqOqvgmsBfYZVd6SJEmSNM5GOicwyZIklwE3A6uB/wS+V1V3tlNuAHZu2zsD1wO047cBDx6OT/IcSZIkSdJmGGkRWFV3VdVewC4Meu8eParXSrIyyZoka9avXz+ql5EkSZKkRW1eVgetqu8B5wL7AUuTbNkO7QKsa9vrgF0B2vHtgFuG45M8Z/g1VlXV8qpavsMOO4zk+5AkSZKkxW6Uq4PukGRp274f8OvA1xkUgy9op60APt62z2j7tOOfrapq8cPb6qF7AMuAr4wqb0mSJEkaZ1tu+pQZ2wk4pa3kuQVwWlV9MslVwKlJ/gy4FDixnX8i8P4ka4ENDFYEpaquTHIacBVwJ3B0Vd01wrwlSZIkaWyNrAisqsuBJ0wSv5ZJVvesqh8BL5ziWm8H3j7XOUqSJElS38zLnEBJkiRJ4OSqzAAAGHxJREFU0sJgEShJkiRJPWIRKEmSJEk9YhEoSZIkST1iEShJkiRJPWIRKEmSJEk9YhEoSZIkST1iEShJkiRJPWIRKEmSJEk9YhEoSZIkST1iEShJkiRJPWIRKEmSJEk9YhEoSZIkST1iEShJkiRJPWIRKEmSJEk9YhEoSZIkST1iEShJkiRJPWIRKEmSJEk9YhEoSZIkST0ysiIwya5Jzk1yVZIrk7y2xR+UZHWSa9rX7Vs8Sd6TZG2Sy5PsPXStFe38a5KsGFXOkiRJkjTuRtkTeCfwB1W1J7AvcHSSPYFjgXOqahlwTtsHeAawrD1WAifAoGgEjgOeBOwDHDdROEqSJEmSNs/IisCqurGqLmnb3we+DuwMHAqc0k47BXhu2z4UeF8NfBlYmmQn4OnA6qraUFW3AquBQ0aVtyRJkiSNs3mZE5hkd+AJwIXAjlV1Yzv0HWDHtr0zcP3Q025osanikiRJkqTNNPIiMMk2wEeB11XV7cPHqqqAmqPXWZlkTZI169evn4tLSpI075J8K8kVSS5LsqbFNns+vSRJUxlpEZjkPgwKwA9U1cda+KY2zJP29eYWXwfsOvT0XVpsqvg9VNWqqlpeVct32GGHuf1GJEmaXwdW1V5Vtbztb9Z8ekmSNmaUq4MGOBH4elX97dChM4CJFT5XAB8fir+sfaq5L3BbGzZ6FnBwku3bJ58Ht5gkSX2xufPpJUma0pYjvPZTgJcCVyS5rMX+BHgHcFqSo4DrgMPasTOBZwJrgR8CRwJU1YYkbwMuaue9tao2jDBvSZK6VMDZSQr456paxebPp79xKEaSlQx6Ctltt91GmLokaTEYWRFYVV8AMsXhgyY5v4Cjp7jWScBJc5edJEkL1v5VtS7JQ4HVSa4ePlhV1QrEaWuF5CqA5cuXz8lcfEnS4jUvq4NKkqTpqap17evNwOkM7pG7ufPpJUmakkWgJEkLRJIHJNl2YpvBPPivsfnz6SVJmtIo5wRKkqTNsyNw+mBtNbYEPlhVn0lyEZsxn16SpI2xCJQkaYGoqmuBx08Sv4XNnE8vSdJUHA4qSZIkST1iEShJkiRJPWIRKEmSJEk9YhEoSZIkST1iEShJkiRJPWIRKEmSJEk9YhEoSZIkST1iEShJkiRJPWIRKEmSJEk9YhEoSZIkST1iEShJkiRJPWIRKEmSJEk9YhEoSZIkST1iEShJkiRJPWIRKEmSJEk9YhEoSZIkST0ysiIwyUlJbk7ytaHYg5KsTnJN+7p9iyfJe5KsTXJ5kr2HnrOinX9NkhWjyleSJEmS+mCUPYEnA4fcK3YscE5VLQPOafsAzwCWtcdK4AQYFI3AccCTgH2A4yYKR0mSJEnS5htZEVhV5wMb7hU+FDilbZ8CPHco/r4a+DKwNMlOwNOB1VW1oapuBVbzs4WlJEmSJGma5ntO4I5VdWPb/g6wY9veGbh+6LwbWmyq+M9IsjLJmiRr1q9fP7dZS5IkSdKY6GxhmKoqoObwequqanlVLd9hhx3m6rKSJEmSNFbmuwi8qQ3zpH29ucXXAbsOnbdLi00VlyRJkiTNwHwXgWcAEyt8rgA+PhR/WVsldF/gtjZs9Czg4CTbtwVhDm4xSZIkSdIMbDmqCyf5EHAA8JAkNzBY5fMdwGlJjgKuAw5rp58JPBNYC/wQOBKgqjYkeRtwUTvvrVV178VmJEmSJEnTNLIisKqOmOLQQZOcW8DRU1znJOCkOUxNkiRJknqrs4VhJEmSJEnzzyJQkiRJknrEIlCSJEmSesQiUJIkSZJ6xCJQkiRJknrEIlCSJEmSesQiUJIkSZJ6xCJQkiRJknrEIlCSJEmSesQiUJIkSZJ6ZMuuE5AkgN2P/VTXKfTWt97xrK5TkCRJ88ieQEmSJEnqEYtASZIkSeoRi0BJkiRJ6hGLQEmSJEnqEYtASZIkSeoRi0BJkiRJ6hGLQEmSJEnqEYtASZIkSeqRRVMEJjkkyTeSrE1ybNf5SJK0ENg+SpI216IoApMsAf4BeAawJ3BEkj27zUqSpG7ZPkqSZmJRFIHAPsDaqrq2qn4MnAoc2nFOkiR1zfZRkrTZFksRuDNw/dD+DS0mSVKf2T5Kkjbbll0nMFeSrARWtt3/TvKNLvPpsYcA3+06iZnKX3adgRaxRfuzPwY/9w/rOoGFbozayJH+no3B78Kojez9973fJN/77izmvztTto+LpQhcB+w6tL9Li/1UVa0CVs1nUvpZSdZU1fKu85Dmmz/76sgm20cYnzbS37Nu+f53x/e+O+P63i+W4aAXAcuS7JFkK+Bw4IyOc5IkqWu2j5KkzbYoegKr6s4krwbOApYAJ1XVlR2nJUlSp2wfJUkzsSiKQICqOhM4s+s8tEmLfriRNEP+7KsTPWsf/T3rlu9/d3zvuzOW732qquscJEmSJEnzZLHMCZQkSZIkzQGLQEmSJEnqEYtAzUqSi5McnWT7rnOR5luSX+o6B0kahQzsuukzJS1GzgnUrCR5JHAk8CJgDfBe4OzyB0s9kOTzwH2Bk4EPVNVt3WYkjZ8kz58kfBtwRVXdPN/59EmSK6rKD7s6kGQH4JXA7gwt5FhVr+gqpz5IsgS4sqoe3XUuo2YRqDmRZAvg2cAJwF0MisF3V9WGThOTRizJMuAVwAuBrwDvrarV3WYljY8knwL2A85toQOAi4E9gLdW1fs7Sm3sJTkF+PuquqjrXPomyQXA5xn8rN81Ea+qj3aWVE8k+Tjwmqr6r65zGSWLQM1akscx6A18JoN7VX0A2B94aVXt1WVu0nxonxw+F3gPcDsQ4E+q6mOdJiaNgSRnAS+rqpva/o7A+4AjgPOr6rFd5jfOklwNPBK4DvgBg79tVVWP6zSxHkhymf9DdSPJ+cATGHyw+4OJeFU9p7OkRmDR3CdQC1OSi4HvAScCx1bVHe3QhUme0l1m0ugNfQDyLGA18BtVdUmSnwe+BFgESrO360QB2NzcYhuS/G9XSfXE07tOoMc+meSZ7T6gml9/2nUC88GeQM1KkodX1bVd5yF1IcnngH8FPlJV/3OvYy91mJo0e0n+EdgN+HAL/SZwA/B64JNVdWBXufVBkv2BZVX13jZPbZuq+mbXeY27JN8HHgDcAfwvd/fCPrDTxHoiycMY/Nz/R5L7A0uq6vtd5zWXLAI1a0meBTwG2HoiVlVv7S4jSdK4SBIGhd/E6JIvAh91AbLRS3IcsBz4hap6VBvl8OGqcqSPxlaSVwIrgQdV1SPa3P9/qqqDOk5tTjkcVLOS5J+A+wMHMugReQGDMdTS2GsNw18Ae3LPD0Ee3llS0phpxd5H2kPz63kM5kZdAlBV306ybbcp9UebcrA791wd1GkGo3c0sA9wIUBVXZPkod2mNPcsAjVbT66qxyW5vKrekuSdwKe7TkqaJ+8FjgPexeCDkCPx/qvSnGq3iPhL4KEMhsQ5LG7+/LiqKkkBJHlA1wn1RZKTgMcBVwI/aeHCuebz4Y6q+vFgEAIk2ZLBez9WLAI1WxPzoH7YhoncAuzUYT7SfLpfVZ2TJFV1HfDmtljSm7pOTBojf8Vg0aWvd51ID52W5J+BpW2I3CuAf+k4p77Yt6r27DqJnvpckj8B7pfk14HfBT7RcU5zziJQs/XJJEuBv2YwXKQYDAuV+uCOdo/Ma5K8GlgHbNNxTtK4uckCsBtV9Tftn+DbgV8A3uR9UOfNl5LsWVVXdZ1IDx0LHAVcAbwKOLOqxu7DDxeG0ZxJcl9g66q6retcpPmQ5InA14GlwNuA7YC/qqovd5qYNEaSvBv4OeD/MlgpEXBu1HxK8kDuOS9tQ4fp9EKSXwXOAL7D4OfeezTOkySvrap3byq22FkEakbaHI0p2ThLkuZCkvdOEq6qesW8J9MzSV4FvAX4EYN5aROFiItfjViStcAxDHqjJuYE0qYeaISSXFJVe98rdmlVPaGrnEbBIlAzMtQoPxR4MvDZtn8gcEFVPbuTxKR5kOQTbGSSeFU9Zx7TkaSRSHINsF9VfbfrXPomyZeqar+u8+iTJEcAvwXsD3x+6NC2wE+8RYQEVNWRAEnOBvasqhvb/k7AyR2mJs2Hv2lfn89gmNq/tf0jgJs6yUgaM0n+qKr+KsnxTPKhS1X9Xgdp9c1/Aj/sOomeujTJBxksSOIw6PlxAXAj8BDgnUPx7wOXd5LRCFkEarZ2nSgAm5uA3bpKRpoPVfU5gCTvrKrlQ4c+kWRNR2lJ42ZiMRh/p7rzBuCCJBdyz0LEAnz07sfgPT94KOYtIkaoDbW9DuhFD6xFoGbrnCRnAR9q+y8C/qPDfKT59IAkD6+qawGS7AF4Hy1pDlTVJ5IsAX6pqv6w63x66p8ZTPe4x7w0jd7EiCvNv77cm9Q5gZq19svyK233/Ko6vct8pPmS5BBgFXAtg0biYcCrquqsThOTxohzo7ozjothLBZt7YXJhkG7INKItUV5xv7epBaBkjQL7dYoj267V1fVHRs7X9LmSXICsDPwYeAHE3HnRo1ekj8HvsXPzkvzFhEjluQ3h3a3Bp4HfNuhuKOX5ItV9ZSu8xg1i0DNSJIvVNX+Sb7PPT+pGssuc2lYkqdV1WenulWK/5xKc8dbRHQnyTcnCXuLiA4k2QL4QlU9uetcxl1f7k3qnEDNSFXt375u23UuUgd+lcE8md+Y5JgT96U55Nyo7lTVHl3noJ9axmCOmkbvgQxWxR3rRXnsCdSMJHnQxo47VESSNBeSPBx4N7Avg3/EvgS8rqom66XSHGoL8zwL2J2hjoOq+tuucuqLSUZafQd4Q1V9tKOUNGbsCdRMXczgj1MmOVaAQ0U0tpIcs7Hj/oMkzakPAv/AYE4UwOHAqcCTOsuoPz4B/AhXB513jrSaf327N6lFoGbEISLqORtnaf7cv6reP7T/b0le31k2/bJLVT2u6yT6KMk5VXXQpmKaU/dNsg/wVeDHTN7RMTYsAjVrSZ4DPLXtnldVn+wyH2nUquotXecg9cinkxzLoPevGNyP9syJaQlOPxipTyc5uKrO7jqRvkiyNXB/4CFJtufuQuSBDFbJ1ehsB/wd8IvA5cAXgQuAC8bx74xzAjUrSd4BPBH4QAsdAVxUVX/SXVbS/EiyC3A8MLGU9OeB11bVDd1lJY2XoRUqJ/5hGf503pUqRyjJ84B/A7YA/hdXAB+5JK8FXgf8PPDtoUO3A/9SVX/fSWI9kmQrYDnwZGC/9vheVe3ZaWJzzCJQs5LkcmCvqvpJ218CXOrwEfVBktUM5itNDFV7CfDiqvr17rKSxkOSJwLXV9V32v4K4DcZ3LfuzeP4yfxC0wrwQ4Eryn8Y51WS11TV8V3n0UdJtmNQ+D2lfV3K4HdgrFYqtgjUrLQi8ICJxrgNzznPIlB9kOSyqtprUzFJmy/JJcCvVdWGJE9lMBz0NcBewC9W1Qs6TbAHkpzPoI13UZh5luRlk8Wr6n3znUtfJFkFPAb4PnAh8GXgy1V1a6eJjYhzAjVbfwFcmuRcBsNEngoc221K0ry5JclLgA+1/SOAWzrMRxonS4Z6+14ErGrL4380yWUd5tUn1wLnJfk097xptisgj94Th7a3Bg4CLgEsAkdnN+C+wDXAOuAG4HudZjRC9gRq1pLsxN1/rL4yMXRHGndJHsZgTuB+DOYrXQD8XlX9V6eJSWMgydcYTDe4M8nVwMqqOn/iWFU9ttsMx1+S4yaLuzjW/EuyFDi1qg7pOpdxliQMegOf3B6PBTYAX6qqSX8fFiuLQM1Ikr03dryqLpmvXCRJ4yfJG4FnAt9l8An93lVVSR4JnFJVT9noBaQxkuQ+wJVV9aiuc+mDtvDbUxgUgs8GHlxVS7vNam5ZBGpG2vDPCb8MrOHuFduqqp42/1lJ82OqG8lOGLcbykpdSbIvsBNwdlX9oMUeBWzjh42j19r6yW6abRs/Ykk+wd3v/RIGty04raqccjMiSX6Pu3sA/5d2e4j2uGLc5sY6J1AzUlUHTmwnudQGQT2zZmj7LcBYDRGRFoqq+vIksf/XRS499YdD21szWJ31zo5y6Zu/Gdq+k0Eh+KKOcumL3YEPA79fVTd2nMvI2ROoWUtySVVtdHioNK7ahyBP6DoPSZoPSb5SVft0nUcfJHkC8FvAC4FvAh/1PoGaK/YEStLs+EmapLHUbvs0YQsGN9DerqN0eqENdz6iPb4L/DuDTpsDN/pEaTNZBGpG7jUnapck7xk+7pwoSZIWvYu5u62/E/gWcFRn2fTD1cDngWdX1VqAJL/fbUoaRxaBmqnhOVEXd5aF1IEk3+fuf4zun+T2iUMMFkZ6YDeZSdLsJXkicH1V7dH2VzCYD/gt4KoOU+uD5wOHA+cm+QxwKncvvCfNGecESpIk6aeSXAL8WlVtSPJUBoXIa4C9gF+sqhd0mmAPJHkAcCiDYaFPY3CT+NOr6uxOE9PYsAiUJEnSTyX5alU9vm3/A7C+qt7c9i+rqr26zK9vkmzPYHGYF1XVQV3no/GwRdcJSJIkaUFZkmRiytBBwGeHjjmVaJ5V1a1VtcoCUHPJX2RJkiQN+xDwuSTfBf6HwUIlJHkkcFuXiUmaGw4H1awk2QU4HtifwUIZnwdeW1U3dJqYJEmasST7AjsBZ1fVD1rsUcA2VXVJp8lJmjWLQM1KktXAB4H3t9BLgBdX1a93l5UkSZKkqVgEalYmmyDupHFJkiRp4XJhGM3WLUlekmRJe7wEuKXrpCRJkiRNziJQs/UK4DDgO8CNwAuAIzvNSJIkLXpJ3pjkyiSXJ7ksyZO6zkkaFw4HlSRJ0oKSZD/gb4EDquqOJA8Btqqqb3ecmjQWvEWEZiTJmzZyuKrqbfOWjCRJGjc7Ad+tqjsAquq7AEl+mUFxuA3wXeDlVXVjklcCK4GtgLXAS6vqh0leCBwH3AXcVlVPTbI1cAKwHLgTOKaqzk3ycuA5wP2BRwCnV9UfJVkCnNjOL+CkqnrXvLwL0ojYE6gZSfIHk4QfABwFPLiqtpnnlCRJ0phIsg3wBQYF2X8A/w5cAHwOOLSq1id5EfD0qnpFkgdX1S3tuX8G3FRVxye5AjikqtYlWVpV32v/wzymPe/RwNnAo4DDgTcBTwDuAL7B4BZYDwXeMbHy+cR15u3NkEbAnkDNSFW9c2I7ybbAaxnMBTwVeOdUz5MkSdqUqvrv1uv3K8CBDIrAPwMeC6xOArCEwXoEAI9txd9SBr2EZ7X4F4GTk5wGfKzF9mdwj2Oq6uok1zEoAgHOqarbAJJcBTwMuBJ4eJLjgU8xKBqlRc0iUDOW5EHAMcCLgVOAvavq1m6zkiRJ46Cq7gLOA85rPXpHA1dW1X6TnH4y8Nyq+mob1nlAu8bvtAVlngVc3ArLjbljaPsuYMuqujXJ44GnA7/DYEG8V8z0+5IWAlcH1Ywk+WvgIuD7wC9V1ZstACVJ0lxI8gtJlg2F9gK+DuzQFo0hyX2SPKYd3xa4Mcl9GHw4PXGdR1TVhVX1JmA9sCvw+YlzkjwK2I3B0M+pcnkIsEVVfRT4P8Dec/RtSp2xJ1Az9QcMPi37P8Ab27AMgDBYGOaBXSUmSZIWvW2A45MsZbB4y1oGC7+sAt6TZDsG/8f+HYPhmn8KXMig0LuQQVEI8NetmAxwDvBV4GrghNa7eCeDxWXuGPpf5t52Bt6bZKLz5A1z+Y1KXXBhGEmSJEnqEYeDSpIkSVKPWARKkiRJUo9YBEqSJElSj1gESgtAkv++1/7Lk/z9Jp7z5iR/2LbfmuTXJjnngCSfnNtsJUmStJi5Oqg0BtrS15IkSdIm2RMoLXBJdk/y2SSXJzknyW6TnHNykhe07UOSXJ3kEuD5Q+fsk+RLSS5NckGSX2jx85PsNXTeF9pNcSVJkjSGLAKlheF+SS6beABvHTp2PHBKVT0O+ADwnqkukmRr4F+A3wB+Gfi5ocNXA79SVU8A3gT8eYufCLy8Pf9RwNZV9dU5+a4kSZK04FgESgvD/1TVXhMPBkXahP2AD7bt9wP7b+Q6jwa+WVXX1OAmoP82dGw74MNJvga8C3hMi38YeHaS+wCvAE6e9XcjSZKkBcsiUOqPtwHnVtVjGfQUbg1QVT8EVgOHAocx6G2UJEnSmLIIlBa+C4DD2/aLgc9v5Nyrgd2TPKLtHzF0bDtgXdt++b2e968MhpleVFW3zipbSZIkLWgWgdLC9xrgyCSXAy8FXjvViVX1I2Al8Km2MMzNQ4f/CviLJJdyr5WBq+pi4HbgvXOcuyRJkhaYDKYNSeqzJD8PnAc8uqp+0nE6kiRJGiF7AqWeS/Iy4ELgjRaAkiRJ48+eQEmSJEnqEXsCJUmSJKlHLAIlSZIkqUcsAiVJkiSpRywCJUmSJKlHLAIlSZIkqUcsAiVJkiSpR/4/wfwbQIWLTQkAAAAASUVORK5CYII="/>
          <p:cNvSpPr>
            <a:spLocks noChangeAspect="1" noChangeArrowheads="1"/>
          </p:cNvSpPr>
          <p:nvPr/>
        </p:nvSpPr>
        <p:spPr bwMode="auto">
          <a:xfrm>
            <a:off x="307974" y="146049"/>
            <a:ext cx="2365651" cy="236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png;base64,iVBORw0KGgoAAAANSUhEUgAAA4EAAAJ5CAYAAAAQHDUMAAAABHNCSVQICAgIfAhkiAAAAAlwSFlzAAALEgAACxIB0t1+/AAAADh0RVh0U29mdHdhcmUAbWF0cGxvdGxpYiB2ZXJzaW9uMy4yLjIsIGh0dHA6Ly9tYXRwbG90bGliLm9yZy+WH4yJAAAgAElEQVR4nOzdebxkVX3v/c9XWsWRscMlDaSJaSU4IbSIQ5xQBDU2GkSIjzSEx06eSxxzc4UM4tWbBE0MBo3ctII2xqiIGrhK1E4LMQ4gDSKjhg6KdIfhIAgoTujv+aPWgaLtbvqcqnPq1Nmf9+tVr9p77bV2/aq6Tq/67b322qkqJEmSJEnd8IBRByBJkiRJmj0mgZIkSZLUISaBkiRJktQhJoGSJEmS1CEmgZIkSZLUISaBkiRJktQhC0YdwEzYeeeda/HixaMOQ5I0Cy6++OJbqmrhqOMYF/aRktQNW+of52USuHjxYtauXTvqMCRJsyDJdaOOYZzYR0pSN2ypf3Q4qCRJkiR1iEmgJEmSJHWISaAkSZIkdYhJoCRJkiR1iEmgJEmSJHWISaAkSZIkdYhJoCRJkiR1iEmgJEmSJHWISaAkSZIkdYhJoCRJkiR1yIJRByBpbvruWx8/6hA0j+3x5stHHYIk/ZKnv/vpow5hrHz5NV8edQiaplk/E5jkMUku7XvckeT1SXZMsjrJNe15h1Y/SU5Jsi7JZUn2ne2YJUmSJGm+mPUksKq+VVX7VNU+wH7AXcCngOOBNVW1BFjT1gEOAZa0xwrg1NmOWZIkSZLmi1FfE3gg8J9VdR2wDFjVylcBh7blZcAZ1XMBsH2SXWc/VEmSJEkaf6NOAo8APtKWd6mqG9ryjcAubXkRcH1fm/WtTJKksZTk9CQ3J7mir2zKl0UkWd7qX5Nk+SjeiyRp/IwsCUzyIOAlwMc33lZVBdQU97ciydokaycmJoYUpSRJM+KDwMEblU3psogkOwInAk8B9gdOnEwcJUnaklGeCTwEuKSqbmrrN00O82zPN7fyDcDufe12a2X3UVUrq2ppVS1duHDhDIYtSdJgquqLwK0bFU/1sogXAKur6taqug1YzS8nlpIk/ZJRJoFHcu9QUIBzgMmhLMuBs/vKj2rDYQ4Abu8bNipJ0nwx1csitvpyCUfLSJL6jSQJTPIw4PnAJ/uKTwKen+Qa4HltHeBc4FpgHfA+4L/PYqiSJM266VwWcT/7c7SMJOkeI7lZfFX9ENhpo7Lv0ZstdOO6BRw3S6FJkjQqNyXZtapu2MrLIjYAz96o/PxZiFOSNOZGPTuoJEnqmeplEZ8DDkqyQ5sQ5qBWJknSFo3kTKAkSV2W5CP0zuLtnGQ9vVk+TwLOTHIscB1weKt+LvBCepdF3AUcA1BVtyZ5G3BRq/fWqtp4shlJkn6JSaAkSbOsqo7czKYpXRZRVacDpw8xNElSBzgcVJIkSZI6xCRQkiRJkjrEJFCSJEmSOsQkUJIkSZI6xCRQkiRJkjrEJFCSJEmSOsQkUJIkSZI6xCRQkiRJkjrEJFCSJEmSOsQkUJIkSZI6xCRQkiRJkjrEJFCSJEmSOsQkUJIkSZI6xCRQkiRJkjrEJFCSJEmSOsQkUJIkSZI6xCRQkiRJkjrEJFCSJEmSOsQkUJIkSZI6xCRQkiRJkjrEJFCSJEmSOmQkSWCS7ZOcleSbSa5O8tQkOyZZneSa9rxDq5skpyRZl+SyJPuOImZJkiRJmg9GdSbw74DPVtVewBOBq4HjgTVVtQRY09YBDgGWtMcK4NTZD1eSJEmS5odZTwKTbAc8EzgNoKp+WlXfB5YBq1q1VcChbXkZcEb1XABsn2TXWQ5bkiRJkuaFUZwJ3BOYAD6Q5OtJ3p/kYcAuVXVDq3MjsEtbXgRc39d+fSuTJEmSJE3RKJLABcC+wKlV9STgh9w79BOAqiqgprLTJCuSrE2ydmJiYmjBSpIkSdJ8MookcD2wvqoubOtn0UsKb5oc5tmeb27bNwC797XfrZXdR1WtrKqlVbV04cKFMxa8JEmSJI2zWU8Cq+pG4Pokj2lFBwJXAecAy1vZcuDstnwOcFSbJfQA4Pa+YaOSJEmSpClYMKLXfQ3w4SQPAq4FjqGXkJ6Z5FjgOuDwVvdc4IXAOuCuVleSJEmSNA0jSQKr6lJg6SY2HbiJugUcN+NBSZIkSVIHjOo+gZIkSZKkETAJlCRJkqQOMQmUJEmSpA4xCZQkSZKkDjEJlCRJkqQOMQmUJEmSpA4Z1X0CJUnSJiR5A/D/AgVcTu/+uLsCHwV2Ai4GXlVVP03yYOAMYD/ge8Arquo7g8aw3x+fMeguOuXivz5q1CFI0pR4JlCSpDkiySLgtcDSqnocsA1wBPB24OSq+g3gNuDY1uRY4LZWfnKrJ0nSFpkESpI0tywAHpJkAfBQ4AbgucBZbfsq4NC2vKyt07YfmCSzGKskaQyZBEqSNEdU1Qbgb4Dv0kv+bqc3/PP7VXV3q7YeWNSWFwHXt7Z3t/o7zWbMkqTxYxIoSdIckWQHemf39gR+FXgYcPAQ9rsiydokaycmJgbdnSRpzJkESpI0dzwP+HZVTVTVz4BPAk8Htm/DQwF2Aza05Q3A7gBt+3b0Joi5j6paWVVLq2rpwoULZ/o9SJLmOJNASZLmju8CByR5aLu270DgKuA84LBWZzlwdls+p63Ttn+hqmoW45UkjSGTQEmS5oiqupDeBC+X0Ls9xAOAlcCbgDcmWUfvmr/TWpPTgJ1a+RuB42c9aEnS2PE+gZIkzSFVdSJw4kbF1wL7b6Luj4GXz0ZckqT5wzOBkiRJktQhJoGSJEmS1CEmgZIkSZLUISaBkiRJktQhJoGSJEmS1CEmgZIkSZLUISaBkiRJktQhJoGSJEmS1CEDJYFJPrQ1ZZIkzVf2hZKkcTPomcDH9q8k2QbY7/4aJflOksuTXJpkbSvbMcnqJNe05x1aeZKckmRdksuS7DtgzJIkDdO0+kJJkkZlWklgkhOS3Ak8Ickd7XEncDNw9lbu5jlVtU9VLW3rxwNrqmoJsKatAxwCLGmPFcCp04lZkqRhGlJfKEnSrFswnUZV9VfAXyX5q6o6YUixLAOe3ZZXAecDb2rlZ1RVARck2T7JrlV1w5BeV5KkKZuhvlAd9923Pn7UIYydPd58+ahDkMbOtJLASVV1QpJFwK/176uqvnh/TYHPJyngH6pqJbBLX2J3I7BLW14EXN/Xdn0rMwmUJI3cAH2hJEkjMVASmOQk4AjgKuDnrbiA++v4nlFVG5L8CrA6yTf7N1ZVtQRxKrGsoDdclD322GMqTbdovz8+Y2j7kjbl4r8+atQhSBrAAH2hJEkjMVASCLwUeExV/WQqjapqQ3u+OcmngP2BmyaHeSbZld41FQAbgN37mu/Wyjbe50pgJcDSpUunlEBKkjSAafWFkiSNyqCzg14LPHAqDZI8LMkjJpeBg4ArgHOA5a3acu69qP4c4Kg2S+gBwO1eDyhJmkOm3BdKkjRKg54JvAu4NMka4J4joFX12i202QX4VJLJ1/+nqvpskouAM5McC1wHHN7qnwu8EFjXXu+YAWOWJGmYptMXSpI0MoMmgee0x1arqmuBJ26i/HvAgZsoL+C46QYoSdIMm3JfKEnSKA06O+iqYQUiSdI4si+UJI2bQWcH/Ta9GdDuo6p+fZD9SpI0LuwLJUnjZtDhoEv7lrcFXg7sOOA+JUkaJ/aFkqSxMtDsoFX1vb7Hhqp6F/CiIcUmSdKcZ18oSRo3gw4H3bdv9QH0joYOenZRkqSxYV8oSRo3g3ZS7+xbvhv4Dvfe2kGSpC6wL5QkjZVBZwd9zrACkSRpHNkXSpLGzUDXBCbZLsnfJlnbHu9Mst2wgpMkaa6zL5QkjZuBkkDgdOBOesNeDgfuAD4waFCSJI0R+0JJ0lgZ9JrAR1XV7/St/68klw64T0mSxol9oSRprAx6JvBHSZ4xuZLk6cCPBtynJEnjxL5QkjRWBj0T+AfAGX3XPtwGHD3gPiVJGif2hZKksTLo7KDfAJ6Y5JFt/Y6hRCVJ0piwL5QkjZtpDQdN8sYkx06uV9UdVXVHkmOTvH544UmSNDfZF0qSxtV0rwl8JXDGJso/BPze9MORJGls2BdKksbSdJPABVX1s40Lq+qnQAYLSZKksWBfKEkaS9NNAh+QZJeNCzdVJknSPGVfKEkaS9NNAv8a+EySZyV5RHs8G/g08DdDi06SpLnLvlCSNJamNTtoVZ2RZAJ4K/A4oIArgTdX1b8MMT5JkuYk+0JJ0ria9s3iq+pfqupZVbVTVe3clu/T6SU5YfAQJUmam2aiL0yyfZKzknwzydVJnppkxySrk1zTnndodZPklCTrklyWZN9hvj9J0vw07SRwK718hvcvSdJcN9W+8O+Az1bVXsATgauB44E1VbUEWNPWAQ4BlrTHCuDUoUQsSZrXZjoJdHY0SVLXbXVfmGQ74JnAadCbabSqvg8sA1a1aquAQ9vyMuCM6rkA2D7JrkOLXJI0L810ElgzvH9Jkua6qfSFewITwAeSfD3J+5M8DNilqm5odW4EJmcgXQRc39d+fSu7jyQrkqxNsnZiYmLq70CSNK94JlCSpJk1lb5wAbAvcGpVPQn4IfcO/QSgqoopHmStqpVVtbSqli5cuHAqTSVJ89BMJ4Ef39yGJNu0o5yfbut7JrmwXdz+sSQPauUPbuvr2vbFMxyzJEnDtNm+cBPWA+ur6sK2fha9pPCmyWGe7fnmtn0DsHtf+91amSRJmzVQEpjk0UnWJLmirT8hyZ9Nbq+qv9xC89fRu9h90tuBk6vqN4DbgGNb+bHAba385FZPkqQ5YcC+8D6q6kbg+iSPaUUHAlcB5wDLW9ly4Oy2fA5wVJsl9ADg9r5ho5IkbdKgZwLfB5wA/Aygqi4Djri/Rkl2A14EvL+tB3guvSOe8MsXvU9eDH8WcGCrL0nSXDCtvnALXgN8OMllwD7AXwInAc9Pcg3wvLYOcC5wLbCuxfHfB3hdSVJHTOtm8X0eWlVf2ygnu3sr2r0L+J/AI9r6TsD3q2qybf+F7fdc9F5Vdye5vdW/pX+HSVbQmx6bPfbYY+rvRJKk6ZluX7hJVXUpsHQTmw7cRN0Cjpvua0mSumnQM4G3JHkU7QL1JIcBWxyGkuTFwM1VdfGAr30fXvQuSRqRKfeFkiSN0qBnAo8DVgJ7JdkAfBt45f20eTrwkiQvBLYFHknvxrjbJ1nQzgb2X9g+edH7+iQLgO2A7w0YtyRJwzKdvlCSpJEZ9EzgDlX1PGAhsFdVPQN4/JYaVNUJVbVbVS2md83EF6rqlcB5wGGt2sYXvU9eDH9Yq+/9ByVJc8WU+0JJkkZp4Ilhkjyuqn5YVXcmOQL482nu603AG5Oso3fN32mt/DRgp1b+Rja6X5IkSSM2zL5QkqQZN+hw0MOAs5L8LvBbwFHAQVvbuKrOB85vy9cC+2+izo+Blw8YpyRJM2WgvlCSpNk2UBJYVde2I57/DHwXOKiqfjSUyCRJGgP2hZKkcTOtJDDJ5bRZ0JodgW2AC5NQVU8YRnCSJM1V9oWSpHE13TOBLx5qFJIkjR/7QknSWJpuEnhbVd2RZMehRiNJ0viwL5QkjaXpJoH/RO8I6MX0hsKkb1sBvz5gXJIkzXX2hZKksTStJLCqXtye9xxuOJIkjQf7QknSuJr2fQKTLEiStrx7ksOS7DO80CRJmtvsCyVJ42haSWCSVwM3A9e15TX07pP0sSRvGmJ8kiTNSfaFkqRxNd1rAl8PPAp4BHA18GtVdUuShwIXAW8fUnySJM1V9oWSpLE03STwp1V1G3BbknVVdQtAVd2V5KfDC0+SpDnLvlCSNJammwQ+JMmT6A0nfVBbTntsO6zgJEmaw+wLJUljabpJ4A3A37blG/uWJ9clSZrv7AslSWNpureIeM7W1Evy/KpaPZ3XkCRpLrMvlCSNq2nfImIreVG8JKnr7AslSXPKTCeBmeH9S5I019kXSpLmlJlOAmuG9y9J0lxnXyhJmlNmOgmUJEmSJM0hM50EfmeG9y9J0lz3nVEHIElSv2nNDprkZVvaXlWfbM9brCdJ0riyL5Qkjavp3ifwt9vzrwBPA77Q1p8DfAX45IBxSZI019kXSpLG0nTvE3gMQJLPA3tX1Q1tfVfgg0OLTpKkOcq+UJI0rga9JnD3yU6vuQnYY8B9SpI0TuwLJUljZbrDQSetSfI54CNt/RXAvw64T0mSxol9oSRprAyUBFbVHyZ5KfDMVrSyqj41eFiSJI0H+0JJ0rgZ9EwgwCXAnVX1r0kemuQRVXXn5ion2Rb4IvDg9vpnVdWJSfYEPgrsBFwMvKqqfprkwcAZwH7A94BXVNV3hhC3JEnDMqW+UJKkURromsAkrwbOAv6hFS0C/vl+mv0EeG5VPRHYBzg4yQHA24GTq+o3gNuAY1v9Y4HbWvnJrZ4kSXPCNPtCSZJGZtCJYY4Dng7cAVBV19CbKnuzqucHbfWB7VHAc+l1ogCrgEPb8rK2Ttt+YJIMGLckScMy5b5QkqRRGjQJ/ElV/XRyJckCegndFiXZJsmlwM3AauA/ge9X1d2tynp6R1Jpz9cDtO230xsyuvE+VyRZm2TtxMTEAG9JkqQpmVZfKEnSqAyaBP5bkj8BHpLk+cDHgf97f42q6udVtQ+wG7A/sNeAcVBVK6tqaVUtXbhw4aC7kyRpa02rL5QkaVQGTQKPByaAy4HfB86tqj/d2sZV9X3gPOCpwPbt6Cn0ksMNbXkDsDvcc3R1O3oTxEiSNBcM1BdKkjTbBk0CX1NV76uql1fVYVX1viSv21KDJAuTbN+WHwI8H7iaXjJ4WKu2HDi7LZ/T1mnbv1BVDrORJM0VU+4LJUkapUGTwOWbKDv6ftrsCpyX5DLgImB1VX0aeBPwxiTr6F3zd1qrfxqwUyt/I70jrpIkzRXT6Qu3qF07//Ukn27reya5MMm6JB9L8qBW/uC2vq5tXzzI60qSumFa9wlMciTwu8CeSc7p2/QI4NYtta2qy4AnbaL8WnrXB25c/mPg5dOJU5KkmTJIX7gVXkdvlMwj2/rkbZQ+muT/0Lt90qn03UYpyRGt3isGfG1J0jw33ZvFfwW4AdgZeGdf+Z3AZYMGJUnSGJiRvjDJbsCLgL+gN0Im9G6j9LutyirgLfSSwGVtGXq3UXpPknjZhCRpS6aVBFbVdcB19CZ0kSSpc2awL3wX8D/pnVGE3iUSW3UbpSSTt1G6ZcgxSZLmkYGuCUzysiTXJLk9yR1J7kxyx7CCkyRprhtmX5jkxcDNVXXxkGP0XrqSpHtMdzjopHcAv11VVw8jGEmSxtAw+8KnAy9J8kJgW3rXBP4d7TZK7Wzgpm6jtH5Lt1GqqpXASoClS5c6VFSSOm7Q2UFvMgGUJHXc0PrCqjqhqnarqsXAEfRui/RKvI2SJGmIBj0TuDbJx4B/Bn4yWVhVnxxwv5IkjYvZ6AvfBHw0yf8Gvs59b6P0oXYbpVvpJY6SJG3RoEngI4G7gIP6ygowCZQkdcWM9IVVdT5wflv2NkqSpKEZKAmsqmOGFYgkSePIvlCSNG4GnR300UnWJLmirT8hyZ8NJzRJkuY++0JJ0rgZdGKY9wEnAD8DqKrL8HoESVK32BdKksbKoEngQ6vqaxuV3b3JmpIkzU/2hZKksTJoEnhLkkfRuwCeJIcBNwwclSRJ48O+UJI0VgadHfQ4ejef3SvJBuDbwCsHjkqSpPFhXyhJGiuDzg56LfC8JA+jd1bxLnrXQVw3hNgkSZrz7AslSeNmWsNBkzwyyQlJ3pPk+fQ6vOXAOuDwYQYoSdJcZF8oSRpX0z0T+CHgNuCrwKuBPwUCvLSqLh1SbJIkzWX2hZKksTTdJPDXq+rxAEneT+8C+D2q6sdDi0ySpLnNvlCSNJamOzvozyYXqurnwHo7PUlSx9gXSpLG0nTPBD4xyR1tOcBD2nqAqqpHDiU6SZLmLvtCSdJYmlYSWFXbDDsQSZLGiX2hJGlcDXqzeEmSJEnSGDEJlCRJkqQOMQmUJEmSpA6Z9SQwye5JzktyVZIrk7yule+YZHWSa9rzDq08SU5Jsi7JZUn2ne2YJUmSJGm+GMWZwLuBP6qqvYEDgOOS7A0cD6ypqiXAmrYOcAiwpD1WAKfOfsiSJEmSND/MehJYVTdU1SVt+U7gamARsAxY1aqtAg5ty8uAM6rnAmD7JLvOctiSJEmSNC+M9JrAJIuBJwEXArtU1Q1t043ALm15EXB9X7P1rUySJEmSNEUjSwKTPBz4BPD6qrqjf1tVFVBT3N+KJGuTrJ2YmBhipJIkSZI0f4wkCUzyQHoJ4Ier6pOt+KbJYZ7t+eZWvgHYva/5bq3sPqpqZVUtraqlCxcunLngJUmSJGmMjWJ20ACnAVdX1d/2bToHWN6WlwNn95Uf1WYJPQC4vW/YqCRJkiRpChaM4DWfDrwKuDzJpa3sT4CTgDOTHAtcBxzetp0LvBBYB9wFHDO74UqSJEnS/DHrSWBVfQnIZjYfuIn6BRw3o0FJkiRJUkeMdHZQSZIkSdLsMgmUJEmSpA4xCZQkSZKkDjEJlCRJkqQOMQmUJEmSpA4xCZQkSZKkDjEJlCRJkqQOMQmUJEmSpA4xCZQkSZKkDjEJlCRJkqQOWTDqACRJkiR1278981mjDmGsPOuL/zZQe88ESpIkSVKHmARKkjRHJNk9yXlJrkpyZZLXtfIdk6xOck173qGVJ8kpSdYluSzJvqN9B5KkcWASKEnS3HE38EdVtTdwAHBckr2B44E1VbUEWNPWAQ4BlrTHCuDU2Q9ZkjRuTAIlSZojquqGqrqkLd8JXA0sApYBq1q1VcChbXkZcEb1XABsn2TXWQ5bkjRmTAIlSZqDkiwGngRcCOxSVTe0TTcCu7TlRcD1fc3WtzJJkjbLJFCSpDkmycOBTwCvr6o7+rdVVQE1xf2tSLI2ydqJiYkhRipJGkcmgZIkzSFJHkgvAfxwVX2yFd80OcyzPd/cyjcAu/c1362V3UdVrayqpVW1dOHChTMXvCRpLJgESpI0RyQJcBpwdVX9bd+mc4DlbXk5cHZf+VFtltADgNv7ho1KkrRJ3ixekqS54+nAq4DLk1zayv4EOAk4M8mxwHXA4W3bucALgXXAXcAxsxuuJGkcmQRKkjRHVNWXgGxm84GbqF/AcTMalCRp3nE4qCRJkiR1iEmgJEmSJHWISaAkSZIkdchIksAkpye5OckVfWU7Jlmd5Jr2vEMrT5JTkqxLclmSfUcRsyRJkiTNB6M6E/hB4OCNyo4H1lTVEmBNWwc4BFjSHiuAU2cpRkmSJEmad0aSBFbVF4FbNypeBqxqy6uAQ/vKz6ieC4DtJ2+YK0mSJEmamrl0TeAufTe4vRHYpS0vAq7vq7e+lUmSJEmSpmguJYH3aPc9qqm0SbIiydokaycmJmYoMkmSJEkab3MpCbxpcphne765lW8Adu+rt1sru4+qWllVS6tq6cKFC2c8WEmSJEkaR3MpCTwHWN6WlwNn95Uf1WYJPQC4vW/YqCRJkiRpChaM4kWTfAR4NrBzkvXAicBJwJlJjgWuAw5v1c8FXgisA+4Cjpn1gCVJkiRpnhhJElhVR25m04GbqFvAcTMbkSRJkiR1w1waDipJkiRJmmEmgZIkSZLUISaBkiRJktQhJoGSJEmS1CEmgZIkSZLUISaBkiRJktQhJoGSJEmS1CEmgZIkSZLUISaBkiRJktQhJoGSJEmS1CEmgZIkSZLUISaBkiRJktQhJoGSJEmS1CEmgZIkSZLUISaBkiRJktQhJoGSJEmS1CEmgZIkSZLUISaBkiRJktQhJoGSJEmS1CEmgZIkSZLUISaBkiRJktQhJoGSJEmS1CEmgZIkSZLUISaBkiRJktQhY5MEJjk4ybeSrEty/KjjkSRpLrB/lCRN1VgkgUm2Af4eOATYGzgyyd6jjUqSpNGyf5QkTcdYJIHA/sC6qrq2qn4KfBRYNuKYJEkaNftHSdKUjUsSuAi4vm99fSuTJKnL7B8lSVO2YNQBDEuSFcCKtvqDJN8aZTwdtjNwy6iDGCf5m+WjDkHD4Xd/Kk7MMPf2a8Pc2Xw0j/rIOfl31qH/x+fk5z/k/0/mqjn52ee1fvYjk6367DfbP45LErgB2L1vfbdWdo+qWgmsnM2g9MuSrK2qpaOOQ5ptfvc1IvfbP8L86SP9OxstP//R8bMfnfn62Y/LcNCLgCVJ9kzyIOAI4JwRxyRJ0qjZP0qSpmwszgRW1d1J/hD4HLANcHpVXTnisCRJGin7R0nSdIxFEghQVecC5446Dt2vsR9uJE2T332NRMf6R//ORsvPf3T87EdnXn72qapRxyBJkiRJmiXjck2gJEmSJGkITAJ1jyQ/2Gj96CTvuZ82b0nyP9ryW5M8bxN1np3k08ONVto6SSrJO/vW/0eSt0yh/S/9HSQ5P8kWZwpL8p0kO7flr2ymzgeTHLa1sUjjLMmh7e9xr62o+/okD52NuLomyZ8muTLJZUkuTfKUKbR9SZLjZzK++WKQz1nDleTkJK/vW/9ckvf3rb8zyZvv77udZHGS353JWGeTSaCGpqreXFX/Ouo4pI38BHjZZEI2ClX1tFG9tjSHHAl8qT3fn9cDJoFDluSpwIuBfavqCcDzgOu3su2Cqjqnqk6ayRjng0E+59mQni7lAF8GngbQ3vfOwGP7tj8N+PxWfLcXA1NKApPM2flXuvQF0ADa0Y8vtCNaa5LssYk695zVSHJwkm8muQR4WV+d/ZN8NcnXk3wlyWNa+ReT7NNX70tJnjgLb03z3930Lup+w8YbtuZ7fX+SHJnk8iRXJHn7Zur8oD0nyXuSfCvJvwK/0lfnzUkuavtZ2eo+qv0NTdZZ0r8ujYskDweeARxL7zYWvzRKpP1tHJ3ktcCvAuclOa9t+0FfvcOSfLAtfzDJqUkuSHJt2+fpSa6erDPZPslfJPlGq7vLLLztuWhX4Jaq+glAVd1SVf/VRi68o/1f9rUkvwH3fL7/J8mFwDv6R0a0bae0vvzavv7/AUne234DrE5ybro34mFLn/PkCJGlSc5vy29JsirJvye5LsnL+v49Ppvkga3ed32aUKYAACAASURBVJL8VXpnFtcm2Te9s1r/meQPJl88yR+3/uSyJP+rlS1ufc8ZwBXc9/6i891XgKe25cfSe/93JtkhyYOB3wSecH/fbeAk4Lfa5/+GJNsk+eu+z/r3W/tnt3/Lc4CrZvWdToFJoPo9pH2xL01yKfDWvm3vBla1I1ofBk7Z3E6SbAu8D/htYD/gv/Vt/ibwW1X1JODNwF+28tOAo1v7RwPbVtU3hvKuJPh74JVJttuofGu/16/Y6G9jKUCSXwXeDjwX2Ad4cpJDtxDHS4HHAHsDR9GOTDbvqaonV9XjgIcAL66q/wRuz70HSI4BPrB1b1maU5YBn62q/wC+l2S/zVWsqlOA/wKeU1XP2Yp970DvB94b6N0j8WR6P/Qe3/e38zDggqp6IvBF4NXTfifj7fPA7kn+oyVqz+rbdntVPR54D/CuvvLdgKdV1Rs3sb9d6SX3L6b3Axl6B34X0/t/7lXc++O7S7b0OW/Oo+j1JS8B/hE4r/17/Ah4UV+971bVPsC/Ax8EDgMOACaTvYOAJcD+9Pql/ZI8s7VdAry3qh5bVdcN+B7HRlX9F3B3egd6nwZ8FbiQ3ndzKXA58NONmm3qu3088O9VtU9VnUzvoNbtVfVk4MnAq5Ps2eruC7yuqh49c+9sMCaB6vej9sXep/0H8+a+bU8F/qktf4jeH8bm7AV8u6quqd70s//Yt2074ONJruDejhrg48CL29Gu36P3H5s0FFV1B3AG8NqNNm3t9/pjG/1trG3lTwbOr6qJqrqbXiL5zM3sg7btI1X189YpfaFv23OSXJjkcno/BCb/Nt4PHJNkG+AVffFK4+RI4KNt+aNs3ZDQrfV/W19zOXBTVV1eVb8ArqSXjEDvB97kWceL+8o7pap+QO/g7ApgAvhYkqPb5o/0Pfcnbh+vqp9vZpf/XFW/qKqrgMmzq89obX5RVTcC5w3zPYyD+/mcN+dfqupn9L7H2wCfbeWXc9/v6zl95RdW1Z1VNQH8JMn2wEHt8XXgEnq/yZa0NtdV1QUDvLVx9hV6CeBkEvjVvvUvb6L+pr7bGzsIOKodHL4Q2Il7P+uvVdW3hxj/0M3Zcaqat95G7+jWS5MsBs4HqKq7kqymd7T4cHr/eUrD9C56HeKcO5PWzp6/F1haVdenN3HNtm3zJ4AT6SWMF1fV90YTpTQ9SXakd2Dj8UmK3g/cAs7mvgejt91E80n997PauN5P2vMv+pYn1yd/5/ys7r0n1s/p8O+fltCdD5zfDjotn9zUX61v+Ydb2F3/552hBDhPbOZzvpt7v/Ob/B5X1S+S9H9f+7/H99Rj89/3AH9VVf/Qv/P2m2tL/5bz3eR1gY+nNxz0euCPgDvo/S7YcaP6W/PdDvCaqvrcfQqTZzMGn7VnArW1vkK7jgN4Jb1hCJvzTWBxkke19f4jvtsBG9ry0Ru1ez+94XgXVdVtA0UrbaSqbgXOpDd8Y9JUvteb8jXgWUl2bmfqjgT+bQv1v0hvaOk2SXYFJoe6Tf4YuCW9a6fuuX6mqn4MfA44lTmYwEpb4TDgQ1X1a1W1uKp2B75N7zfI3kke3M5gHNjX5k7gEX3rNyX5zfQmdXjprEU+zyR5TJIlfUX7AJPDAl/R9/zVAV7my8DvtGsDdwGePcC+xtIWPufvcO9B7t+ZoZf/HPB7rS8hyaIkv3I/bbrgK/SGdt7aRuPcCmxP76z3Jmfw3oSN/1/6HPD/9V2z+egkDxtizDOqs0fCNGWvAT6Q5I/pDW04ZnMVq+rHSVYAn0lyF70f1pN/NO8AViX5M+AzG7W7OMnkERlpJrwT+MO+9a3+Xm9KVd2Q3pTS59E7IviZqjp7C00+Re+MyFXAd2k/tKrq+0neR+/o5I3ARRu1+zC9H76fn0p80hxxJL1rZ/t9gt4BmDPpfe+/TW/42qSVwGeT/Fe7LvB4esM5J+gNx374TAc9Tz0ceHdLuu8G1tEbsvhiYIckl9E7AzLIcN1P0Evor6J3tuUS4PZBgh5Dm/ucfxM4LcnbaCOhhq2qPp/kN4GvJgH4AfD/0DsD3mWX05sV9J82Knt4Vd3SPqv7cxnw8yTfoHfZ0t/RG6p7SXo7mAC2NC/AnJJ7zzZLo9Um2Tgf2KtdzyGJ3r0Nge2q6s9HHYuk+SfJd+gNR79lSPt7eFX9IMlO9EZMPL1dHyhpjvBMoOaEJEcBfwG80QRQuleST3HvrHGSNA4+3c6CPQh4mwmgNPd4JlCSJEmSOsSJYSRJkiSpQ0wCJUmSJKlDTAIlSZIkqUNMAqU5IMkPNlo/Osl77qfNW9qskSR5a5LnbaLOs5N8erjRSpI085L8aZIrk1yW5NIkTxl1TNJ84eyg0jxQVW8edQySJA1LkqfSu3/hvlX1kyQ705ttVNIQeCZQmuOSLE7yhXYkdE2SPTZR54NJDmvLByf5ZpJLgJf11dk/yVeTfD3JV5I8ppV/Mck+ffW+lOSJs/DWJEnanF2BW6rqJwBVdUtV/VeS/ZL8W5KLk3wuya4ASV6d5KIk30jyiSQPbeUvT3JFK/9iK9s2yQeSXN76xOe08qOTfDLJZ5Nck+QdrXyb1s9e0dq8YSSfiDREJoHS3PCQNtTl0iSXAm/t2/ZuYFVVPQH4MHDK5naSZFvgfcBvA/sB/61v8zeB36qqJwFvBv6ylZ8GHN3aPxrYtqq+MZR3JUnS9Hwe2D3JfyR5b5JnJXkgvT7xsKraDzid3j2GAT5ZVU+uqicCVwPHtvI3Ay9o5S9pZccBVVWPB44EVrX+E2Af4BXA44FXJNm9lS2qqse1Nh+YyTcuzQaTQGlu+FFV7TP5oNdpTXoq8E9t+UPAM7awn72Ab1fVNdW7Ceg/9m3bDvh4kiuAk4HHtvKPAy9unevvAR8c+N1IkjSAqvoBvYOZK4AJ4GPA7wOPA1a3A6Z/BuzWmjwuyb8nuRx4Jff2cV8GPpjk1cA2rewZtP6xqr4JXAc8um1bU1W3V9WPgauAXwOuBX49ybuTHAzcMUNvW5o1XhModcfbgPOq6qVJFgPnA1TVXUlWA8uAw+l1upIkjVRV/ZxeX3V+S+6OA66sqqduovoHgUOr6htJjgae3fbxB21CmRcBFye5vz7uJ33LPwcWVNVt7TKJFwB/QK+v/L3pvi9pLvBMoDT3fQU4oi2/Evj3LdT9JrA4yaPa+pF927YDNrTlozdq9356w0wvqqrbBopWkqQBJXlMkiV9RfvQG+a5sE0aQ5IHJpk84/cI4IY2quWVfft5VFVd2CZQmwB2p9ePvrJtfzSwB/CtLcSyM/CAqvoEvbOP+w7pbUoj45lAae57DfCBJH9MrwM7ZnMVq+rHSVYAn0lyF72O7hFt8zvoXffwZ8BnNmp3cZI78DoHSdLc8HDg3Um2B+4G1tEbGroSOCXJdvR+x74LuBL4c+BCev3khdzb9/11SyYDrAG+Qe+A6ant7OLdwNFtBtLNxbKIXj88efLkhGG+UWkU0rtsSFKXJflVekNu9qqqX4w4HEmSJM0gh4NKHZfkKHpHTf/UBFCSJGn+80ygJEmSJHWIZwIlSZIkqUNMAiVJkiSpQ0wCJUmSJKlDTAIlSZIkqUNMAiVJkiSpQ0wCJUmSJKlDTAIlSZIkqUNMAiVJkiSpQ0wCJUmSJKlDTAIlSZIkqUNMAiVJkiSpQ0wCJUmSJKlDTAIlSZIkqUNMAiVJkiSpQ0wCJUmSJKlDTAIlSZIkqUNMAiVJkiSpQxaMOoCZsPPOO9fixYtHHYYkaRZcfPHFt1TVwlHHMS7sIyWpG7bUP87LJHDx4sWsXbt21GFIkmZBkutGHcM4sY+UpG7YUv/ocFBJkiRJ6hCTQEmSJEnqEJNASZIkSeoQk0BJkiRJ6hCTQEmSJEnqEJNASZIkSeoQk0BJkiRJ6hCTQEmSJEnqEJNASZIkSeoQk0BJkiRJ6pAFow5Av2zx8Z8ZdQid9Z2TXjTqECRprI1zHzbufYCfvaSt5ZlASZIkSeoQk0BJkiRJ6hCHg0qSJEkDcCiuxo1nAiVJkiSpQzwTKEmSJGksjfNZWBjdmdgZPROY5A1JrkxyRZKPJNk2yZ5JLkyyLsnHkjyo1X1wW1/Xti/u288JrfxbSV4wkzFLkiRJ0nw2Y0lgkkXAa4GlVfU4YBvgCODtwMlV9RvAbcCxrcmxwG2t/ORWjyR7t3aPBQ4G3ptkm5mKW5IkSZLms5m+JnAB8JAkC4CHAjcAzwXOattXAYe25WVtnbb9wCRp5R+tqp9U1beBdcD+Mxy3JEmSJM1LM5YEVtUG4G+A79JL/m4HLga+X1V3t2rrgUVteRFwfWt7d6u/U3/5JtrcI8mKJGuTrJ2YmBj+G5IkSZKkeWAmh4PuQO8s3p7ArwIPozecc0ZU1cqqWlpVSxcuXDhTLyNJkiRJY20mh4M+D/h2VU1U1c+ATwJPB7Zvw0MBdgM2tOUNwO4Abft2wPf6yzfRRpIkSZI0BTOZBH4XOCDJQ9u1fQcCVwHnAYe1OsuBs9vyOW2dtv0LVVWt/Ig2e+iewBLgazMYtyRJkiTNWzN2n8CqujDJWcAlwN3A14GVwGeAjyb5363stNbkNOBDSdYBt9KbEZSqujLJmfQSyLuB46rq5zMVtyRJkiTNZzN6s/iqOhE4caPia9nE7J5V9WPg5ZvZz18AfzH0ACVJkiSpY2b6FhGSJEmSpDnEJFCSJEmSOsQkUJIkSZI6xCRQkiRJkjrEJFCSpFmUZPck5yW5KsmVSV7XyndMsjrJNe15h1aeJKckWZfksiT79u1reat/TZLlm3tNSZL6mQRKkjS77gb+qKr2Bg4AjkuyN3A8sKaqlgBr2jrAIfTukbsEWAGcCr2kkd4M3E+hN+v2iZOJoyRJW2ISKEnSLKqqG6rqkrZ8J3A1sAhYBqxq1VYBh7blZcAZ1XMBsH2SXYEXAKur6taqug1YDRw8i29FkjSmTAIlSRqRJIuBJwEXArtU1Q1t043ALm15EXB9X7P1rWxz5Zt6nRVJ1iZZOzExMbT4JUnjySRQkqQRSPJw4BPA66vqjv5tVVVADeu1qmplVS2tqqULFy4c1m4lSWPKJFCSpFmW5IH0EsAPV9UnW/FNbZgn7fnmVr4B2L2v+W6tbHPlkiRtkUmgJEmzKEmA04Crq+pv+zadA0zO8LkcOLuv/Kg2S+gBwO1t2OjngIOS7NAmhDmolUmStEULRh2AJEkd83TgVcDlSS5tZX8CnAScmeRY4Drg8LbtXOCFwDrgLuAYgKq6NcnbgItavbdW1a2z8xYkSePMJFCSpFlUVV8CspnNB26ifgHHbWZfpwOnDy86SVIXOBxUkiRJkjrEJFCSJEmSOsQkUJIkSZI6xCRQkiRJkjrEJFCSJEmSOsQkUJIkSZI6ZMaSwCSPSXJp3+OOJK9PsmOS1Umuac87tPpJckqSdUkuS7Jv376Wt/rXJFm++VeVJEmSJG3JjCWBVfWtqtqnqvYB9qN3g9tPAccDa6pqCbCmrQMcAixpjxXAqQBJdgROBJ4C7A+cOJk4SpIkSZKmZraGgx4I/GdVXQcsA1a18lXAoW15GXBG9VwAbJ9kV+AFwOqqurWqbgNWAwfPUtySJEmSNK/MVhJ4BPCRtrxLVd3Qlm8EdmnLi4Dr+9qsb2WbK5ckSZIkTdGMJ4FJHgS8BPj4xtuqqoAa0uusSLI2ydqJiYlh7FKSJEmS5p3ZOBN4CHBJVd3U1m9qwzxpzze38g3A7n3tdmtlmyu/j6paWVVLq2rpwoULh/wWJEmSJGl+mI0k8EjuHQoKcA4wOcPncuDsvvKj2iyhBwC3t2GjnwMOSrJDmxDmoFYmSZIkSZqiBTO58yQPA54P/H5f8UnAmUmOBa4DDm/l5wIvBNbRm0n0GICqujXJ24CLWr23VtWtMxm3JEmSJM1XM5oEVtUPgZ02KvsevdlCN65bwHGb2c/pwOkzEaMkSZIkdclszQ4qSZIkSZoDTAIlSZIkqUNMAiVJkiSpQ0wCJUmSJKlDTAIlSZIkqUNMAiVJkiSpQ0wCJUmSJKlDTAIlSZIkqUNMAiVJkiSpQ0wCJUmSJKlDTAIlSZIkqUNMAiVJkiSpQ0wCJUmSJKlDTAIlSZIkqUNMAiVJkiSpQ0wCJUmSJKlDTAIlSZIkqUNMAiVJkiSpQ0wCJUmSJKlDZjQJTLJ9krOSfDPJ1UmemmTHJKuTXNOed2h1k+SUJOuSXJZk3779LG/1r0myfCZjliRJkqT5bKbPBP4d8Nmq2gt4InA1cDywpqqWAGvaOsAhwJL2WAGcCpBkR+BE4CnA/sCJk4mjJEmSJGlqZiwJTLId8EzgNICq+mlVfR9YBqxq1VYBh7blZcAZ1XMBsH2SXYEXAKur6taqug1YDRw8U3FLkiRJ0nw2k2cC9wQmgA8k+XqS9yd5GLBLVd3Q6twI7NKWFwHX97Vf38o2Vy5JkiRJmqKZTAIXAPsCp1bVk4Afcu/QTwCqqoAaxoslWZFkbZK1ExMTw9ilJEmSJM07M5kErgfWV9WFbf0seknhTW2YJ+355rZ9A7B7X/vdWtnmyu+jqlZW1dKqWrpw4cKhvhFJkiRJmi9mLAmsqhuB65M8phUdCFwFnANMzvC5HDi7LZ8DHNVmCT0AuL0NG/0ccFCSHdqEMAe1MkmSJEnSFC2Y4f2/BvhwkgcB1wLH0Es8z0xyLHAdcHirey7wQmAdcFerS1XdmuRtwEWt3lur6tYZjluSJEmS5qUZTQKr6lJg6SY2HbiJugUct5n9nA6cPtzoJEmSJKl7Zvo+gZIkSZKkOcQkUJKkWZbk9CQ3J7mir+wtSTYkubQ9Xti37YQk65J8K8kL+soPbmXrkhy/8etIkrQpJoGSJM2+DwIHb6L85Krapz3OBUiyN3AE8NjW5r1JtkmyDfD3wCHA3sCRra4kSVs00xPDSJKk/7+9e4+SrKzuPv79MYioIIOKhHAR1DEGjSIZEZQYkATxElGjCPEyInHMChoNiQnGN+IlJuZijJKEZBIQNCrBC6+oKEwQREWR4SII4ssEJTAijAyC0YgB9/tHPS0Fds/0dHf16a7z/axVq8/Z59Sp3bW6++ldz+XcS1Wdn2T3aZ5+KHBqVd0BfDPJWmCfdmxtVV0LkOTUdu5Vc5yuJGnM2BMoSdLC8eokl7fhotu32M7A9UPn3NBiU8UlSdooi0BJkhaGE4BHAHsBNwLvnKsLJ1mZZE2SNevXr5+ry0qSFimLQEmSFoCquqmq7qqqnwD/wt1DPtcBuw6dukuLTRWf7Nqrqmp5VS3fYYcd5j55SdKiYhEoSdICkGSnod3nARMrh54BHJ7kvkn2AJYBXwEuApYl2SPJVgwWjzljPnOWJC1OLgwjSdI8S/Ih4ADgIUluAI4DDkiyF1DAt4BXAVTVlUlOY7Dgy53A0VV1V7vOq4GzgCXASVV15Tx/K5KkRcgiUJKkeVZVR0wSPnEj578dePsk8TOBM+cwNUlSDzgcVJIkSZJ6xCJQkiRJknrEIlCSJEmSesQiUJIkSZJ6xCJQkiRJknrEIlCSJEmSesQiUJIkSZJ6xCJQkiRJknrEIlCSJEmSesQiUJIkSZJ6ZKRFYJJvJbkiyWVJ1rTYg5KsTnJN+7p9iyfJe5KsTXJ5kr2HrrOinX9NkhWjzFmSJEmSxtl89AQeWFV7VdXytn8scE5VLQPOafsAzwCWtcdK4AQYFI3AccCTgH2A4yYKR0mSJEnS5uliOOihwClt+xTguUPx99XAl4GlSXYCng6srqoNVXUrsBo4ZL6TliRJkqRxMOoisICzk1ycZGWL7VhVN7bt7wA7tu2dgeuHnntDi00Vv4ckK5OsSbJm/fr1c/k9SJIkSdLY2HLE19+/qtYleSiwOsnVwwerqpLUXLxQVa0CVgEsX758Tq4pSZIkSeNmpD2BVbWufb0ZOJ3BnL6b2jBP2teb2+nrgF2Hnr5Li00VlyRJkiRtps0uApNsn+Rx0zjvAUm2ndgGDga+BpwBTKzwuQL4eNs+A3hZWyV0X+C2Nmz0LODg9rrbt+uctbl5S5I0StNtHyVJ6tq0hoMmOQ94Tjv/YuDmJF+sqmM28rQdgdOTTLzOB6vqM0kuAk5LchRwHXBYO/9M4JnAWuCHwJEAVbUhyduAi9p5b62qDdP/FiVJGo0Zto+SJHVqunMCt6uq25P8NoMVPI9LcvnGnlBV1wKPnyR+C3DQJPECjp7iWicBJ00zV0mS5stmt4+SJHVtusNBt2zz9w4DPjnCfCRJWkxsHyVJi850i8C3MJiHt7aqLkrycOCa0aUlSdKiYPsoSVp0pjsc9Maq+ulk96q6NsnfjignSZIWC9tHSdKiM92ewOOnGZMkqU9sHyVJi85GewKT7Ac8GdghyfBKZw8ElowyMUmSFirbR0nSYrap4aBbAdu087Ydit8OvGBUSUmStMDZPkqSFq2NFoFV9Tngc0lOrqrr5iknSZIWNNtHSdJiNt2FYe6bZBWw+/Bzquppo0hKkqRFwvZRkrToTLcI/DDwT8C/AneNLh1JkhYV20dJ0qIz3SLwzqo6YaSZSJK0+Ng+SpIWneneIuITSX43yU5JHjTxGGlmkiQtfLaPkqRFZ7o9gSva19cPxQp4+NymI0nSomL7KEladKZVBFbVHqNORJKkxcb2UZK0GE2rCEzyssniVfW+uU1HkqTFw/ZRkrQYTXc46BOHtrcGDgIuAWzkJEl9ZvsoSVp0pjsc9DXD+0mWAqeOJCNJkhYJ20dJ0mI03dVB7+0HgPMgJEm6J9tHSdKCN905gZ9gsNoZwBLgF4HTRpWUJEmLge2jJGkxmu6cwL8Z2r4TuK6qbhhBPpIkLSa2j5KkRWdaw0Gr6nPA1cC2wPbAj6f7AkmWJLk0ySfb/h5JLkyyNsm/J9mqxe/b9te247sPXeMNLf6NJE+f/rcnSdLozKZ9lCSpK9MqApMcBnwFeCFwGHBhkhdM8zVeC3x9aP8vgXdV1SOBW4GjWvwo4NYWf1c7jyR7AocDjwEOAf4xyZJpvrYkSSMzy/ZRkqROTHdhmDcCT6yqFVX1MmAf4E839aQkuwDPAv617Qd4GvCRdsopwHPb9qFtn3b8oHb+ocCpVXVHVX0TWNteX5Kkrs2ofZQkqUvTLQK3qKqbh/ZvmeZz/w74I+Anbf/BwPeq6s62fwOwc9veGbgeoB2/rZ3/0/gkz5EkqUszbR8lSerMdBeG+UySs4APtf0XAWdu7AlJng3cXFUXJzlg5ilOT5KVwEqA3XbbbdQvJ0kSzKB9lCSpaxstApM8Etixql6f5PnA/u3Ql4APbOLaTwGek+SZwNbAA4F3A0uTbNl6+3YB1rXz1wG7Ajck2RLYjsEnqhPxCcPP+amqWgWsAli+fHnd+7gkSXNllu2jJEmd2tSQlb8Dbgeoqo9V1TFVdQxwejs2pap6Q1XtUlW7M1jY5bNV9WLgXGBi0vwK4ONt+4y2Tzv+2aqqFj+8rR66B7CMwSR8SZK6MuP2ESDJSUluTvK1odiDkqxOck37un2LJ8l72irZlyfZe+g5K9r51yRZMdlrSZJ0b5sqAnesqivuHWyx3Wf4mn8MHJNkLYM5fye2+InAg1v8GODY9lpXMrjx7lXAZ4Cjq+quGb62JElzYbbt48kMVrwedixwTlUtA85p+wDPYPAB6DIG0x5OgEHRCBwHPInBgjTHTRSOkiRtzKbmBC7dyLH7TfdFquo84Ly2fS2TrO5ZVT9isMT2ZM9/O/D26b6eJEkjNqv2sarOH74fbnMocEDbPoVBu/nHLf6+Njrmy0mWJtmpnbu6qjYAJFnNoLD8EJIkbcSmegLXJHnlvYNJfhu4eDQpSZK04I2ifdyxqm5s298BdmzbU62S7erZkqQZ2VRP4OuA05O8mLsbteXAVsDzRpmYJEkL2Ejbx6qqJHO2yJkraEuShm20CKyqm4AnJzkQeGwLf6qqPjvyzCRJWqBG1D7elGSnqrqxDfecuP/gVKtkr+Pu4aMT8fOmyNcVtCVJPzWt+wRW1bkMVvWUJEnNHLePE6tkv4OfXT371UlOZbAIzG2tUDwL+POhxWAOBt4wR7lIksbYdG8WL0mS5kiSDzHoxXtIkhsYrPL5DuC0JEcB1wGHtdPPBJ4JrAV+CBwJUFUbkrwNuKid99aJRWIkSdoYi0BJkuZZVR0xxaGDJjm3gKOnuM5JwElzmJokqQc2tTqoJEmSJGmMWARKkiRJUo9YBEqSJElSj1gESpIkSVKPWARKkiRJUo9YBEqSJElSj1gESpIkSVKPWARKkiRJUo9YBEqSJElSj1gESpIkSVKPWARKkiRJUo9YBEqSJElSj1gESpIkSVKPjKwITLJ1kq8k+WqSK5O8pcX3SHJhkrVJ/j3JVi1+37a/th3ffehab2jxbyR5+qhyliRJkqRxN8qewDuAp1XV44G9gEOS7Av8JfCuqnokcCtwVDv/KODWFn9XO48kewKHA48BDgH+McmSEeYtSZIkSWNrZEVgDfx3271PexTwNOAjLX4K8Ny2fWjbpx0/KEla/NSquqOqvgmsBfYZVd6SJEmSNM5GOicwyZIklwE3A6uB/wS+V1V3tlNuAHZu2zsD1wO047cBDx6OT/IcSZIkSdJmGGkRWFV3VdVewC4Meu8eParXSrIyyZoka9avXz+ql5EkSZKkRW1eVgetqu8B5wL7AUuTbNkO7QKsa9vrgF0B2vHtgFuG45M8Z/g1VlXV8qpavsMOO4zk+5AkSZKkxW6Uq4PukGRp274f8OvA1xkUgy9op60APt62z2j7tOOfrapq8cPb6qF7AMuAr4wqb0mSJEkaZ1tu+pQZ2wk4pa3kuQVwWlV9MslVwKlJ/gy4FDixnX8i8P4ka4ENDFYEpaquTHIacBVwJ3B0Vd01wrwlSZIkaWyNrAisqsuBJ0wSv5ZJVvesqh8BL5ziWm8H3j7XOUqSJElS38zLnEBJkiRJ4OSqzAAAGHxJREFU0sJgEShJkiRJPWIRKEmSJEk9YhEoSZIkST1iEShJkiRJPWIRKEmSJEk9YhEoSZIkST1iEShJkiRJPWIRKEmSJEk9YhEoSZIkST1iEShJkiRJPWIRKEmSJEk9YhEoSZIkST1iEShJkiRJPWIRKEmSJEk9YhEoSZIkST1iEShJkiRJPWIRKEmSJEk9YhEoSZIkST0ysiIwya5Jzk1yVZIrk7y2xR+UZHWSa9rX7Vs8Sd6TZG2Sy5PsPXStFe38a5KsGFXOkiRJkjTuRtkTeCfwB1W1J7AvcHSSPYFjgXOqahlwTtsHeAawrD1WAifAoGgEjgOeBOwDHDdROEqSJEmSNs/IisCqurGqLmnb3we+DuwMHAqc0k47BXhu2z4UeF8NfBlYmmQn4OnA6qraUFW3AquBQ0aVtyRJkiSNs3mZE5hkd+AJwIXAjlV1Yzv0HWDHtr0zcP3Q025osanikiRJkqTNNPIiMMk2wEeB11XV7cPHqqqAmqPXWZlkTZI169evn4tLSpI075J8K8kVSS5LsqbFNns+vSRJUxlpEZjkPgwKwA9U1cda+KY2zJP29eYWXwfsOvT0XVpsqvg9VNWqqlpeVct32GGHuf1GJEmaXwdW1V5Vtbztb9Z8ekmSNmaUq4MGOBH4elX97dChM4CJFT5XAB8fir+sfaq5L3BbGzZ6FnBwku3bJ58Ht5gkSX2xufPpJUma0pYjvPZTgJcCVyS5rMX+BHgHcFqSo4DrgMPasTOBZwJrgR8CRwJU1YYkbwMuaue9tao2jDBvSZK6VMDZSQr456paxebPp79xKEaSlQx6Ctltt91GmLokaTEYWRFYVV8AMsXhgyY5v4Cjp7jWScBJc5edJEkL1v5VtS7JQ4HVSa4ePlhV1QrEaWuF5CqA5cuXz8lcfEnS4jUvq4NKkqTpqap17evNwOkM7pG7ufPpJUmakkWgJEkLRJIHJNl2YpvBPPivsfnz6SVJmtIo5wRKkqTNsyNw+mBtNbYEPlhVn0lyEZsxn16SpI2xCJQkaYGoqmuBx08Sv4XNnE8vSdJUHA4qSZIkST1iEShJkiRJPWIRKEmSJEk9YhEoSZIkST1iEShJkiRJPWIRKEmSJEk9YhEoSZIkST1iEShJkiRJPWIRKEmSJEk9YhEoSZIkST1iEShJkiRJPWIRKEmSJEk9YhEoSZIkST1iEShJkiRJPWIRKEmSJEk9YhEoSZIkST0ysiIwyUlJbk7ytaHYg5KsTnJN+7p9iyfJe5KsTXJ5kr2HnrOinX9NkhWjyleSJEmS+mCUPYEnA4fcK3YscE5VLQPOafsAzwCWtcdK4AQYFI3AccCTgH2A4yYKR0mSJEnS5htZEVhV5wMb7hU+FDilbZ8CPHco/r4a+DKwNMlOwNOB1VW1oapuBVbzs4WlJEmSJGma5ntO4I5VdWPb/g6wY9veGbh+6LwbWmyq+M9IsjLJmiRr1q9fP7dZS5IkSdKY6GxhmKoqoObwequqanlVLd9hhx3m6rKSJEmSNFbmuwi8qQ3zpH29ucXXAbsOnbdLi00VlyRJkiTNwHwXgWcAEyt8rgA+PhR/WVsldF/gtjZs9Czg4CTbtwVhDm4xSZIkSdIMbDmqCyf5EHAA8JAkNzBY5fMdwGlJjgKuAw5rp58JPBNYC/wQOBKgqjYkeRtwUTvvrVV178VmJEmSJEnTNLIisKqOmOLQQZOcW8DRU1znJOCkOUxNkiRJknqrs4VhJEmSJEnzzyJQkiRJknrEIlCSJEmSesQiUJIkSZJ6xCJQkiRJknrEIlCSJEmSesQiUJIkSZJ6xCJQkiRJknrEIlCSJEmSesQiUJIkSZJ6ZMuuE5AkgN2P/VTXKfTWt97xrK5TkCRJ88ieQEmSJEnqEYtASZIkSeoRi0BJkiRJ6hGLQEmSJEnqEYtASZIkSeoRi0BJkiRJ6hGLQEmSJEnqEYtASZIkSeqRRVMEJjkkyTeSrE1ybNf5SJK0ENg+SpI216IoApMsAf4BeAawJ3BEkj27zUqSpG7ZPkqSZmJRFIHAPsDaqrq2qn4MnAoc2nFOkiR1zfZRkrTZFksRuDNw/dD+DS0mSVKf2T5Kkjbbll0nMFeSrARWtt3/TvKNLvPpsYcA3+06iZnKX3adgRaxRfuzPwY/9w/rOoGFbozayJH+no3B78Kojez9973fJN/77izmvztTto+LpQhcB+w6tL9Li/1UVa0CVs1nUvpZSdZU1fKu85Dmmz/76sgm20cYnzbS37Nu+f53x/e+O+P63i+W4aAXAcuS7JFkK+Bw4IyOc5IkqWu2j5KkzbYoegKr6s4krwbOApYAJ1XVlR2nJUlSp2wfJUkzsSiKQICqOhM4s+s8tEmLfriRNEP+7KsTPWsf/T3rlu9/d3zvuzOW732qquscJEmSJEnzZLHMCZQkSZIkzQGLQEmSJEnqEYtAzUqSi5McnWT7rnOR5luSX+o6B0kahQzsuukzJS1GzgnUrCR5JHAk8CJgDfBe4OzyB0s9kOTzwH2Bk4EPVNVt3WYkjZ8kz58kfBtwRVXdPN/59EmSK6rKD7s6kGQH4JXA7gwt5FhVr+gqpz5IsgS4sqoe3XUuo2YRqDmRZAvg2cAJwF0MisF3V9WGThOTRizJMuAVwAuBrwDvrarV3WYljY8knwL2A85toQOAi4E9gLdW1fs7Sm3sJTkF+PuquqjrXPomyQXA5xn8rN81Ea+qj3aWVE8k+Tjwmqr6r65zGSWLQM1akscx6A18JoN7VX0A2B94aVXt1WVu0nxonxw+F3gPcDsQ4E+q6mOdJiaNgSRnAS+rqpva/o7A+4AjgPOr6rFd5jfOklwNPBK4DvgBg79tVVWP6zSxHkhymf9DdSPJ+cATGHyw+4OJeFU9p7OkRmDR3CdQC1OSi4HvAScCx1bVHe3QhUme0l1m0ugNfQDyLGA18BtVdUmSnwe+BFgESrO360QB2NzcYhuS/G9XSfXE07tOoMc+meSZ7T6gml9/2nUC88GeQM1KkodX1bVd5yF1IcnngH8FPlJV/3OvYy91mJo0e0n+EdgN+HAL/SZwA/B64JNVdWBXufVBkv2BZVX13jZPbZuq+mbXeY27JN8HHgDcAfwvd/fCPrDTxHoiycMY/Nz/R5L7A0uq6vtd5zWXLAI1a0meBTwG2HoiVlVv7S4jSdK4SBIGhd/E6JIvAh91AbLRS3IcsBz4hap6VBvl8OGqcqSPxlaSVwIrgQdV1SPa3P9/qqqDOk5tTjkcVLOS5J+A+wMHMugReQGDMdTS2GsNw18Ae3LPD0Ee3llS0phpxd5H2kPz63kM5kZdAlBV306ybbcp9UebcrA791wd1GkGo3c0sA9wIUBVXZPkod2mNPcsAjVbT66qxyW5vKrekuSdwKe7TkqaJ+8FjgPexeCDkCPx/qvSnGq3iPhL4KEMhsQ5LG7+/LiqKkkBJHlA1wn1RZKTgMcBVwI/aeHCuebz4Y6q+vFgEAIk2ZLBez9WLAI1WxPzoH7YhoncAuzUYT7SfLpfVZ2TJFV1HfDmtljSm7pOTBojf8Vg0aWvd51ID52W5J+BpW2I3CuAf+k4p77Yt6r27DqJnvpckj8B7pfk14HfBT7RcU5zziJQs/XJJEuBv2YwXKQYDAuV+uCOdo/Ma5K8GlgHbNNxTtK4uckCsBtV9Tftn+DbgV8A3uR9UOfNl5LsWVVXdZ1IDx0LHAVcAbwKOLOqxu7DDxeG0ZxJcl9g66q6retcpPmQ5InA14GlwNuA7YC/qqovd5qYNEaSvBv4OeD/MlgpEXBu1HxK8kDuOS9tQ4fp9EKSXwXOAL7D4OfeezTOkySvrap3byq22FkEakbaHI0p2ThLkuZCkvdOEq6qesW8J9MzSV4FvAX4EYN5aROFiItfjViStcAxDHqjJuYE0qYeaISSXFJVe98rdmlVPaGrnEbBIlAzMtQoPxR4MvDZtn8gcEFVPbuTxKR5kOQTbGSSeFU9Zx7TkaSRSHINsF9VfbfrXPomyZeqar+u8+iTJEcAvwXsD3x+6NC2wE+8RYQEVNWRAEnOBvasqhvb/k7AyR2mJs2Hv2lfn89gmNq/tf0jgJs6yUgaM0n+qKr+KsnxTPKhS1X9Xgdp9c1/Aj/sOomeujTJBxksSOIw6PlxAXAj8BDgnUPx7wOXd5LRCFkEarZ2nSgAm5uA3bpKRpoPVfU5gCTvrKrlQ4c+kWRNR2lJ42ZiMRh/p7rzBuCCJBdyz0LEAnz07sfgPT94KOYtIkaoDbW9DuhFD6xFoGbrnCRnAR9q+y8C/qPDfKT59IAkD6+qawGS7AF4Hy1pDlTVJ5IsAX6pqv6w63x66p8ZTPe4x7w0jd7EiCvNv77cm9Q5gZq19svyK233/Ko6vct8pPmS5BBgFXAtg0biYcCrquqsThOTxohzo7ozjothLBZt7YXJhkG7INKItUV5xv7epBaBkjQL7dYoj267V1fVHRs7X9LmSXICsDPwYeAHE3HnRo1ekj8HvsXPzkvzFhEjluQ3h3a3Bp4HfNuhuKOX5ItV9ZSu8xg1i0DNSJIvVNX+Sb7PPT+pGssuc2lYkqdV1WenulWK/5xKc8dbRHQnyTcnCXuLiA4k2QL4QlU9uetcxl1f7k3qnEDNSFXt375u23UuUgd+lcE8md+Y5JgT96U55Nyo7lTVHl3noJ9axmCOmkbvgQxWxR3rRXnsCdSMJHnQxo47VESSNBeSPBx4N7Avg3/EvgS8rqom66XSHGoL8zwL2J2hjoOq+tuucuqLSUZafQd4Q1V9tKOUNGbsCdRMXczgj1MmOVaAQ0U0tpIcs7Hj/oMkzakPAv/AYE4UwOHAqcCTOsuoPz4B/AhXB513jrSaf327N6lFoGbEISLqORtnaf7cv6reP7T/b0le31k2/bJLVT2u6yT6KMk5VXXQpmKaU/dNsg/wVeDHTN7RMTYsAjVrSZ4DPLXtnldVn+wyH2nUquotXecg9cinkxzLoPevGNyP9syJaQlOPxipTyc5uKrO7jqRvkiyNXB/4CFJtufuQuSBDFbJ1ehsB/wd8IvA5cAXgQuAC8bx74xzAjUrSd4BPBH4QAsdAVxUVX/SXVbS/EiyC3A8MLGU9OeB11bVDd1lJY2XoRUqJ/5hGf503pUqRyjJ84B/A7YA/hdXAB+5JK8FXgf8PPDtoUO3A/9SVX/fSWI9kmQrYDnwZGC/9vheVe3ZaWJzzCJQs5LkcmCvqvpJ218CXOrwEfVBktUM5itNDFV7CfDiqvr17rKSxkOSJwLXV9V32v4K4DcZ3LfuzeP4yfxC0wrwQ4Eryn8Y51WS11TV8V3n0UdJtmNQ+D2lfV3K4HdgrFYqtgjUrLQi8ICJxrgNzznPIlB9kOSyqtprUzFJmy/JJcCvVdWGJE9lMBz0NcBewC9W1Qs6TbAHkpzPoI13UZh5luRlk8Wr6n3znUtfJFkFPAb4PnAh8GXgy1V1a6eJjYhzAjVbfwFcmuRcBsNEngoc221K0ry5JclLgA+1/SOAWzrMRxonS4Z6+14ErGrL4380yWUd5tUn1wLnJfk097xptisgj94Th7a3Bg4CLgEsAkdnN+C+wDXAOuAG4HudZjRC9gRq1pLsxN1/rL4yMXRHGndJHsZgTuB+DOYrXQD8XlX9V6eJSWMgydcYTDe4M8nVwMqqOn/iWFU9ttsMx1+S4yaLuzjW/EuyFDi1qg7pOpdxliQMegOf3B6PBTYAX6qqSX8fFiuLQM1Ikr03dryqLpmvXCRJ4yfJG4FnAt9l8An93lVVSR4JnFJVT9noBaQxkuQ+wJVV9aiuc+mDtvDbUxgUgs8GHlxVS7vNam5ZBGpG2vDPCb8MrOHuFduqqp42/1lJ82OqG8lOGLcbykpdSbIvsBNwdlX9oMUeBWzjh42j19r6yW6abRs/Ykk+wd3v/RIGty04raqccjMiSX6Pu3sA/5d2e4j2uGLc5sY6J1AzUlUHTmwnudQGQT2zZmj7LcBYDRGRFoqq+vIksf/XRS499YdD21szWJ31zo5y6Zu/Gdq+k0Eh+KKOcumL3YEPA79fVTd2nMvI2ROoWUtySVVtdHioNK7ahyBP6DoPSZoPSb5SVft0nUcfJHkC8FvAC4FvAh/1PoGaK/YEStLs+EmapLHUbvs0YQsGN9DerqN0eqENdz6iPb4L/DuDTpsDN/pEaTNZBGpG7jUnapck7xk+7pwoSZIWvYu5u62/E/gWcFRn2fTD1cDngWdX1VqAJL/fbUoaRxaBmqnhOVEXd5aF1IEk3+fuf4zun+T2iUMMFkZ6YDeZSdLsJXkicH1V7dH2VzCYD/gt4KoOU+uD5wOHA+cm+QxwKncvvCfNGecESpIk6aeSXAL8WlVtSPJUBoXIa4C9gF+sqhd0mmAPJHkAcCiDYaFPY3CT+NOr6uxOE9PYsAiUJEnSTyX5alU9vm3/A7C+qt7c9i+rqr26zK9vkmzPYHGYF1XVQV3no/GwRdcJSJIkaUFZkmRiytBBwGeHjjmVaJ5V1a1VtcoCUHPJX2RJkiQN+xDwuSTfBf6HwUIlJHkkcFuXiUmaGw4H1awk2QU4HtifwUIZnwdeW1U3dJqYJEmasST7AjsBZ1fVD1rsUcA2VXVJp8lJmjWLQM1KktXAB4H3t9BLgBdX1a93l5UkSZKkqVgEalYmmyDupHFJkiRp4XJhGM3WLUlekmRJe7wEuKXrpCRJkiRNziJQs/UK4DDgO8CNwAuAIzvNSJIkLXpJ3pjkyiSXJ7ksyZO6zkkaFw4HlSRJ0oKSZD/gb4EDquqOJA8Btqqqb3ecmjQWvEWEZiTJmzZyuKrqbfOWjCRJGjc7Ad+tqjsAquq7AEl+mUFxuA3wXeDlVXVjklcCK4GtgLXAS6vqh0leCBwH3AXcVlVPTbI1cAKwHLgTOKaqzk3ycuA5wP2BRwCnV9UfJVkCnNjOL+CkqnrXvLwL0ojYE6gZSfIHk4QfABwFPLiqtpnnlCRJ0phIsg3wBQYF2X8A/w5cAHwOOLSq1id5EfD0qnpFkgdX1S3tuX8G3FRVxye5AjikqtYlWVpV32v/wzymPe/RwNnAo4DDgTcBTwDuAL7B4BZYDwXeMbHy+cR15u3NkEbAnkDNSFW9c2I7ybbAaxnMBTwVeOdUz5MkSdqUqvrv1uv3K8CBDIrAPwMeC6xOArCEwXoEAI9txd9SBr2EZ7X4F4GTk5wGfKzF9mdwj2Oq6uok1zEoAgHOqarbAJJcBTwMuBJ4eJLjgU8xKBqlRc0iUDOW5EHAMcCLgVOAvavq1m6zkiRJ46Cq7gLOA85rPXpHA1dW1X6TnH4y8Nyq+mob1nlAu8bvtAVlngVc3ArLjbljaPsuYMuqujXJ44GnA7/DYEG8V8z0+5IWAlcH1Ywk+WvgIuD7wC9V1ZstACVJ0lxI8gtJlg2F9gK+DuzQFo0hyX2SPKYd3xa4Mcl9GHw4PXGdR1TVhVX1JmA9sCvw+YlzkjwK2I3B0M+pcnkIsEVVfRT4P8Dec/RtSp2xJ1Az9QcMPi37P8Ab27AMgDBYGOaBXSUmSZIWvW2A45MsZbB4y1oGC7+sAt6TZDsG/8f+HYPhmn8KXMig0LuQQVEI8NetmAxwDvBV4GrghNa7eCeDxWXuGPpf5t52Bt6bZKLz5A1z+Y1KXXBhGEmSJEnqEYeDSpIkSVKPWARKkiRJUo9YBEqSJElSj1gESgtAkv++1/7Lk/z9Jp7z5iR/2LbfmuTXJjnngCSfnNtsJUmStJi5Oqg0BtrS15IkSdIm2RMoLXBJdk/y2SSXJzknyW6TnHNykhe07UOSXJ3kEuD5Q+fsk+RLSS5NckGSX2jx85PsNXTeF9pNcSVJkjSGLAKlheF+SS6beABvHTp2PHBKVT0O+ADwnqkukmRr4F+A3wB+Gfi5ocNXA79SVU8A3gT8eYufCLy8Pf9RwNZV9dU5+a4kSZK04FgESgvD/1TVXhMPBkXahP2AD7bt9wP7b+Q6jwa+WVXX1OAmoP82dGw74MNJvga8C3hMi38YeHaS+wCvAE6e9XcjSZKkBcsiUOqPtwHnVtVjGfQUbg1QVT8EVgOHAocx6G2UJEnSmLIIlBa+C4DD2/aLgc9v5Nyrgd2TPKLtHzF0bDtgXdt++b2e968MhpleVFW3zipbSZIkLWgWgdLC9xrgyCSXAy8FXjvViVX1I2Al8Km2MMzNQ4f/CviLJJdyr5WBq+pi4HbgvXOcuyRJkhaYDKYNSeqzJD8PnAc8uqp+0nE6kiRJGiF7AqWeS/Iy4ELgjRaAkiRJ48+eQEmSJEnqEXsCJUmSJKlHLAIlSZIkqUcsAiVJkiSpRywCJUmSJKlHLAIlSZIkqUcsAiVJkiSpR/4/wfwbQIWLTQk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2" descr="data:image/png;base64,iVBORw0KGgoAAAANSUhEUgAAAfsAAAE9CAYAAAAMOst7AAAABHNCSVQICAgIfAhkiAAAAAlwSFlzAAALEgAACxIB0t1+/AAAADh0RVh0U29mdHdhcmUAbWF0cGxvdGxpYiB2ZXJzaW9uMy4yLjIsIGh0dHA6Ly9tYXRwbG90bGliLm9yZy+WH4yJAAAgAElEQVR4nO3de3icd3nn//c9M5ItW7acxIc4smxZthwI0ATq5RDYX5OUcAi0gbZAurttYHuRTRq6Jc62EGCXHnJgt5DQo9NkyRJ6QWna0pKWUBpit91uAsRJQzgkjmXJtqzYlg+SLFmypHnm/v3xPCOPpBlpZjyjOejzui5dmrk18/g71uGe5/t8v/dt7o6IiIjUr1ilByAiIiLlpWQvIiJS55TsRURE6pySvYiISJ1TshcREalzSvYiIiJ1LlHpAZTL6tWrvb29vdLDEBERWTDPPPPMCXdfMzNet8m+vb2dPXv2VHoYIiIiC8bMDmaLaxpfRESkzinZi4iI1DklexERkTqnZC8iIlLnlOxFRETqnJK9iIhInVOyFxERqXNK9iIicl7Gdu3m+Ps+wNE3Xsnx932AsV27Kz0kmUHJXkREija2azdDn/wUQf8xbFULQf8xhj75KSX8KqNkLyIiRRvZeT80NhBbtgwzI7ZsGTQ2hHGpGmVN9ma21My+Z2bfN7MfmdlvR/EvmlmPmT0XfVwRxc3M/sDMuszseTN7XcaxbjSzfdHHjeUct4iI5Cfo7cWamqbFrKmJoLe3QiOSbMpdG38cuMbdR8ysAfhXM/tm9LXfcPe/mvH4dwKd0ccbgJ3AG8zsQuDTwHbAgWfM7FF3Hyjz+EVEZA7xtrZwCn/ZsqmYj40Rb2ur4KhkprKe2XtoJLrbEH34HE+5HvhS9LzvAKvMbD3wduBxdz8VJfjHgXeUc+wiIjK/5ltuholJUqOjuDup0VGYmAzjUjXKfs3ezOJm9hzQT5iwvxt96a5oqv4+M1sSxVqBzLmfw1EsV1xERCqo6ZqrabnrTuJr1+GDQ8TXrqPlrjtpuubqSg9NMpS9xa27B8AVZrYK+BszezVwB3AUaAQeAD4G/M75/ltmdhNwE8DGjRvP93AiIpKHpmuuVnKvcgu2Gt/dB4HdwDvc/Ug0VT8O/B/g9dHD+oDMCz0boliu+Mx/4wF33+7u29esWVOOlyEiIlJzyr0af010Ro+ZNQHXAi9G1+ExMwPeA/wwesqjwC9Hq/LfCAy5+xHgW8DbzOwCM7sAeFsUExERkXmUexp/PfCwmcUJ31g84u5/b2a7zGwNYMBzQHolx2PAdUAXMAp8CMDdT5nZ7wJPR4/7HXc/Veaxi4hIHsZ27WZk5/0Evb3E29povuVmTetXGXOfa3F87dq+fbvv2bOn0sMQEalrY7t2M7jjdlLDw5BMQiJBbMUKVt37OSX8CjCzZ9x9+8y4KuiJiEjRTt99D6lTp2B8HIIAxsdJnTrF6bvvqfTQJEPZV+OLiEj9SnZ1hUk+UxCEcakaOrMXEZHiJZOFxaUilOxFRKR4udZ91el6sFqlZC8iIsUzKywuFaFkLyIixUvkWPqVKy4VoWQvIiJFS2zdWlBcKkPJXkREiha/7JUFxaUylOxFRKRoE49/e/b1ebMwLlVDyV5ERIrmw8OzV967h3GpGkr2IiJSPK3GrwlK9iIiUjzts68JSvYiIlI8JfuaoGQvIiJS55TsRURE6pySvYiISJ1TshcREalzSvYiIiJ1TsleRESkzinZi4iI1DklexERkTqnZC8iIlLnlOxFRETqnJK9iIhInVOyFxERqXNK9iIiUjy1uK0JZU32ZrbUzL5nZt83sx+Z2W9H8c1m9l0z6zKzvzCzxii+JLrfFX29PeNYd0TxvWb29nKOW0RE8mOtrQXFpTLKfWY/Dlzj7pcDVwDvMLM3Av8TuM/dtwIDwK9Ej/8VYCCK3xc9DjO7DLgBeBXwDuBPzCxe5rGLiMg8lt/wgdln8WZhXKpGWZO9h0aiuw3RhwPXAH8VxR8G3hPdvj66T/T1nzYzi+Jfdfdxd+8BuoDXl3PsIiIyv4knnyK2/mJs+XJoaMCWLye2/mImnnyqqOON7drN8fd9gKNvvJLj7/sAY7t2l3jEi1PZr9mbWdzMngP6gceB/cCguyejhxwG0vM9rUAvQPT1IeCizHiW54iISIUEvb3Q2Dg92NgYxgs0tms3Q5/8FEH/MWxVC0H/MYY++Skl/BIoe7J398DdrwA2EJ6Nv6Jc/5aZ3WRme8xsz/Hjx8v1z4iISMSam0n1HsZHR2FyEh8dJdV7GGtuLvhYIzvvh8YGYsuWYWbEli2DxoYwLudlwVbju/sgsBt4E7DKzBLRlzYAfdHtPqANIPp6C3AyM57lOZn/xgPuvt3dt69Zs6Ysr0NERM5JDQ9DEIB7GHCHIAjjBQp6e7Gmpmkxa2oqapZApiv3avw1ZrYqut0EXAu8QJj0fyF62I3A16Pbj0b3ib6+y909it8QrdbfDHQC3yvn2EVEZH6p48ezLtBLFTG7Gm9rw8fGpsV8bIx4W1uOZ0i+yn1mvx7YbWbPA08Dj7v73wMfA3aYWRfhNfkvRI//AnBRFN8BfBzA3X8EPAL8GPgH4FZ3D8o8dhERmU/mWX1adHZfqOZbboaJSVKjo7g7qdFRmJgM43JezGd+k+rE9u3bfc+ePZUehohIXetr74DJydlfaGig9UB3wccb27WbkZ33E/T2Em9ro/mWm2m65uoSjHRxMLNn3H37zHgi24NFRETyki3RzxWfR9M1Vyu5l4HK5YqISNXQPvvyULIXEZGqoH325aNkLyIiVUH77MtHyV5ERIpXwq532mdfPlqgJyIiVSHe1sbECz+GodOQSkEsBi0raXzlZZUeWs3Tmb2IiBQv1/btIrZ12/qLYWAwTPQQfh4YDONyXpTsRUSkKkx88x8Kikv+lOxFRKQq+OhoQXHJn5K9iIhInVOyFxGR4pVwNb6Uj5K9iIgUL5FjU1eu+FyWLCksLnlTshcRkaLFt27N2uI2vnVr4Qdrbi4sLnlTshcRkaI1veu6rC1um951XeEHGxkJ99ZnisXCuJwXJXsRESnamYe/VFB8XokE1tQ09VHU5QCZRcleRGSRKWVnOT9+vKD4XBIdHZBK4akUjuOpFKRSYVzOi5K9iMgiUs2d5VZ+4g6Ix2F8HMbOhp/j8TAu50XJXkRkEanmznJn/vZvwwSfaXw8jMt5UbIXEVlESt5ZroRb78a/9jcFxSV/SvYiIotIvK0NHxubFvOxMeJtbcUdMJksLD6XEjbVkemU7EVEFpHmW26GiUlSo6O4O6nRUZiYDONSt5TsRUQWkaZrrqblrjuJr12HDw4RX7uOlrvupOmaqys9tNl77OeL56GUOw9qmTYwiogsMk3XXF0dyX2mdB/7fOPzSO88oLFh2s4DquXNzQLSmb2IiNSlkZ33k5qcIHXkKMkX95I6cpTU5ERV7DxYaDqzFxGR6tDYCBMT2eNFmHzpJXxoKLwMEI/jySScOMnkZBGLB2uczuxFRKQqWEtLQfF5TUxAEIR7989GRXqCIPsbijpX1mRvZm1mttvMfmxmPzKzX4/iv2VmfWb2XPRxXcZz7jCzLjPba2Zvz4i/I4p1mdnHyzluERHJUwkX1fnAQEHxeY+XTM6+3p9KhfEi1PJiv3Kf2SeB2939MuCNwK1mdln0tfvc/Yro4zGA6Gs3AK8C3gH8iZnFzSwO/DHwTuAy4BczjiNSMbX8yy9SEqXsZ1/KPfsAM+oJzBuf61BVXGY4H2VN9u5+xN2fjW4PAy8ArXM85Xrgq+4+7u49QBfw+uijy9273X0C+Gr0WJGKqfVffqktVfvGcnKysPhCKmGRnmouM5yPBbtmb2btwGuB70ahj5jZ82b2kJldEMVagcyajYejWK64SMXU+i+/1I6xXbsZuG0HE//2LMHRo0z827MM3LajOhL+Iql6V/IywwtsQZK9mTUDfw181N1PAzuBLcAVwBHgcyX6d24ysz1mtud4Ee0VRQpR67/8UjuG7r4HHxyElIdd4VKODw4ydPc9RR2vamcJqljJywwvsLJvvTOzBsJE/2V3/xqAux/L+PqDwN9Hd/uAzP+5DVGMOeJT3P0B4AGA7du319fbSqk68bY2Jnu64fQwPjGBNTbCyhU0bFbvbSmtoLsb4jEsvejNDMfDeIHSswR+ZgSSAcGJ4wzctgPuu3fRFZopRPMtN3PqV28lOHMmXPQXi8Hy5bR8+tOVHlpeyr0a34AvAC+4+70Z8fUZD3sv8MPo9qPADWa2xMw2A53A94CngU4z22xmjYSL+B4t59hF5tN45ZvwY/34mTMwOYmfOYMf66fxyjdVemhSj2aevhR5OjN09z3h6vaz4+F19bPj+MBA0bMEi8XE978P6UQP4eczZ8J4DSj3NP6bgV8Crpmxze5/mdkPzOx54GrgNgB3/xHwCPBj4B+AW909cPck8BHgW4SL/B6JHitSMWe/8RiYhR8wdfvsNx6r7MCk7iQ6OsItY6kUjuOpFKRSYbxAQVdXuNc8fU3dHYIgjEtOZx54MPwdj8WmfT7zwIOVHlpe8p7GN7M/c/dfmi+Wyd3/FbAsX8r519Dd7wLuyhJ/bK7niSy0ZHoKNTPZZ8ZFSmTlJ+5gcMftpIaHYTIJiQSxCy5g5SfuKPxgpd7etkj4yEh4Np/+fXcP34CNjFR2YHkq5Mz+VZl3or3vP1na4YjUkCAIP1KpqV/8qZhICTVdczXLbvzlcF2IO9bYyLIbf7m4a+yLZPV8yWUm+fRHZrzKzZvso4p2w8BPmNnp6GMY6Ae+XvYRilSreLywuEiRxnbtZuyRvyS2dg2Jy15JbO0axh75S62iX0hlaL+7kOYdpbvf4+4rgN9z95XRxwp3v8jdi5hDEqkT1VxMROqKajpUgRq//JH3NXt3v8PMWoFNmc9z938px8BEql6Je2+L5BL09uKxGMn93VPbPG31atV0WEg1fvmjkAV6nyHc8vZjIH1R0gElexGRGcZ27WZk5/0Evb3E29povuXm4vexNzeT2rcvvEQUtWr1vj7inZ2lHbTUrUKK6rwXuNTdx8s1GBGRepDum0Bjw7S+Cdx1Z1EJ32be8SxxKS+z7GfxRS7QK+mbwTwUsrKgG2go10BEROrFyM77SU1OkDpylOSLe0kdOUpqcqLoa+w+MoJdeGG4HmTsLExOYhdeWDPbvmS6SjTRKuTMfhR4zsyeAKbO7t39v5Z8VCIiNWzypZfwoaFwpXY07c6Jk0xOFreYy5qb8SNHoKEBYhbWxj91CtM0/twSiewL6Ipov2srVuCnT2eNFypzwSWALVtGilFGdt5ftrP7Ql7xo6hErYjI/CYmztVdcD9XaXFioqjDOYRJa0biqo2lYRVUwmTfeO1bGf/rr2WNFyro7cVWtUyLlbuJViGr8R8u2yhEROpNEMyqtlb0oQ4fLigukbNnC4vPYfK73ysoPpd4W1s4hR+d2UP5O+gVshq/hyxvJN1dLb5ERGaKx89VWkvXUi/WmTOFxaXkUjneWOWKz6X5lpsZ3HE7k4f7wpmHRILYihU0l7GDXiFzGdszbi8F3gdcWNrhiIjUgcZGGBs71zQlfWbf2Fjc8VTToe64e7idwgwsul9Geb/VdPeTGR997v554F1lHJuISE1q2LYNW30RlkhAEGCJBLb6Ihq2bav00HJvFauRGu/1YGTn/cRWtdDQ2UnDK19BQ2cnsVUtZa2ImHeyN7PXZXxsN7ObKWxmQERkUWi+5Wb8zCg+NgaTk/jYGH5mlOZbbq700LDVqwuKS+kFvb1YU9O0WNUs0AM+l3E7CRwA3l/S0YjUkhIX2ZD6MfH978Pw8Lmfj1QKhoeZ+P73i9taVcKfNR8bKygupRdva2OypxtOD0+VP2blCho2l28JXCHT+FdnfFzr7h92971lG5lItavxWtlSPiN/snP2z4F7GC9Gc3Nh8bnkKsRTbIGeUnZ/XCSXGBqvfBPefxyfmIB4DJ+YwPuP03jlm8r2bxYyjd9iZvea2Z7o43Nm1jL/M0Xq1CL5wyRFGB0tLD6Pxte8Bi5YdW5FfywGF6wK45UWBIXF57JI2kZPPPkU1tIS/h+dHQ/XdbS0MPHkU2X7NwvZC/IQMEw4df9+4DTwf8oxKJGasHx5YXGRIjXfcjMWT8CSxrCK3pJGLJ6oijUAJVXjbWTzlUxXWEzP/rjjQ0Mk971Utn+zkGv2W9z95zPu/7aZPVfqAYnUjBIW7JDqsNDNSQphZmFucAcP70tt8tHRc0WX0t/HIMDPFDfzk49CzuzHzOwt6Ttm9mZAKzpk8VokZyGLRSmbk2RWRssnPp+RnffjiTgWj4MZFo/jiXhZt2pJ+Xi6bHK66FJ0hu9FllPORyFn9jcDX8q4Tj8AfLDkIxIRqYB0pzpOnpy2QrqY5iTLf/UWRu69b3rRm1iM5b96S1Fjm3zpJfzkyXNJYXISRkeLbqwjFVaBIkmF1Mb/PnC5ma2M7s9u/yMiUqNK2amu5baPAnDmgQfxM2ew5ctZftOHp+KF8tOns67uz9aFTWpANSZ7M9sBDLn7F+BckjezXwFWRJX0RERqWzSFaukV72Z4KlV0p7rGyy9n4tWvnrr+33j55cWPbXKysLjIDPlcs/+PwJeyxP8M+M+lHY6ISGVYYyOkUvjZs2HFu7NnIZXClhRez76U1/8B1XSQ85ZPsk+4+6y3j+4+QVjGX0Sk5sXWrDl3J2Ole2z1miyPntvIzvuhsYHYsmWYGbFly6CxofgFdarpUF8SOSbVc8VL8U/m8ZiYma1z92OZQTNbV6YxiYgsOIcweTY2nitPGwSz+3rnIejtJTU+TtDdE16HjcXC2vPjRa62VmnmuhK7+OKsrXFjF19cvn8zj8f8HvANM/spM1sRfVwF/D3w2bmeaGZtZrbbzH5sZj8ys1+P4hea2eNmti/6fEEUNzP7AzPrMrPnzex1Gce6MXr8PjO7sehXLCJ1ZWzXbo6/7wMcfeOVHH/fB4qfKh8ZIdbaOq1TXay1tegyst7ff66XvXt4v1gNDRCbkdhjFsYrLZYjjeSKS1gjoWVGAdqWlrLWTpj3u+HuXwL+O/A7hM1veoDfBv6Huz88z9OTwO3ufhnwRuBWM7sM+DjwhLt3Ak9E9wHeCXRGHzcBOyF8cwB8GngD8Hrg0+k3CCKyeJXy2ni8rY3U6aFpnepSp4eIt7UVfKzgxInwxox91FPxQsfW0QEWO3cmbwYWC+OVVoGV5bXOmpth5k6K06fDeJnk9dbL3b/p7j/l7he5++ro9jczH2Nmd2R53hF3fza6PQy8ALQC1wPpNwoPA++Jbl8PfMlD3wFWmdl64O3A4+5+yt0HgMeBdxT8akWkrpTy2ritvxgGBs8lqVQKBgbDeKHGxwuLz6PpXdeFFdcyyqsSBGFcak4yPeuTyT2Ml0kp51neN9cXzawdeC3wXWCdux+JvnQUSF//bwUyG/oejmK54jP/jZvSjXqOHz9exEsQkVpSyr7g43//jYLicyrx6vmxbzwWNoPJPLOPx8O41J6TJwuLl0Apk33Oiw1m1gz8NfDRmcV43MNqz6UYgLs/4O7b3X37mjWFr6AVkdoSb2ub1Yfdx8aKmnov6dl4ia9jB93d4KnpZ/aeCuMieShlss+asM2sgTDRf9ndvxaFj0XT80Sf03MXfUDmb+mGKJYrLiKLWPMtN8PEJKnRUdyd1OgoTExWvhtcqbfKTU5Casaf2JSrqI7kraxn9hYuLfwC8IK735vxpUeB9Ir6G4GvZ8R/OVqV/0bCyn1HgG8BbzOzC6KFeW+LYiKyiDVdczUtd91JfO06fHCI+Np1tNx1Z8U71VljVIgn3dUsSvJT8UJpEZycp1Lu4P/LLLE3A78E/CCjHe4ngM8Aj0Qldw8C74++9hhwHdAFjAIfAnD3U2b2u8DT0eN+x91PlXDsIlKjmq65uiTJ3TZswLPsfbYNGwo/1rJl+Ph4mIzT2+/icWx5cV3vRM5X3snezLYRboVb5+6vNrOfAH7W3e8EcPe7Zz7H3f+V3NfyfzrL4x24NduD3f0h4KF8xysiUogL7rmbUx++Cc6ePRdcupQL7pn1p21eiW3bmHj++XN79N2hqYlE57YSjbZOxePhroNscTkvhUzjPwjcAUwCuPvzwA3lGJSISCXEVqyApUvDsqVLl4b3i2DrL55djGdkpLhtfItJtkQ/V1zyVkiyX+bu35sRUzNlEamoUlXQG9l5P9aykoZtnTRc9koatnViLSuL2rNf0m18kHN3QVG7DmRRKiTZnzCzLUyVkLZfAI7M/RQRkfIZ27Wbgdt2MPFvzxIcPcrEvz3LwG07ikr4pdyzX+qiOi133wXLZlzvX7YsjIvkoZBkfyvwp8ArzKwP+ChQ4f0tIrKYDd19D37qFIydDbehjZ3FT51i6O57Cj5WSffsl0MyOfd9kTkUkuwvcPe3AmuAV7j7W4DXlGdYIjVAbUcrLnjppdnbz1KpMF6g5ltuxodOM/nSPiZ//AKTL+3Dh05Xfs8+MHDbDpiY0TFvYiKMi+ShoAV6ZvZqdz/j7sNmdgNhgxyRxanEJVGlCCVe0OXu4f4hM7DofhXwHA10csVFZipkn/0vAH9lZv8B+PfALxMWtxERydvYrt2M7LyfoLeXeFsbzbfcXPEiOBAu0IutaiF2yfqpWGp0lJGd9xc+PvWflyqT95m9u3cTbrX7GvDzwNvcfahcAxOR+lPKlrQAzFhQN298DkFvLz6ZJLm/m8kXXiS5vxufTBa3QG8xXeJRP/uaMO93w8x+YGbPm9nzwF8BFwKbge9GMRGRvJSyJS1A862/Oq0cbfp2862/WsTBmkn19uKjo2E/+9FRUr29UESPcVu6tKD4vBI5JmFzxRfSYnpjU8Py+Ul5d9lHISKLQtDbi8di4VnzxATW2IitXl3c2TPQcttHOfvUUyT/35NhwJ3Em6+k5baPFnwsHx6evtjPHdzDeKHHylHxLVd8Pok3vP7ca5wRrzjV7a8J+cyzDLj7QWA4x4eISH6am0n19eHJJMTjeDJJqq+vqLNngKH7Pk/yO9+FhgZYugQaGkh+57sM3ff5go+VOnasoPicSrxwMPjBD2efKZuF8Uqr5mn8ah5biaWLS70y0ZB1l1w+r/gr0edngD3R52cy7ouI5MVy3Cl2wvfMAw+GZ+BBAOMT4Wf3MF6oXPvWi9nPXuKiOn7mzOwEFYuF8Uqr4oRa8sspVSpzLUyAZ/2BnXca393fHX3eXOoBisji4iMjxDa04sdPnJvGX38xPrOOfL7HGx6evuo9ul3M1HtJt1KWemo7kZj9RiEIYMmS4o63SOT6zlXHhsrSyVwLk0teqzvMLAEE7u5m1ga8Aehy9+fmeaqIyJR4WxtB/zHiWzqmYqnRUeKXrCvugNW6xS0ezz4jUGz3tsnJwuILqZqb14yOFhavUUFvL7aqZc7H5LMa/8NAP3Awuv0E4Z77vzCzj5VioCKyODTfcjNMTJIaHcXdSY2OwsRkVVSpK+Wqcrs4e3e7XPF5VfMiOBWXqrh4WxupkydJ7u9miVnWfaf5XFT5KLAFeAvweeBKd78BeC1hYR0Rkbw0XXM1LXfdSXztOnxwiPjadbTcdWfxRXVKmWhKmOxjOZ6TK17TlOwrrvHKN5E6egw/cwbLsQQmn2n8CXcfAAbMrMvdTwC4+6iZTczzXBGRaZquubp0FfNKOY1fwrPnoL8/vM6eSoXjM4NYLIyLlNjYNx6b9+c0nzP7JjN7rZn9JNAY3X5ddL++ljRK3Ru67/O8/MpX0bexnZdf+aqitmjJ+SlV/3mguovNiCyQYO/eeR+Tz2/EEeDe6PbRjNvp+yI1Yei+zzPy2c9N3ffTp6fuF1OERQqX3iJEY8O0crkUO5VfpYvDYmvWkDp8+FzAHVIpYsVesxeZSx6zT/lsvcvrN9DMrnX3x/N5rEgljPzBH+aMK9kvjJlbhGzZMlIU2WwGqnbhWsm3fFXrrgOpGaWsevA/S3gskdKb2Q98vriUXNDbi81oUmNNTUWXyy3pNH5DQ2HxOfjx4xCbkYhjFsaLUc2L4FQbv/LyKGBUygtb+s7K4hKPZ58uLnYv9SIQb2sjeaAHHzp9rqhOy0oS7UXW7FqyJPte80oXmwkCSM1IxCmv+OWFsqjmNyKLxZIlMDY250NKeWav76wsLvojV7DGK99E6lg/PjEB8Rg+MUHqWD+NV76puAPmKhdbTBnZUl4SqNLLC1KfrKFh3pmUyhcvFqlV+oNesIknn8LWrsEaGyFIhWf2a9cw8eRTxR2wlG+4GhsLi89FPxuykBobp7d6zqKUyf5ACY8lInUo6O3FGqdPsVvjkuKv2ZdQfPXqguIi1SK2Zs28Z/bzXrM3s5+b6+vu/rXo86zHmdlDwLuBfnd/dRT7LeDDQHqlyifc/bHoa3cAvwIEwH91929F8XcAvw/Egf/t7p+Zb9wiUoWam0nt3XuuV3wyiff2Er/00kqPjGBwMHt8KHtcpFoYzDublc8CvZ+JPq8FrgR2RfevBp4EvjbHc78I/BHwpRnx+9z9s9MGa3YZcAPwKuAS4Ntmti368h8D1wKHgafN7FF3/3EeYxeRKuLDw9OnstNJv5gudRBOX2bbTVHM1HuuMZwucmwiCyRI7/KYI+Hns8/+QwBm9o/AZe5+JLq/njCZz/XcfzGz9vyGy/XAV919HOgxsy7g9dHXuty9O/p3vxo9VslepMakjh+fvYshHg/jRbCWlqzb2axl7g5gInVldLQk5XLT2tKJPnIM2FjMuICPmNnzZvaQmV0QxVqBzAt3h6NYrriILJCSlbhNpcJEn15MZBZtUytu4ZqfOlVQXKpcrv3ieewjX8x8fHzexxTyP/iEmX3LzD5oZh8EvgF8u4hx7STsoncFYSnez8398PyZ2U1mtsfM9hwvtniFiEyTLnEb9B+bVuK2mIRv6QI10fR9etrRiihcA1RtuVwpknYxFCeP/5+8k727fwS4H7g8+njA3X+t0DG5+zF3D9w9BTzIuan6PqAt46EboliueLZjP+Du2919+5o1awodmohkkVni1szCUreNDWG8QJ6j4JAn6rYu07YAACAASURBVKwQUQmr8YnMK4+tpoVW0HsWGHb3b5vZMjNb4e4FrV4xs/UZlwPeC/wwuv0o8BUzu5dwgV4n8D3ChYadZraZMMnfAPyHAsctUnqxWPZ31HU25Rj09uLxGMn93eeq3q1ZXdx2uVxn3MkqOBMvZUVEFVySKpN3sjezDwM3ARcSTsO3Ep7p//Qcz/lz4CpgtZkdBj4NXGVmVxBW3DsA/BcAd/+RmT1CuPAuCdzq7kF0nI8A3yLceveQu/+ooFcpUgbW3ByuIs/8A26GNTdXblBlYM3NBPv2hUkvEQ+3yx3uI9HZWfjBzp4tLL6QSjmFrHrxUmUKObO/lXDK/bsA7r7PzNbO9QR3/8Us4S/M8fi7gLuyxB8DHitgrCJl13jtWxn/6xk7T91pvPatRR1vbNduRnbeT9DbS7ytjeZbbi6uE1yJeY47RZ2jVvM12VKejSvZS5UpZL5x3N2nNrSaWYIqroc/+eKL57dqWGQewY9fmP3H2yyMF2hs124Gd9zOxLPPEhw5wsSzzzK44/bq+PkdGSHW2oolEhAEWCJBrLUVRkYqPbLqlUwWFq9lWp9QEwpJ9v9sZp8AmszsWuAvgb8rz7BKIB4/r1XDIvNJdneHU9uxWJj0YzGIx8N4gU7ffQ+pgYHwLLIhAe6kBgY4ffc9ZRh5YeJtbVhDgsSWDhpe+QoSWzqwhgTxtrb5n7xYVfMMRqmtXFlYvFbV+GxNIcn+44Qlbn9AeJ39MXf/ZFlGVQIG57VqWGReqVR4ppZKhUk6836Bkt3d4TEmJ+HsePjZvag3DqXWfMvNMDFJanQUdyc1OgoTk2FcFj3L0Vo1V7xm1fiiy0KS/a+5+4Pu/j53/wV3f9DMfr1sIysRa2qqiiYbUodK+U4/CM4Vl0m/cUjHKqzpmqtpuetO4mvX4YNDxNeuo+WuO6tiPYFUnudYXJkrLpVRSLK/MUvsgyUaR8n52bMk93cTnDih6UYpD63errxc2+KK2S4nUsfmTfZm9otm9nfAZjN7NONjN1C9NSnd8TNn8GP9NF75pkqPRmRuVbygq5QV9ErNli8vKD4nvXEoTo1Pby8W+ZzZP0lY0vbF6HP643bg7eUbWglEtbfPfkO79qT0LN1ZLbPOe2a8EFX8B7OUFfRKXfvcR0cLis8lsW1bQXEpA9XGL5t8ut4dBA4CtXV6HIthS5fiQVAVi5yk/tiyZWFSmZGQbfmyCo2oPILeXoLxswTdPeElilgMVl8E41lay86n1KvUSzgjsvRd1zHy4ouziiQtfdd1xY1tsYjFsq8tKSZBV/Gb3lqX93fDzH7OzPaZ2ZCZnTazYTM7Xc7BnZdUCh8bq4ppUKlP1tSUPb40e3whlaxLHeDu0H/8XEJOpaD/eBivI7lmADUzOI9cM1l1NsNV6wp56/W/gJ919xZ3X+nuK9y9+jdSplLF/dCVQSn/AEvlBSdOFBRfKKW+xp5Kt4udcbkiVWdtZJNdXbOTinsYl9wSOSaIc8WlIgpJ9sfcvfDSYNXgzJlKj6CqFzlJkSYmwgI4mUV1GhJhvIJKeo0dYHw8fG2ZbWljsTBeaaVcVDc5WVhcALAcO0ZyxaUyCkn2e8zsL6LV+T+X/ijbyEqpCqpWlfwPsFScLV8OwYyfrSBV3ErwEgp6e2ddYjivehONjbN/h6pkxiy2fn1BcSk97bOvDYUk+5XAKPA24Geij3eXY1D1qOR/gKXiGq99a5j0MgvhpFJFN8IplXhbW7heJYOPjRVdbyJXF79q6O6XOn68oLiUQa6ZrArPcMl0eV9UcfcPlXMg9S7e1hZO4S87t1L7fP4AS+VN/Mv/LSi+UJpvuZmhT36KFKNYU1OY+M+jvK0PDhYUX1C5LiVUwyUGkSpSyGr8bWb2hJn9MLr/E2b2qfINrYSq4NqR6ovXH89x9pgrvlBKXt62igv+SJ0p9T57VaacUsj/4IPAHcAkgLs/D9xQjkGVXBVs21B9calZ2g4lC0VVDMumkL0Ry9z9ezNWWOqtfQGarrlayV3KbmzXbgZ33E5qeBiSSYLjxxnccTvc+zn9/MniojeqUwo5sz9hZlsABzCzXwCOlGVUIlK003ffQ2pgIPyD1pAAd1IDA5y++55KD03qUSmL6mj7Y9kUcmZ/K/AA8Aoz6wN6gP9YllGJSNGS3d1huej0dc6Y4e4qGy3lsWIFnDyZPS4l5+5MTEwwOTk59fnlIMlIyjmeyt0Su5DV+N3AW81sOeGMwCjhNfuD5zt4ESmxZBLP3PoUi0FDQ+XGI/VrZKSw+Fxisex1URZZI5xsCX1ycpL+/n66u7vp7e3l0KFDHDp0iN7eXg4c7+d49P/2Ezl+z+dN9ma2kvCsvhX4OvDt6P7twPPAl0vz8kRqi61ejWcpjWurV1dgNBmam2efaaVSYVyk1Eq5W+OCC7LPElxwQeHHgnDVfbbr81WwGt/dmQCSGZ/HPUXPv/4rPT09U4k8M6mfPl18O5p8zuz/DBgAngI+DHwSMOC97v5c0f9yjRi67/OceeBB/MwZbPlylt/0YVpu+2ilhyVVYPkHb2Tks5/LGq+oUp5picynhIvgbGyMbM+yGUWi8lbKjnxFcPdpZ+cTExMMDw/z9Nmz9AZJ+oKAviDJy0FAXxBwNAiY+Pf/ft7jtrS00NbWxsaNG9m4cSMtX/4KrfE4mxMJPjmUvf5FPsm+w91fA2Bm/5twUd5Gd6/7WohD931+2h9zP3166r4Svkw8+RQ0L4eRjN4LzcvDeCV/PlRoRhZSCdsW+/h4uM0uM0HH42G8GDOPlRkvkWxT7idOnGD//v1Zp9yPHDmSV8fIdevWsXHjxmlJva2tjY6ODtasWUNDQ8PUR//X/44GIDHHjEU+yX5qGaS7B2Z2eDEkeoCRz/9+zriSvUz84AfTEz3AyBkmfviDygxIpBJKmFBtyRJ8dHR6MAimVR4tSIlK+bo7k5dcwuThw0wAk6kUL6cCDiYDepuXM/jRj05L6oN5VJdMAOvjcS6Jx2md+pzg8j//Ch0dHaxYsWJaQk9/ZGswNJzHZYl8kv3lGX3rDWiK7lv4f1ADbW6LpcphMpeZf5TSzuSIi9Sjhobsyb6IBaHe1JT198pn9BUph/SUe/oMfXR0lO7ubvbv309PTw8v9nTTNzzMy9G0+9Rcw+Ap2Lkz6zGbm5uznp2vuP03uCQeY4nFaDCbOitvADa+851leX3zJnt3V+kikWxKOH0pUrNKWeJ2aKiweIHcnUnCxXADAwMMDg6yb9++qYSePjM/dOgQR44cIZXH7/KFsRjtV1wxLam3t7ezZcsW1q5dS2NjI42NjSQSiamz85c/sfCV5gvZZ18wM3uIsDNev7u/OopdCPwF0A4cAN7v7gMWzk38PnAd4ba+D7r7s9FzbgTS/zt3uvvD5Ry3SF6qeKWvyIJJF7zJ/Ll3L64QTglmUzPP0AeCgP4goCcIOJhM0pu5GK6zk5PZVv7PkEgkuOSSS1h39GjGdHucjfEEGxNxVlqcjY8/Pm2qPV6F5X3LmuyBLwJ/BHwpI/Zx4Al3/4yZfTy6/zHgnUBn9PEGYCfwhujNwaeB7YTV+54xs0fdfaDMYxcRkfnEYpBInGv1bBZery/jivfMhD42NjY13Z4+Q5+6ft5/lLFci+EyEv2yZcumzsrTnzdv3kxHRwft7e00NTVx/NU/MTXVPnMh3IUXXli211oqZU327v4vZtY+I3w9cFV0+2HgnwiT/fXAlzxcpvgdM1tlZuujxz7u7qcAzOxx4B3An5dz7CLzisezT9lX4bt6kXKJd3QQ7NsXXqNPz3YFAfGOjvM6buaU+5Cn6Prnf55K6AcOHJiabn/55ZdJ5nHmv8qM1nhi6sz8Vb/9W3R0dLBlyxbWr19PY2PjnAvhztZ4YZ9yn9lns87d0zX1jwLrotutQG/G4w5HsVxxERGpsJZP3MHAbTvwMyOQDCARx1asouUTd8z73Mx96EePHuU7Z8foSSbpDYJpU+4nUym46qo5jxWLxVi/fv3UQriNGzey6k8fZFMiTns8QUs8Pn0h3H/7byV5/bWiEsl+iru7mZWs/ZCZ3QTcBNCqsysRkbJruuZquO9eRnbeT9DbS7ytjeZbbp7qsJhO6GfPnuXAgQNTC+K6u7s5cODA1JT7SB5Fn5YuXUpbW9u0hXDps/PNmzezfPnyqTPzRCJB35c1AZxWiWR/zMzWu/uRaJq+P4r3AW0Zj9sQxfo4N+2fjv9TtgO7+wOEzXq4vLFx8fUwlIWVbbvRXHGROrX06quIv+XNDA8P89JLL9HV1cX+3/otenp6pqbc+/r6mMxj0V6L2dSe89Z4nLZ4nE2JBt7wz7vZsGHDtOn2bHvOJbtKJPtHgRuBz0Sfv54R/4iZfZVwgd5Q9IbgW8DdZpYujvw2YP75IZFyU69sWUTSZ+jHjh1j37597Nu3j+7ubnp6euj653/h8InjU81Y5mJmXHzxxVnPzlf80o1cGAv3nieAeEYyb33Na8r46upfubfe/TnhWflqMztMuKr+M8AjZvYrhB3z3h89/DHCbXddhFvvPgTg7qfM7HeBp6PH/U56sZ5IQUrdUUvJXupMKpVifHycQ4cOTZ2hpxP6wYMH6e3tZSiPPe+NwPqVK9n8utexadOmqZXtW7duZcuWLTQ3N0+dnWfqS1T0yvLcarwjX7lX4/9iji/9dJbHOmE3vWzHeQh4qIRDk8VIRXBESLkz4s6BZJKeIMnBZJJDQZLeZMDRbds4fPgw43nUol+5ciVtbW2s7eqiLZ5gYyLBpnic9kQDbbEYDbEY7U88QaxGkuG8anz3TRW/jRIRkWKkUilOnjzJ3r176erqmnaG3nPsCP2pVNbucuzfP+1uuhlL+ux8y5YtdHR00NnZybp162hoaODYps05x1E3iR7CWgLZ1hxU82xEhtoYpUgpqOKd1JEglaIvleJH//iP00q+psu+DgzMX3cs3YylNR5nQzzBqz/2m2zZsoUtW7awdetWVq5cSUNDw8Il7QXoUles2PLlpM6enf43xIxY8/LKDaoASvYLaGzX7pzbU0REZjp79iz79+/nqbFRDgRJDiYDDgVJDicDXg6SnAV4+9vnPEa6GUv67PyiP/symxIJNifCBL/UbGohXOunP13+FzWHxBvfQPL/PZk1XpQSXmePrVlDamBg+vFiMWKr1xQ3tgWmZL9AxnbtZnDH7aSGhyGZJDh+nMEdt8O9n1PCr1G2ciV++nTWuEi+hoaGePHFF9m3b9+sBXEvv/wyQR5bOdesWcOmTZumTbd3dnbS2dnJxRdfPG2bWt/fPlrul1S05L89V1B8ITnMnnUIguyXQ6qQkv0COX33PeG7wngcGhKQclIDA5y++x4l+4VS4tXzjde+lfG//lrWuEiau3M0COgOkvQkk5z8zd+cmm4/ePAgJ06cmPcYceDiaLq9LWrCsimRYHM8wZv3vsCqVauqsvlKwXK1jc4Vn08JF+UGPT0FxedUgcsVSvYLJNndDUSdoNLNImIWxWUu1Xr5Y/yb/1BQXOpXMpmkp6eHvXv3sm/fPr4/OBCucI/KvU5rxvJ7v5f1GMuWLZu1GG7r1q10dnay9K1vY2mOqeeLLrqoHC9JZjp7trD4XHKtEyrj+iEl+4WSSoV1o9PcIQVYHa1WLYOxXbsZ+uSnoLEBW9VC0H8svH/XnZVP+KU+C5GqdubMGV566SVeeumlqYIy6ZKvfX19eTVjucBibH7tFdMKyWzdupVt27bR2tqa8+y8r55WtUtJWvkWSsl+oVTgnVw9GNl5P8HwaRg6Hb5hisWgZSUjO++vfLKXuuLunEoF7E8G9CQnp/VA71u7luPHj897jFgsxiWXXML6/v6w33k8TnsiQXsiwZZ4glXxOK3PPLMAr0ZkOiX7hTIxUVhcAJj4wQ9gePhcIJWCgcEwLlKgIAg4fPgwe/funVUhrufoy5zJtX4jI9EvXbp0VpnX9Nn5li1bWLJkCX2tbdmPI7WrlFt3lyyBbIWLliwp/Fh5UrKX6paeEs/8hXLXVLnkdNadg5OTfPdrX5tVUObw4cNM5PEGu8WMDfEEGxPhYrgrPvt7dHZ2cumll9La2lrbDVgqkGjqQo2Xx1ayl+qW/kWa+QtVI79gUh4DAwN0dXXxndEz9ERlX3uTYQ/0/vRK65//+ZzPNzPWr18/7ez8ot//QzoScTYnGmiZcY289eaby/lyFlZzc/Zk39y88GNZrHKVI86jTHGxlOylutX4u2kpTiqV4uWXX6arq2tqQVxmD/S8mrE0NrJx48apJizpveeXXnopHR0dLJlxJtv34BfK9XKqS67/uzz+T8sukci+SK1GStJWM/0PSnVTsq9b4+4cDpL0TCbpDpKcuPXWqYR+6NChvJqxrMiYbt8UDxfCdcQTdDQk+MmX++qrNnup5CrSk0fxnrLTQuayUbIXkbIZGhpi//79U/3Pnx84xcEgyaFkwLHUjOpjf/InWY9x8cUXzzo737ZtG1u3bmXsNZfn/LeV6GtQtb8RqeHeGkr2IlI0d+fo0aPs379/1nR7T08Pp06dmvcYCeCSeJzOq66a6nm+bds2Ojs76ejooKmpKedz+0r4WhaNau7eVs1tqGt8lrEKvrsiUs0m3Tkc7TnvSU7Sk0xyIAgbsvQtX87Y2Ni8x2hubqa9vZ31+7qm9p13RL3PL4nHiZvR+u1vL8CrkfjWrQR7985q6BLfurVyg5KyU7IXEUZGRti/f//Ugrj0drXu7m76jvSRcxI1YzHV2rVrp6bb02VeOzs72bJlC6tXr8bMtP+8CjS96zpGXnhhejCVould11VmQLIglOxrWLXWjJfq4+6cTKU49NRTU9fPMxN6vs1Y1sfjtMUTtEeV4f7dw19k69atdHR0sHx5bfT1XuzGvvHY7NavsRhj33iMlts+WrmBlUMJW9zWOiX7GjW2azcDt+3Az4xAMiA4cZyB23bAffcq4S9SyWSS3t5evjt+lp7JcO/5gWRyqiHLqDtceeWcx2hqapq2GG7r1q1c+OnfZlMiQWs8TsOMxUit731vOV+SlEHQ1TU7AaZSYbzSlJzLRsm+Rg3dfQ8+OBi2RIzHIeX44CBDaplb10ZHR+nu7p62wj29IK63tzevZiyrV6+eNd2+detWtmzZwrp162ZVh+u753+W6+VIvlasmF42OjNeqAo0YclbqRfo1fiiulJSsq9RQbo17rSWubFzcalJ7s6gpziQDBfEdScnOfaf/tPUdPuxY8fmPUaMcLp9YzzOxqjn+eZoUdwbu/axcuXK8r8QWRjF7PpaTAlwMb3WeSjZ16pUKnwnnj4Lc59+X6pWEAT09fVNLYjbt28fPzx1goNRudfhmX+IvvzlWcdoampi06ZNWc/OEz91NY05fg6U6GvUyEj2+HCOuMgMSva1qqHh3Fn9zLhU3NmzZ+np6ZmW0Lu6uujp6eHgwYN5NWNZZUZbIsEr3vOeaV3VtmzZwvr163M2Y+nTG776ozPU4pSyEE5jY/YupY2NhR+rApTsa1U8nj2eyBGXkhtKpTiQTHIwSIbNWJJJDkYL4vqXLcPn+UNsZrS2ttLR0cHFT+9hcyKcbt8UT7AxkZhqxtL6yCML8XJE6k8p3yStWAEnT2aPF6oCCxGV7GuUmZHtx9WKuogn2aSbsaQXwKXPztP3BwcH5z3GkiVLpqbb06Vet27dytatW2lvb59qxqL95yJVLtellFzxuVSgUqCSfY3yHD9gueKSXboZy/cfe2zadHu6GcvZs2fnPcYKMzbGE2xKxGmPJ9icaGD7336NLVu20NraqhrtIvWgAm1pS6liyd7MDgDDQAAk3X27mV0I/AXQDhwA3u/uAxZenPx94DpgFPiguz9biXFXjWquIV1l0s1Ynh4bPTfdHjVjOZpuxvKud815jPXr10/be97Z2cmKX/t1NiUSXJAlmbdedVVZXouI1IEKNNWp9Jn91e6eWbrr48AT7v4ZM/t4dP9jwDuBzujjDcDO6LPItGYsmQ1ZCmnG0tDQwMaNG6dNt6dLvW7evDlrM5a+23+jHC9HROpdBZoRVTrZz3Q9cFV0+2HgnwiT/fXAlzxc8fQdM1tlZuvd/UhFRikLLrMZy4HkJD1BwNF3v5vu7m4OHDiQVzOW5Wa0xc/1PU/vPd8UT/DvXj5MPNeiRxGRUsqW6OeKl0Alk70D/2hmDvypuz8ArMtI4EeBddHtVqA347mHo5iSfR1JN2NJV4fr6uriRyf6ORQEHA2C2c1YvvGNWcdYu3btrOn29Ha18ctfm3O7mhK9lJTKvkqVqWSyf4u795nZWuBxM3sx84vu7tEbgbyZ2U3ATQCt+uNdddyd/v7+WXvPC23Gckk8zsZ4gld98MZpxWTma8ai/eeyYLSmRqpMxZK9u/dFn/vN7G+A1wPH0tPzZrYe6I8e3gdk7k3aEMVmHvMB4AGAyxsbVW2iAtLNWDLPztMJvaenhzNnzsx7jGXLltHe3h7uP9/9T2yO+p7PbMbS+qd/Wu6XIyJSFyqS7M1sORBz9+Ho9tuA3wEeBW4EPhN9/nr0lEeBj5jZVwkX5g3pen1pFdIuN7MZS7r3+fk0Y8lcDDezGYv2n4uInL9KndmvA/4m+oOeAL7i7v9gZk8Dj5jZrwAHgfdHj3+McNtdF+HWuw8t/JDr19iu3Qx98lPQ2ICtaiF57Cjdv/kxTnzog/S2rJw23d7T05NfM5ZYjA0bNrB58+ZZq9s7OjpUo11EZAFVJNm7ezdweZb4SeCns8QduHUBhrZoZDZjeea//Qb7+49xcHKCg2NjHBodZSQI4Jmn5zzG0qVLp1WH27Zt21RC37RpE401UjNaRKTeVdvWOymhdDOWdN/z9HR7T08Phw4dyqsZywUXXDB1/Ty9uj2d0NevX5+1OtzYrt0MfeJTeV0SEBGR8lOyr3FDqRQ9k5P0RM1YDgQBR9/8Znp6ejh69GhezVjWJRK0mZ3bfx6PsznRQPvGjbxynrP7mcZ27Wbgth34mRFIBgQnjjNw2w64714lfBGRClGyr3LpZiz79u2bthhub/8xDgdJTmdL5k8+Oe1uY2PjtOpw6Xap6WYsp15zOT46Ouswdvp0weMduvsefHAw7MoXj0PK8cFBhu6+R8leRKRClOyrwMTEBAcOHGDv3r2zFsMdPHiQ8TwaLawwoy2eoC0R59W33jotobe2ts5ZNCZbop8rPpeguxuSyfBjZlxERCpCyX6BDKdS9CQn6U4G9CQnORgEHAqS9CYDjjU1kcqj2Ma6deumtqute/Tvwv7n8QTtDQ3TmrG0fvaz5Xwpc8u1DiCP9QEiIlIeSvYlkm7Gkj47z2zEcuDAgbybsWRuV0tvWbv00kvZvHkzy5Ytm3ps1e4/z7VGYJ61AyIiUj5K9gWYdOdwMklXkGTgvvumTbcfOnQor2Ysy6JmLG3xBJuiRixv+MtH2LZtGxs2bFCNdhERKTkl+xlGRkamzs6fHT7NwWRyarr9aCqjGcuOHTmPsWbNGtrb29m8eTNbt25l69atrPqN32RLooELY7FZzVhar722fC9IREQWvUWX7GdOt6e7rB04cIADBw7k3YyldePGWfvP00VlsjVj6fvU/yjDqxEREZlf3Sb7cXceHxvjQJDkYDJJ/7veNTXdnk8zlqamJlonJ2mLOqy1R1PuW+IJ2hIJ2g8eXIBXISIicv7qNtnvTSb50MDJc4HHHpv1mAsvvHBquj2z5Oull17K+vXreXnDxgUcsYiISHnUbbIHiAHrYnE2JOK84gMfmFZQZtu2bbS0tFR6iFLL4nEIguxxEZEqUrfJflsiwTdXr2VJtP+89UtfqvCIpO4kEtmTfaJuf61EpEbN7mJSJ5aaTSV6kbLIVdkwj4qHIiILSdlQRESkzinZi4iI1DklexERkTqnZC8iIlLnlOxFRETqnJK9iIhInVOyFxFZTHJtSdZW5bqm766IyGKSShUWl7qgZC8itStXaeJKlyxe1lRYXKTMlOxFpHZlK1c8V3wujY2FxecQ29ReUFyk3JTsRUSAJT/z7oLic0m98EJBcZFyU7IXEQEmvvkPBcVFaklNJXsze4eZ7TWzLjP7eKXHIyL1w0dHC4qL1JKaSfZmFgf+GHgncBnwi2Z2WWVHJSIiUv1qJtkDrwe63L3b3SeArwLXV3hMIiIiVa+Wkn0r0Jtx/3AUm2JmN5nZHjPbc1J7RkVERIDaSvbzcvcH3H27u2+/SNWgREREgNpK9n1AW8b9DVFMRERE5lBLyf5poNPMNptZI3AD8Gg+T2zt653/QQU8r5jjlfJYpT5etR6r1MdbLGNbLK+z1Mer1mOV+ngaW+XHtlCvM5O5e1EHrwQzuw74PBAHHnL3u3I9dvv27b5nz54FG5uIiEilmdkz7r59ZjxRicEUy90fAx6r9DhERERqSS1N44uIiEgRlOxFRETqnJK9iIhInVOyFxERqXNK9iIiInVOyV5ERKTOKdmLiIjUuZoqqlMIMxsG9lZ6HIvcauBEpQexyOl7UHn6HlSHxfJ92OTua2YGa6qoToH2ZqsiJAvHzPboe1BZ+h5Unr4H1WGxfx80jS8iIlLnlOxFRETqXD0n+wcqPQDR96AK6HtQefoeVIdF/X2o2wV6IiIiEqrnM3sRERGhTpO9mb3DzPaaWZeZfbzS41mMzOyAmf3AzJ4zsz2VHs9iYGYPmVm/mf0wI3ahmT1uZvuizxdUcoz1Lsf34LfMrC/6XXjOzK6r5BjrnZm1mdluM/uxmf3IzH49ii/q34W6S/ZmFgf+GHgncBnwi2Z2WWVHtWhd7e5XLObtLgvsi8A7ZsQ+Djzh7p3AE9F9KZ8vMvt7AHBf9Ltwhbs/tsBjWmySwO3ufhnwRuDWKAcs6t+Fukv2wOuBLnfvdvcJ4KvA9RUek0jZufu/AKdmhK8HHo5uPwy8Z0EHtcjk+B7IAnL3I+7+FYhosQAAAshJREFUbHR7GHgBaGWR/y7UY7JvBXoz7h+OYrKwHPhHM3vGzG6q9GAWsXXufiS6fRRYV8nBLGIfMbPno2n+RTV9XElm1g68Fvgui/x3oR6TvVSHt7j76wgvp9xqZv9fpQe02Hm49UbbbxbeTmALcAVwBPhcZYezOJhZM/DXwEfd/XTm1xbj70I9Jvs+oC3j/oYoJgvI3fuiz/3A3xBeXpGFd8zM1gNEn/srPJ5Fx92PuXvg7ingQfS7UHZm1kCY6L/s7l+Lwov6d6Eek/3TQKeZbTazRuAG4NEKj2lRMbPlZrYifRt4G/DDuZ8lZfIocGN0+0bg6xUcy6KUTjCR96LfhbIyMwO+ALzg7vdmfGlR/y7UZVGdaGvL54E48JC731XhIS0qZtZBeDYPYbOlr+h7UH5m9ufAVYTdvY4Bnwb+FngE2AgcBN7v7lpAViY5vgdXEU7hO3AA+C8Z146lxMzsLcD/BX4ApKLwJwiv2y/a34W6TPYiIiJyTj1O44uIiEgGJXsREZE6p2QvIiJS55TsRURE6pySvYiISJ1TsheRvJjZyIz7HzSzP6rUeEQkf0r2IlJRZpao9BhE6p2SvYicNzNrN7NdUbOXJ8xsYxT/opn9QsbjRqLPV5nZ/zWzR4EfV2jYIouG3lGLSL6azOy5jPsXcq4U9R8CD7v7w2b2n4E/YP4Woq8DXu3uPaUfqohkUrIXkXyNufsV6Ttm9kFge3T3TcDPRbf/DPhfeRzve0r0IgtD0/giUk5Jor8zZhYDGjO+dqYiIxJZhJTsRaQUniTsMAnwHwkbkUDY+OUno9s/CzQs7LBEBJTsRaQ0fg34kJk9D/wS8OtR/EHgp8zs+4RT/TqbF6kAdb0TERGpczqzFxERqXNK9iIiInVOyV5ERKTOKdmLiIjUOSV7ERGROqdkLyIiUueU7EVEROqckr2IiEid+/8BRiwB779Kyaw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4" descr="data:image/png;base64,iVBORw0KGgoAAAANSUhEUgAAAfsAAAE9CAYAAAAMOst7AAAABHNCSVQICAgIfAhkiAAAAAlwSFlzAAALEgAACxIB0t1+/AAAADh0RVh0U29mdHdhcmUAbWF0cGxvdGxpYiB2ZXJzaW9uMy4yLjIsIGh0dHA6Ly9tYXRwbG90bGliLm9yZy+WH4yJAAAgAElEQVR4nO3de3icd3nn//c9M5ItW7acxIc4smxZthwI0ATq5RDYX5OUcAi0gbZAurttYHuRTRq6Jc62EGCXHnJgt5DQo9NkyRJ6QWna0pKWUBpit91uAsRJQzgkjmXJtqzYlg+SLFmypHnm/v3xPCOPpBlpZjyjOejzui5dmrk18/g71uGe5/t8v/dt7o6IiIjUr1ilByAiIiLlpWQvIiJS55TsRURE6pySvYiISJ1TshcREalzSvYiIiJ1LlHpAZTL6tWrvb29vdLDEBERWTDPPPPMCXdfMzNet8m+vb2dPXv2VHoYIiIiC8bMDmaLaxpfRESkzinZi4iI1DklexERkTqnZC8iIlLnlOxFRETqnJK9iIhInVOyFxERqXNK9iIicl7Gdu3m+Ps+wNE3Xsnx932AsV27Kz0kmUHJXkREija2azdDn/wUQf8xbFULQf8xhj75KSX8KqNkLyIiRRvZeT80NhBbtgwzI7ZsGTQ2hHGpGmVN9ma21My+Z2bfN7MfmdlvR/EvmlmPmT0XfVwRxc3M/sDMuszseTN7XcaxbjSzfdHHjeUct4iI5Cfo7cWamqbFrKmJoLe3QiOSbMpdG38cuMbdR8ysAfhXM/tm9LXfcPe/mvH4dwKd0ccbgJ3AG8zsQuDTwHbAgWfM7FF3Hyjz+EVEZA7xtrZwCn/ZsqmYj40Rb2ur4KhkprKe2XtoJLrbEH34HE+5HvhS9LzvAKvMbD3wduBxdz8VJfjHgXeUc+wiIjK/5ltuholJUqOjuDup0VGYmAzjUjXKfs3ezOJm9hzQT5iwvxt96a5oqv4+M1sSxVqBzLmfw1EsV1xERCqo6ZqrabnrTuJr1+GDQ8TXrqPlrjtpuubqSg9NMpS9xa27B8AVZrYK+BszezVwB3AUaAQeAD4G/M75/ltmdhNwE8DGjRvP93AiIpKHpmuuVnKvcgu2Gt/dB4HdwDvc/Ug0VT8O/B/g9dHD+oDMCz0boliu+Mx/4wF33+7u29esWVOOlyEiIlJzyr0af010Ro+ZNQHXAi9G1+ExMwPeA/wwesqjwC9Hq/LfCAy5+xHgW8DbzOwCM7sAeFsUExERkXmUexp/PfCwmcUJ31g84u5/b2a7zGwNYMBzQHolx2PAdUAXMAp8CMDdT5nZ7wJPR4/7HXc/Veaxi4hIHsZ27WZk5/0Evb3E29povuVmTetXGXOfa3F87dq+fbvv2bOn0sMQEalrY7t2M7jjdlLDw5BMQiJBbMUKVt37OSX8CjCzZ9x9+8y4KuiJiEjRTt99D6lTp2B8HIIAxsdJnTrF6bvvqfTQJEPZV+OLiEj9SnZ1hUk+UxCEcakaOrMXEZHiJZOFxaUilOxFRKR4udZ91el6sFqlZC8iIsUzKywuFaFkLyIixUvkWPqVKy4VoWQvIiJFS2zdWlBcKkPJXkREiha/7JUFxaUylOxFRKRoE49/e/b1ebMwLlVDyV5ERIrmw8OzV967h3GpGkr2IiJSPK3GrwlK9iIiUjzts68JSvYiIlI8JfuaoGQvIiJS55TsRURE6pySvYiISJ1TshcREalzSvYiIiJ1TsleRESkzinZi4iI1DklexERkTqnZC8iIlLnlOxFRETqnJK9iIhInVOyFxERqXNK9iIiUjy1uK0JZU32ZrbUzL5nZt83sx+Z2W9H8c1m9l0z6zKzvzCzxii+JLrfFX29PeNYd0TxvWb29nKOW0RE8mOtrQXFpTLKfWY/Dlzj7pcDVwDvMLM3Av8TuM/dtwIDwK9Ej/8VYCCK3xc9DjO7DLgBeBXwDuBPzCxe5rGLiMg8lt/wgdln8WZhXKpGWZO9h0aiuw3RhwPXAH8VxR8G3hPdvj66T/T1nzYzi+Jfdfdxd+8BuoDXl3PsIiIyv4knnyK2/mJs+XJoaMCWLye2/mImnnyqqOON7drN8fd9gKNvvJLj7/sAY7t2l3jEi1PZr9mbWdzMngP6gceB/cCguyejhxwG0vM9rUAvQPT1IeCizHiW54iISIUEvb3Q2Dg92NgYxgs0tms3Q5/8FEH/MWxVC0H/MYY++Skl/BIoe7J398DdrwA2EJ6Nv6Jc/5aZ3WRme8xsz/Hjx8v1z4iISMSam0n1HsZHR2FyEh8dJdV7GGtuLvhYIzvvh8YGYsuWYWbEli2DxoYwLudlwVbju/sgsBt4E7DKzBLRlzYAfdHtPqANIPp6C3AyM57lOZn/xgPuvt3dt69Zs6Ysr0NERM5JDQ9DEIB7GHCHIAjjBQp6e7Gmpmkxa2oqapZApiv3avw1ZrYqut0EXAu8QJj0fyF62I3A16Pbj0b3ib6+y909it8QrdbfDHQC3yvn2EVEZH6p48ezLtBLFTG7Gm9rw8fGpsV8bIx4W1uOZ0i+yn1mvx7YbWbPA08Dj7v73wMfA3aYWRfhNfkvRI//AnBRFN8BfBzA3X8EPAL8GPgH4FZ3D8o8dhERmU/mWX1adHZfqOZbboaJSVKjo7g7qdFRmJgM43JezGd+k+rE9u3bfc+ePZUehohIXetr74DJydlfaGig9UB3wccb27WbkZ33E/T2Em9ro/mWm2m65uoSjHRxMLNn3H37zHgi24NFRETyki3RzxWfR9M1Vyu5l4HK5YqISNXQPvvyULIXEZGqoH325aNkLyIiVUH77MtHyV5ERIpXwq532mdfPlqgJyIiVSHe1sbECz+GodOQSkEsBi0raXzlZZUeWs3Tmb2IiBQv1/btIrZ12/qLYWAwTPQQfh4YDONyXpTsRUSkKkx88x8Kikv+lOxFRKQq+OhoQXHJn5K9iIhInVOyFxGR4pVwNb6Uj5K9iIgUL5FjU1eu+FyWLCksLnlTshcRkaLFt27N2uI2vnVr4Qdrbi4sLnlTshcRkaI1veu6rC1um951XeEHGxkJ99ZnisXCuJwXJXsRESnamYe/VFB8XokE1tQ09VHU5QCZRcleRGSRKWVnOT9+vKD4XBIdHZBK4akUjuOpFKRSYVzOi5K9iMgiUs2d5VZ+4g6Ix2F8HMbOhp/j8TAu50XJXkRkEanmznJn/vZvwwSfaXw8jMt5UbIXEVlESt5ZroRb78a/9jcFxSV/SvYiIotIvK0NHxubFvOxMeJtbcUdMJksLD6XEjbVkemU7EVEFpHmW26GiUlSo6O4O6nRUZiYDONSt5TsRUQWkaZrrqblrjuJr12HDw4RX7uOlrvupOmaqys9tNl77OeL56GUOw9qmTYwiogsMk3XXF0dyX2mdB/7fOPzSO88oLFh2s4DquXNzQLSmb2IiNSlkZ33k5qcIHXkKMkX95I6cpTU5ERV7DxYaDqzFxGR6tDYCBMT2eNFmHzpJXxoKLwMEI/jySScOMnkZBGLB2uczuxFRKQqWEtLQfF5TUxAEIR7989GRXqCIPsbijpX1mRvZm1mttvMfmxmPzKzX4/iv2VmfWb2XPRxXcZz7jCzLjPba2Zvz4i/I4p1mdnHyzluERHJUwkX1fnAQEHxeY+XTM6+3p9KhfEi1PJiv3Kf2SeB2939MuCNwK1mdln0tfvc/Yro4zGA6Gs3AK8C3gH8iZnFzSwO/DHwTuAy4BczjiNSMbX8yy9SEqXsZ1/KPfsAM+oJzBuf61BVXGY4H2VN9u5+xN2fjW4PAy8ArXM85Xrgq+4+7u49QBfw+uijy9273X0C+Gr0WJGKqfVffqktVfvGcnKysPhCKmGRnmouM5yPBbtmb2btwGuB70ahj5jZ82b2kJldEMVagcyajYejWK64SMXU+i+/1I6xXbsZuG0HE//2LMHRo0z827MM3LajOhL+Iql6V/IywwtsQZK9mTUDfw181N1PAzuBLcAVwBHgcyX6d24ysz1mtud4Ee0VRQpR67/8UjuG7r4HHxyElIdd4VKODw4ydPc9RR2vamcJqljJywwvsLJvvTOzBsJE/2V3/xqAux/L+PqDwN9Hd/uAzP+5DVGMOeJT3P0B4AGA7du319fbSqk68bY2Jnu64fQwPjGBNTbCyhU0bFbvbSmtoLsb4jEsvejNDMfDeIHSswR+ZgSSAcGJ4wzctgPuu3fRFZopRPMtN3PqV28lOHMmXPQXi8Hy5bR8+tOVHlpeyr0a34AvAC+4+70Z8fUZD3sv8MPo9qPADWa2xMw2A53A94CngU4z22xmjYSL+B4t59hF5tN45ZvwY/34mTMwOYmfOYMf66fxyjdVemhSj2aevhR5OjN09z3h6vaz4+F19bPj+MBA0bMEi8XE978P6UQP4eczZ8J4DSj3NP6bgV8Crpmxze5/mdkPzOx54GrgNgB3/xHwCPBj4B+AW909cPck8BHgW4SL/B6JHitSMWe/8RiYhR8wdfvsNx6r7MCk7iQ6OsItY6kUjuOpFKRSYbxAQVdXuNc8fU3dHYIgjEtOZx54MPwdj8WmfT7zwIOVHlpe8p7GN7M/c/dfmi+Wyd3/FbAsX8r519Dd7wLuyhJ/bK7niSy0ZHoKNTPZZ8ZFSmTlJ+5gcMftpIaHYTIJiQSxCy5g5SfuKPxgpd7etkj4yEh4Np/+fXcP34CNjFR2YHkq5Mz+VZl3or3vP1na4YjUkCAIP1KpqV/8qZhICTVdczXLbvzlcF2IO9bYyLIbf7m4a+yLZPV8yWUm+fRHZrzKzZvso4p2w8BPmNnp6GMY6Ae+XvYRilSreLywuEiRxnbtZuyRvyS2dg2Jy15JbO0axh75S62iX0hlaL+7kOYdpbvf4+4rgN9z95XRxwp3v8jdi5hDEqkT1VxMROqKajpUgRq//JH3NXt3v8PMWoFNmc9z938px8BEql6Je2+L5BL09uKxGMn93VPbPG31atV0WEg1fvmjkAV6nyHc8vZjIH1R0gElexGRGcZ27WZk5/0Evb3E29povuXm4vexNzeT2rcvvEQUtWr1vj7inZ2lHbTUrUKK6rwXuNTdx8s1GBGRepDum0Bjw7S+Cdx1Z1EJ32be8SxxKS+z7GfxRS7QK+mbwTwUsrKgG2go10BEROrFyM77SU1OkDpylOSLe0kdOUpqcqLoa+w+MoJdeGG4HmTsLExOYhdeWDPbvmS6SjTRKuTMfhR4zsyeAKbO7t39v5Z8VCIiNWzypZfwoaFwpXY07c6Jk0xOFreYy5qb8SNHoKEBYhbWxj91CtM0/twSiewL6Ipov2srVuCnT2eNFypzwSWALVtGilFGdt5ftrP7Ql7xo6hErYjI/CYmztVdcD9XaXFioqjDOYRJa0biqo2lYRVUwmTfeO1bGf/rr2WNFyro7cVWtUyLlbuJViGr8R8u2yhEROpNEMyqtlb0oQ4fLigukbNnC4vPYfK73ysoPpd4W1s4hR+d2UP5O+gVshq/hyxvJN1dLb5ERGaKx89VWkvXUi/WmTOFxaXkUjneWOWKz6X5lpsZ3HE7k4f7wpmHRILYihU0l7GDXiFzGdszbi8F3gdcWNrhiIjUgcZGGBs71zQlfWbf2Fjc8VTToe64e7idwgwsul9Geb/VdPeTGR997v554F1lHJuISE1q2LYNW30RlkhAEGCJBLb6Ihq2bav00HJvFauRGu/1YGTn/cRWtdDQ2UnDK19BQ2cnsVUtZa2ImHeyN7PXZXxsN7ObKWxmQERkUWi+5Wb8zCg+NgaTk/jYGH5mlOZbbq700LDVqwuKS+kFvb1YU9O0WNUs0AM+l3E7CRwA3l/S0YjUkhIX2ZD6MfH978Pw8Lmfj1QKhoeZ+P73i9taVcKfNR8bKygupRdva2OypxtOD0+VP2blCho2l28JXCHT+FdnfFzr7h92971lG5lItavxWtlSPiN/snP2z4F7GC9Gc3Nh8bnkKsRTbIGeUnZ/XCSXGBqvfBPefxyfmIB4DJ+YwPuP03jlm8r2bxYyjd9iZvea2Z7o43Nm1jL/M0Xq1CL5wyRFGB0tLD6Pxte8Bi5YdW5FfywGF6wK45UWBIXF57JI2kZPPPkU1tIS/h+dHQ/XdbS0MPHkU2X7NwvZC/IQMEw4df9+4DTwf8oxKJGasHx5YXGRIjXfcjMWT8CSxrCK3pJGLJ6oijUAJVXjbWTzlUxXWEzP/rjjQ0Mk971Utn+zkGv2W9z95zPu/7aZPVfqAYnUjBIW7JDqsNDNSQphZmFucAcP70tt8tHRc0WX0t/HIMDPFDfzk49CzuzHzOwt6Ttm9mZAKzpk8VokZyGLRSmbk2RWRssnPp+RnffjiTgWj4MZFo/jiXhZt2pJ+Xi6bHK66FJ0hu9FllPORyFn9jcDX8q4Tj8AfLDkIxIRqYB0pzpOnpy2QrqY5iTLf/UWRu69b3rRm1iM5b96S1Fjm3zpJfzkyXNJYXISRkeLbqwjFVaBIkmF1Mb/PnC5ma2M7s9u/yMiUqNK2amu5baPAnDmgQfxM2ew5ctZftOHp+KF8tOns67uz9aFTWpANSZ7M9sBDLn7F+BckjezXwFWRJX0RERqWzSFaukV72Z4KlV0p7rGyy9n4tWvnrr+33j55cWPbXKysLjIDPlcs/+PwJeyxP8M+M+lHY6ISGVYYyOkUvjZs2HFu7NnIZXClhRez76U1/8B1XSQ85ZPsk+4+6y3j+4+QVjGX0Sk5sXWrDl3J2Ole2z1miyPntvIzvuhsYHYsmWYGbFly6CxofgFdarpUF8SOSbVc8VL8U/m8ZiYma1z92OZQTNbV6YxiYgsOIcweTY2nitPGwSz+3rnIejtJTU+TtDdE16HjcXC2vPjRa62VmnmuhK7+OKsrXFjF19cvn8zj8f8HvANM/spM1sRfVwF/D3w2bmeaGZtZrbbzH5sZj8ys1+P4hea2eNmti/6fEEUNzP7AzPrMrPnzex1Gce6MXr8PjO7sehXLCJ1ZWzXbo6/7wMcfeOVHH/fB4qfKh8ZIdbaOq1TXay1tegyst7ff66XvXt4v1gNDRCbkdhjFsYrLZYjjeSKS1gjoWVGAdqWlrLWTpj3u+HuXwL+O/A7hM1veoDfBv6Huz88z9OTwO3ufhnwRuBWM7sM+DjwhLt3Ak9E9wHeCXRGHzcBOyF8cwB8GngD8Hrg0+k3CCKyeJXy2ni8rY3U6aFpnepSp4eIt7UVfKzgxInwxox91FPxQsfW0QEWO3cmbwYWC+OVVoGV5bXOmpth5k6K06fDeJnk9dbL3b/p7j/l7he5++ro9jczH2Nmd2R53hF3fza6PQy8ALQC1wPpNwoPA++Jbl8PfMlD3wFWmdl64O3A4+5+yt0HgMeBdxT8akWkrpTy2ritvxgGBs8lqVQKBgbDeKHGxwuLz6PpXdeFFdcyyqsSBGFcak4yPeuTyT2Ml0kp51neN9cXzawdeC3wXWCdux+JvnQUSF//bwUyG/oejmK54jP/jZvSjXqOHz9exEsQkVpSyr7g43//jYLicyrx6vmxbzwWNoPJPLOPx8O41J6TJwuLl0Apk33Oiw1m1gz8NfDRmcV43MNqz6UYgLs/4O7b3X37mjWFr6AVkdoSb2ub1Yfdx8aKmnov6dl4ia9jB93d4KnpZ/aeCuMieShlss+asM2sgTDRf9ndvxaFj0XT80Sf03MXfUDmb+mGKJYrLiKLWPMtN8PEJKnRUdyd1OgoTExWvhtcqbfKTU5Casaf2JSrqI7kraxn9hYuLfwC8IK735vxpUeB9Ir6G4GvZ8R/OVqV/0bCyn1HgG8BbzOzC6KFeW+LYiKyiDVdczUtd91JfO06fHCI+Np1tNx1Z8U71VljVIgn3dUsSvJT8UJpEZycp1Lu4P/LLLE3A78E/CCjHe4ngM8Aj0Qldw8C74++9hhwHdAFjAIfAnD3U2b2u8DT0eN+x91PlXDsIlKjmq65uiTJ3TZswLPsfbYNGwo/1rJl+Ph4mIzT2+/icWx5cV3vRM5X3snezLYRboVb5+6vNrOfAH7W3e8EcPe7Zz7H3f+V3NfyfzrL4x24NduD3f0h4KF8xysiUogL7rmbUx++Cc6ePRdcupQL7pn1p21eiW3bmHj++XN79N2hqYlE57YSjbZOxePhroNscTkvhUzjPwjcAUwCuPvzwA3lGJSISCXEVqyApUvDsqVLl4b3i2DrL55djGdkpLhtfItJtkQ/V1zyVkiyX+bu35sRUzNlEamoUlXQG9l5P9aykoZtnTRc9koatnViLSuL2rNf0m18kHN3QVG7DmRRKiTZnzCzLUyVkLZfAI7M/RQRkfIZ27Wbgdt2MPFvzxIcPcrEvz3LwG07ikr4pdyzX+qiOi133wXLZlzvX7YsjIvkoZBkfyvwp8ArzKwP+ChQ4f0tIrKYDd19D37qFIydDbehjZ3FT51i6O57Cj5WSffsl0MyOfd9kTkUkuwvcPe3AmuAV7j7W4DXlGdYIjVAbUcrLnjppdnbz1KpMF6g5ltuxodOM/nSPiZ//AKTL+3Dh05Xfs8+MHDbDpiY0TFvYiKMi+ShoAV6ZvZqdz/j7sNmdgNhgxyRxanEJVGlCCVe0OXu4f4hM7DofhXwHA10csVFZipkn/0vAH9lZv8B+PfALxMWtxERydvYrt2M7LyfoLeXeFsbzbfcXPEiOBAu0IutaiF2yfqpWGp0lJGd9xc+PvWflyqT95m9u3cTbrX7GvDzwNvcfahcAxOR+lPKlrQAzFhQN298DkFvLz6ZJLm/m8kXXiS5vxufTBa3QG8xXeJRP/uaMO93w8x+YGbPm9nzwF8BFwKbge9GMRGRvJSyJS1A862/Oq0cbfp2862/WsTBmkn19uKjo2E/+9FRUr29UESPcVu6tKD4vBI5JmFzxRfSYnpjU8Py+Ul5d9lHISKLQtDbi8di4VnzxATW2IitXl3c2TPQcttHOfvUUyT/35NhwJ3Em6+k5baPFnwsHx6evtjPHdzDeKHHylHxLVd8Pok3vP7ca5wRrzjV7a8J+cyzDLj7QWA4x4eISH6am0n19eHJJMTjeDJJqq+vqLNngKH7Pk/yO9+FhgZYugQaGkh+57sM3ff5go+VOnasoPicSrxwMPjBD2efKZuF8Uqr5mn8ah5biaWLS70y0ZB1l1w+r/gr0edngD3R52cy7ouI5MVy3Cl2wvfMAw+GZ+BBAOMT4Wf3MF6oXPvWi9nPXuKiOn7mzOwEFYuF8Uqr4oRa8sspVSpzLUyAZ/2BnXca393fHX3eXOoBisji4iMjxDa04sdPnJvGX38xPrOOfL7HGx6evuo9ul3M1HtJt1KWemo7kZj9RiEIYMmS4o63SOT6zlXHhsrSyVwLk0teqzvMLAEE7u5m1ga8Aehy9+fmeaqIyJR4WxtB/zHiWzqmYqnRUeKXrCvugNW6xS0ezz4jUGz3tsnJwuILqZqb14yOFhavUUFvL7aqZc7H5LMa/8NAP3Awuv0E4Z77vzCzj5VioCKyODTfcjNMTJIaHcXdSY2OwsRkVVSpK+Wqcrs4e3e7XPF5VfMiOBWXqrh4WxupkydJ7u9miVnWfaf5XFT5KLAFeAvweeBKd78BeC1hYR0Rkbw0XXM1LXfdSXztOnxwiPjadbTcdWfxRXVKmWhKmOxjOZ6TK17TlOwrrvHKN5E6egw/cwbLsQQmn2n8CXcfAAbMrMvdTwC4+6iZTczzXBGRaZquubp0FfNKOY1fwrPnoL8/vM6eSoXjM4NYLIyLlNjYNx6b9+c0nzP7JjN7rZn9JNAY3X5ddL++ljRK3Ru67/O8/MpX0bexnZdf+aqitmjJ+SlV/3mguovNiCyQYO/eeR+Tz2/EEeDe6PbRjNvp+yI1Yei+zzPy2c9N3ffTp6fuF1OERQqX3iJEY8O0crkUO5VfpYvDYmvWkDp8+FzAHVIpYsVesxeZSx6zT/lsvcvrN9DMrnX3x/N5rEgljPzBH+aMK9kvjJlbhGzZMlIU2WwGqnbhWsm3fFXrrgOpGaWsevA/S3gskdKb2Q98vriUXNDbi81oUmNNTUWXyy3pNH5DQ2HxOfjx4xCbkYhjFsaLUc2L4FQbv/LyKGBUygtb+s7K4hKPZ58uLnYv9SIQb2sjeaAHHzp9rqhOy0oS7UXW7FqyJPte80oXmwkCSM1IxCmv+OWFsqjmNyKLxZIlMDY250NKeWav76wsLvojV7DGK99E6lg/PjEB8Rg+MUHqWD+NV76puAPmKhdbTBnZUl4SqNLLC1KfrKFh3pmUyhcvFqlV+oNesIknn8LWrsEaGyFIhWf2a9cw8eRTxR2wlG+4GhsLi89FPxuykBobp7d6zqKUyf5ACY8lInUo6O3FGqdPsVvjkuKv2ZdQfPXqguIi1SK2Zs28Z/bzXrM3s5+b6+vu/rXo86zHmdlDwLuBfnd/dRT7LeDDQHqlyifc/bHoa3cAvwIEwH91929F8XcAvw/Egf/t7p+Zb9wiUoWam0nt3XuuV3wyiff2Er/00kqPjGBwMHt8KHtcpFoYzDublc8CvZ+JPq8FrgR2RfevBp4EvjbHc78I/BHwpRnx+9z9s9MGa3YZcAPwKuAS4Ntmti368h8D1wKHgafN7FF3/3EeYxeRKuLDw9OnstNJv5gudRBOX2bbTVHM1HuuMZwucmwiCyRI7/KYI+Hns8/+QwBm9o/AZe5+JLq/njCZz/XcfzGz9vyGy/XAV919HOgxsy7g9dHXuty9O/p3vxo9VslepMakjh+fvYshHg/jRbCWlqzb2axl7g5gInVldLQk5XLT2tKJPnIM2FjMuICPmNnzZvaQmV0QxVqBzAt3h6NYrriILJCSlbhNpcJEn15MZBZtUytu4ZqfOlVQXKpcrv3ieewjX8x8fHzexxTyP/iEmX3LzD5oZh8EvgF8u4hx7STsoncFYSnez8398PyZ2U1mtsfM9hwvtniFiEyTLnEb9B+bVuK2mIRv6QI10fR9etrRiihcA1RtuVwpknYxFCeP/5+8k727fwS4H7g8+njA3X+t0DG5+zF3D9w9BTzIuan6PqAt46EboliueLZjP+Du2919+5o1awodmohkkVni1szCUreNDWG8QJ6j4JAn6rYu07YAACAASURBVKwQUQmr8YnMK4+tpoVW0HsWGHb3b5vZMjNb4e4FrV4xs/UZlwPeC/wwuv0o8BUzu5dwgV4n8D3ChYadZraZMMnfAPyHAsctUnqxWPZ31HU25Rj09uLxGMn93eeq3q1ZXdx2uVxn3MkqOBMvZUVEFVySKpN3sjezDwM3ARcSTsO3Ep7p//Qcz/lz4CpgtZkdBj4NXGVmVxBW3DsA/BcAd/+RmT1CuPAuCdzq7kF0nI8A3yLceveQu/+ooFcpUgbW3ByuIs/8A26GNTdXblBlYM3NBPv2hUkvEQ+3yx3uI9HZWfjBzp4tLL6QSjmFrHrxUmUKObO/lXDK/bsA7r7PzNbO9QR3/8Us4S/M8fi7gLuyxB8DHitgrCJl13jtWxn/6xk7T91pvPatRR1vbNduRnbeT9DbS7ytjeZbbi6uE1yJeY47RZ2jVvM12VKejSvZS5UpZL5x3N2nNrSaWYIqroc/+eKL57dqWGQewY9fmP3H2yyMF2hs124Gd9zOxLPPEhw5wsSzzzK44/bq+PkdGSHW2oolEhAEWCJBrLUVRkYqPbLqlUwWFq9lWp9QEwpJ9v9sZp8AmszsWuAvgb8rz7BKIB4/r1XDIvNJdneHU9uxWJj0YzGIx8N4gU7ffQ+pgYHwLLIhAe6kBgY4ffc9ZRh5YeJtbVhDgsSWDhpe+QoSWzqwhgTxtrb5n7xYVfMMRqmtXFlYvFbV+GxNIcn+44Qlbn9AeJ39MXf/ZFlGVQIG57VqWGReqVR4ppZKhUk6836Bkt3d4TEmJ+HsePjZvag3DqXWfMvNMDFJanQUdyc1OgoTk2FcFj3L0Vo1V7xm1fiiy0KS/a+5+4Pu/j53/wV3f9DMfr1sIysRa2qqiiYbUodK+U4/CM4Vl0m/cUjHKqzpmqtpuetO4mvX4YNDxNeuo+WuO6tiPYFUnudYXJkrLpVRSLK/MUvsgyUaR8n52bMk93cTnDih6UYpD63errxc2+KK2S4nUsfmTfZm9otm9nfAZjN7NONjN1C9NSnd8TNn8GP9NF75pkqPRmRuVbygq5QV9ErNli8vKD4nvXEoTo1Pby8W+ZzZP0lY0vbF6HP643bg7eUbWglEtbfPfkO79qT0LN1ZLbPOe2a8EFX8B7OUFfRKXfvcR0cLis8lsW1bQXEpA9XGL5t8ut4dBA4CtXV6HIthS5fiQVAVi5yk/tiyZWFSmZGQbfmyCo2oPILeXoLxswTdPeElilgMVl8E41lay86n1KvUSzgjsvRd1zHy4ouziiQtfdd1xY1tsYjFsq8tKSZBV/Gb3lqX93fDzH7OzPaZ2ZCZnTazYTM7Xc7BnZdUCh8bq4ppUKlP1tSUPb40e3whlaxLHeDu0H/8XEJOpaD/eBivI7lmADUzOI9cM1l1NsNV6wp56/W/gJ919xZ3X+nuK9y9+jdSplLF/dCVQSn/AEvlBSdOFBRfKKW+xp5Kt4udcbkiVWdtZJNdXbOTinsYl9wSOSaIc8WlIgpJ9sfcvfDSYNXgzJlKj6CqFzlJkSYmwgI4mUV1GhJhvIJKeo0dYHw8fG2ZbWljsTBeaaVcVDc5WVhcALAcO0ZyxaUyCkn2e8zsL6LV+T+X/ijbyEqpCqpWlfwPsFScLV8OwYyfrSBV3ErwEgp6e2ddYjivehONjbN/h6pkxiy2fn1BcSk97bOvDYUk+5XAKPA24Geij3eXY1D1qOR/gKXiGq99a5j0MgvhpFJFN8IplXhbW7heJYOPjRVdbyJXF79q6O6XOn68oLiUQa6ZrArPcMl0eV9UcfcPlXMg9S7e1hZO4S87t1L7fP4AS+VN/Mv/LSi+UJpvuZmhT36KFKNYU1OY+M+jvK0PDhYUX1C5LiVUwyUGkSpSyGr8bWb2hJn9MLr/E2b2qfINrYSq4NqR6ovXH89x9pgrvlBKXt62igv+SJ0p9T57VaacUsj/4IPAHcAkgLs/D9xQjkGVXBVs21B9calZ2g4lC0VVDMumkL0Ry9z9ezNWWOqtfQGarrlayV3KbmzXbgZ33E5qeBiSSYLjxxnccTvc+zn9/MniojeqUwo5sz9hZlsABzCzXwCOlGVUIlK003ffQ2pgIPyD1pAAd1IDA5y++55KD03qUSmL6mj7Y9kUcmZ/K/AA8Aoz6wN6gP9YllGJSNGS3d1huej0dc6Y4e4qGy3lsWIFnDyZPS4l5+5MTEwwOTk59fnlIMlIyjmeyt0Su5DV+N3AW81sOeGMwCjhNfuD5zt4ESmxZBLP3PoUi0FDQ+XGI/VrZKSw+Fxisex1URZZI5xsCX1ycpL+/n66u7vp7e3l0KFDHDp0iN7eXg4c7+d49P/2Ezl+z+dN9ma2kvCsvhX4OvDt6P7twPPAl0vz8kRqi61ejWcpjWurV1dgNBmam2efaaVSYVyk1Eq5W+OCC7LPElxwQeHHgnDVfbbr81WwGt/dmQCSGZ/HPUXPv/4rPT09U4k8M6mfPl18O5p8zuz/DBgAngI+DHwSMOC97v5c0f9yjRi67/OceeBB/MwZbPlylt/0YVpu+2ilhyVVYPkHb2Tks5/LGq+oUp5picynhIvgbGyMbM+yGUWi8lbKjnxFcPdpZ+cTExMMDw/z9Nmz9AZJ+oKAviDJy0FAXxBwNAiY+Pf/ft7jtrS00NbWxsaNG9m4cSMtX/4KrfE4mxMJPjmUvf5FPsm+w91fA2Bm/5twUd5Gd6/7WohD931+2h9zP3166r4Svkw8+RQ0L4eRjN4LzcvDeCV/PlRoRhZSCdsW+/h4uM0uM0HH42G8GDOPlRkvkWxT7idOnGD//v1Zp9yPHDmSV8fIdevWsXHjxmlJva2tjY6ODtasWUNDQ8PUR//X/44GIDHHjEU+yX5qGaS7B2Z2eDEkeoCRz/9+zriSvUz84AfTEz3AyBkmfviDygxIpBJKmFBtyRJ8dHR6MAimVR4tSIlK+bo7k5dcwuThw0wAk6kUL6cCDiYDepuXM/jRj05L6oN5VJdMAOvjcS6Jx2md+pzg8j//Ch0dHaxYsWJaQk9/ZGswNJzHZYl8kv3lGX3rDWiK7lv4f1ADbW6LpcphMpeZf5TSzuSIi9Sjhobsyb6IBaHe1JT198pn9BUph/SUe/oMfXR0lO7ubvbv309PTw8v9nTTNzzMy9G0+9Rcw+Ap2Lkz6zGbm5uznp2vuP03uCQeY4nFaDCbOitvADa+851leX3zJnt3V+kikWxKOH0pUrNKWeJ2aKiweIHcnUnCxXADAwMMDg6yb9++qYSePjM/dOgQR44cIZXH7/KFsRjtV1wxLam3t7ezZcsW1q5dS2NjI42NjSQSiamz85c/sfCV5gvZZ18wM3uIsDNev7u/OopdCPwF0A4cAN7v7gMWzk38PnAd4ba+D7r7s9FzbgTS/zt3uvvD5Ry3SF6qeKWvyIJJF7zJ/Ll3L64QTglmUzPP0AeCgP4goCcIOJhM0pu5GK6zk5PZVv7PkEgkuOSSS1h39GjGdHucjfEEGxNxVlqcjY8/Pm2qPV6F5X3LmuyBLwJ/BHwpI/Zx4Al3/4yZfTy6/zHgnUBn9PEGYCfwhujNwaeB7YTV+54xs0fdfaDMYxcRkfnEYpBInGv1bBZery/jivfMhD42NjY13Z4+Q5+6ft5/lLFci+EyEv2yZcumzsrTnzdv3kxHRwft7e00NTVx/NU/MTXVPnMh3IUXXli211oqZU327v4vZtY+I3w9cFV0+2HgnwiT/fXAlzxcpvgdM1tlZuujxz7u7qcAzOxx4B3An5dz7CLzisezT9lX4bt6kXKJd3QQ7NsXXqNPz3YFAfGOjvM6buaU+5Cn6Prnf55K6AcOHJiabn/55ZdJ5nHmv8qM1nhi6sz8Vb/9W3R0dLBlyxbWr19PY2PjnAvhztZ4YZ9yn9lns87d0zX1jwLrotutQG/G4w5HsVxxERGpsJZP3MHAbTvwMyOQDCARx1asouUTd8z73Mx96EePHuU7Z8foSSbpDYJpU+4nUym46qo5jxWLxVi/fv3UQriNGzey6k8fZFMiTns8QUs8Pn0h3H/7byV5/bWiEsl+iru7mZWs/ZCZ3QTcBNCqsysRkbJruuZquO9eRnbeT9DbS7ytjeZbbp7qsJhO6GfPnuXAgQNTC+K6u7s5cODA1JT7SB5Fn5YuXUpbW9u0hXDps/PNmzezfPnyqTPzRCJB35c1AZxWiWR/zMzWu/uRaJq+P4r3AW0Zj9sQxfo4N+2fjv9TtgO7+wOEzXq4vLFx8fUwlIWVbbvRXHGROrX06quIv+XNDA8P89JLL9HV1cX+3/otenp6pqbc+/r6mMxj0V6L2dSe89Z4nLZ4nE2JBt7wz7vZsGHDtOn2bHvOJbtKJPtHgRuBz0Sfv54R/4iZfZVwgd5Q9IbgW8DdZpYujvw2YP75IZFyU69sWUTSZ+jHjh1j37597Nu3j+7ubnp6euj653/h8InjU81Y5mJmXHzxxVnPzlf80o1cGAv3nieAeEYyb33Na8r46upfubfe/TnhWflqMztMuKr+M8AjZvYrhB3z3h89/DHCbXddhFvvPgTg7qfM7HeBp6PH/U56sZ5IQUrdUUvJXupMKpVifHycQ4cOTZ2hpxP6wYMH6e3tZSiPPe+NwPqVK9n8utexadOmqZXtW7duZcuWLTQ3N0+dnWfqS1T0yvLcarwjX7lX4/9iji/9dJbHOmE3vWzHeQh4qIRDk8VIRXBESLkz4s6BZJKeIMnBZJJDQZLeZMDRbds4fPgw43nUol+5ciVtbW2s7eqiLZ5gYyLBpnic9kQDbbEYDbEY7U88QaxGkuG8anz3TRW/jRIRkWKkUilOnjzJ3r176erqmnaG3nPsCP2pVNbucuzfP+1uuhlL+ux8y5YtdHR00NnZybp162hoaODYps05x1E3iR7CWgLZ1hxU82xEhtoYpUgpqOKd1JEglaIvleJH//iP00q+psu+DgzMX3cs3YylNR5nQzzBqz/2m2zZsoUtW7awdetWVq5cSUNDw8Il7QXoUles2PLlpM6enf43xIxY8/LKDaoASvYLaGzX7pzbU0REZjp79iz79+/nqbFRDgRJDiYDDgVJDicDXg6SnAV4+9vnPEa6GUv67PyiP/symxIJNifCBL/UbGohXOunP13+FzWHxBvfQPL/PZk1XpQSXmePrVlDamBg+vFiMWKr1xQ3tgWmZL9AxnbtZnDH7aSGhyGZJDh+nMEdt8O9n1PCr1G2ciV++nTWuEi+hoaGePHFF9m3b9+sBXEvv/wyQR5bOdesWcOmTZumTbd3dnbS2dnJxRdfPG2bWt/fPlrul1S05L89V1B8ITnMnnUIguyXQ6qQkv0COX33PeG7wngcGhKQclIDA5y++x4l+4VS4tXzjde+lfG//lrWuEiau3M0COgOkvQkk5z8zd+cmm4/ePAgJ06cmPcYceDiaLq9LWrCsimRYHM8wZv3vsCqVauqsvlKwXK1jc4Vn08JF+UGPT0FxedUgcsVSvYLJNndDUSdoNLNImIWxWUu1Xr5Y/yb/1BQXOpXMpmkp6eHvXv3sm/fPr4/OBCucI/KvU5rxvJ7v5f1GMuWLZu1GG7r1q10dnay9K1vY2mOqeeLLrqoHC9JZjp7trD4XHKtEyrj+iEl+4WSSoV1o9PcIQVYHa1WLYOxXbsZ+uSnoLEBW9VC0H8svH/XnZVP+KU+C5GqdubMGV566SVeeumlqYIy6ZKvfX19eTVjucBibH7tFdMKyWzdupVt27bR2tqa8+y8r55WtUtJWvkWSsl+oVTgnVw9GNl5P8HwaRg6Hb5hisWgZSUjO++vfLKXuuLunEoF7E8G9CQnp/VA71u7luPHj897jFgsxiWXXML6/v6w33k8TnsiQXsiwZZ4glXxOK3PPLMAr0ZkOiX7hTIxUVhcAJj4wQ9gePhcIJWCgcEwLlKgIAg4fPgwe/funVUhrufoy5zJtX4jI9EvXbp0VpnX9Nn5li1bWLJkCX2tbdmPI7WrlFt3lyyBbIWLliwp/Fh5UrKX6paeEs/8hXLXVLnkdNadg5OTfPdrX5tVUObw4cNM5PEGu8WMDfEEGxPhYrgrPvt7dHZ2cumll9La2lrbDVgqkGjqQo2Xx1ayl+qW/kWa+QtVI79gUh4DAwN0dXXxndEz9ERlX3uTYQ/0/vRK65//+ZzPNzPWr18/7ez8ot//QzoScTYnGmiZcY289eaby/lyFlZzc/Zk39y88GNZrHKVI86jTHGxlOylutX4u2kpTiqV4uWXX6arq2tqQVxmD/S8mrE0NrJx48apJizpveeXXnopHR0dLJlxJtv34BfK9XKqS67/uzz+T8sukci+SK1GStJWM/0PSnVTsq9b4+4cDpL0TCbpDpKcuPXWqYR+6NChvJqxrMiYbt8UDxfCdcQTdDQk+MmX++qrNnup5CrSk0fxnrLTQuayUbIXkbIZGhpi//79U/3Pnx84xcEgyaFkwLHUjOpjf/InWY9x8cUXzzo737ZtG1u3bmXsNZfn/LeV6GtQtb8RqeHeGkr2IlI0d+fo0aPs379/1nR7T08Pp06dmvcYCeCSeJzOq66a6nm+bds2Ojs76ejooKmpKedz+0r4WhaNau7eVs1tqGt8lrEKvrsiUs0m3Tkc7TnvSU7Sk0xyIAgbsvQtX87Y2Ni8x2hubqa9vZ31+7qm9p13RL3PL4nHiZvR+u1vL8CrkfjWrQR7985q6BLfurVyg5KyU7IXEUZGRti/f//Ugrj0drXu7m76jvSRcxI1YzHV2rVrp6bb02VeOzs72bJlC6tXr8bMtP+8CjS96zpGXnhhejCVould11VmQLIglOxrWLXWjJfq4+6cTKU49NRTU9fPMxN6vs1Y1sfjtMUTtEeV4f7dw19k69atdHR0sHx5bfT1XuzGvvHY7NavsRhj33iMlts+WrmBlUMJW9zWOiX7GjW2azcDt+3Az4xAMiA4cZyB23bAffcq4S9SyWSS3t5evjt+lp7JcO/5gWRyqiHLqDtceeWcx2hqapq2GG7r1q1c+OnfZlMiQWs8TsOMxUit731vOV+SlEHQ1TU7AaZSYbzSlJzLRsm+Rg3dfQ8+OBi2RIzHIeX44CBDaplb10ZHR+nu7p62wj29IK63tzevZiyrV6+eNd2+detWtmzZwrp162ZVh+u753+W6+VIvlasmF42OjNeqAo0YclbqRfo1fiiulJSsq9RQbo17rSWubFzcalJ7s6gpziQDBfEdScnOfaf/tPUdPuxY8fmPUaMcLp9YzzOxqjn+eZoUdwbu/axcuXK8r8QWRjF7PpaTAlwMb3WeSjZ16pUKnwnnj4Lc59+X6pWEAT09fVNLYjbt28fPzx1goNRudfhmX+IvvzlWcdoampi06ZNWc/OEz91NY05fg6U6GvUyEj2+HCOuMgMSva1qqHh3Fn9zLhU3NmzZ+np6ZmW0Lu6uujp6eHgwYN5NWNZZUZbIsEr3vOeaV3VtmzZwvr163M2Y+nTG776ozPU4pSyEE5jY/YupY2NhR+rApTsa1U8nj2eyBGXkhtKpTiQTHIwSIbNWJJJDkYL4vqXLcPn+UNsZrS2ttLR0cHFT+9hcyKcbt8UT7AxkZhqxtL6yCML8XJE6k8p3yStWAEnT2aPF6oCCxGV7GuUmZHtx9WKuogn2aSbsaQXwKXPztP3BwcH5z3GkiVLpqbb06Vet27dytatW2lvb59qxqL95yJVLtellFzxuVSgUqCSfY3yHD9gueKSXboZy/cfe2zadHu6GcvZs2fnPcYKMzbGE2xKxGmPJ9icaGD7336NLVu20NraqhrtIvWgAm1pS6liyd7MDgDDQAAk3X27mV0I/AXQDhwA3u/uAxZenPx94DpgFPiguz9biXFXjWquIV1l0s1Ynh4bPTfdHjVjOZpuxvKud815jPXr10/be97Z2cmKX/t1NiUSXJAlmbdedVVZXouI1IEKNNWp9Jn91e6eWbrr48AT7v4ZM/t4dP9jwDuBzujjDcDO6LPItGYsmQ1ZCmnG0tDQwMaNG6dNt6dLvW7evDlrM5a+23+jHC9HROpdBZoRVTrZz3Q9cFV0+2HgnwiT/fXAlzxc8fQdM1tlZuvd/UhFRikLLrMZy4HkJD1BwNF3v5vu7m4OHDiQVzOW5Wa0xc/1PU/vPd8UT/DvXj5MPNeiRxGRUsqW6OeKl0Alk70D/2hmDvypuz8ArMtI4EeBddHtVqA347mHo5iSfR1JN2NJV4fr6uriRyf6ORQEHA2C2c1YvvGNWcdYu3btrOn29Ha18ctfm3O7mhK9lJTKvkqVqWSyf4u795nZWuBxM3sx84vu7tEbgbyZ2U3ATQCt+uNdddyd/v7+WXvPC23Gckk8zsZ4gld98MZpxWTma8ai/eeyYLSmRqpMxZK9u/dFn/vN7G+A1wPH0tPzZrYe6I8e3gdk7k3aEMVmHvMB4AGAyxsbVW2iAtLNWDLPztMJvaenhzNnzsx7jGXLltHe3h7uP9/9T2yO+p7PbMbS+qd/Wu6XIyJSFyqS7M1sORBz9+Ho9tuA3wEeBW4EPhN9/nr0lEeBj5jZVwkX5g3pen1pFdIuN7MZS7r3+fk0Y8lcDDezGYv2n4uInL9KndmvA/4m+oOeAL7i7v9gZk8Dj5jZrwAHgfdHj3+McNtdF+HWuw8t/JDr19iu3Qx98lPQ2ICtaiF57Cjdv/kxTnzog/S2rJw23d7T05NfM5ZYjA0bNrB58+ZZq9s7OjpUo11EZAFVJNm7ezdweZb4SeCns8QduHUBhrZoZDZjeea//Qb7+49xcHKCg2NjHBodZSQI4Jmn5zzG0qVLp1WH27Zt21RC37RpE401UjNaRKTeVdvWOymhdDOWdN/z9HR7T08Phw4dyqsZywUXXDB1/Ty9uj2d0NevX5+1OtzYrt0MfeJTeV0SEBGR8lOyr3FDqRQ9k5P0RM1YDgQBR9/8Znp6ejh69GhezVjWJRK0mZ3bfx6PsznRQPvGjbxynrP7mcZ27Wbgth34mRFIBgQnjjNw2w64714lfBGRClGyr3LpZiz79u2bthhub/8xDgdJTmdL5k8+Oe1uY2PjtOpw6Xap6WYsp15zOT46Ouswdvp0weMduvsefHAw7MoXj0PK8cFBhu6+R8leRKRClOyrwMTEBAcOHGDv3r2zFsMdPHiQ8TwaLawwoy2eoC0R59W33jotobe2ts5ZNCZbop8rPpeguxuSyfBjZlxERCpCyX6BDKdS9CQn6U4G9CQnORgEHAqS9CYDjjU1kcqj2Ma6deumtqute/Tvwv7n8QTtDQ3TmrG0fvaz5Xwpc8u1DiCP9QEiIlIeSvYlkm7Gkj47z2zEcuDAgbybsWRuV0tvWbv00kvZvHkzy5Ytm3ps1e4/z7VGYJ61AyIiUj5K9gWYdOdwMklXkGTgvvumTbcfOnQor2Ysy6JmLG3xBJuiRixv+MtH2LZtGxs2bFCNdhERKTkl+xlGRkamzs6fHT7NwWRyarr9aCqjGcuOHTmPsWbNGtrb29m8eTNbt25l69atrPqN32RLooELY7FZzVhar722fC9IREQWvUWX7GdOt6e7rB04cIADBw7k3YyldePGWfvP00VlsjVj6fvU/yjDqxEREZlf3Sb7cXceHxvjQJDkYDJJ/7veNTXdnk8zlqamJlonJ2mLOqy1R1PuW+IJ2hIJ2g8eXIBXISIicv7qNtnvTSb50MDJc4HHHpv1mAsvvHBquj2z5Oull17K+vXreXnDxgUcsYiISHnUbbIHiAHrYnE2JOK84gMfmFZQZtu2bbS0tFR6iFLL4nEIguxxEZEqUrfJflsiwTdXr2VJtP+89UtfqvCIpO4kEtmTfaJuf61EpEbN7mJSJ5aaTSV6kbLIVdkwj4qHIiILSdlQRESkzinZi4iI1DklexERkTqnZC8iIlLnlOxFRETqnJK9iIhInVOyFxFZTHJtSdZW5bqm766IyGKSShUWl7qgZC8itStXaeJKlyxe1lRYXKTMlOxFpHZlK1c8V3wujY2FxecQ29ReUFyk3JTsRUSAJT/z7oLic0m98EJBcZFyU7IXEQEmvvkPBcVFaklNJXsze4eZ7TWzLjP7eKXHIyL1w0dHC4qL1JKaSfZmFgf+GHgncBnwi2Z2WWVHJSIiUv1qJtkDrwe63L3b3SeArwLXV3hMIiIiVa+Wkn0r0Jtx/3AUm2JmN5nZHjPbc1J7RkVERIDaSvbzcvcH3H27u2+/SNWgREREgNpK9n1AW8b9DVFMRERE5lBLyf5poNPMNptZI3AD8Gg+T2zt653/QQU8r5jjlfJYpT5etR6r1MdbLGNbLK+z1Mer1mOV+ngaW+XHtlCvM5O5e1EHrwQzuw74PBAHHnL3u3I9dvv27b5nz54FG5uIiEilmdkz7r59ZjxRicEUy90fAx6r9DhERERqSS1N44uIiEgRlOxFRETqnJK9iIhInVOyFxERqXNK9iIiInVOyV5ERKTOKdmLiIjUuZoqqlMIMxsG9lZ6HIvcauBEpQexyOl7UHn6HlSHxfJ92OTua2YGa6qoToH2ZqsiJAvHzPboe1BZ+h5Unr4H1WGxfx80jS8iIlLnlOxFRETqXD0n+wcqPQDR96AK6HtQefoeVIdF/X2o2wV6IiIiEqrnM3sRERGhTpO9mb3DzPaaWZeZfbzS41mMzOyAmf3AzJ4zsz2VHs9iYGYPmVm/mf0wI3ahmT1uZvuizxdUcoz1Lsf34LfMrC/6XXjOzK6r5BjrnZm1mdluM/uxmf3IzH49ii/q34W6S/ZmFgf+GHgncBnwi2Z2WWVHtWhd7e5XLObtLgvsi8A7ZsQ+Djzh7p3AE9F9KZ8vMvt7AHBf9Ltwhbs/tsBjWmySwO3ufhnwRuDWKAcs6t+Fukv2wOuBLnfvdvcJ4KvA9RUek0jZufu/AKdmhK8HHo5uPwy8Z0EHtcjk+B7IAnL3I+7+FYhosQAAAshJREFUbHR7GHgBaGWR/y7UY7JvBXoz7h+OYrKwHPhHM3vGzG6q9GAWsXXufiS6fRRYV8nBLGIfMbPno2n+RTV9XElm1g68Fvgui/x3oR6TvVSHt7j76wgvp9xqZv9fpQe02Hm49UbbbxbeTmALcAVwBPhcZYezOJhZM/DXwEfd/XTm1xbj70I9Jvs+oC3j/oYoJgvI3fuiz/3A3xBeXpGFd8zM1gNEn/srPJ5Fx92PuXvg7ingQfS7UHZm1kCY6L/s7l+Lwov6d6Eek/3TQKeZbTazRuAG4NEKj2lRMbPlZrYifRt4G/DDuZ8lZfIocGN0+0bg6xUcy6KUTjCR96LfhbIyMwO+ALzg7vdmfGlR/y7UZVGdaGvL54E48JC731XhIS0qZtZBeDYPYbOlr+h7UH5m9ufAVYTdvY4Bnwb+FngE2AgcBN7v7lpAViY5vgdXEU7hO3AA+C8Z146lxMzsLcD/BX4ApKLwJwiv2y/a34W6TPYiIiJyTj1O44uIiEgGJXsREZE6p2QvIiJS55TsRURE6pySvYiISJ1TsheRvJjZyIz7HzSzP6rUeEQkf0r2IlJRZpao9BhE6p2SvYicNzNrN7NdUbOXJ8xsYxT/opn9QsbjRqLPV5nZ/zWzR4EfV2jYIouG3lGLSL6azOy5jPsXcq4U9R8CD7v7w2b2n4E/YP4Woq8DXu3uPaUfqohkUrIXkXyNufsV6Ttm9kFge3T3TcDPRbf/DPhfeRzve0r0IgtD0/giUk5Jor8zZhYDGjO+dqYiIxJZhJTsRaQUniTsMAnwHwkbkUDY+OUno9s/CzQs7LBEBJTsRaQ0fg34kJk9D/wS8OtR/EHgp8zs+4RT/TqbF6kAdb0TERGpczqzFxERqXNK9iIiInVOyV5ERKTOKdmLiIjUOSV7ERGROqdkLyIiUueU7EVEROqckr2IiEid+/8BRiwB779Kyaw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6" descr="data:image/png;base64,iVBORw0KGgoAAAANSUhEUgAAAfsAAAE9CAYAAAAMOst7AAAABHNCSVQICAgIfAhkiAAAAAlwSFlzAAALEgAACxIB0t1+/AAAADh0RVh0U29mdHdhcmUAbWF0cGxvdGxpYiB2ZXJzaW9uMy4yLjIsIGh0dHA6Ly9tYXRwbG90bGliLm9yZy+WH4yJAAAgAElEQVR4nO3de3icd3nn//c9M5ItW7acxIc4smxZthwI0ATq5RDYX5OUcAi0gbZAurttYHuRTRq6Jc62EGCXHnJgt5DQo9NkyRJ6QWna0pKWUBpit91uAsRJQzgkjmXJtqzYlg+SLFmypHnm/v3xPCOPpBlpZjyjOejzui5dmrk18/g71uGe5/t8v/dt7o6IiIjUr1ilByAiIiLlpWQvIiJS55TsRURE6pySvYiISJ1TshcREalzSvYiIiJ1LlHpAZTL6tWrvb29vdLDEBERWTDPPPPMCXdfMzNet8m+vb2dPXv2VHoYIiIiC8bMDmaLaxpfRESkzinZi4iI1DklexERkTqnZC8iIlLnlOxFRETqnJK9iIhInVOyFxERqXNK9iIicl7Gdu3m+Ps+wNE3Xsnx932AsV27Kz0kmUHJXkREija2azdDn/wUQf8xbFULQf8xhj75KSX8KqNkLyIiRRvZeT80NhBbtgwzI7ZsGTQ2hHGpGmVN9ma21My+Z2bfN7MfmdlvR/EvmlmPmT0XfVwRxc3M/sDMuszseTN7XcaxbjSzfdHHjeUct4iI5Cfo7cWamqbFrKmJoLe3QiOSbMpdG38cuMbdR8ysAfhXM/tm9LXfcPe/mvH4dwKd0ccbgJ3AG8zsQuDTwHbAgWfM7FF3Hyjz+EVEZA7xtrZwCn/ZsqmYj40Rb2ur4KhkprKe2XtoJLrbEH34HE+5HvhS9LzvAKvMbD3wduBxdz8VJfjHgXeUc+wiIjK/5ltuholJUqOjuDup0VGYmAzjUjXKfs3ezOJm9hzQT5iwvxt96a5oqv4+M1sSxVqBzLmfw1EsV1xERCqo6ZqrabnrTuJr1+GDQ8TXrqPlrjtpuubqSg9NMpS9xa27B8AVZrYK+BszezVwB3AUaAQeAD4G/M75/ltmdhNwE8DGjRvP93AiIpKHpmuuVnKvcgu2Gt/dB4HdwDvc/Ug0VT8O/B/g9dHD+oDMCz0boliu+Mx/4wF33+7u29esWVOOlyEiIlJzyr0af010Ro+ZNQHXAi9G1+ExMwPeA/wwesqjwC9Hq/LfCAy5+xHgW8DbzOwCM7sAeFsUExERkXmUexp/PfCwmcUJ31g84u5/b2a7zGwNYMBzQHolx2PAdUAXMAp8CMDdT5nZ7wJPR4/7HXc/Veaxi4hIHsZ27WZk5/0Evb3E29povuVmTetXGXOfa3F87dq+fbvv2bOn0sMQEalrY7t2M7jjdlLDw5BMQiJBbMUKVt37OSX8CjCzZ9x9+8y4KuiJiEjRTt99D6lTp2B8HIIAxsdJnTrF6bvvqfTQJEPZV+OLiEj9SnZ1hUk+UxCEcakaOrMXEZHiJZOFxaUilOxFRKR4udZ91el6sFqlZC8iIsUzKywuFaFkLyIixUvkWPqVKy4VoWQvIiJFS2zdWlBcKkPJXkREiha/7JUFxaUylOxFRKRoE49/e/b1ebMwLlVDyV5ERIrmw8OzV967h3GpGkr2IiJSPK3GrwlK9iIiUjzts68JSvYiIlI8JfuaoGQvIiJS55TsRURE6pySvYiISJ1TshcREalzSvYiIiJ1TsleRESkzinZi4iI1DklexERkTqnZC8iIlLnlOxFRETqnJK9iIhInVOyFxERqXNK9iIiUjy1uK0JZU32ZrbUzL5nZt83sx+Z2W9H8c1m9l0z6zKzvzCzxii+JLrfFX29PeNYd0TxvWb29nKOW0RE8mOtrQXFpTLKfWY/Dlzj7pcDVwDvMLM3Av8TuM/dtwIDwK9Ej/8VYCCK3xc9DjO7DLgBeBXwDuBPzCxe5rGLiMg8lt/wgdln8WZhXKpGWZO9h0aiuw3RhwPXAH8VxR8G3hPdvj66T/T1nzYzi+Jfdfdxd+8BuoDXl3PsIiIyv4knnyK2/mJs+XJoaMCWLye2/mImnnyqqOON7drN8fd9gKNvvJLj7/sAY7t2l3jEi1PZr9mbWdzMngP6gceB/cCguyejhxwG0vM9rUAvQPT1IeCizHiW54iISIUEvb3Q2Dg92NgYxgs0tms3Q5/8FEH/MWxVC0H/MYY++Skl/BIoe7J398DdrwA2EJ6Nv6Jc/5aZ3WRme8xsz/Hjx8v1z4iISMSam0n1HsZHR2FyEh8dJdV7GGtuLvhYIzvvh8YGYsuWYWbEli2DxoYwLudlwVbju/sgsBt4E7DKzBLRlzYAfdHtPqANIPp6C3AyM57lOZn/xgPuvt3dt69Zs6Ysr0NERM5JDQ9DEIB7GHCHIAjjBQp6e7Gmpmkxa2oqapZApiv3avw1ZrYqut0EXAu8QJj0fyF62I3A16Pbj0b3ib6+y909it8QrdbfDHQC3yvn2EVEZH6p48ezLtBLFTG7Gm9rw8fGpsV8bIx4W1uOZ0i+yn1mvx7YbWbPA08Dj7v73wMfA3aYWRfhNfkvRI//AnBRFN8BfBzA3X8EPAL8GPgH4FZ3D8o8dhERmU/mWX1adHZfqOZbboaJSVKjo7g7qdFRmJgM43JezGd+k+rE9u3bfc+ePZUehohIXetr74DJydlfaGig9UB3wccb27WbkZ33E/T2Em9ro/mWm2m65uoSjHRxMLNn3H37zHgi24NFRETyki3RzxWfR9M1Vyu5l4HK5YqISNXQPvvyULIXEZGqoH325aNkLyIiVUH77MtHyV5ERIpXwq532mdfPlqgJyIiVSHe1sbECz+GodOQSkEsBi0raXzlZZUeWs3Tmb2IiBQv1/btIrZ12/qLYWAwTPQQfh4YDONyXpTsRUSkKkx88x8Kikv+lOxFRKQq+OhoQXHJn5K9iIhInVOyFxGR4pVwNb6Uj5K9iIgUL5FjU1eu+FyWLCksLnlTshcRkaLFt27N2uI2vnVr4Qdrbi4sLnlTshcRkaI1veu6rC1um951XeEHGxkJ99ZnisXCuJwXJXsRESnamYe/VFB8XokE1tQ09VHU5QCZRcleRGSRKWVnOT9+vKD4XBIdHZBK4akUjuOpFKRSYVzOi5K9iMgiUs2d5VZ+4g6Ix2F8HMbOhp/j8TAu50XJXkRkEanmznJn/vZvwwSfaXw8jMt5UbIXEVlESt5ZroRb78a/9jcFxSV/SvYiIotIvK0NHxubFvOxMeJtbcUdMJksLD6XEjbVkemU7EVEFpHmW26GiUlSo6O4O6nRUZiYDONSt5TsRUQWkaZrrqblrjuJr12HDw4RX7uOlrvupOmaqys9tNl77OeL56GUOw9qmTYwiogsMk3XXF0dyX2mdB/7fOPzSO88oLFh2s4DquXNzQLSmb2IiNSlkZ33k5qcIHXkKMkX95I6cpTU5ERV7DxYaDqzFxGR6tDYCBMT2eNFmHzpJXxoKLwMEI/jySScOMnkZBGLB2uczuxFRKQqWEtLQfF5TUxAEIR7989GRXqCIPsbijpX1mRvZm1mttvMfmxmPzKzX4/iv2VmfWb2XPRxXcZz7jCzLjPba2Zvz4i/I4p1mdnHyzluERHJUwkX1fnAQEHxeY+XTM6+3p9KhfEi1PJiv3Kf2SeB2939MuCNwK1mdln0tfvc/Yro4zGA6Gs3AK8C3gH8iZnFzSwO/DHwTuAy4BczjiNSMbX8yy9SEqXsZ1/KPfsAM+oJzBuf61BVXGY4H2VN9u5+xN2fjW4PAy8ArXM85Xrgq+4+7u49QBfw+uijy9273X0C+Gr0WJGKqfVffqktVfvGcnKysPhCKmGRnmouM5yPBbtmb2btwGuB70ahj5jZ82b2kJldEMVagcyajYejWK64SMXU+i+/1I6xXbsZuG0HE//2LMHRo0z827MM3LajOhL+Iql6V/IywwtsQZK9mTUDfw181N1PAzuBLcAVwBHgcyX6d24ysz1mtud4Ee0VRQpR67/8UjuG7r4HHxyElIdd4VKODw4ydPc9RR2vamcJqljJywwvsLJvvTOzBsJE/2V3/xqAux/L+PqDwN9Hd/uAzP+5DVGMOeJT3P0B4AGA7du319fbSqk68bY2Jnu64fQwPjGBNTbCyhU0bFbvbSmtoLsb4jEsvejNDMfDeIHSswR+ZgSSAcGJ4wzctgPuu3fRFZopRPMtN3PqV28lOHMmXPQXi8Hy5bR8+tOVHlpeyr0a34AvAC+4+70Z8fUZD3sv8MPo9qPADWa2xMw2A53A94CngU4z22xmjYSL+B4t59hF5tN45ZvwY/34mTMwOYmfOYMf66fxyjdVemhSj2aevhR5OjN09z3h6vaz4+F19bPj+MBA0bMEi8XE978P6UQP4eczZ8J4DSj3NP6bgV8Crpmxze5/mdkPzOx54GrgNgB3/xHwCPBj4B+AW909cPck8BHgW4SL/B6JHitSMWe/8RiYhR8wdfvsNx6r7MCk7iQ6OsItY6kUjuOpFKRSYbxAQVdXuNc8fU3dHYIgjEtOZx54MPwdj8WmfT7zwIOVHlpe8p7GN7M/c/dfmi+Wyd3/FbAsX8r519Dd7wLuyhJ/bK7niSy0ZHoKNTPZZ8ZFSmTlJ+5gcMftpIaHYTIJiQSxCy5g5SfuKPxgpd7etkj4yEh4Np/+fXcP34CNjFR2YHkq5Mz+VZl3or3vP1na4YjUkCAIP1KpqV/8qZhICTVdczXLbvzlcF2IO9bYyLIbf7m4a+yLZPV8yWUm+fRHZrzKzZvso4p2w8BPmNnp6GMY6Ae+XvYRilSreLywuEiRxnbtZuyRvyS2dg2Jy15JbO0axh75S62iX0hlaL+7kOYdpbvf4+4rgN9z95XRxwp3v8jdi5hDEqkT1VxMROqKajpUgRq//JH3NXt3v8PMWoFNmc9z938px8BEql6Je2+L5BL09uKxGMn93VPbPG31atV0WEg1fvmjkAV6nyHc8vZjIH1R0gElexGRGcZ27WZk5/0Evb3E29povuXm4vexNzeT2rcvvEQUtWr1vj7inZ2lHbTUrUKK6rwXuNTdx8s1GBGRepDum0Bjw7S+Cdx1Z1EJ32be8SxxKS+z7GfxRS7QK+mbwTwUsrKgG2go10BEROrFyM77SU1OkDpylOSLe0kdOUpqcqLoa+w+MoJdeGG4HmTsLExOYhdeWDPbvmS6SjTRKuTMfhR4zsyeAKbO7t39v5Z8VCIiNWzypZfwoaFwpXY07c6Jk0xOFreYy5qb8SNHoKEBYhbWxj91CtM0/twSiewL6Ipov2srVuCnT2eNFypzwSWALVtGilFGdt5ftrP7Ql7xo6hErYjI/CYmztVdcD9XaXFioqjDOYRJa0biqo2lYRVUwmTfeO1bGf/rr2WNFyro7cVWtUyLlbuJViGr8R8u2yhEROpNEMyqtlb0oQ4fLigukbNnC4vPYfK73ysoPpd4W1s4hR+d2UP5O+gVshq/hyxvJN1dLb5ERGaKx89VWkvXUi/WmTOFxaXkUjneWOWKz6X5lpsZ3HE7k4f7wpmHRILYihU0l7GDXiFzGdszbi8F3gdcWNrhiIjUgcZGGBs71zQlfWbf2Fjc8VTToe64e7idwgwsul9Geb/VdPeTGR997v554F1lHJuISE1q2LYNW30RlkhAEGCJBLb6Ihq2bav00HJvFauRGu/1YGTn/cRWtdDQ2UnDK19BQ2cnsVUtZa2ImHeyN7PXZXxsN7ObKWxmQERkUWi+5Wb8zCg+NgaTk/jYGH5mlOZbbq700LDVqwuKS+kFvb1YU9O0WNUs0AM+l3E7CRwA3l/S0YjUkhIX2ZD6MfH978Pw8Lmfj1QKhoeZ+P73i9taVcKfNR8bKygupRdva2OypxtOD0+VP2blCho2l28JXCHT+FdnfFzr7h92971lG5lItavxWtlSPiN/snP2z4F7GC9Gc3Nh8bnkKsRTbIGeUnZ/XCSXGBqvfBPefxyfmIB4DJ+YwPuP03jlm8r2bxYyjd9iZvea2Z7o43Nm1jL/M0Xq1CL5wyRFGB0tLD6Pxte8Bi5YdW5FfywGF6wK45UWBIXF57JI2kZPPPkU1tIS/h+dHQ/XdbS0MPHkU2X7NwvZC/IQMEw4df9+4DTwf8oxKJGasHx5YXGRIjXfcjMWT8CSxrCK3pJGLJ6oijUAJVXjbWTzlUxXWEzP/rjjQ0Mk971Utn+zkGv2W9z95zPu/7aZPVfqAYnUjBIW7JDqsNDNSQphZmFucAcP70tt8tHRc0WX0t/HIMDPFDfzk49CzuzHzOwt6Ttm9mZAKzpk8VokZyGLRSmbk2RWRssnPp+RnffjiTgWj4MZFo/jiXhZt2pJ+Xi6bHK66FJ0hu9FllPORyFn9jcDX8q4Tj8AfLDkIxIRqYB0pzpOnpy2QrqY5iTLf/UWRu69b3rRm1iM5b96S1Fjm3zpJfzkyXNJYXISRkeLbqwjFVaBIkmF1Mb/PnC5ma2M7s9u/yMiUqNK2amu5baPAnDmgQfxM2ew5ctZftOHp+KF8tOns67uz9aFTWpANSZ7M9sBDLn7F+BckjezXwFWRJX0RERqWzSFaukV72Z4KlV0p7rGyy9n4tWvnrr+33j55cWPbXKysLjIDPlcs/+PwJeyxP8M+M+lHY6ISGVYYyOkUvjZs2HFu7NnIZXClhRez76U1/8B1XSQ85ZPsk+4+6y3j+4+QVjGX0Sk5sXWrDl3J2Ole2z1miyPntvIzvuhsYHYsmWYGbFly6CxofgFdarpUF8SOSbVc8VL8U/m8ZiYma1z92OZQTNbV6YxiYgsOIcweTY2nitPGwSz+3rnIejtJTU+TtDdE16HjcXC2vPjRa62VmnmuhK7+OKsrXFjF19cvn8zj8f8HvANM/spM1sRfVwF/D3w2bmeaGZtZrbbzH5sZj8ys1+P4hea2eNmti/6fEEUNzP7AzPrMrPnzex1Gce6MXr8PjO7sehXLCJ1ZWzXbo6/7wMcfeOVHH/fB4qfKh8ZIdbaOq1TXay1tegyst7ff66XvXt4v1gNDRCbkdhjFsYrLZYjjeSKS1gjoWVGAdqWlrLWTpj3u+HuXwL+O/A7hM1veoDfBv6Huz88z9OTwO3ufhnwRuBWM7sM+DjwhLt3Ak9E9wHeCXRGHzcBOyF8cwB8GngD8Hrg0+k3CCKyeJXy2ni8rY3U6aFpnepSp4eIt7UVfKzgxInwxox91FPxQsfW0QEWO3cmbwYWC+OVVoGV5bXOmpth5k6K06fDeJnk9dbL3b/p7j/l7he5++ro9jczH2Nmd2R53hF3fza6PQy8ALQC1wPpNwoPA++Jbl8PfMlD3wFWmdl64O3A4+5+yt0HgMeBdxT8akWkrpTy2ritvxgGBs8lqVQKBgbDeKHGxwuLz6PpXdeFFdcyyqsSBGFcak4yPeuTyT2Ml0kp51neN9cXzawdeC3wXWCdux+JvnQUSF//bwUyG/oejmK54jP/jZvSjXqOHz9exEsQkVpSyr7g43//jYLicyrx6vmxbzwWNoPJPLOPx8O41J6TJwuLl0Apk33Oiw1m1gz8NfDRmcV43MNqz6UYgLs/4O7b3X37mjWFr6AVkdoSb2ub1Yfdx8aKmnov6dl4ia9jB93d4KnpZ/aeCuMieShlss+asM2sgTDRf9ndvxaFj0XT80Sf03MXfUDmb+mGKJYrLiKLWPMtN8PEJKnRUdyd1OgoTExWvhtcqbfKTU5Casaf2JSrqI7kraxn9hYuLfwC8IK735vxpUeB9Ir6G4GvZ8R/OVqV/0bCyn1HgG8BbzOzC6KFeW+LYiKyiDVdczUtd91JfO06fHCI+Np1tNx1Z8U71VljVIgn3dUsSvJT8UJpEZycp1Lu4P/LLLE3A78E/CCjHe4ngM8Aj0Qldw8C74++9hhwHdAFjAIfAnD3U2b2u8DT0eN+x91PlXDsIlKjmq65uiTJ3TZswLPsfbYNGwo/1rJl+Ph4mIzT2+/icWx5cV3vRM5X3snezLYRboVb5+6vNrOfAH7W3e8EcPe7Zz7H3f+V3NfyfzrL4x24NduD3f0h4KF8xysiUogL7rmbUx++Cc6ePRdcupQL7pn1p21eiW3bmHj++XN79N2hqYlE57YSjbZOxePhroNscTkvhUzjPwjcAUwCuPvzwA3lGJSISCXEVqyApUvDsqVLl4b3i2DrL55djGdkpLhtfItJtkQ/V1zyVkiyX+bu35sRUzNlEamoUlXQG9l5P9aykoZtnTRc9koatnViLSuL2rNf0m18kHN3QVG7DmRRKiTZnzCzLUyVkLZfAI7M/RQRkfIZ27Wbgdt2MPFvzxIcPcrEvz3LwG07ikr4pdyzX+qiOi133wXLZlzvX7YsjIvkoZBkfyvwp8ArzKwP+ChQ4f0tIrKYDd19D37qFIydDbehjZ3FT51i6O57Cj5WSffsl0MyOfd9kTkUkuwvcPe3AmuAV7j7W4DXlGdYIjVAbUcrLnjppdnbz1KpMF6g5ltuxodOM/nSPiZ//AKTL+3Dh05Xfs8+MHDbDpiY0TFvYiKMi+ShoAV6ZvZqdz/j7sNmdgNhgxyRxanEJVGlCCVe0OXu4f4hM7DofhXwHA10csVFZipkn/0vAH9lZv8B+PfALxMWtxERydvYrt2M7LyfoLeXeFsbzbfcXPEiOBAu0IutaiF2yfqpWGp0lJGd9xc+PvWflyqT95m9u3cTbrX7GvDzwNvcfahcAxOR+lPKlrQAzFhQN298DkFvLz6ZJLm/m8kXXiS5vxufTBa3QG8xXeJRP/uaMO93w8x+YGbPm9nzwF8BFwKbge9GMRGRvJSyJS1A862/Oq0cbfp2862/WsTBmkn19uKjo2E/+9FRUr29UESPcVu6tKD4vBI5JmFzxRfSYnpjU8Py+Ul5d9lHISKLQtDbi8di4VnzxATW2IitXl3c2TPQcttHOfvUUyT/35NhwJ3Em6+k5baPFnwsHx6evtjPHdzDeKHHylHxLVd8Pok3vP7ca5wRrzjV7a8J+cyzDLj7QWA4x4eISH6am0n19eHJJMTjeDJJqq+vqLNngKH7Pk/yO9+FhgZYugQaGkh+57sM3ff5go+VOnasoPicSrxwMPjBD2efKZuF8Uqr5mn8ah5biaWLS70y0ZB1l1w+r/gr0edngD3R52cy7ouI5MVy3Cl2wvfMAw+GZ+BBAOMT4Wf3MF6oXPvWi9nPXuKiOn7mzOwEFYuF8Uqr4oRa8sspVSpzLUyAZ/2BnXca393fHX3eXOoBisji4iMjxDa04sdPnJvGX38xPrOOfL7HGx6evuo9ul3M1HtJt1KWemo7kZj9RiEIYMmS4o63SOT6zlXHhsrSyVwLk0teqzvMLAEE7u5m1ga8Aehy9+fmeaqIyJR4WxtB/zHiWzqmYqnRUeKXrCvugNW6xS0ezz4jUGz3tsnJwuILqZqb14yOFhavUUFvL7aqZc7H5LMa/8NAP3Awuv0E4Z77vzCzj5VioCKyODTfcjNMTJIaHcXdSY2OwsRkVVSpK+Wqcrs4e3e7XPF5VfMiOBWXqrh4WxupkydJ7u9miVnWfaf5XFT5KLAFeAvweeBKd78BeC1hYR0Rkbw0XXM1LXfdSXztOnxwiPjadbTcdWfxRXVKmWhKmOxjOZ6TK17TlOwrrvHKN5E6egw/cwbLsQQmn2n8CXcfAAbMrMvdTwC4+6iZTczzXBGRaZquubp0FfNKOY1fwrPnoL8/vM6eSoXjM4NYLIyLlNjYNx6b9+c0nzP7JjN7rZn9JNAY3X5ddL++ljRK3Ru67/O8/MpX0bexnZdf+aqitmjJ+SlV/3mguovNiCyQYO/eeR+Tz2/EEeDe6PbRjNvp+yI1Yei+zzPy2c9N3ffTp6fuF1OERQqX3iJEY8O0crkUO5VfpYvDYmvWkDp8+FzAHVIpYsVesxeZSx6zT/lsvcvrN9DMrnX3x/N5rEgljPzBH+aMK9kvjJlbhGzZMlIU2WwGqnbhWsm3fFXrrgOpGaWsevA/S3gskdKb2Q98vriUXNDbi81oUmNNTUWXyy3pNH5DQ2HxOfjx4xCbkYhjFsaLUc2L4FQbv/LyKGBUygtb+s7K4hKPZ58uLnYv9SIQb2sjeaAHHzp9rqhOy0oS7UXW7FqyJPte80oXmwkCSM1IxCmv+OWFsqjmNyKLxZIlMDY250NKeWav76wsLvojV7DGK99E6lg/PjEB8Rg+MUHqWD+NV76puAPmKhdbTBnZUl4SqNLLC1KfrKFh3pmUyhcvFqlV+oNesIknn8LWrsEaGyFIhWf2a9cw8eRTxR2wlG+4GhsLi89FPxuykBobp7d6zqKUyf5ACY8lInUo6O3FGqdPsVvjkuKv2ZdQfPXqguIi1SK2Zs28Z/bzXrM3s5+b6+vu/rXo86zHmdlDwLuBfnd/dRT7LeDDQHqlyifc/bHoa3cAvwIEwH91929F8XcAvw/Egf/t7p+Zb9wiUoWam0nt3XuuV3wyiff2Er/00kqPjGBwMHt8KHtcpFoYzDublc8CvZ+JPq8FrgR2RfevBp4EvjbHc78I/BHwpRnx+9z9s9MGa3YZcAPwKuAS4Ntmti368h8D1wKHgafN7FF3/3EeYxeRKuLDw9OnstNJv5gudRBOX2bbTVHM1HuuMZwucmwiCyRI7/KYI+Hns8/+QwBm9o/AZe5+JLq/njCZz/XcfzGz9vyGy/XAV919HOgxsy7g9dHXuty9O/p3vxo9VslepMakjh+fvYshHg/jRbCWlqzb2axl7g5gInVldLQk5XLT2tKJPnIM2FjMuICPmNnzZvaQmV0QxVqBzAt3h6NYrriILJCSlbhNpcJEn15MZBZtUytu4ZqfOlVQXKpcrv3ieewjX8x8fHzexxTyP/iEmX3LzD5oZh8EvgF8u4hx7STsoncFYSnez8398PyZ2U1mtsfM9hwvtniFiEyTLnEb9B+bVuK2mIRv6QI10fR9etrRiihcA1RtuVwpknYxFCeP/5+8k727fwS4H7g8+njA3X+t0DG5+zF3D9w9BTzIuan6PqAt46EboliueLZjP+Du2919+5o1awodmohkkVni1szCUreNDWG8QJ6j4JAn6rYu07YAACAASURBVKwQUQmr8YnMK4+tpoVW0HsWGHb3b5vZMjNb4e4FrV4xs/UZlwPeC/wwuv0o8BUzu5dwgV4n8D3ChYadZraZMMnfAPyHAsctUnqxWPZ31HU25Rj09uLxGMn93eeq3q1ZXdx2uVxn3MkqOBMvZUVEFVySKpN3sjezDwM3ARcSTsO3Ep7p//Qcz/lz4CpgtZkdBj4NXGVmVxBW3DsA/BcAd/+RmT1CuPAuCdzq7kF0nI8A3yLceveQu/+ooFcpUgbW3ByuIs/8A26GNTdXblBlYM3NBPv2hUkvEQ+3yx3uI9HZWfjBzp4tLL6QSjmFrHrxUmUKObO/lXDK/bsA7r7PzNbO9QR3/8Us4S/M8fi7gLuyxB8DHitgrCJl13jtWxn/6xk7T91pvPatRR1vbNduRnbeT9DbS7ytjeZbbi6uE1yJeY47RZ2jVvM12VKejSvZS5UpZL5x3N2nNrSaWYIqroc/+eKL57dqWGQewY9fmP3H2yyMF2hs124Gd9zOxLPPEhw5wsSzzzK44/bq+PkdGSHW2oolEhAEWCJBrLUVRkYqPbLqlUwWFq9lWp9QEwpJ9v9sZp8AmszsWuAvgb8rz7BKIB4/r1XDIvNJdneHU9uxWJj0YzGIx8N4gU7ffQ+pgYHwLLIhAe6kBgY4ffc9ZRh5YeJtbVhDgsSWDhpe+QoSWzqwhgTxtrb5n7xYVfMMRqmtXFlYvFbV+GxNIcn+44Qlbn9AeJ39MXf/ZFlGVQIG57VqWGReqVR4ppZKhUk6836Bkt3d4TEmJ+HsePjZvag3DqXWfMvNMDFJanQUdyc1OgoTk2FcFj3L0Vo1V7xm1fiiy0KS/a+5+4Pu/j53/wV3f9DMfr1sIysRa2qqiiYbUodK+U4/CM4Vl0m/cUjHKqzpmqtpuetO4mvX4YNDxNeuo+WuO6tiPYFUnudYXJkrLpVRSLK/MUvsgyUaR8n52bMk93cTnDih6UYpD63errxc2+KK2S4nUsfmTfZm9otm9nfAZjN7NONjN1C9NSnd8TNn8GP9NF75pkqPRmRuVbygq5QV9ErNli8vKD4nvXEoTo1Pby8W+ZzZP0lY0vbF6HP643bg7eUbWglEtbfPfkO79qT0LN1ZLbPOe2a8EFX8B7OUFfRKXfvcR0cLis8lsW1bQXEpA9XGL5t8ut4dBA4CtXV6HIthS5fiQVAVi5yk/tiyZWFSmZGQbfmyCo2oPILeXoLxswTdPeElilgMVl8E41lay86n1KvUSzgjsvRd1zHy4ouziiQtfdd1xY1tsYjFsq8tKSZBV/Gb3lqX93fDzH7OzPaZ2ZCZnTazYTM7Xc7BnZdUCh8bq4ppUKlP1tSUPb40e3whlaxLHeDu0H/8XEJOpaD/eBivI7lmADUzOI9cM1l1NsNV6wp56/W/gJ919xZ3X+nuK9y9+jdSplLF/dCVQSn/AEvlBSdOFBRfKKW+xp5Kt4udcbkiVWdtZJNdXbOTinsYl9wSOSaIc8WlIgpJ9sfcvfDSYNXgzJlKj6CqFzlJkSYmwgI4mUV1GhJhvIJKeo0dYHw8fG2ZbWljsTBeaaVcVDc5WVhcALAcO0ZyxaUyCkn2e8zsL6LV+T+X/ijbyEqpCqpWlfwPsFScLV8OwYyfrSBV3ErwEgp6e2ddYjivehONjbN/h6pkxiy2fn1BcSk97bOvDYUk+5XAKPA24Geij3eXY1D1qOR/gKXiGq99a5j0MgvhpFJFN8IplXhbW7heJYOPjRVdbyJXF79q6O6XOn68oLiUQa6ZrArPcMl0eV9UcfcPlXMg9S7e1hZO4S87t1L7fP4AS+VN/Mv/LSi+UJpvuZmhT36KFKNYU1OY+M+jvK0PDhYUX1C5LiVUwyUGkSpSyGr8bWb2hJn9MLr/E2b2qfINrYSq4NqR6ovXH89x9pgrvlBKXt62igv+SJ0p9T57VaacUsj/4IPAHcAkgLs/D9xQjkGVXBVs21B9calZ2g4lC0VVDMumkL0Ry9z9ezNWWOqtfQGarrlayV3KbmzXbgZ33E5qeBiSSYLjxxnccTvc+zn9/MniojeqUwo5sz9hZlsABzCzXwCOlGVUIlK003ffQ2pgIPyD1pAAd1IDA5y++55KD03qUSmL6mj7Y9kUcmZ/K/AA8Aoz6wN6gP9YllGJSNGS3d1huej0dc6Y4e4qGy3lsWIFnDyZPS4l5+5MTEwwOTk59fnlIMlIyjmeyt0Su5DV+N3AW81sOeGMwCjhNfuD5zt4ESmxZBLP3PoUi0FDQ+XGI/VrZKSw+Fxisex1URZZI5xsCX1ycpL+/n66u7vp7e3l0KFDHDp0iN7eXg4c7+d49P/2Ezl+z+dN9ma2kvCsvhX4OvDt6P7twPPAl0vz8kRqi61ejWcpjWurV1dgNBmam2efaaVSYVyk1Eq5W+OCC7LPElxwQeHHgnDVfbbr81WwGt/dmQCSGZ/HPUXPv/4rPT09U4k8M6mfPl18O5p8zuz/DBgAngI+DHwSMOC97v5c0f9yjRi67/OceeBB/MwZbPlylt/0YVpu+2ilhyVVYPkHb2Tks5/LGq+oUp5picynhIvgbGyMbM+yGUWi8lbKjnxFcPdpZ+cTExMMDw/z9Nmz9AZJ+oKAviDJy0FAXxBwNAiY+Pf/ft7jtrS00NbWxsaNG9m4cSMtX/4KrfE4mxMJPjmUvf5FPsm+w91fA2Bm/5twUd5Gd6/7WohD931+2h9zP3166r4Svkw8+RQ0L4eRjN4LzcvDeCV/PlRoRhZSCdsW+/h4uM0uM0HH42G8GDOPlRkvkWxT7idOnGD//v1Zp9yPHDmSV8fIdevWsXHjxmlJva2tjY6ODtasWUNDQ8PUR//X/44GIDHHjEU+yX5qGaS7B2Z2eDEkeoCRz/9+zriSvUz84AfTEz3AyBkmfviDygxIpBJKmFBtyRJ8dHR6MAimVR4tSIlK+bo7k5dcwuThw0wAk6kUL6cCDiYDepuXM/jRj05L6oN5VJdMAOvjcS6Jx2md+pzg8j//Ch0dHaxYsWJaQk9/ZGswNJzHZYl8kv3lGX3rDWiK7lv4f1ADbW6LpcphMpeZf5TSzuSIi9Sjhobsyb6IBaHe1JT198pn9BUph/SUe/oMfXR0lO7ubvbv309PTw8v9nTTNzzMy9G0+9Rcw+Ap2Lkz6zGbm5uznp2vuP03uCQeY4nFaDCbOitvADa+851leX3zJnt3V+kikWxKOH0pUrNKWeJ2aKiweIHcnUnCxXADAwMMDg6yb9++qYSePjM/dOgQR44cIZXH7/KFsRjtV1wxLam3t7ezZcsW1q5dS2NjI42NjSQSiamz85c/sfCV5gvZZ18wM3uIsDNev7u/OopdCPwF0A4cAN7v7gMWzk38PnAd4ba+D7r7s9FzbgTS/zt3uvvD5Ry3SF6qeKWvyIJJF7zJ/Ll3L64QTglmUzPP0AeCgP4goCcIOJhM0pu5GK6zk5PZVv7PkEgkuOSSS1h39GjGdHucjfEEGxNxVlqcjY8/Pm2qPV6F5X3LmuyBLwJ/BHwpI/Zx4Al3/4yZfTy6/zHgnUBn9PEGYCfwhujNwaeB7YTV+54xs0fdfaDMYxcRkfnEYpBInGv1bBZery/jivfMhD42NjY13Z4+Q5+6ft5/lLFci+EyEv2yZcumzsrTnzdv3kxHRwft7e00NTVx/NU/MTXVPnMh3IUXXli211oqZU327v4vZtY+I3w9cFV0+2HgnwiT/fXAlzxcpvgdM1tlZuujxz7u7qcAzOxx4B3An5dz7CLzisezT9lX4bt6kXKJd3QQ7NsXXqNPz3YFAfGOjvM6buaU+5Cn6Prnf55K6AcOHJiabn/55ZdJ5nHmv8qM1nhi6sz8Vb/9W3R0dLBlyxbWr19PY2PjnAvhztZ4YZ9yn9lns87d0zX1jwLrotutQG/G4w5HsVxxERGpsJZP3MHAbTvwMyOQDCARx1asouUTd8z73Mx96EePHuU7Z8foSSbpDYJpU+4nUym46qo5jxWLxVi/fv3UQriNGzey6k8fZFMiTns8QUs8Pn0h3H/7byV5/bWiEsl+iru7mZWs/ZCZ3QTcBNCqsysRkbJruuZquO9eRnbeT9DbS7ytjeZbbp7qsJhO6GfPnuXAgQNTC+K6u7s5cODA1JT7SB5Fn5YuXUpbW9u0hXDps/PNmzezfPnyqTPzRCJB35c1AZxWiWR/zMzWu/uRaJq+P4r3AW0Zj9sQxfo4N+2fjv9TtgO7+wOEzXq4vLFx8fUwlIWVbbvRXHGROrX06quIv+XNDA8P89JLL9HV1cX+3/otenp6pqbc+/r6mMxj0V6L2dSe89Z4nLZ4nE2JBt7wz7vZsGHDtOn2bHvOJbtKJPtHgRuBz0Sfv54R/4iZfZVwgd5Q9IbgW8DdZpYujvw2YP75IZFyU69sWUTSZ+jHjh1j37597Nu3j+7ubnp6euj653/h8InjU81Y5mJmXHzxxVnPzlf80o1cGAv3nieAeEYyb33Na8r46upfubfe/TnhWflqMztMuKr+M8AjZvYrhB3z3h89/DHCbXddhFvvPgTg7qfM7HeBp6PH/U56sZ5IQUrdUUvJXupMKpVifHycQ4cOTZ2hpxP6wYMH6e3tZSiPPe+NwPqVK9n8utexadOmqZXtW7duZcuWLTQ3N0+dnWfqS1T0yvLcarwjX7lX4/9iji/9dJbHOmE3vWzHeQh4qIRDk8VIRXBESLkz4s6BZJKeIMnBZJJDQZLeZMDRbds4fPgw43nUol+5ciVtbW2s7eqiLZ5gYyLBpnic9kQDbbEYDbEY7U88QaxGkuG8anz3TRW/jRIRkWKkUilOnjzJ3r176erqmnaG3nPsCP2pVNbucuzfP+1uuhlL+ux8y5YtdHR00NnZybp162hoaODYps05x1E3iR7CWgLZ1hxU82xEhtoYpUgpqOKd1JEglaIvleJH//iP00q+psu+DgzMX3cs3YylNR5nQzzBqz/2m2zZsoUtW7awdetWVq5cSUNDw8Il7QXoUles2PLlpM6enf43xIxY8/LKDaoASvYLaGzX7pzbU0REZjp79iz79+/nqbFRDgRJDiYDDgVJDicDXg6SnAV4+9vnPEa6GUv67PyiP/symxIJNifCBL/UbGohXOunP13+FzWHxBvfQPL/PZk1XpQSXmePrVlDamBg+vFiMWKr1xQ3tgWmZL9AxnbtZnDH7aSGhyGZJDh+nMEdt8O9n1PCr1G2ciV++nTWuEi+hoaGePHFF9m3b9+sBXEvv/wyQR5bOdesWcOmTZumTbd3dnbS2dnJxRdfPG2bWt/fPlrul1S05L89V1B8ITnMnnUIguyXQ6qQkv0COX33PeG7wngcGhKQclIDA5y++x4l+4VS4tXzjde+lfG//lrWuEiau3M0COgOkvQkk5z8zd+cmm4/ePAgJ06cmPcYceDiaLq9LWrCsimRYHM8wZv3vsCqVauqsvlKwXK1jc4Vn08JF+UGPT0FxedUgcsVSvYLJNndDUSdoNLNImIWxWUu1Xr5Y/yb/1BQXOpXMpmkp6eHvXv3sm/fPr4/OBCucI/KvU5rxvJ7v5f1GMuWLZu1GG7r1q10dnay9K1vY2mOqeeLLrqoHC9JZjp7trD4XHKtEyrj+iEl+4WSSoV1o9PcIQVYHa1WLYOxXbsZ+uSnoLEBW9VC0H8svH/XnZVP+KU+C5GqdubMGV566SVeeumlqYIy6ZKvfX19eTVjucBibH7tFdMKyWzdupVt27bR2tqa8+y8r55WtUtJWvkWSsl+oVTgnVw9GNl5P8HwaRg6Hb5hisWgZSUjO++vfLKXuuLunEoF7E8G9CQnp/VA71u7luPHj897jFgsxiWXXML6/v6w33k8TnsiQXsiwZZ4glXxOK3PPLMAr0ZkOiX7hTIxUVhcAJj4wQ9gePhcIJWCgcEwLlKgIAg4fPgwe/funVUhrufoy5zJtX4jI9EvXbp0VpnX9Nn5li1bWLJkCX2tbdmPI7WrlFt3lyyBbIWLliwp/Fh5UrKX6paeEs/8hXLXVLnkdNadg5OTfPdrX5tVUObw4cNM5PEGu8WMDfEEGxPhYrgrPvt7dHZ2cumll9La2lrbDVgqkGjqQo2Xx1ayl+qW/kWa+QtVI79gUh4DAwN0dXXxndEz9ERlX3uTYQ/0/vRK65//+ZzPNzPWr18/7ez8ot//QzoScTYnGmiZcY289eaby/lyFlZzc/Zk39y88GNZrHKVI86jTHGxlOylutX4u2kpTiqV4uWXX6arq2tqQVxmD/S8mrE0NrJx48apJizpveeXXnopHR0dLJlxJtv34BfK9XKqS67/uzz+T8sukci+SK1GStJWM/0PSnVTsq9b4+4cDpL0TCbpDpKcuPXWqYR+6NChvJqxrMiYbt8UDxfCdcQTdDQk+MmX++qrNnup5CrSk0fxnrLTQuayUbIXkbIZGhpi//79U/3Pnx84xcEgyaFkwLHUjOpjf/InWY9x8cUXzzo737ZtG1u3bmXsNZfn/LeV6GtQtb8RqeHeGkr2IlI0d+fo0aPs379/1nR7T08Pp06dmvcYCeCSeJzOq66a6nm+bds2Ojs76ejooKmpKedz+0r4WhaNau7eVs1tqGt8lrEKvrsiUs0m3Tkc7TnvSU7Sk0xyIAgbsvQtX87Y2Ni8x2hubqa9vZ31+7qm9p13RL3PL4nHiZvR+u1vL8CrkfjWrQR7985q6BLfurVyg5KyU7IXEUZGRti/f//Ugrj0drXu7m76jvSRcxI1YzHV2rVrp6bb02VeOzs72bJlC6tXr8bMtP+8CjS96zpGXnhhejCVould11VmQLIglOxrWLXWjJfq4+6cTKU49NRTU9fPMxN6vs1Y1sfjtMUTtEeV4f7dw19k69atdHR0sHx5bfT1XuzGvvHY7NavsRhj33iMlts+WrmBlUMJW9zWOiX7GjW2azcDt+3Az4xAMiA4cZyB23bAffcq4S9SyWSS3t5evjt+lp7JcO/5gWRyqiHLqDtceeWcx2hqapq2GG7r1q1c+OnfZlMiQWs8TsOMxUit731vOV+SlEHQ1TU7AaZSYbzSlJzLRsm+Rg3dfQ8+OBi2RIzHIeX44CBDaplb10ZHR+nu7p62wj29IK63tzevZiyrV6+eNd2+detWtmzZwrp162ZVh+u753+W6+VIvlasmF42OjNeqAo0YclbqRfo1fiiulJSsq9RQbo17rSWubFzcalJ7s6gpziQDBfEdScnOfaf/tPUdPuxY8fmPUaMcLp9YzzOxqjn+eZoUdwbu/axcuXK8r8QWRjF7PpaTAlwMb3WeSjZ16pUKnwnnj4Lc59+X6pWEAT09fVNLYjbt28fPzx1goNRudfhmX+IvvzlWcdoampi06ZNWc/OEz91NY05fg6U6GvUyEj2+HCOuMgMSva1qqHh3Fn9zLhU3NmzZ+np6ZmW0Lu6uujp6eHgwYN5NWNZZUZbIsEr3vOeaV3VtmzZwvr163M2Y+nTG776ozPU4pSyEE5jY/YupY2NhR+rApTsa1U8nj2eyBGXkhtKpTiQTHIwSIbNWJJJDkYL4vqXLcPn+UNsZrS2ttLR0cHFT+9hcyKcbt8UT7AxkZhqxtL6yCML8XJE6k8p3yStWAEnT2aPF6oCCxGV7GuUmZHtx9WKuogn2aSbsaQXwKXPztP3BwcH5z3GkiVLpqbb06Vet27dytatW2lvb59qxqL95yJVLtellFzxuVSgUqCSfY3yHD9gueKSXboZy/cfe2zadHu6GcvZs2fnPcYKMzbGE2xKxGmPJ9icaGD7336NLVu20NraqhrtIvWgAm1pS6liyd7MDgDDQAAk3X27mV0I/AXQDhwA3u/uAxZenPx94DpgFPiguz9biXFXjWquIV1l0s1Ynh4bPTfdHjVjOZpuxvKud815jPXr10/be97Z2cmKX/t1NiUSXJAlmbdedVVZXouI1IEKNNWp9Jn91e6eWbrr48AT7v4ZM/t4dP9jwDuBzujjDcDO6LPItGYsmQ1ZCmnG0tDQwMaNG6dNt6dLvW7evDlrM5a+23+jHC9HROpdBZoRVTrZz3Q9cFV0+2HgnwiT/fXAlzxc8fQdM1tlZuvd/UhFRikLLrMZy4HkJD1BwNF3v5vu7m4OHDiQVzOW5Wa0xc/1PU/vPd8UT/DvXj5MPNeiRxGRUsqW6OeKl0Alk70D/2hmDvypuz8ArMtI4EeBddHtVqA347mHo5iSfR1JN2NJV4fr6uriRyf6ORQEHA2C2c1YvvGNWcdYu3btrOn29Ha18ctfm3O7mhK9lJTKvkqVqWSyf4u795nZWuBxM3sx84vu7tEbgbyZ2U3ATQCt+uNdddyd/v7+WXvPC23Gckk8zsZ4gld98MZpxWTma8ai/eeyYLSmRqpMxZK9u/dFn/vN7G+A1wPH0tPzZrYe6I8e3gdk7k3aEMVmHvMB4AGAyxsbVW2iAtLNWDLPztMJvaenhzNnzsx7jGXLltHe3h7uP9/9T2yO+p7PbMbS+qd/Wu6XIyJSFyqS7M1sORBz9+Ho9tuA3wEeBW4EPhN9/nr0lEeBj5jZVwkX5g3pen1pFdIuN7MZS7r3+fk0Y8lcDDezGYv2n4uInL9KndmvA/4m+oOeAL7i7v9gZk8Dj5jZrwAHgfdHj3+McNtdF+HWuw8t/JDr19iu3Qx98lPQ2ICtaiF57Cjdv/kxTnzog/S2rJw23d7T05NfM5ZYjA0bNrB58+ZZq9s7OjpUo11EZAFVJNm7ezdweZb4SeCns8QduHUBhrZoZDZjeea//Qb7+49xcHKCg2NjHBodZSQI4Jmn5zzG0qVLp1WH27Zt21RC37RpE401UjNaRKTeVdvWOymhdDOWdN/z9HR7T08Phw4dyqsZywUXXDB1/Ty9uj2d0NevX5+1OtzYrt0MfeJTeV0SEBGR8lOyr3FDqRQ9k5P0RM1YDgQBR9/8Znp6ejh69GhezVjWJRK0mZ3bfx6PsznRQPvGjbxynrP7mcZ27Wbgth34mRFIBgQnjjNw2w64714lfBGRClGyr3LpZiz79u2bthhub/8xDgdJTmdL5k8+Oe1uY2PjtOpw6Xap6WYsp15zOT46Ouswdvp0weMduvsefHAw7MoXj0PK8cFBhu6+R8leRKRClOyrwMTEBAcOHGDv3r2zFsMdPHiQ8TwaLawwoy2eoC0R59W33jotobe2ts5ZNCZbop8rPpeguxuSyfBjZlxERCpCyX6BDKdS9CQn6U4G9CQnORgEHAqS9CYDjjU1kcqj2Ma6deumtqute/Tvwv7n8QTtDQ3TmrG0fvaz5Xwpc8u1DiCP9QEiIlIeSvYlkm7Gkj47z2zEcuDAgbybsWRuV0tvWbv00kvZvHkzy5Ytm3ps1e4/z7VGYJ61AyIiUj5K9gWYdOdwMklXkGTgvvumTbcfOnQor2Ysy6JmLG3xBJuiRixv+MtH2LZtGxs2bFCNdhERKTkl+xlGRkamzs6fHT7NwWRyarr9aCqjGcuOHTmPsWbNGtrb29m8eTNbt25l69atrPqN32RLooELY7FZzVhar722fC9IREQWvUWX7GdOt6e7rB04cIADBw7k3YyldePGWfvP00VlsjVj6fvU/yjDqxEREZlf3Sb7cXceHxvjQJDkYDJJ/7veNTXdnk8zlqamJlonJ2mLOqy1R1PuW+IJ2hIJ2g8eXIBXISIicv7qNtnvTSb50MDJc4HHHpv1mAsvvHBquj2z5Oull17K+vXreXnDxgUcsYiISHnUbbIHiAHrYnE2JOK84gMfmFZQZtu2bbS0tFR6iFLL4nEIguxxEZEqUrfJflsiwTdXr2VJtP+89UtfqvCIpO4kEtmTfaJuf61EpEbN7mJSJ5aaTSV6kbLIVdkwj4qHIiILSdlQRESkzinZi4iI1DklexERkTqnZC8iIlLnlOxFRETqnJK9iIhInVOyFxFZTHJtSdZW5bqm766IyGKSShUWl7qgZC8itStXaeJKlyxe1lRYXKTMlOxFpHZlK1c8V3wujY2FxecQ29ReUFyk3JTsRUSAJT/z7oLic0m98EJBcZFyU7IXEQEmvvkPBcVFaklNJXsze4eZ7TWzLjP7eKXHIyL1w0dHC4qL1JKaSfZmFgf+GHgncBnwi2Z2WWVHJSIiUv1qJtkDrwe63L3b3SeArwLXV3hMIiIiVa+Wkn0r0Jtx/3AUm2JmN5nZHjPbc1J7RkVERIDaSvbzcvcH3H27u2+/SNWgREREgNpK9n1AW8b9DVFMRERE5lBLyf5poNPMNptZI3AD8Gg+T2zt653/QQU8r5jjlfJYpT5etR6r1MdbLGNbLK+z1Mer1mOV+ngaW+XHtlCvM5O5e1EHrwQzuw74PBAHHnL3u3I9dvv27b5nz54FG5uIiEilmdkz7r59ZjxRicEUy90fAx6r9DhERERqSS1N44uIiEgRlOxFRETqnJK9iIhInVOyFxERqXNK9iIiInVOyV5ERKTOKdmLiIjUuZoqqlMIMxsG9lZ6HIvcauBEpQexyOl7UHn6HlSHxfJ92OTua2YGa6qoToH2ZqsiJAvHzPboe1BZ+h5Unr4H1WGxfx80jS8iIlLnlOxFRETqXD0n+wcqPQDR96AK6HtQefoeVIdF/X2o2wV6IiIiEqrnM3sRERGhTpO9mb3DzPaaWZeZfbzS41mMzOyAmf3AzJ4zsz2VHs9iYGYPmVm/mf0wI3ahmT1uZvuizxdUcoz1Lsf34LfMrC/6XXjOzK6r5BjrnZm1mdluM/uxmf3IzH49ii/q34W6S/ZmFgf+GHgncBnwi2Z2WWVHtWhd7e5XLObtLgvsi8A7ZsQ+Djzh7p3AE9F9KZ8vMvt7AHBf9Ltwhbs/tsBjWmySwO3ufhnwRuDWKAcs6t+Fukv2wOuBLnfvdvcJ4KvA9RUek0jZufu/AKdmhK8HHo5uPwy8Z0EHtcjk+B7IAnL3I+7+FYhosQAAAshJREFUbHR7GHgBaGWR/y7UY7JvBXoz7h+OYrKwHPhHM3vGzG6q9GAWsXXufiS6fRRYV8nBLGIfMbPno2n+RTV9XElm1g68Fvgui/x3oR6TvVSHt7j76wgvp9xqZv9fpQe02Hm49UbbbxbeTmALcAVwBPhcZYezOJhZM/DXwEfd/XTm1xbj70I9Jvs+oC3j/oYoJgvI3fuiz/3A3xBeXpGFd8zM1gNEn/srPJ5Fx92PuXvg7ingQfS7UHZm1kCY6L/s7l+Lwov6d6Eek/3TQKeZbTazRuAG4NEKj2lRMbPlZrYifRt4G/DDuZ8lZfIocGN0+0bg6xUcy6KUTjCR96LfhbIyMwO+ALzg7vdmfGlR/y7UZVGdaGvL54E48JC731XhIS0qZtZBeDYPYbOlr+h7UH5m9ufAVYTdvY4Bnwb+FngE2AgcBN7v7lpAViY5vgdXEU7hO3AA+C8Z146lxMzsLcD/BX4ApKLwJwiv2y/a34W6TPYiIiJyTj1O44uIiEgGJXsREZE6p2QvIiJS55TsRURE6pySvYiISJ1TsheRvJjZyIz7HzSzP6rUeEQkf0r2IlJRZpao9BhE6p2SvYicNzNrN7NdUbOXJ8xsYxT/opn9QsbjRqLPV5nZ/zWzR4EfV2jYIouG3lGLSL6azOy5jPsXcq4U9R8CD7v7w2b2n4E/YP4Woq8DXu3uPaUfqohkUrIXkXyNufsV6Ttm9kFge3T3TcDPRbf/DPhfeRzve0r0IgtD0/giUk5Jor8zZhYDGjO+dqYiIxJZhJTsRaQUniTsMAnwHwkbkUDY+OUno9s/CzQs7LBEBJTsRaQ0fg34kJk9D/wS8OtR/EHgp8zs+4RT/TqbF6kAdb0TERGpczqzFxERqXNK9iIiInVOyV5ERKTOKdmLiIjUOSV7ERGROqdkLyIiUueU7EVEROqckr2IiEid+/8BRiwB779Kyaw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485899"/>
            <a:ext cx="6809612" cy="355323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pPr algn="ctr"/>
            <a:r>
              <a:rPr lang="en-US" dirty="0" smtClean="0"/>
              <a:t>Distribution on rented bike according to different seasons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388</Words>
  <Application>Microsoft Office PowerPoint</Application>
  <PresentationFormat>On-screen Show (16:9)</PresentationFormat>
  <Paragraphs>133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Montserrat</vt:lpstr>
      <vt:lpstr>Arial MT</vt:lpstr>
      <vt:lpstr>Courier New</vt:lpstr>
      <vt:lpstr>Times New Roman</vt:lpstr>
      <vt:lpstr>Arial</vt:lpstr>
      <vt:lpstr>Tahoma</vt:lpstr>
      <vt:lpstr>Simple Light</vt:lpstr>
      <vt:lpstr>        </vt:lpstr>
      <vt:lpstr>Contents</vt:lpstr>
      <vt:lpstr>Problem Statements</vt:lpstr>
      <vt:lpstr>Data Summary</vt:lpstr>
      <vt:lpstr>Basic Data Exploration</vt:lpstr>
      <vt:lpstr>Missing Values</vt:lpstr>
      <vt:lpstr>Checking for the outlier in our dependent variable</vt:lpstr>
      <vt:lpstr>Division on rented bike on holiday and non holiday days</vt:lpstr>
      <vt:lpstr>Distribution on rented bike according to different seasons</vt:lpstr>
      <vt:lpstr>Chart showing distribution of Rented bike count per hour</vt:lpstr>
      <vt:lpstr>Relation of our dependent variable with Temperature</vt:lpstr>
      <vt:lpstr>Relation of our dependent variable with Humidity</vt:lpstr>
      <vt:lpstr>Relation of our dependent variable with wind speed</vt:lpstr>
      <vt:lpstr>Relation of our dependent variable with Rainfall</vt:lpstr>
      <vt:lpstr>Relation of our dependent variable with Snowfall</vt:lpstr>
      <vt:lpstr>3-d plot showing relation between Snowfall , Rainfall and Rented bike count</vt:lpstr>
      <vt:lpstr>Per hour distribution</vt:lpstr>
      <vt:lpstr>Correlation between different factors</vt:lpstr>
      <vt:lpstr>Outliers present in our important independent features</vt:lpstr>
      <vt:lpstr>Linear Regression</vt:lpstr>
      <vt:lpstr>Lasso Regression</vt:lpstr>
      <vt:lpstr>PowerPoint Presentation</vt:lpstr>
      <vt:lpstr>PowerPoint Presentation</vt:lpstr>
      <vt:lpstr>Gradient Boosting Machine</vt:lpstr>
      <vt:lpstr>Random Forest</vt:lpstr>
      <vt:lpstr>XGBoost</vt:lpstr>
      <vt:lpstr>Challenges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</dc:title>
  <dc:creator>vaibhav jain</dc:creator>
  <cp:lastModifiedBy>vaibhav jain</cp:lastModifiedBy>
  <cp:revision>23</cp:revision>
  <dcterms:modified xsi:type="dcterms:W3CDTF">2021-07-04T11:00:07Z</dcterms:modified>
</cp:coreProperties>
</file>