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73" r:id="rId8"/>
    <p:sldId id="274" r:id="rId9"/>
    <p:sldId id="275" r:id="rId10"/>
    <p:sldId id="276" r:id="rId11"/>
    <p:sldId id="261" r:id="rId12"/>
    <p:sldId id="262" r:id="rId13"/>
    <p:sldId id="263" r:id="rId14"/>
    <p:sldId id="264" r:id="rId15"/>
    <p:sldId id="265" r:id="rId16"/>
    <p:sldId id="266" r:id="rId17"/>
    <p:sldId id="267" r:id="rId18"/>
    <p:sldId id="268" r:id="rId19"/>
    <p:sldId id="269" r:id="rId20"/>
    <p:sldId id="270" r:id="rId21"/>
    <p:sldId id="27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15D0-13B5-471F-B0E2-3D6372959BA3}"/>
              </a:ext>
            </a:extLst>
          </p:cNvPr>
          <p:cNvSpPr>
            <a:spLocks noGrp="1"/>
          </p:cNvSpPr>
          <p:nvPr>
            <p:ph type="ctrTitle"/>
          </p:nvPr>
        </p:nvSpPr>
        <p:spPr>
          <a:xfrm>
            <a:off x="581191" y="733560"/>
            <a:ext cx="10993549" cy="1475013"/>
          </a:xfrm>
        </p:spPr>
        <p:txBody>
          <a:bodyPr/>
          <a:lstStyle/>
          <a:p>
            <a:r>
              <a:rPr lang="en-US" dirty="0"/>
              <a:t>AUTOMATIC TRAFFIC SIGN DETECTION</a:t>
            </a:r>
          </a:p>
        </p:txBody>
      </p:sp>
      <p:sp>
        <p:nvSpPr>
          <p:cNvPr id="6" name="TextBox 5">
            <a:extLst>
              <a:ext uri="{FF2B5EF4-FFF2-40B4-BE49-F238E27FC236}">
                <a16:creationId xmlns:a16="http://schemas.microsoft.com/office/drawing/2014/main" id="{5B08A291-1CDC-414E-95DA-7571FBED532E}"/>
              </a:ext>
            </a:extLst>
          </p:cNvPr>
          <p:cNvSpPr txBox="1"/>
          <p:nvPr/>
        </p:nvSpPr>
        <p:spPr>
          <a:xfrm>
            <a:off x="8077200" y="4267200"/>
            <a:ext cx="2841812" cy="923330"/>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VAIBHAV CHARAN B</a:t>
            </a:r>
          </a:p>
          <a:p>
            <a:r>
              <a:rPr lang="en-US" dirty="0">
                <a:solidFill>
                  <a:schemeClr val="bg1"/>
                </a:solidFill>
              </a:rPr>
              <a:t>TEJESHWAR SIDDARTH S</a:t>
            </a:r>
          </a:p>
        </p:txBody>
      </p:sp>
    </p:spTree>
    <p:extLst>
      <p:ext uri="{BB962C8B-B14F-4D97-AF65-F5344CB8AC3E}">
        <p14:creationId xmlns:p14="http://schemas.microsoft.com/office/powerpoint/2010/main" val="362995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818055840"/>
              </p:ext>
            </p:extLst>
          </p:nvPr>
        </p:nvGraphicFramePr>
        <p:xfrm>
          <a:off x="575895" y="1982928"/>
          <a:ext cx="11029616" cy="463296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US" sz="1800" kern="1200" dirty="0" err="1">
                          <a:solidFill>
                            <a:schemeClr val="dk1"/>
                          </a:solidFill>
                          <a:latin typeface="+mn-lt"/>
                          <a:ea typeface="+mn-ea"/>
                          <a:cs typeface="+mn-cs"/>
                        </a:rPr>
                        <a:t>Prashengit</a:t>
                      </a:r>
                      <a:r>
                        <a:rPr lang="en-US" sz="1800" kern="1200" dirty="0">
                          <a:solidFill>
                            <a:schemeClr val="dk1"/>
                          </a:solidFill>
                          <a:latin typeface="+mn-lt"/>
                          <a:ea typeface="+mn-ea"/>
                          <a:cs typeface="+mn-cs"/>
                        </a:rPr>
                        <a:t> Dhar 1,  Md. Zainal Abedin,  </a:t>
                      </a:r>
                      <a:r>
                        <a:rPr lang="en-US" sz="1800" kern="1200" dirty="0" err="1">
                          <a:solidFill>
                            <a:schemeClr val="dk1"/>
                          </a:solidFill>
                          <a:latin typeface="+mn-lt"/>
                          <a:ea typeface="+mn-ea"/>
                          <a:cs typeface="+mn-cs"/>
                        </a:rPr>
                        <a:t>Tonoy</a:t>
                      </a:r>
                      <a:r>
                        <a:rPr lang="en-US" sz="1800" kern="1200" dirty="0">
                          <a:solidFill>
                            <a:schemeClr val="dk1"/>
                          </a:solidFill>
                          <a:latin typeface="+mn-lt"/>
                          <a:ea typeface="+mn-ea"/>
                          <a:cs typeface="+mn-cs"/>
                        </a:rPr>
                        <a:t> Biswas,  Anish Datta</a:t>
                      </a:r>
                    </a:p>
                    <a:p>
                      <a:r>
                        <a:rPr lang="en-US" sz="1800" kern="1200" dirty="0">
                          <a:solidFill>
                            <a:schemeClr val="dk1"/>
                          </a:solidFill>
                          <a:latin typeface="+mn-lt"/>
                          <a:ea typeface="+mn-ea"/>
                          <a:cs typeface="+mn-cs"/>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kern="1200" dirty="0">
                          <a:solidFill>
                            <a:schemeClr val="dk1"/>
                          </a:solidFill>
                          <a:latin typeface="+mn-lt"/>
                          <a:ea typeface="+mn-ea"/>
                          <a:cs typeface="+mn-cs"/>
                        </a:rPr>
                        <a:t>Traffic Sign Detection- A New Approach and Recognition Using Convolution Neural Network</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research presents a Traffic Sign Recognition (TSR) system designed for Bangladeshi traffic signs, employing color cues and Convolutional Neural Network (CNN) for feature extraction and classification. The system undergoes image acquisition, pre-processing, color-based segmentation, morphological closing, and region filtering to extract sign areas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proposed algorithm demonstrates good accuracy in experimental evaluations, contributing to safer driving practices in Bangladeshi road conditions.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While the algorithm's performance is comparable and recognition accuracy is good, there may be scope for further optimization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311603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DRAWBACKS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214473"/>
            <a:ext cx="11029616" cy="3416320"/>
          </a:xfrm>
          <a:prstGeom prst="rect">
            <a:avLst/>
          </a:prstGeom>
        </p:spPr>
        <p:txBody>
          <a:bodyPr wrap="square">
            <a:spAutoFit/>
          </a:bodyPr>
          <a:lstStyle/>
          <a:p>
            <a:pPr marL="342900" indent="-342900">
              <a:buFont typeface="Arial" panose="020B0604020202020204" pitchFamily="34" charset="0"/>
              <a:buChar char="•"/>
            </a:pPr>
            <a:r>
              <a:rPr lang="en-US" sz="2400" dirty="0"/>
              <a:t>The effectiveness of the CNN model heavily relies on the quality and diversity of the training dataset. If the dataset used for training is biased or lacks diversity, the model's performance may be limited, leading to reduced accuracy and generalization capability, especially when encountering novel or rare traffic sign classes.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While CNNs are capable of learning robust representations, they may still struggle with variations in environmental conditions such as changes in lighting, weather, or occlusions. This could lead to decreased performance in adverse conditions or under challenging scenarios, affecting the system's reliability in real-world deployments.</a:t>
            </a:r>
          </a:p>
        </p:txBody>
      </p:sp>
    </p:spTree>
    <p:extLst>
      <p:ext uri="{BB962C8B-B14F-4D97-AF65-F5344CB8AC3E}">
        <p14:creationId xmlns:p14="http://schemas.microsoft.com/office/powerpoint/2010/main" val="172982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PROPOSED SYSTEM</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214473"/>
            <a:ext cx="11029616" cy="3416320"/>
          </a:xfrm>
          <a:prstGeom prst="rect">
            <a:avLst/>
          </a:prstGeom>
        </p:spPr>
        <p:txBody>
          <a:bodyPr wrap="square">
            <a:spAutoFit/>
          </a:bodyPr>
          <a:lstStyle/>
          <a:p>
            <a:pPr marL="342900" indent="-342900">
              <a:buFont typeface="Arial" panose="020B0604020202020204" pitchFamily="34" charset="0"/>
              <a:buChar char="•"/>
            </a:pPr>
            <a:r>
              <a:rPr lang="en-US" sz="2400" dirty="0"/>
              <a:t>Augmenting the training dataset with diverse variations of traffic signs and incorporating data from different regions and countries can enhance the model's ability to generalize across various environmental conditions and sign designs.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Optimizing the computational efficiency of the system to achieve real-time performance on resource-constrained platforms is crucial for practical deployment in vehicles and edge devices. This could involve model compression techniques, hardware acceleration using specialized processors (e.g., GPUs, TPUs), or implementing lightweight architectures tailored for embedded systems.</a:t>
            </a:r>
          </a:p>
        </p:txBody>
      </p:sp>
    </p:spTree>
    <p:extLst>
      <p:ext uri="{BB962C8B-B14F-4D97-AF65-F5344CB8AC3E}">
        <p14:creationId xmlns:p14="http://schemas.microsoft.com/office/powerpoint/2010/main" val="226155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SYSTEM ARCHITECTURE</a:t>
            </a:r>
          </a:p>
        </p:txBody>
      </p:sp>
      <p:pic>
        <p:nvPicPr>
          <p:cNvPr id="4" name="Picture 3">
            <a:extLst>
              <a:ext uri="{FF2B5EF4-FFF2-40B4-BE49-F238E27FC236}">
                <a16:creationId xmlns:a16="http://schemas.microsoft.com/office/drawing/2014/main" id="{1FCC690B-1A32-4CE1-A444-0A222590CA27}"/>
              </a:ext>
            </a:extLst>
          </p:cNvPr>
          <p:cNvPicPr/>
          <p:nvPr/>
        </p:nvPicPr>
        <p:blipFill>
          <a:blip r:embed="rId2">
            <a:extLst>
              <a:ext uri="{28A0092B-C50C-407E-A947-70E740481C1C}">
                <a14:useLocalDpi xmlns:a14="http://schemas.microsoft.com/office/drawing/2010/main" val="0"/>
              </a:ext>
            </a:extLst>
          </a:blip>
          <a:stretch>
            <a:fillRect/>
          </a:stretch>
        </p:blipFill>
        <p:spPr>
          <a:xfrm>
            <a:off x="3382917" y="2063285"/>
            <a:ext cx="5426165" cy="4208496"/>
          </a:xfrm>
          <a:prstGeom prst="rect">
            <a:avLst/>
          </a:prstGeom>
        </p:spPr>
      </p:pic>
    </p:spTree>
    <p:extLst>
      <p:ext uri="{BB962C8B-B14F-4D97-AF65-F5344CB8AC3E}">
        <p14:creationId xmlns:p14="http://schemas.microsoft.com/office/powerpoint/2010/main" val="94983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IMAGE PREPROCESSING</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7848302"/>
          </a:xfrm>
          <a:prstGeom prst="rect">
            <a:avLst/>
          </a:prstGeom>
        </p:spPr>
        <p:txBody>
          <a:bodyPr wrap="square">
            <a:spAutoFit/>
          </a:bodyPr>
          <a:lstStyle/>
          <a:p>
            <a:pPr marL="342900" indent="-342900">
              <a:buFont typeface="Arial" panose="020B0604020202020204" pitchFamily="34" charset="0"/>
              <a:buChar char="•"/>
            </a:pPr>
            <a:r>
              <a:rPr lang="en-US" sz="2400" dirty="0"/>
              <a:t>Image pre-processing is the name for operations on images at the lowest level of abstraction whose aim is an improvement of the image data that suppress undesired distortions or enhances some image features important for further processing and analysis task. </a:t>
            </a:r>
          </a:p>
          <a:p>
            <a:pPr marL="342900" indent="-342900">
              <a:buFont typeface="Arial" panose="020B0604020202020204" pitchFamily="34" charset="0"/>
              <a:buChar char="•"/>
            </a:pPr>
            <a:r>
              <a:rPr lang="en-US" sz="2400" dirty="0"/>
              <a:t>It does not increase image information content. Its methods use the considerable redundancy in images.</a:t>
            </a:r>
          </a:p>
          <a:p>
            <a:pPr marL="342900" indent="-342900">
              <a:buFont typeface="Arial" panose="020B0604020202020204" pitchFamily="34" charset="0"/>
              <a:buChar char="•"/>
            </a:pPr>
            <a:r>
              <a:rPr lang="en-US" sz="2400" dirty="0" err="1"/>
              <a:t>Neighbouring</a:t>
            </a:r>
            <a:r>
              <a:rPr lang="en-US" sz="2400" dirty="0"/>
              <a:t> pixels corresponding to one real object have the same or similar brightness value. </a:t>
            </a:r>
          </a:p>
          <a:p>
            <a:pPr marL="342900" indent="-342900">
              <a:buFont typeface="Arial" panose="020B0604020202020204" pitchFamily="34" charset="0"/>
              <a:buChar char="•"/>
            </a:pPr>
            <a:r>
              <a:rPr lang="en-US" sz="2400" dirty="0"/>
              <a:t>If a distorted pixel can be picked out from the image, it can be restored as an average value of </a:t>
            </a:r>
            <a:r>
              <a:rPr lang="en-US" sz="2400" dirty="0" err="1"/>
              <a:t>neighbouring</a:t>
            </a:r>
            <a:r>
              <a:rPr lang="en-US" sz="2400" dirty="0"/>
              <a:t> pixels.</a:t>
            </a:r>
          </a:p>
          <a:p>
            <a:pPr marL="342900" indent="-342900">
              <a:buFont typeface="Arial" panose="020B0604020202020204" pitchFamily="34" charset="0"/>
              <a:buChar char="•"/>
            </a:pPr>
            <a:r>
              <a:rPr lang="en-US" sz="2400" dirty="0"/>
              <a:t>In the proposed approach image pre-processing methods are applied to the captured image which are stored in image database.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Optimizing the computational efficiency of the system to achieve real-time performance on resource-constrained platforms is crucial for practical deployment in vehicles and edge devices. This could involve model compression techniques, hardware acceleration using specialized processors (e.g., GPUs, TPUs), or implementing lightweight architectures tailored for embedded systems.</a:t>
            </a:r>
          </a:p>
        </p:txBody>
      </p:sp>
    </p:spTree>
    <p:extLst>
      <p:ext uri="{BB962C8B-B14F-4D97-AF65-F5344CB8AC3E}">
        <p14:creationId xmlns:p14="http://schemas.microsoft.com/office/powerpoint/2010/main" val="368401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MODEL TRAINING</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3046988"/>
          </a:xfrm>
          <a:prstGeom prst="rect">
            <a:avLst/>
          </a:prstGeom>
        </p:spPr>
        <p:txBody>
          <a:bodyPr wrap="square">
            <a:spAutoFit/>
          </a:bodyPr>
          <a:lstStyle/>
          <a:p>
            <a:pPr marL="342900" indent="-342900">
              <a:buFont typeface="Arial" panose="020B0604020202020204" pitchFamily="34" charset="0"/>
              <a:buChar char="•"/>
            </a:pPr>
            <a:r>
              <a:rPr lang="en-US" sz="2400" dirty="0"/>
              <a:t>Image data is the input for the model which consist of a particular pixel size.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model consists of different types of layers which transforms the image’s pixel value by using filters.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Creating a training and testing split of your dataset is one method to quickly evaluate the performance of an algorithm.</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5258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IMAGE AUGMENTATION</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3785652"/>
          </a:xfrm>
          <a:prstGeom prst="rect">
            <a:avLst/>
          </a:prstGeom>
        </p:spPr>
        <p:txBody>
          <a:bodyPr wrap="square">
            <a:spAutoFit/>
          </a:bodyPr>
          <a:lstStyle/>
          <a:p>
            <a:pPr marL="342900" indent="-342900">
              <a:buFont typeface="Arial" panose="020B0604020202020204" pitchFamily="34" charset="0"/>
              <a:buChar char="•"/>
            </a:pPr>
            <a:r>
              <a:rPr lang="en-US" sz="2400" dirty="0"/>
              <a:t>Image augmentation artificially creates training images through different ways of processing or combination of multiple processing, such as random rotation, shifts, shear and flips,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a technique that is used to artificially expand the data-set.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helpful when we are given a data-set with very few data samples.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case of deep learning, this situation is bad as the model tends to over-fit when we train it on limited number of data samples.</a:t>
            </a:r>
          </a:p>
        </p:txBody>
      </p:sp>
    </p:spTree>
    <p:extLst>
      <p:ext uri="{BB962C8B-B14F-4D97-AF65-F5344CB8AC3E}">
        <p14:creationId xmlns:p14="http://schemas.microsoft.com/office/powerpoint/2010/main" val="51112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ADVANTAGES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2677656"/>
          </a:xfrm>
          <a:prstGeom prst="rect">
            <a:avLst/>
          </a:prstGeom>
        </p:spPr>
        <p:txBody>
          <a:bodyPr wrap="square">
            <a:spAutoFit/>
          </a:bodyPr>
          <a:lstStyle/>
          <a:p>
            <a:pPr marL="342900" indent="-342900">
              <a:buFont typeface="Arial" panose="020B0604020202020204" pitchFamily="34" charset="0"/>
              <a:buChar char="•"/>
            </a:pPr>
            <a:r>
              <a:rPr lang="en-US" sz="2400" dirty="0"/>
              <a:t>Increasing throughput &amp; reducing </a:t>
            </a:r>
            <a:r>
              <a:rPr lang="en-US" sz="2400" dirty="0" err="1"/>
              <a:t>subjectiveness</a:t>
            </a:r>
            <a:r>
              <a:rPr lang="en-US" sz="2400" dirty="0"/>
              <a:t> arising from human experts in detecting the traffic signals.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essential to detect any random sign in roads.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our country many drivers can fetch information from this system, increasing safety and security of the driver.</a:t>
            </a:r>
          </a:p>
        </p:txBody>
      </p:sp>
    </p:spTree>
    <p:extLst>
      <p:ext uri="{BB962C8B-B14F-4D97-AF65-F5344CB8AC3E}">
        <p14:creationId xmlns:p14="http://schemas.microsoft.com/office/powerpoint/2010/main" val="321897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CONCLUSION</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3416320"/>
          </a:xfrm>
          <a:prstGeom prst="rect">
            <a:avLst/>
          </a:prstGeom>
        </p:spPr>
        <p:txBody>
          <a:bodyPr wrap="square">
            <a:spAutoFit/>
          </a:bodyPr>
          <a:lstStyle/>
          <a:p>
            <a:pPr marL="342900" indent="-342900">
              <a:buFont typeface="Arial" panose="020B0604020202020204" pitchFamily="34" charset="0"/>
              <a:buChar char="•"/>
            </a:pPr>
            <a:r>
              <a:rPr lang="en-US" sz="2400" dirty="0"/>
              <a:t>In conclusion, this mini project signifies a notable advancement in the domain of traffic sign detection and classification by employing Convolutional Neural Network (CNN) technology. </a:t>
            </a:r>
          </a:p>
          <a:p>
            <a:pPr marL="342900" indent="-342900">
              <a:buFont typeface="Arial" panose="020B0604020202020204" pitchFamily="34" charset="0"/>
              <a:buChar char="•"/>
            </a:pPr>
            <a:r>
              <a:rPr lang="en-US" sz="2400" dirty="0"/>
              <a:t>Through the utilization of deep learning, particularly CNN-based object detection methodologies, the system achieves remarkable performance in real-time recognition of traffic signs.</a:t>
            </a:r>
          </a:p>
          <a:p>
            <a:pPr marL="342900" indent="-342900">
              <a:buFont typeface="Arial" panose="020B0604020202020204" pitchFamily="34" charset="0"/>
              <a:buChar char="•"/>
            </a:pPr>
            <a:r>
              <a:rPr lang="en-US" sz="2400" dirty="0"/>
              <a:t>This classification step is crucial for providing meaningful information to drivers or autonomous vehicle systems, aiding in decision-making processes such as speed adjustment, lane changing, or traffic signal adherence.</a:t>
            </a:r>
          </a:p>
        </p:txBody>
      </p:sp>
    </p:spTree>
    <p:extLst>
      <p:ext uri="{BB962C8B-B14F-4D97-AF65-F5344CB8AC3E}">
        <p14:creationId xmlns:p14="http://schemas.microsoft.com/office/powerpoint/2010/main" val="1271067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FUTURE ENHANCEMENT</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4154984"/>
          </a:xfrm>
          <a:prstGeom prst="rect">
            <a:avLst/>
          </a:prstGeom>
        </p:spPr>
        <p:txBody>
          <a:bodyPr wrap="square">
            <a:spAutoFit/>
          </a:bodyPr>
          <a:lstStyle/>
          <a:p>
            <a:pPr marL="342900" indent="-342900">
              <a:buFont typeface="Arial" panose="020B0604020202020204" pitchFamily="34" charset="0"/>
              <a:buChar char="•"/>
            </a:pPr>
            <a:r>
              <a:rPr lang="en-US" sz="2400" dirty="0"/>
              <a:t>Augmenting the training dataset with diverse variations of traffic signs and incorporating data from different regions and countries can enhance the model's ability to generalize across various environmental conditions and sign designs. Additionally, collecting annotated data for underrepresented or rare traffic sign classes can further improve the model's classification accuracy and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Optimizing the computational efficiency of the system to achieve real-time performance on resource-constrained platforms is crucial for practical deployment in vehicles and edge devices. This could involve model compression techniques, hardware acceleration using specialized processors (e.g., GPUs, TPUs), or implementing lightweight architectures tailored for embedded systems.</a:t>
            </a:r>
          </a:p>
        </p:txBody>
      </p:sp>
    </p:spTree>
    <p:extLst>
      <p:ext uri="{BB962C8B-B14F-4D97-AF65-F5344CB8AC3E}">
        <p14:creationId xmlns:p14="http://schemas.microsoft.com/office/powerpoint/2010/main" val="257047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OBJECTIVES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214473"/>
            <a:ext cx="11029616" cy="3416320"/>
          </a:xfrm>
          <a:prstGeom prst="rect">
            <a:avLst/>
          </a:prstGeom>
        </p:spPr>
        <p:txBody>
          <a:bodyPr wrap="square">
            <a:spAutoFit/>
          </a:bodyPr>
          <a:lstStyle/>
          <a:p>
            <a:pPr marL="342900" indent="-342900">
              <a:buFont typeface="Arial" panose="020B0604020202020204" pitchFamily="34" charset="0"/>
              <a:buChar char="•"/>
            </a:pPr>
            <a:r>
              <a:rPr lang="en-US" sz="2400" dirty="0"/>
              <a:t>The goal of this project is to recognize traffic signs and traffic signs are captured using a vehicle-mounted camera and manual localization and recognition is performed off-line by a human operator to check for consistency with the existing database.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Road and traffic sign recognition is the field of study that can be used to aid the development of an inventory system (for which real-time recognition is not required) or aid the development of an in-car advisory system (when real-time recognition is necessary). </a:t>
            </a:r>
          </a:p>
        </p:txBody>
      </p:sp>
    </p:spTree>
    <p:extLst>
      <p:ext uri="{BB962C8B-B14F-4D97-AF65-F5344CB8AC3E}">
        <p14:creationId xmlns:p14="http://schemas.microsoft.com/office/powerpoint/2010/main" val="2466329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REFERENCES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3785652"/>
          </a:xfrm>
          <a:prstGeom prst="rect">
            <a:avLst/>
          </a:prstGeom>
        </p:spPr>
        <p:txBody>
          <a:bodyPr wrap="square">
            <a:spAutoFit/>
          </a:bodyPr>
          <a:lstStyle/>
          <a:p>
            <a:pPr marL="342900" indent="-342900">
              <a:buFont typeface="Arial" panose="020B0604020202020204" pitchFamily="34" charset="0"/>
              <a:buChar char="•"/>
            </a:pPr>
            <a:r>
              <a:rPr lang="en-US" sz="2400" dirty="0"/>
              <a:t>Road-Sign Detection and Recognition Based on Support Vector Machines – </a:t>
            </a:r>
          </a:p>
          <a:p>
            <a:pPr lvl="1"/>
            <a:r>
              <a:rPr lang="en-US" i="1" dirty="0"/>
              <a:t>	</a:t>
            </a:r>
            <a:r>
              <a:rPr lang="en-US" i="1" dirty="0" err="1"/>
              <a:t>Saturnino</a:t>
            </a:r>
            <a:r>
              <a:rPr lang="en-US" i="1" dirty="0"/>
              <a:t> Maldonado-</a:t>
            </a:r>
            <a:r>
              <a:rPr lang="en-US" i="1" dirty="0" err="1"/>
              <a:t>Bascón</a:t>
            </a:r>
            <a:r>
              <a:rPr lang="en-US" i="1" dirty="0"/>
              <a:t>, Member, IEEE, Sergio </a:t>
            </a:r>
            <a:r>
              <a:rPr lang="en-US" i="1" dirty="0" err="1"/>
              <a:t>Lafuente</a:t>
            </a:r>
            <a:r>
              <a:rPr lang="en-US" i="1" dirty="0"/>
              <a:t>-Arroyo, Pedro Gil-Jiménez, Hilario Gómez-Moreno, Member, IEEE, and Francisco López-</a:t>
            </a:r>
            <a:r>
              <a:rPr lang="en-US" i="1" dirty="0" err="1"/>
              <a:t>Ferreras</a:t>
            </a:r>
            <a:endParaRPr lang="en-US" i="1" dirty="0"/>
          </a:p>
          <a:p>
            <a:pPr lvl="1"/>
            <a:endParaRPr lang="en-US" sz="2400" i="1" dirty="0"/>
          </a:p>
          <a:p>
            <a:pPr marL="342900" indent="-342900">
              <a:buFont typeface="Arial" panose="020B0604020202020204" pitchFamily="34" charset="0"/>
              <a:buChar char="•"/>
            </a:pPr>
            <a:r>
              <a:rPr lang="en-US" sz="2400" dirty="0"/>
              <a:t>Real-Time Detection and Recognition of Road Traffic Signs - </a:t>
            </a:r>
            <a:r>
              <a:rPr lang="en-US" i="1" dirty="0"/>
              <a:t>Jack Greenhalgh and Majid </a:t>
            </a:r>
            <a:r>
              <a:rPr lang="en-US" i="1" dirty="0" err="1"/>
              <a:t>Mirmehdi</a:t>
            </a:r>
            <a:r>
              <a:rPr lang="en-US" i="1" dirty="0"/>
              <a:t>, Senior Member, IEEE.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Vision-Based Traffic Sign Detection and Analysis for Intelligent Driver Assistance Systems: Perspectives and Survey - </a:t>
            </a:r>
            <a:r>
              <a:rPr lang="en-US" i="1" dirty="0"/>
              <a:t>Andreas </a:t>
            </a:r>
            <a:r>
              <a:rPr lang="en-US" i="1" dirty="0" err="1"/>
              <a:t>Møgelmose</a:t>
            </a:r>
            <a:r>
              <a:rPr lang="en-US" i="1" dirty="0"/>
              <a:t>, Mohan </a:t>
            </a:r>
            <a:r>
              <a:rPr lang="en-US" i="1" dirty="0" err="1"/>
              <a:t>Manubhai</a:t>
            </a:r>
            <a:r>
              <a:rPr lang="en-US" i="1" dirty="0"/>
              <a:t> Trivedi, and Thomas B. </a:t>
            </a:r>
            <a:r>
              <a:rPr lang="en-US" i="1" dirty="0" err="1"/>
              <a:t>Moeslund</a:t>
            </a:r>
            <a:r>
              <a:rPr lang="en-US" i="1" dirty="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54988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REFERENCES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142753"/>
            <a:ext cx="11029616" cy="3139321"/>
          </a:xfrm>
          <a:prstGeom prst="rect">
            <a:avLst/>
          </a:prstGeom>
        </p:spPr>
        <p:txBody>
          <a:bodyPr wrap="square">
            <a:spAutoFit/>
          </a:bodyPr>
          <a:lstStyle/>
          <a:p>
            <a:pPr marL="342900" indent="-342900">
              <a:buFont typeface="Arial" panose="020B0604020202020204" pitchFamily="34" charset="0"/>
              <a:buChar char="•"/>
            </a:pPr>
            <a:r>
              <a:rPr lang="en-US" sz="2400" dirty="0"/>
              <a:t>A Vision System for Traffic Sign Detection and Recognition - </a:t>
            </a:r>
            <a:r>
              <a:rPr lang="en-US" i="1" dirty="0"/>
              <a:t>Jian-He Shi and </a:t>
            </a:r>
            <a:r>
              <a:rPr lang="en-US" i="1" dirty="0" err="1"/>
              <a:t>Huei</a:t>
            </a:r>
            <a:r>
              <a:rPr lang="en-US" i="1" dirty="0"/>
              <a:t>-Yung Lin, Taiwan.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 Efficient Method for Traffic Sign Recognition Based on Extreme Learning Machine - </a:t>
            </a:r>
            <a:r>
              <a:rPr lang="en-US" i="1" dirty="0" err="1"/>
              <a:t>Zhiyong</a:t>
            </a:r>
            <a:r>
              <a:rPr lang="en-US" i="1" dirty="0"/>
              <a:t> Huang, </a:t>
            </a:r>
            <a:r>
              <a:rPr lang="en-US" i="1" dirty="0" err="1"/>
              <a:t>Yuanlong</a:t>
            </a:r>
            <a:r>
              <a:rPr lang="en-US" i="1" dirty="0"/>
              <a:t> Yu, Jason Gu, and </a:t>
            </a:r>
            <a:r>
              <a:rPr lang="en-US" i="1" dirty="0" err="1"/>
              <a:t>Huaping</a:t>
            </a:r>
            <a:r>
              <a:rPr lang="en-US" i="1" dirty="0"/>
              <a:t> Liu.</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r>
              <a:rPr lang="en-US" sz="2400" dirty="0"/>
              <a:t>Traffic Sign Detection- A New Approach and Recognition Using Convolution Neural Network - </a:t>
            </a:r>
            <a:r>
              <a:rPr lang="en-US" i="1" dirty="0" err="1"/>
              <a:t>Prashengit</a:t>
            </a:r>
            <a:r>
              <a:rPr lang="en-US" i="1" dirty="0"/>
              <a:t> Dhar 1,  Md. Zainal Abedin,  </a:t>
            </a:r>
            <a:r>
              <a:rPr lang="en-US" i="1" dirty="0" err="1"/>
              <a:t>Tonoy</a:t>
            </a:r>
            <a:r>
              <a:rPr lang="en-US" i="1" dirty="0"/>
              <a:t> Biswas,  Anish Datta</a:t>
            </a:r>
          </a:p>
        </p:txBody>
      </p:sp>
    </p:spTree>
    <p:extLst>
      <p:ext uri="{BB962C8B-B14F-4D97-AF65-F5344CB8AC3E}">
        <p14:creationId xmlns:p14="http://schemas.microsoft.com/office/powerpoint/2010/main" val="1761948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B6F3DF-3F1A-46F5-B074-8F7A097AC094}"/>
              </a:ext>
            </a:extLst>
          </p:cNvPr>
          <p:cNvSpPr/>
          <p:nvPr/>
        </p:nvSpPr>
        <p:spPr>
          <a:xfrm>
            <a:off x="4450473" y="1590040"/>
            <a:ext cx="3065904" cy="707886"/>
          </a:xfrm>
          <a:prstGeom prst="rect">
            <a:avLst/>
          </a:prstGeom>
        </p:spPr>
        <p:txBody>
          <a:bodyPr wrap="none">
            <a:spAutoFit/>
          </a:bodyPr>
          <a:lstStyle/>
          <a:p>
            <a:r>
              <a:rPr lang="en-US" sz="4000" cap="all" dirty="0">
                <a:solidFill>
                  <a:srgbClr val="4D1434"/>
                </a:solidFill>
                <a:latin typeface="+mj-lt"/>
                <a:ea typeface="+mj-ea"/>
                <a:cs typeface="+mj-cs"/>
              </a:rPr>
              <a:t>THANK YOU</a:t>
            </a:r>
          </a:p>
        </p:txBody>
      </p:sp>
    </p:spTree>
    <p:extLst>
      <p:ext uri="{BB962C8B-B14F-4D97-AF65-F5344CB8AC3E}">
        <p14:creationId xmlns:p14="http://schemas.microsoft.com/office/powerpoint/2010/main" val="91634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ABSTRACT</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214473"/>
            <a:ext cx="11029616" cy="4154984"/>
          </a:xfrm>
          <a:prstGeom prst="rect">
            <a:avLst/>
          </a:prstGeom>
        </p:spPr>
        <p:txBody>
          <a:bodyPr wrap="square">
            <a:spAutoFit/>
          </a:bodyPr>
          <a:lstStyle/>
          <a:p>
            <a:pPr marL="342900" indent="-342900">
              <a:buFont typeface="Arial" panose="020B0604020202020204" pitchFamily="34" charset="0"/>
              <a:buChar char="•"/>
            </a:pPr>
            <a:r>
              <a:rPr lang="en-US" sz="2400" dirty="0"/>
              <a:t>Automatic detection and recognition of traffic signs plays a crucial role in management of the traffic-sign inventory. It provides an accurate and timely way to manage traffic-sign inventory with a minimal human effort. In the computer vision community, the recognition and detection of traffic signs are a well-researched problem.</a:t>
            </a:r>
          </a:p>
          <a:p>
            <a:pPr marL="342900" indent="-342900">
              <a:buFont typeface="Arial" panose="020B0604020202020204" pitchFamily="34" charset="0"/>
              <a:buChar char="•"/>
            </a:pPr>
            <a:r>
              <a:rPr lang="en-US" sz="2400" dirty="0"/>
              <a:t>We adopt a convolutional neural network (CNN) approach, the mask R-CNN, to address the full pipeline of detection and recognition with automatic end-to-end learning.</a:t>
            </a:r>
          </a:p>
          <a:p>
            <a:pPr marL="342900" indent="-342900">
              <a:buFont typeface="Arial" panose="020B0604020202020204" pitchFamily="34" charset="0"/>
              <a:buChar char="•"/>
            </a:pPr>
            <a:r>
              <a:rPr lang="en-US" sz="2400" dirty="0"/>
              <a:t>This approach is applied to detection of 200 traffic-sign categories represented in our novel dataset. The results are reported on highly challenging traffic-sign categories that have not yet been considered in previous works. </a:t>
            </a:r>
          </a:p>
        </p:txBody>
      </p:sp>
    </p:spTree>
    <p:extLst>
      <p:ext uri="{BB962C8B-B14F-4D97-AF65-F5344CB8AC3E}">
        <p14:creationId xmlns:p14="http://schemas.microsoft.com/office/powerpoint/2010/main" val="28838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EXISTING SYSTEMS</a:t>
            </a:r>
          </a:p>
        </p:txBody>
      </p:sp>
      <p:sp>
        <p:nvSpPr>
          <p:cNvPr id="5" name="Rectangle 4">
            <a:extLst>
              <a:ext uri="{FF2B5EF4-FFF2-40B4-BE49-F238E27FC236}">
                <a16:creationId xmlns:a16="http://schemas.microsoft.com/office/drawing/2014/main" id="{7A7BEE98-B3E0-4C08-8A33-5A8DE6E58823}"/>
              </a:ext>
            </a:extLst>
          </p:cNvPr>
          <p:cNvSpPr/>
          <p:nvPr/>
        </p:nvSpPr>
        <p:spPr>
          <a:xfrm>
            <a:off x="575894" y="2214473"/>
            <a:ext cx="11029616" cy="3785652"/>
          </a:xfrm>
          <a:prstGeom prst="rect">
            <a:avLst/>
          </a:prstGeom>
        </p:spPr>
        <p:txBody>
          <a:bodyPr wrap="square">
            <a:spAutoFit/>
          </a:bodyPr>
          <a:lstStyle/>
          <a:p>
            <a:pPr marL="342900" indent="-342900">
              <a:buFont typeface="Arial" panose="020B0604020202020204" pitchFamily="34" charset="0"/>
              <a:buChar char="•"/>
            </a:pPr>
            <a:r>
              <a:rPr lang="en-US" sz="2400" dirty="0"/>
              <a:t>The process described involves the detection of traffic signs using Convolutional Neural Networks (CNNs) in conjunction with image acquisition and processing techniques. Initially, the image undergoes preprocessing tasks to enhance its quality, including noise reduction and contrast adjustment.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Subsequently, the image is segmented using color information from the HSV color model, followed by morphological operations to refine the segmented areas.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Some of the major disadvantages of the existing systems are that it lacks accuracy, misses context in detecting signs, limited focus and more.	</a:t>
            </a:r>
          </a:p>
        </p:txBody>
      </p:sp>
    </p:spTree>
    <p:extLst>
      <p:ext uri="{BB962C8B-B14F-4D97-AF65-F5344CB8AC3E}">
        <p14:creationId xmlns:p14="http://schemas.microsoft.com/office/powerpoint/2010/main" val="307205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1236121663"/>
              </p:ext>
            </p:extLst>
          </p:nvPr>
        </p:nvGraphicFramePr>
        <p:xfrm>
          <a:off x="575895" y="1982928"/>
          <a:ext cx="11029616" cy="463296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IN" sz="1800" kern="1200" dirty="0" err="1">
                          <a:solidFill>
                            <a:schemeClr val="dk1"/>
                          </a:solidFill>
                          <a:latin typeface="+mn-lt"/>
                          <a:ea typeface="+mn-ea"/>
                          <a:cs typeface="+mn-cs"/>
                        </a:rPr>
                        <a:t>Saturnino</a:t>
                      </a:r>
                      <a:r>
                        <a:rPr lang="en-IN" sz="1800" kern="1200" dirty="0">
                          <a:solidFill>
                            <a:schemeClr val="dk1"/>
                          </a:solidFill>
                          <a:latin typeface="+mn-lt"/>
                          <a:ea typeface="+mn-ea"/>
                          <a:cs typeface="+mn-cs"/>
                        </a:rPr>
                        <a:t> Maldonado-</a:t>
                      </a:r>
                      <a:r>
                        <a:rPr lang="en-IN" sz="1800" kern="1200" dirty="0" err="1">
                          <a:solidFill>
                            <a:schemeClr val="dk1"/>
                          </a:solidFill>
                          <a:latin typeface="+mn-lt"/>
                          <a:ea typeface="+mn-ea"/>
                          <a:cs typeface="+mn-cs"/>
                        </a:rPr>
                        <a:t>Bascón</a:t>
                      </a:r>
                      <a:r>
                        <a:rPr lang="en-IN" sz="1800" kern="1200" dirty="0">
                          <a:solidFill>
                            <a:schemeClr val="dk1"/>
                          </a:solidFill>
                          <a:latin typeface="+mn-lt"/>
                          <a:ea typeface="+mn-ea"/>
                          <a:cs typeface="+mn-cs"/>
                        </a:rPr>
                        <a:t>, Member, IEEE, Sergio </a:t>
                      </a:r>
                      <a:r>
                        <a:rPr lang="en-IN" sz="1800" kern="1200" dirty="0" err="1">
                          <a:solidFill>
                            <a:schemeClr val="dk1"/>
                          </a:solidFill>
                          <a:latin typeface="+mn-lt"/>
                          <a:ea typeface="+mn-ea"/>
                          <a:cs typeface="+mn-cs"/>
                        </a:rPr>
                        <a:t>Lafuente</a:t>
                      </a:r>
                      <a:r>
                        <a:rPr lang="en-IN" sz="1800" kern="1200" dirty="0">
                          <a:solidFill>
                            <a:schemeClr val="dk1"/>
                          </a:solidFill>
                          <a:latin typeface="+mn-lt"/>
                          <a:ea typeface="+mn-ea"/>
                          <a:cs typeface="+mn-cs"/>
                        </a:rPr>
                        <a:t>-Arroyo, Pedro Gil-Jiménez, Hilario Gómez-Moreno, Member, IEEE, and Francisco López-</a:t>
                      </a:r>
                      <a:r>
                        <a:rPr lang="en-IN" sz="1800" kern="1200" dirty="0" err="1">
                          <a:solidFill>
                            <a:schemeClr val="dk1"/>
                          </a:solidFill>
                          <a:latin typeface="+mn-lt"/>
                          <a:ea typeface="+mn-ea"/>
                          <a:cs typeface="+mn-cs"/>
                        </a:rPr>
                        <a:t>Ferreras</a:t>
                      </a:r>
                      <a:endParaRPr lang="en-IN" sz="1800" kern="1200" dirty="0">
                        <a:solidFill>
                          <a:schemeClr val="dk1"/>
                        </a:solidFill>
                        <a:latin typeface="+mn-lt"/>
                        <a:ea typeface="+mn-ea"/>
                        <a:cs typeface="+mn-cs"/>
                      </a:endParaRPr>
                    </a:p>
                    <a:p>
                      <a:r>
                        <a:rPr lang="en-IN" sz="1800" kern="1200" dirty="0">
                          <a:solidFill>
                            <a:schemeClr val="dk1"/>
                          </a:solidFill>
                          <a:latin typeface="+mn-lt"/>
                          <a:ea typeface="+mn-ea"/>
                          <a:cs typeface="+mn-cs"/>
                        </a:rPr>
                        <a:t>2022</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Road-Sign Detection and Recognition Based on Support Vector Machines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paper introduces an automatic road-sign detection and recognition system leveraging support vector machines (SVMs). The system is capable of identifying various traffic sign shapes, including circular, rectangular, triangular, and octagonal, covering all Spanish traffic signs. Divided into three stages, the system employs color-based segmentation.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system's segmentation stage based on colors such as red, blue, yellow, white, or combinations thereof enables the detection of all types of traffic signs, including those with various colors.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Integrating additional features or cues beyond color could enhance robustness in challenging condition.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24213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2398475275"/>
              </p:ext>
            </p:extLst>
          </p:nvPr>
        </p:nvGraphicFramePr>
        <p:xfrm>
          <a:off x="575895" y="1982928"/>
          <a:ext cx="11029616" cy="435864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US" sz="1800" kern="1200" dirty="0">
                          <a:solidFill>
                            <a:schemeClr val="dk1"/>
                          </a:solidFill>
                          <a:latin typeface="+mn-lt"/>
                          <a:ea typeface="+mn-ea"/>
                          <a:cs typeface="+mn-cs"/>
                        </a:rPr>
                        <a:t>Jack Greenhalgh and Majid </a:t>
                      </a:r>
                      <a:r>
                        <a:rPr lang="en-US" sz="1800" kern="1200" dirty="0" err="1">
                          <a:solidFill>
                            <a:schemeClr val="dk1"/>
                          </a:solidFill>
                          <a:latin typeface="+mn-lt"/>
                          <a:ea typeface="+mn-ea"/>
                          <a:cs typeface="+mn-cs"/>
                        </a:rPr>
                        <a:t>Mirmehdi</a:t>
                      </a:r>
                      <a:r>
                        <a:rPr lang="en-US" sz="1800" kern="1200" dirty="0">
                          <a:solidFill>
                            <a:schemeClr val="dk1"/>
                          </a:solidFill>
                          <a:latin typeface="+mn-lt"/>
                          <a:ea typeface="+mn-ea"/>
                          <a:cs typeface="+mn-cs"/>
                        </a:rPr>
                        <a:t>, Senior Member, IEEE.</a:t>
                      </a:r>
                    </a:p>
                    <a:p>
                      <a:r>
                        <a:rPr lang="en-IN"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1800" dirty="0"/>
                        <a:t>Real-Time Detection and Recognition of Road Traffic Signs</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paper introduces a novel system for automatic traffic sign detection and recognition. It utilizes maximally stable extremal regions (MSERs) for robust region detection under varying lighting conditions. Recognition is achieved through a cascade of support vector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Leveraging maximally stable extremal regions (MSERs) for candidate region detection ensures robustness to variations in lighting conditions.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One potential limitation of this system is its reliance on synthetic template images for training data.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402664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2231701949"/>
              </p:ext>
            </p:extLst>
          </p:nvPr>
        </p:nvGraphicFramePr>
        <p:xfrm>
          <a:off x="575895" y="1982928"/>
          <a:ext cx="11029616" cy="463296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US" sz="1800" kern="1200" dirty="0">
                          <a:solidFill>
                            <a:schemeClr val="dk1"/>
                          </a:solidFill>
                          <a:latin typeface="+mn-lt"/>
                          <a:ea typeface="+mn-ea"/>
                          <a:cs typeface="+mn-cs"/>
                        </a:rPr>
                        <a:t>Andreas </a:t>
                      </a:r>
                      <a:r>
                        <a:rPr lang="en-US" sz="1800" kern="1200" dirty="0" err="1">
                          <a:solidFill>
                            <a:schemeClr val="dk1"/>
                          </a:solidFill>
                          <a:latin typeface="+mn-lt"/>
                          <a:ea typeface="+mn-ea"/>
                          <a:cs typeface="+mn-cs"/>
                        </a:rPr>
                        <a:t>Møgelmose</a:t>
                      </a:r>
                      <a:r>
                        <a:rPr lang="en-US" sz="1800" kern="1200" dirty="0">
                          <a:solidFill>
                            <a:schemeClr val="dk1"/>
                          </a:solidFill>
                          <a:latin typeface="+mn-lt"/>
                          <a:ea typeface="+mn-ea"/>
                          <a:cs typeface="+mn-cs"/>
                        </a:rPr>
                        <a:t>, Mohan </a:t>
                      </a:r>
                      <a:r>
                        <a:rPr lang="en-US" sz="1800" kern="1200" dirty="0" err="1">
                          <a:solidFill>
                            <a:schemeClr val="dk1"/>
                          </a:solidFill>
                          <a:latin typeface="+mn-lt"/>
                          <a:ea typeface="+mn-ea"/>
                          <a:cs typeface="+mn-cs"/>
                        </a:rPr>
                        <a:t>Manubhai</a:t>
                      </a:r>
                      <a:r>
                        <a:rPr lang="en-US" sz="1800" kern="1200" dirty="0">
                          <a:solidFill>
                            <a:schemeClr val="dk1"/>
                          </a:solidFill>
                          <a:latin typeface="+mn-lt"/>
                          <a:ea typeface="+mn-ea"/>
                          <a:cs typeface="+mn-cs"/>
                        </a:rPr>
                        <a:t> Trivedi, and Thomas B. </a:t>
                      </a:r>
                      <a:r>
                        <a:rPr lang="en-US" sz="1800" kern="1200" dirty="0" err="1">
                          <a:solidFill>
                            <a:schemeClr val="dk1"/>
                          </a:solidFill>
                          <a:latin typeface="+mn-lt"/>
                          <a:ea typeface="+mn-ea"/>
                          <a:cs typeface="+mn-cs"/>
                        </a:rPr>
                        <a:t>Moeslund</a:t>
                      </a:r>
                      <a:r>
                        <a:rPr lang="en-US" sz="1800" kern="1200" dirty="0">
                          <a:solidFill>
                            <a:schemeClr val="dk1"/>
                          </a:solidFill>
                          <a:latin typeface="+mn-lt"/>
                          <a:ea typeface="+mn-ea"/>
                          <a:cs typeface="+mn-cs"/>
                        </a:rPr>
                        <a:t>.</a:t>
                      </a:r>
                    </a:p>
                    <a:p>
                      <a:r>
                        <a:rPr lang="en-US" sz="1800" kern="1200" dirty="0">
                          <a:solidFill>
                            <a:schemeClr val="dk1"/>
                          </a:solidFill>
                          <a:latin typeface="+mn-lt"/>
                          <a:ea typeface="+mn-ea"/>
                          <a:cs typeface="+mn-cs"/>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kern="1200" dirty="0">
                          <a:solidFill>
                            <a:schemeClr val="dk1"/>
                          </a:solidFill>
                          <a:latin typeface="+mn-lt"/>
                          <a:ea typeface="+mn-ea"/>
                          <a:cs typeface="+mn-cs"/>
                        </a:rPr>
                        <a:t>Vision-Based Traffic Sign Detection and Analysis for Intelligent Driver Assistance Systems: Perspectives and Survey </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paper presents a comprehensive survey of the literature on traffic sign detection for driver assistance systems. It outlines recent advancements in segmentation, feature extraction, and final sign detection stages.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This survey paper provides a comprehensive overview of the traffic sign detection literature, including recent advancements and open research issues.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European traffic signs and the limited utilization of publicly available image databases may hinder the generalizability of findings.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261546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1615306318"/>
              </p:ext>
            </p:extLst>
          </p:nvPr>
        </p:nvGraphicFramePr>
        <p:xfrm>
          <a:off x="575895" y="1982928"/>
          <a:ext cx="11029616" cy="463296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US" sz="1800" kern="1200" dirty="0">
                          <a:solidFill>
                            <a:schemeClr val="dk1"/>
                          </a:solidFill>
                          <a:latin typeface="+mn-lt"/>
                          <a:ea typeface="+mn-ea"/>
                          <a:cs typeface="+mn-cs"/>
                        </a:rPr>
                        <a:t>Jian-He Shi and </a:t>
                      </a:r>
                      <a:r>
                        <a:rPr lang="en-US" sz="1800" kern="1200" dirty="0" err="1">
                          <a:solidFill>
                            <a:schemeClr val="dk1"/>
                          </a:solidFill>
                          <a:latin typeface="+mn-lt"/>
                          <a:ea typeface="+mn-ea"/>
                          <a:cs typeface="+mn-cs"/>
                        </a:rPr>
                        <a:t>Huei</a:t>
                      </a:r>
                      <a:r>
                        <a:rPr lang="en-US" sz="1800" kern="1200" dirty="0">
                          <a:solidFill>
                            <a:schemeClr val="dk1"/>
                          </a:solidFill>
                          <a:latin typeface="+mn-lt"/>
                          <a:ea typeface="+mn-ea"/>
                          <a:cs typeface="+mn-cs"/>
                        </a:rPr>
                        <a:t>-Yung Lin, Taiwan.</a:t>
                      </a:r>
                    </a:p>
                    <a:p>
                      <a:r>
                        <a:rPr lang="en-US" sz="1800" kern="1200" dirty="0">
                          <a:solidFill>
                            <a:schemeClr val="dk1"/>
                          </a:solidFill>
                          <a:latin typeface="+mn-lt"/>
                          <a:ea typeface="+mn-ea"/>
                          <a:cs typeface="+mn-cs"/>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kern="1200" dirty="0">
                          <a:solidFill>
                            <a:schemeClr val="dk1"/>
                          </a:solidFill>
                          <a:latin typeface="+mn-lt"/>
                          <a:ea typeface="+mn-ea"/>
                          <a:cs typeface="+mn-cs"/>
                        </a:rPr>
                        <a:t>A Vision System for Traffic Sign Detection and Recognition</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paper introduces an automatic traffic sign recognition system utilizing videos from an on-board dashcam. It employs image processing techniques such as bilateral Chinese transform and vertex and bisector transform to extract traffic sign areas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This system leverages a combination of image processing techniques, support vector machines, and neural networks to achieve automatic traffic sign recognition.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Varying lighting conditions, occlusions, and the presence of non-standard or obscured traffic signs.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41108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ADA-92AF-4F81-AAE8-2D909BE3EB42}"/>
              </a:ext>
            </a:extLst>
          </p:cNvPr>
          <p:cNvSpPr>
            <a:spLocks noGrp="1"/>
          </p:cNvSpPr>
          <p:nvPr>
            <p:ph type="title"/>
          </p:nvPr>
        </p:nvSpPr>
        <p:spPr>
          <a:xfrm>
            <a:off x="575894" y="586219"/>
            <a:ext cx="11029616" cy="988332"/>
          </a:xfrm>
        </p:spPr>
        <p:txBody>
          <a:bodyPr>
            <a:normAutofit/>
          </a:bodyPr>
          <a:lstStyle/>
          <a:p>
            <a:r>
              <a:rPr lang="en-US" sz="4000" dirty="0"/>
              <a:t>LITERATURE SURVEY</a:t>
            </a:r>
          </a:p>
        </p:txBody>
      </p:sp>
      <p:graphicFrame>
        <p:nvGraphicFramePr>
          <p:cNvPr id="4" name="Content Placeholder 3">
            <a:extLst>
              <a:ext uri="{FF2B5EF4-FFF2-40B4-BE49-F238E27FC236}">
                <a16:creationId xmlns:a16="http://schemas.microsoft.com/office/drawing/2014/main" id="{30BC8EDB-CA3B-48D4-AB82-2FAF96F1CC22}"/>
              </a:ext>
            </a:extLst>
          </p:cNvPr>
          <p:cNvGraphicFramePr>
            <a:graphicFrameLocks/>
          </p:cNvGraphicFramePr>
          <p:nvPr>
            <p:extLst>
              <p:ext uri="{D42A27DB-BD31-4B8C-83A1-F6EECF244321}">
                <p14:modId xmlns:p14="http://schemas.microsoft.com/office/powerpoint/2010/main" val="1705596265"/>
              </p:ext>
            </p:extLst>
          </p:nvPr>
        </p:nvGraphicFramePr>
        <p:xfrm>
          <a:off x="575895" y="1982928"/>
          <a:ext cx="11029616" cy="4632960"/>
        </p:xfrm>
        <a:graphic>
          <a:graphicData uri="http://schemas.openxmlformats.org/drawingml/2006/table">
            <a:tbl>
              <a:tblPr firstRow="1">
                <a:tableStyleId>{7DF18680-E054-41AD-8BC1-D1AEF772440D}</a:tableStyleId>
              </a:tblPr>
              <a:tblGrid>
                <a:gridCol w="2726595">
                  <a:extLst>
                    <a:ext uri="{9D8B030D-6E8A-4147-A177-3AD203B41FA5}">
                      <a16:colId xmlns:a16="http://schemas.microsoft.com/office/drawing/2014/main" val="1841488907"/>
                    </a:ext>
                  </a:extLst>
                </a:gridCol>
                <a:gridCol w="1987178">
                  <a:extLst>
                    <a:ext uri="{9D8B030D-6E8A-4147-A177-3AD203B41FA5}">
                      <a16:colId xmlns:a16="http://schemas.microsoft.com/office/drawing/2014/main" val="87719933"/>
                    </a:ext>
                  </a:extLst>
                </a:gridCol>
                <a:gridCol w="3111708">
                  <a:extLst>
                    <a:ext uri="{9D8B030D-6E8A-4147-A177-3AD203B41FA5}">
                      <a16:colId xmlns:a16="http://schemas.microsoft.com/office/drawing/2014/main" val="210674473"/>
                    </a:ext>
                  </a:extLst>
                </a:gridCol>
                <a:gridCol w="3204135">
                  <a:extLst>
                    <a:ext uri="{9D8B030D-6E8A-4147-A177-3AD203B41FA5}">
                      <a16:colId xmlns:a16="http://schemas.microsoft.com/office/drawing/2014/main" val="75719014"/>
                    </a:ext>
                  </a:extLst>
                </a:gridCol>
              </a:tblGrid>
              <a:tr h="950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AUTHOR, JOURNAL YEAR</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152544"/>
                          </a:solidFill>
                          <a:latin typeface="Times New Roman" panose="02020603050405020304" pitchFamily="18" charset="0"/>
                          <a:cs typeface="Times New Roman" panose="02020603050405020304" pitchFamily="18" charset="0"/>
                        </a:rPr>
                        <a:t>CONCEPT</a:t>
                      </a:r>
                      <a:endParaRPr lang="en-US" sz="20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52544"/>
                          </a:solidFill>
                          <a:latin typeface="Times New Roman" panose="02020603050405020304" pitchFamily="18" charset="0"/>
                          <a:cs typeface="Times New Roman" panose="02020603050405020304" pitchFamily="18" charset="0"/>
                        </a:rPr>
                        <a:t>PROS AND CONS</a:t>
                      </a:r>
                      <a:endParaRPr lang="en-US" sz="2000" b="1"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2993454"/>
                  </a:ext>
                </a:extLst>
              </a:tr>
              <a:tr h="3297407">
                <a:tc>
                  <a:txBody>
                    <a:bodyPr/>
                    <a:lstStyle/>
                    <a:p>
                      <a:r>
                        <a:rPr lang="en-US" sz="1800" kern="1200" dirty="0" err="1">
                          <a:solidFill>
                            <a:schemeClr val="dk1"/>
                          </a:solidFill>
                          <a:latin typeface="+mn-lt"/>
                          <a:ea typeface="+mn-ea"/>
                          <a:cs typeface="+mn-cs"/>
                        </a:rPr>
                        <a:t>Zhiyong</a:t>
                      </a:r>
                      <a:r>
                        <a:rPr lang="en-US" sz="1800" kern="1200" dirty="0">
                          <a:solidFill>
                            <a:schemeClr val="dk1"/>
                          </a:solidFill>
                          <a:latin typeface="+mn-lt"/>
                          <a:ea typeface="+mn-ea"/>
                          <a:cs typeface="+mn-cs"/>
                        </a:rPr>
                        <a:t> Huang, </a:t>
                      </a:r>
                      <a:r>
                        <a:rPr lang="en-US" sz="1800" kern="1200" dirty="0" err="1">
                          <a:solidFill>
                            <a:schemeClr val="dk1"/>
                          </a:solidFill>
                          <a:latin typeface="+mn-lt"/>
                          <a:ea typeface="+mn-ea"/>
                          <a:cs typeface="+mn-cs"/>
                        </a:rPr>
                        <a:t>Yuanlong</a:t>
                      </a:r>
                      <a:r>
                        <a:rPr lang="en-US" sz="1800" kern="1200" dirty="0">
                          <a:solidFill>
                            <a:schemeClr val="dk1"/>
                          </a:solidFill>
                          <a:latin typeface="+mn-lt"/>
                          <a:ea typeface="+mn-ea"/>
                          <a:cs typeface="+mn-cs"/>
                        </a:rPr>
                        <a:t> Yu, Jason Gu, and </a:t>
                      </a:r>
                      <a:r>
                        <a:rPr lang="en-US" sz="1800" kern="1200" dirty="0" err="1">
                          <a:solidFill>
                            <a:schemeClr val="dk1"/>
                          </a:solidFill>
                          <a:latin typeface="+mn-lt"/>
                          <a:ea typeface="+mn-ea"/>
                          <a:cs typeface="+mn-cs"/>
                        </a:rPr>
                        <a:t>Huaping</a:t>
                      </a:r>
                      <a:r>
                        <a:rPr lang="en-US" sz="1800" kern="1200" dirty="0">
                          <a:solidFill>
                            <a:schemeClr val="dk1"/>
                          </a:solidFill>
                          <a:latin typeface="+mn-lt"/>
                          <a:ea typeface="+mn-ea"/>
                          <a:cs typeface="+mn-cs"/>
                        </a:rPr>
                        <a:t> Liu.</a:t>
                      </a:r>
                    </a:p>
                    <a:p>
                      <a:r>
                        <a:rPr lang="en-US" sz="1800" kern="1200" dirty="0">
                          <a:solidFill>
                            <a:schemeClr val="dk1"/>
                          </a:solidFill>
                          <a:latin typeface="+mn-lt"/>
                          <a:ea typeface="+mn-ea"/>
                          <a:cs typeface="+mn-cs"/>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kern="1200" dirty="0">
                          <a:solidFill>
                            <a:schemeClr val="dk1"/>
                          </a:solidFill>
                          <a:latin typeface="+mn-lt"/>
                          <a:ea typeface="+mn-ea"/>
                          <a:cs typeface="+mn-cs"/>
                        </a:rPr>
                        <a:t>An Efficient Method for Traffic Sign Recognition Based on Extreme Learning Machine</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This paper presents a computationally efficient method for traffic sign recognition (TSR) consisting of two modules: 1) extraction of histogram of oriented gradient variant (</a:t>
                      </a:r>
                      <a:r>
                        <a:rPr lang="en-US" sz="1800" kern="1200" dirty="0" err="1">
                          <a:solidFill>
                            <a:schemeClr val="dk1"/>
                          </a:solidFill>
                          <a:effectLst/>
                          <a:latin typeface="+mn-lt"/>
                          <a:ea typeface="+mn-ea"/>
                          <a:cs typeface="+mn-cs"/>
                        </a:rPr>
                        <a:t>HOGv</a:t>
                      </a:r>
                      <a:r>
                        <a:rPr lang="en-US" sz="1800" kern="1200" dirty="0">
                          <a:solidFill>
                            <a:schemeClr val="dk1"/>
                          </a:solidFill>
                          <a:effectLst/>
                          <a:latin typeface="+mn-lt"/>
                          <a:ea typeface="+mn-ea"/>
                          <a:cs typeface="+mn-cs"/>
                        </a:rPr>
                        <a:t>) feature and 2) a single classifier trained by extreme learning machine (ELM) algorithm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proposed method offers a balance between computational efficiency and recognition accuracy, suitable for real-time applications systems.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performance may vary depending on the complexity of traffic sign images, leading to reduced accuracy in challenging scenarios.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045335"/>
                  </a:ext>
                </a:extLst>
              </a:tr>
            </a:tbl>
          </a:graphicData>
        </a:graphic>
      </p:graphicFrame>
    </p:spTree>
    <p:extLst>
      <p:ext uri="{BB962C8B-B14F-4D97-AF65-F5344CB8AC3E}">
        <p14:creationId xmlns:p14="http://schemas.microsoft.com/office/powerpoint/2010/main" val="31579502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341</TotalTime>
  <Words>1985</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Times New Roman</vt:lpstr>
      <vt:lpstr>Wingdings 2</vt:lpstr>
      <vt:lpstr>Dividend</vt:lpstr>
      <vt:lpstr>AUTOMATIC TRAFFIC SIGN DETECTION</vt:lpstr>
      <vt:lpstr>OBJECTIVES</vt:lpstr>
      <vt:lpstr>ABSTRACT</vt:lpstr>
      <vt:lpstr>EXISTING SYSTEMS</vt:lpstr>
      <vt:lpstr>LITERATURE SURVEY</vt:lpstr>
      <vt:lpstr>LITERATURE SURVEY</vt:lpstr>
      <vt:lpstr>LITERATURE SURVEY</vt:lpstr>
      <vt:lpstr>LITERATURE SURVEY</vt:lpstr>
      <vt:lpstr>LITERATURE SURVEY</vt:lpstr>
      <vt:lpstr>LITERATURE SURVEY</vt:lpstr>
      <vt:lpstr>DRAWBACKS</vt:lpstr>
      <vt:lpstr>PROPOSED SYSTEM</vt:lpstr>
      <vt:lpstr>SYSTEM ARCHITECTURE</vt:lpstr>
      <vt:lpstr>IMAGE PREPROCESSING</vt:lpstr>
      <vt:lpstr>MODEL TRAINING</vt:lpstr>
      <vt:lpstr>IMAGE AUGMENTATION</vt:lpstr>
      <vt:lpstr>ADVANTAGES</vt:lpstr>
      <vt:lpstr>CONCLUSION</vt:lpstr>
      <vt:lpstr>FUTURE ENHANCEMENT</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 DETECTION</dc:title>
  <dc:creator>Vaibe ee</dc:creator>
  <cp:lastModifiedBy>Vaibe ee</cp:lastModifiedBy>
  <cp:revision>16</cp:revision>
  <dcterms:created xsi:type="dcterms:W3CDTF">2024-04-05T05:56:18Z</dcterms:created>
  <dcterms:modified xsi:type="dcterms:W3CDTF">2024-04-05T11:38:03Z</dcterms:modified>
</cp:coreProperties>
</file>