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76" r:id="rId4"/>
    <p:sldId id="282" r:id="rId5"/>
    <p:sldId id="278" r:id="rId6"/>
    <p:sldId id="283" r:id="rId7"/>
    <p:sldId id="284" r:id="rId8"/>
    <p:sldId id="273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206" y="2796572"/>
            <a:ext cx="10183792" cy="14744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Maharashtra Institute of Technology</a:t>
            </a:r>
            <a:br>
              <a:rPr lang="en-US" sz="2800" dirty="0"/>
            </a:br>
            <a:r>
              <a:rPr lang="en-US" sz="2800" dirty="0"/>
              <a:t>      </a:t>
            </a:r>
            <a:r>
              <a:rPr lang="en-US" sz="2400" dirty="0"/>
              <a:t>Department of Computer Engineering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165" y="539830"/>
            <a:ext cx="1701889" cy="1930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Dahl, V., “Logic Programming as a Representation of Knowledge,”​</a:t>
            </a:r>
            <a:r>
              <a:rPr lang="en-IN" sz="2400" i="1" dirty="0">
                <a:latin typeface="Arial" pitchFamily="34" charset="0"/>
                <a:cs typeface="Arial" pitchFamily="34" charset="0"/>
              </a:rPr>
              <a:t>IEEE Computer, Vol. 16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, October, 1983. 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 The sites referred are: 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en.wikipedia.org </a:t>
            </a:r>
            <a:r>
              <a:rPr lang="en-IN" sz="2400" u="sng" dirty="0">
                <a:latin typeface="Arial" pitchFamily="34" charset="0"/>
                <a:cs typeface="Arial" pitchFamily="34" charset="0"/>
              </a:rPr>
              <a:t>http://www.swi-prolog.org/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u="sng" dirty="0">
                <a:latin typeface="Arial" pitchFamily="34" charset="0"/>
                <a:cs typeface="Arial" pitchFamily="34" charset="0"/>
              </a:rPr>
              <a:t>http://www.learnprolognow.org/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IN" sz="2400" u="sng" dirty="0">
                <a:latin typeface="Arial" pitchFamily="34" charset="0"/>
                <a:cs typeface="Arial" pitchFamily="34" charset="0"/>
              </a:rPr>
              <a:t>http://kti.mff.cuni.cz/~bartak/prolog/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u="sng" dirty="0">
                <a:latin typeface="Arial" pitchFamily="34" charset="0"/>
                <a:cs typeface="Arial" pitchFamily="34" charset="0"/>
              </a:rPr>
              <a:t>https://en.wikipedia.org/wiki/Backward_chaining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/>
          <p:nvPr/>
        </p:nvSpPr>
        <p:spPr>
          <a:xfrm>
            <a:off x="740780" y="555584"/>
            <a:ext cx="11007523" cy="59725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3200" b="1" dirty="0"/>
          </a:p>
          <a:p>
            <a:r>
              <a:rPr lang="en-US" sz="3200" b="1" dirty="0"/>
              <a:t>Connect4 Game using Prolog</a:t>
            </a:r>
          </a:p>
          <a:p>
            <a:r>
              <a:rPr lang="en-US" sz="2400" dirty="0"/>
              <a:t>Artificial Intelligence and Robotics</a:t>
            </a:r>
          </a:p>
          <a:p>
            <a:endParaRPr lang="en-US" sz="1800" dirty="0"/>
          </a:p>
          <a:p>
            <a:pPr>
              <a:lnSpc>
                <a:spcPct val="120000"/>
              </a:lnSpc>
            </a:pPr>
            <a:r>
              <a:rPr lang="en-US" sz="1800" dirty="0"/>
              <a:t>				</a:t>
            </a:r>
            <a:r>
              <a:rPr lang="en-US" sz="2000" dirty="0"/>
              <a:t>Members :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                                                 </a:t>
            </a:r>
            <a:r>
              <a:rPr lang="en-US" sz="2000" dirty="0" err="1"/>
              <a:t>Kakad</a:t>
            </a:r>
            <a:r>
              <a:rPr lang="en-US" sz="2000" dirty="0"/>
              <a:t> </a:t>
            </a:r>
            <a:r>
              <a:rPr lang="en-US" sz="2000" dirty="0" err="1"/>
              <a:t>Rishikesh</a:t>
            </a:r>
            <a:r>
              <a:rPr lang="en-US" sz="2000" dirty="0"/>
              <a:t>    402075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							      </a:t>
            </a:r>
            <a:r>
              <a:rPr lang="en-US" sz="2000" dirty="0" err="1"/>
              <a:t>Vaibhav</a:t>
            </a:r>
            <a:r>
              <a:rPr lang="en-US" sz="2000" dirty="0"/>
              <a:t> </a:t>
            </a:r>
            <a:r>
              <a:rPr lang="en-US" sz="2000" dirty="0" err="1"/>
              <a:t>Gole</a:t>
            </a:r>
            <a:r>
              <a:rPr lang="en-US" sz="2000" dirty="0"/>
              <a:t>     402062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									</a:t>
            </a:r>
            <a:r>
              <a:rPr lang="en-US" sz="2000" dirty="0" err="1"/>
              <a:t>Yoganand</a:t>
            </a:r>
            <a:r>
              <a:rPr lang="en-US" sz="2000" dirty="0"/>
              <a:t> </a:t>
            </a:r>
            <a:r>
              <a:rPr lang="en-US" sz="2000" dirty="0" err="1"/>
              <a:t>Kanhed</a:t>
            </a:r>
            <a:r>
              <a:rPr lang="en-US" sz="2000" dirty="0"/>
              <a:t>  402077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								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048" y="1955892"/>
            <a:ext cx="10972800" cy="178273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Implement A-star algorithm for four connect game. </a:t>
            </a:r>
          </a:p>
          <a:p>
            <a:pPr>
              <a:buFont typeface="Arial" pitchFamily="34" charset="0"/>
              <a:buChar char="•"/>
            </a:pP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Problem Statement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5382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400" b="1" dirty="0">
                <a:latin typeface="Arial" pitchFamily="34" charset="0"/>
                <a:cs typeface="Arial" pitchFamily="34" charset="0"/>
              </a:rPr>
              <a:t>SWI-PROLOG</a:t>
            </a:r>
            <a:r>
              <a:rPr lang="en-IN" sz="2800" b="1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IN" sz="2400" i="1" dirty="0">
                <a:latin typeface="Arial" pitchFamily="34" charset="0"/>
                <a:cs typeface="Arial" pitchFamily="34" charset="0"/>
              </a:rPr>
              <a:t>SWI-</a:t>
            </a:r>
            <a:r>
              <a:rPr lang="en-IN" sz="2400" i="1" dirty="0" err="1">
                <a:latin typeface="Arial" pitchFamily="34" charset="0"/>
                <a:cs typeface="Arial" pitchFamily="34" charset="0"/>
              </a:rPr>
              <a:t>Prolog</a:t>
            </a:r>
            <a:r>
              <a:rPr lang="en-IN" sz="2400" i="1" dirty="0">
                <a:latin typeface="Arial" pitchFamily="34" charset="0"/>
                <a:cs typeface="Arial" pitchFamily="34" charset="0"/>
              </a:rPr>
              <a:t> offers a comprehensive free </a:t>
            </a:r>
            <a:r>
              <a:rPr lang="en-IN" sz="2400" i="1" dirty="0" err="1">
                <a:latin typeface="Arial" pitchFamily="34" charset="0"/>
                <a:cs typeface="Arial" pitchFamily="34" charset="0"/>
              </a:rPr>
              <a:t>Prolog</a:t>
            </a:r>
            <a:r>
              <a:rPr lang="en-IN" sz="2400" i="1" dirty="0">
                <a:latin typeface="Arial" pitchFamily="34" charset="0"/>
                <a:cs typeface="Arial" pitchFamily="34" charset="0"/>
              </a:rPr>
              <a:t> environment. </a:t>
            </a:r>
          </a:p>
          <a:p>
            <a:pPr lvl="1">
              <a:buFont typeface="Arial" pitchFamily="34" charset="0"/>
              <a:buChar char="•"/>
            </a:pPr>
            <a:r>
              <a:rPr lang="en-IN" sz="2400" i="1" dirty="0">
                <a:latin typeface="Arial" pitchFamily="34" charset="0"/>
                <a:cs typeface="Arial" pitchFamily="34" charset="0"/>
              </a:rPr>
              <a:t>Since its start in 1987, SWI-</a:t>
            </a:r>
            <a:r>
              <a:rPr lang="en-IN" sz="2400" i="1" dirty="0" err="1">
                <a:latin typeface="Arial" pitchFamily="34" charset="0"/>
                <a:cs typeface="Arial" pitchFamily="34" charset="0"/>
              </a:rPr>
              <a:t>Prolog</a:t>
            </a:r>
            <a:r>
              <a:rPr lang="en-IN" sz="2400" i="1" dirty="0">
                <a:latin typeface="Arial" pitchFamily="34" charset="0"/>
                <a:cs typeface="Arial" pitchFamily="34" charset="0"/>
              </a:rPr>
              <a:t> development has been driven by the needs of real world applications. </a:t>
            </a:r>
          </a:p>
          <a:p>
            <a:pPr lvl="1">
              <a:buFont typeface="Arial" pitchFamily="34" charset="0"/>
              <a:buChar char="•"/>
            </a:pPr>
            <a:r>
              <a:rPr lang="en-IN" sz="2400" i="1" dirty="0">
                <a:latin typeface="Arial" pitchFamily="34" charset="0"/>
                <a:cs typeface="Arial" pitchFamily="34" charset="0"/>
              </a:rPr>
              <a:t>SWI-</a:t>
            </a:r>
            <a:r>
              <a:rPr lang="en-IN" sz="2400" i="1" dirty="0" err="1">
                <a:latin typeface="Arial" pitchFamily="34" charset="0"/>
                <a:cs typeface="Arial" pitchFamily="34" charset="0"/>
              </a:rPr>
              <a:t>Prolog</a:t>
            </a:r>
            <a:r>
              <a:rPr lang="en-IN" sz="2400" i="1" dirty="0">
                <a:latin typeface="Arial" pitchFamily="34" charset="0"/>
                <a:cs typeface="Arial" pitchFamily="34" charset="0"/>
              </a:rPr>
              <a:t> is widely used in research and education as well as commercial applications.</a:t>
            </a:r>
            <a:endParaRPr lang="en-IN" sz="2400" b="1" dirty="0">
              <a:latin typeface="Arial" pitchFamily="34" charset="0"/>
              <a:cs typeface="Arial" pitchFamily="34" charset="0"/>
            </a:endParaRP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Tool used for implementation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036" y="1360336"/>
            <a:ext cx="9997440" cy="4380506"/>
          </a:xfrm>
        </p:spPr>
        <p:txBody>
          <a:bodyPr numCol="1">
            <a:normAutofit/>
          </a:bodyPr>
          <a:lstStyle/>
          <a:p>
            <a:pPr marL="566928" indent="-457200">
              <a:buFont typeface="+mj-lt"/>
              <a:buAutoNum type="arabicPeriod"/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Initialize the open list </a:t>
            </a:r>
          </a:p>
          <a:p>
            <a:pPr marL="566928" indent="-457200">
              <a:buFont typeface="+mj-lt"/>
              <a:buAutoNum type="arabicPeriod"/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Initialize the closed list put the starting node on the open list (you can leave its </a:t>
            </a:r>
            <a:r>
              <a:rPr lang="en-IN" sz="2400" b="1" dirty="0">
                <a:latin typeface="Arial" pitchFamily="34" charset="0"/>
                <a:cs typeface="Arial" pitchFamily="34" charset="0"/>
              </a:rPr>
              <a:t>f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 at zero) </a:t>
            </a:r>
          </a:p>
          <a:p>
            <a:pPr marL="566928" indent="-457200">
              <a:buFont typeface="+mj-lt"/>
              <a:buAutoNum type="arabicPeriod"/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While the open list is not empty</a:t>
            </a:r>
          </a:p>
          <a:p>
            <a:pPr marL="822960" lvl="1" indent="-457200">
              <a:buFont typeface="+mj-lt"/>
              <a:buAutoNum type="alphaLcPeriod"/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find the node with the least </a:t>
            </a:r>
            <a:r>
              <a:rPr lang="en-IN" sz="2400" b="1" dirty="0">
                <a:latin typeface="Arial" pitchFamily="34" charset="0"/>
                <a:cs typeface="Arial" pitchFamily="34" charset="0"/>
              </a:rPr>
              <a:t>f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 on the open list, call it "q“</a:t>
            </a:r>
          </a:p>
          <a:p>
            <a:pPr marL="822960" lvl="1" indent="-457200">
              <a:buFont typeface="+mj-lt"/>
              <a:buAutoNum type="alphaLcPeriod"/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pop q off the open list</a:t>
            </a:r>
          </a:p>
          <a:p>
            <a:pPr marL="822960" lvl="1" indent="-457200">
              <a:buFont typeface="+mj-lt"/>
              <a:buAutoNum type="alphaLcPeriod"/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generate </a:t>
            </a:r>
            <a:r>
              <a:rPr lang="en-IN" sz="2400" dirty="0" err="1">
                <a:latin typeface="Arial" pitchFamily="34" charset="0"/>
                <a:cs typeface="Arial" pitchFamily="34" charset="0"/>
              </a:rPr>
              <a:t>q's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 8 successors and set their parents to q</a:t>
            </a:r>
          </a:p>
          <a:p>
            <a:pPr marL="822960" lvl="1" indent="-457200">
              <a:buFont typeface="+mj-lt"/>
              <a:buAutoNum type="alphaLcPeriod"/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if successor is the goal, stop search successor</a:t>
            </a:r>
          </a:p>
          <a:p>
            <a:pPr marL="822960" lvl="1" indent="-457200">
              <a:buFont typeface="+mj-lt"/>
              <a:buAutoNum type="alphaLcPeriod"/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push q on the closed list end (while loop)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Algorithm steps:</a:t>
            </a:r>
          </a:p>
        </p:txBody>
      </p:sp>
    </p:spTree>
    <p:extLst>
      <p:ext uri="{BB962C8B-B14F-4D97-AF65-F5344CB8AC3E}">
        <p14:creationId xmlns:p14="http://schemas.microsoft.com/office/powerpoint/2010/main" val="117848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2915" y="1227909"/>
            <a:ext cx="4689565" cy="492469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06434" y="222387"/>
            <a:ext cx="2734491" cy="1143000"/>
          </a:xfrm>
        </p:spPr>
        <p:txBody>
          <a:bodyPr>
            <a:normAutofit/>
          </a:bodyPr>
          <a:lstStyle/>
          <a:p>
            <a:r>
              <a:rPr lang="en-US" sz="3200" dirty="0"/>
              <a:t>Flowchart:</a:t>
            </a:r>
            <a:endParaRPr lang="en-IN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There are 2 kinds of users for the proposed system. </a:t>
            </a:r>
          </a:p>
          <a:p>
            <a:pPr>
              <a:buNone/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IN" sz="2400" b="1" dirty="0">
                <a:latin typeface="Arial" pitchFamily="34" charset="0"/>
                <a:cs typeface="Arial" pitchFamily="34" charset="0"/>
              </a:rPr>
              <a:t>Machine: </a:t>
            </a:r>
            <a:endParaRPr lang="en-IN" sz="24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	Machine is the opponent for the user who plays the game </a:t>
            </a:r>
          </a:p>
          <a:p>
            <a:pPr>
              <a:buNone/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IN" sz="2400" b="1" dirty="0">
                <a:latin typeface="Arial" pitchFamily="34" charset="0"/>
                <a:cs typeface="Arial" pitchFamily="34" charset="0"/>
              </a:rPr>
              <a:t>End User/Customers: </a:t>
            </a:r>
            <a:endParaRPr lang="en-IN" sz="24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	The end user will be the one who plays with the machine.</a:t>
            </a:r>
          </a:p>
          <a:p>
            <a:pPr marL="0" indent="0">
              <a:buNone/>
            </a:pPr>
            <a:r>
              <a:rPr lang="en-IN" b="1" dirty="0"/>
              <a:t> 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USER CLASSES AND CHARACTERISTICS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077" y="1336615"/>
            <a:ext cx="10548291" cy="238276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        The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Astar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algorithm is implemented for the four connect game.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458" y="193615"/>
            <a:ext cx="5280715" cy="646644"/>
          </a:xfrm>
        </p:spPr>
        <p:txBody>
          <a:bodyPr>
            <a:normAutofit/>
          </a:bodyPr>
          <a:lstStyle/>
          <a:p>
            <a:r>
              <a:rPr lang="en-US" sz="3200" dirty="0"/>
              <a:t>Conclusion: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620456"/>
            <a:ext cx="9601196" cy="4255412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Calibri" panose="020F0502020204030204" charset="0"/>
                <a:cs typeface="Calibri" panose="020F0502020204030204" charset="0"/>
              </a:rPr>
              <a:t>In </a:t>
            </a:r>
            <a:r>
              <a:rPr lang="en-US" sz="2400" dirty="0" err="1">
                <a:latin typeface="Calibri" panose="020F0502020204030204" charset="0"/>
                <a:cs typeface="Calibri" panose="020F0502020204030204" charset="0"/>
              </a:rPr>
              <a:t>pathfinding</a:t>
            </a:r>
            <a:r>
              <a:rPr lang="en-US" sz="2400" dirty="0">
                <a:latin typeface="Calibri" panose="020F0502020204030204" charset="0"/>
                <a:cs typeface="Calibri" panose="020F0502020204030204" charset="0"/>
              </a:rPr>
              <a:t> operation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Calibri" panose="020F0502020204030204" charset="0"/>
                <a:cs typeface="Calibri" panose="020F0502020204030204" charset="0"/>
              </a:rPr>
              <a:t>In graph traversal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Calibri" panose="020F0502020204030204" charset="0"/>
                <a:cs typeface="Calibri" panose="020F0502020204030204" charset="0"/>
              </a:rPr>
              <a:t>Parsing using stochastic </a:t>
            </a:r>
            <a:r>
              <a:rPr lang="en-US" sz="2400" dirty="0" err="1">
                <a:latin typeface="Calibri" panose="020F0502020204030204" charset="0"/>
                <a:cs typeface="Calibri" panose="020F0502020204030204" charset="0"/>
              </a:rPr>
              <a:t>grammers</a:t>
            </a:r>
            <a:r>
              <a:rPr lang="en-US" sz="2400" dirty="0">
                <a:latin typeface="Calibri" panose="020F0502020204030204" charset="0"/>
                <a:cs typeface="Calibri" panose="020F0502020204030204" charset="0"/>
              </a:rPr>
              <a:t> in NLP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Calibri" panose="020F0502020204030204" charset="0"/>
                <a:cs typeface="Calibri" panose="020F0502020204030204" charset="0"/>
              </a:rPr>
              <a:t>Information search with online learning.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Applications and Future Scope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633</TotalTime>
  <Words>294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Maharashtra Institute of Technology       Department of Computer Engineering</vt:lpstr>
      <vt:lpstr>PowerPoint Presentation</vt:lpstr>
      <vt:lpstr>Problem Statement </vt:lpstr>
      <vt:lpstr>Tool used for implementation</vt:lpstr>
      <vt:lpstr>Algorithm steps:</vt:lpstr>
      <vt:lpstr>Flowchart:</vt:lpstr>
      <vt:lpstr>USER CLASSES AND CHARACTERISTICS</vt:lpstr>
      <vt:lpstr>Conclusion:</vt:lpstr>
      <vt:lpstr>Applications and Future Scope</vt:lpstr>
      <vt:lpstr>References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Maharashtra Institute of Technology Department of Computer Engineering</dc:title>
  <dc:creator>Brijesh Choudhary</dc:creator>
  <cp:lastModifiedBy>vaibhav gole</cp:lastModifiedBy>
  <cp:revision>60</cp:revision>
  <dcterms:created xsi:type="dcterms:W3CDTF">2018-10-07T05:36:00Z</dcterms:created>
  <dcterms:modified xsi:type="dcterms:W3CDTF">2018-10-15T10:08:21Z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