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76" r:id="rId4"/>
    <p:sldId id="259" r:id="rId5"/>
    <p:sldId id="260" r:id="rId6"/>
    <p:sldId id="278" r:id="rId7"/>
    <p:sldId id="263" r:id="rId8"/>
    <p:sldId id="281" r:id="rId9"/>
    <p:sldId id="279" r:id="rId10"/>
    <p:sldId id="280" r:id="rId11"/>
    <p:sldId id="274" r:id="rId12"/>
    <p:sldId id="273" r:id="rId13"/>
    <p:sldId id="26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1BEF0D-F0BB-DE4B-95CE-6DB70DBA9567}" type="datetimeFigureOut">
              <a:rPr lang="en-US" smtClean="0"/>
              <a:pPr/>
              <a:t>10/13/2018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647F38-B617-4D2F-AE0A-013F0C4D2C57}" type="datetimeFigureOut">
              <a:rPr lang="en-US" smtClean="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BFA754-D5C3-4E66-96A6-867B257F58DC}" type="datetimeFigureOut">
              <a:rPr lang="en-US" smtClean="0"/>
              <a:pPr/>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10/13/2018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B61BEF0D-F0BB-DE4B-95CE-6DB70DBA9567}" type="datetimeFigureOut">
              <a:rPr lang="en-US" smtClean="0"/>
              <a:pPr/>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1BEF0D-F0BB-DE4B-95CE-6DB70DBA9567}" type="datetimeFigureOut">
              <a:rPr lang="en-US" smtClean="0"/>
              <a:pPr/>
              <a:t>10/13/2018</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10/13/2018</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206" y="2796572"/>
            <a:ext cx="10183792" cy="1474486"/>
          </a:xfrm>
        </p:spPr>
        <p:txBody>
          <a:bodyPr>
            <a:normAutofit/>
          </a:bodyPr>
          <a:lstStyle/>
          <a:p>
            <a:pPr algn="ctr"/>
            <a:r>
              <a:rPr lang="en-US" sz="3200" dirty="0"/>
              <a:t>Maharashtra Institute of Technology</a:t>
            </a:r>
            <a:br>
              <a:rPr lang="en-US" sz="2800" dirty="0"/>
            </a:br>
            <a:r>
              <a:rPr lang="en-US" sz="2800" dirty="0"/>
              <a:t>      </a:t>
            </a:r>
            <a:r>
              <a:rPr lang="en-US" sz="2400" dirty="0"/>
              <a:t>Department of Computer Engineering</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6165" y="539830"/>
            <a:ext cx="1701889" cy="1930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a:t>For 2MB dataset:</a:t>
            </a:r>
          </a:p>
        </p:txBody>
      </p:sp>
      <p:pic>
        <p:nvPicPr>
          <p:cNvPr id="1026" name="Picture 2" descr="G:\BE\HPC Final\1M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351" y="1417638"/>
            <a:ext cx="9118529" cy="358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8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OpenCP.png"/>
          <p:cNvPicPr>
            <a:picLocks noGrp="1" noChangeAspect="1"/>
          </p:cNvPicPr>
          <p:nvPr>
            <p:ph idx="1"/>
          </p:nvPr>
        </p:nvPicPr>
        <p:blipFill>
          <a:blip r:embed="rId2"/>
          <a:stretch>
            <a:fillRect/>
          </a:stretch>
        </p:blipFill>
        <p:spPr>
          <a:xfrm>
            <a:off x="1133485" y="1404708"/>
            <a:ext cx="10437340" cy="4048584"/>
          </a:xfrm>
        </p:spPr>
      </p:pic>
      <p:sp>
        <p:nvSpPr>
          <p:cNvPr id="2" name="Title 1"/>
          <p:cNvSpPr>
            <a:spLocks noGrp="1"/>
          </p:cNvSpPr>
          <p:nvPr>
            <p:ph type="title"/>
          </p:nvPr>
        </p:nvSpPr>
        <p:spPr>
          <a:xfrm>
            <a:off x="598025" y="297788"/>
            <a:ext cx="10972800" cy="1143000"/>
          </a:xfrm>
        </p:spPr>
        <p:txBody>
          <a:bodyPr>
            <a:normAutofit/>
          </a:bodyPr>
          <a:lstStyle/>
          <a:p>
            <a:r>
              <a:rPr lang="en-US" sz="3200" dirty="0"/>
              <a:t>For 4MB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077" y="1336615"/>
            <a:ext cx="10548291" cy="2382769"/>
          </a:xfrm>
        </p:spPr>
        <p:txBody>
          <a:bodyPr>
            <a:normAutofit/>
          </a:bodyPr>
          <a:lstStyle/>
          <a:p>
            <a:pPr>
              <a:buNone/>
            </a:pPr>
            <a:r>
              <a:rPr lang="en-US" sz="2400" dirty="0">
                <a:latin typeface="Arial" pitchFamily="34" charset="0"/>
                <a:cs typeface="Arial" pitchFamily="34" charset="0"/>
              </a:rPr>
              <a:t>          The parallel quicksort using OpenMP, we got a chance to have a further understanding of  parallel algorithm especially sorting algorithm. We wondering if there is some better strategy of the pivot choice also better load balance. Parallel algorithm is powerful in dealing with big data. </a:t>
            </a:r>
          </a:p>
        </p:txBody>
      </p:sp>
      <p:sp>
        <p:nvSpPr>
          <p:cNvPr id="2" name="Title 1"/>
          <p:cNvSpPr>
            <a:spLocks noGrp="1"/>
          </p:cNvSpPr>
          <p:nvPr>
            <p:ph type="title"/>
          </p:nvPr>
        </p:nvSpPr>
        <p:spPr>
          <a:xfrm>
            <a:off x="613458" y="193615"/>
            <a:ext cx="5280715" cy="646644"/>
          </a:xfrm>
        </p:spPr>
        <p:txBody>
          <a:bodyPr>
            <a:normAutofit/>
          </a:bodyPr>
          <a:lstStyle/>
          <a:p>
            <a:r>
              <a:rPr lang="en-US" sz="3200" dirty="0"/>
              <a:t>Conclusion: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620456"/>
            <a:ext cx="9601196" cy="4255412"/>
          </a:xfrm>
        </p:spPr>
        <p:txBody>
          <a:bodyPr>
            <a:noAutofit/>
          </a:bodyPr>
          <a:lstStyle/>
          <a:p>
            <a:pPr lvl="0">
              <a:buFont typeface="Arial" pitchFamily="34" charset="0"/>
              <a:buChar char="•"/>
            </a:pPr>
            <a:r>
              <a:rPr lang="en-US" sz="2400" dirty="0">
                <a:latin typeface="Calibri" panose="020F0502020204030204" charset="0"/>
                <a:cs typeface="Calibri" panose="020F0502020204030204" charset="0"/>
              </a:rPr>
              <a:t>Optical character Recognition</a:t>
            </a:r>
          </a:p>
          <a:p>
            <a:pPr lvl="0">
              <a:buFont typeface="Arial" pitchFamily="34" charset="0"/>
              <a:buChar char="•"/>
            </a:pPr>
            <a:r>
              <a:rPr lang="en-US" sz="2400" dirty="0">
                <a:latin typeface="Calibri" panose="020F0502020204030204" charset="0"/>
                <a:cs typeface="Calibri" panose="020F0502020204030204" charset="0"/>
              </a:rPr>
              <a:t>Library</a:t>
            </a:r>
          </a:p>
          <a:p>
            <a:pPr lvl="0">
              <a:buFont typeface="Arial" pitchFamily="34" charset="0"/>
              <a:buChar char="•"/>
            </a:pPr>
            <a:r>
              <a:rPr lang="en-US" sz="2400" dirty="0">
                <a:latin typeface="Calibri" panose="020F0502020204030204" charset="0"/>
                <a:cs typeface="Calibri" panose="020F0502020204030204" charset="0"/>
              </a:rPr>
              <a:t>Search Engine Optimization</a:t>
            </a:r>
          </a:p>
          <a:p>
            <a:pPr lvl="0">
              <a:buFont typeface="Arial" pitchFamily="34" charset="0"/>
              <a:buChar char="•"/>
            </a:pPr>
            <a:r>
              <a:rPr lang="en-US" sz="2400" dirty="0">
                <a:latin typeface="Calibri" panose="020F0502020204030204" charset="0"/>
                <a:cs typeface="Calibri" panose="020F0502020204030204" charset="0"/>
              </a:rPr>
              <a:t>Database search</a:t>
            </a:r>
          </a:p>
          <a:p>
            <a:pPr lvl="0">
              <a:buFont typeface="Arial" pitchFamily="34" charset="0"/>
              <a:buChar char="•"/>
            </a:pPr>
            <a:r>
              <a:rPr lang="en-US" sz="2400" dirty="0">
                <a:latin typeface="Calibri" panose="020F0502020204030204" charset="0"/>
                <a:cs typeface="Calibri" panose="020F0502020204030204" charset="0"/>
              </a:rPr>
              <a:t>Support for multiple files</a:t>
            </a:r>
          </a:p>
          <a:p>
            <a:pPr lvl="0">
              <a:buFont typeface="Arial" pitchFamily="34" charset="0"/>
              <a:buChar char="•"/>
            </a:pPr>
            <a:r>
              <a:rPr lang="en-US" sz="2400" dirty="0">
                <a:latin typeface="Calibri" panose="020F0502020204030204" charset="0"/>
                <a:cs typeface="Calibri" panose="020F0502020204030204" charset="0"/>
              </a:rPr>
              <a:t>Web searching</a:t>
            </a:r>
          </a:p>
          <a:p>
            <a:pPr lvl="0">
              <a:buFont typeface="Arial" pitchFamily="34" charset="0"/>
              <a:buChar char="•"/>
            </a:pPr>
            <a:r>
              <a:rPr lang="en-US" sz="2400" dirty="0">
                <a:latin typeface="Calibri" panose="020F0502020204030204" charset="0"/>
                <a:cs typeface="Calibri" panose="020F0502020204030204" charset="0"/>
              </a:rPr>
              <a:t>Parallel parallel searching</a:t>
            </a:r>
          </a:p>
          <a:p>
            <a:pPr lvl="0">
              <a:buFont typeface="Arial" pitchFamily="34" charset="0"/>
              <a:buChar char="•"/>
            </a:pPr>
            <a:r>
              <a:rPr lang="en-US" sz="2400" dirty="0">
                <a:latin typeface="Calibri" panose="020F0502020204030204" charset="0"/>
                <a:cs typeface="Calibri" panose="020F0502020204030204" charset="0"/>
              </a:rPr>
              <a:t>Integration with word processors and editors</a:t>
            </a:r>
          </a:p>
          <a:p>
            <a:pPr>
              <a:buFont typeface="Arial" pitchFamily="34" charset="0"/>
              <a:buChar char="•"/>
            </a:pPr>
            <a:endParaRPr lang="en-US" sz="2400" dirty="0">
              <a:latin typeface="Calibri" panose="020F0502020204030204" charset="0"/>
              <a:cs typeface="Calibri" panose="020F0502020204030204" charset="0"/>
            </a:endParaRPr>
          </a:p>
        </p:txBody>
      </p:sp>
      <p:sp>
        <p:nvSpPr>
          <p:cNvPr id="2" name="Title 1"/>
          <p:cNvSpPr>
            <a:spLocks noGrp="1"/>
          </p:cNvSpPr>
          <p:nvPr>
            <p:ph type="title"/>
          </p:nvPr>
        </p:nvSpPr>
        <p:spPr/>
        <p:txBody>
          <a:bodyPr>
            <a:normAutofit/>
          </a:bodyPr>
          <a:lstStyle/>
          <a:p>
            <a:r>
              <a:rPr lang="en-US" sz="3200" b="1" dirty="0"/>
              <a:t>Applications and 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https://www.openmp.org</a:t>
            </a:r>
          </a:p>
        </p:txBody>
      </p:sp>
      <p:sp>
        <p:nvSpPr>
          <p:cNvPr id="2" name="Title 1"/>
          <p:cNvSpPr>
            <a:spLocks noGrp="1"/>
          </p:cNvSpPr>
          <p:nvPr>
            <p:ph type="title"/>
          </p:nvPr>
        </p:nvSpPr>
        <p:spPr/>
        <p:txBody>
          <a:bodyPr/>
          <a:lstStyle/>
          <a:p>
            <a:r>
              <a:rPr lang="en-US" b="1" dirty="0"/>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740780" y="555584"/>
            <a:ext cx="11007523" cy="5972538"/>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panose="020B0604020202020204"/>
              <a:buNone/>
              <a:defRPr sz="1400" kern="1200" cap="none">
                <a:solidFill>
                  <a:schemeClr val="tx1">
                    <a:tint val="75000"/>
                  </a:schemeClr>
                </a:solidFill>
                <a:effectLst/>
                <a:latin typeface="+mn-lt"/>
                <a:ea typeface="+mn-ea"/>
                <a:cs typeface="+mn-cs"/>
              </a:defRPr>
            </a:lvl9pPr>
          </a:lstStyle>
          <a:p>
            <a:endParaRPr lang="en-US" sz="3200" b="1" dirty="0"/>
          </a:p>
          <a:p>
            <a:r>
              <a:rPr lang="en-US" sz="3200" b="1" dirty="0"/>
              <a:t>Quick Sort using </a:t>
            </a:r>
            <a:r>
              <a:rPr lang="en-US" sz="3200" b="1" dirty="0" err="1"/>
              <a:t>OpenMP</a:t>
            </a:r>
            <a:r>
              <a:rPr lang="en-US" sz="3200" b="1" dirty="0"/>
              <a:t> on Different size of Dataset</a:t>
            </a:r>
          </a:p>
          <a:p>
            <a:r>
              <a:rPr lang="en-US" sz="2400" dirty="0"/>
              <a:t>High Performance Computing</a:t>
            </a:r>
          </a:p>
          <a:p>
            <a:endParaRPr lang="en-US" sz="1800" dirty="0"/>
          </a:p>
          <a:p>
            <a:pPr>
              <a:lnSpc>
                <a:spcPct val="120000"/>
              </a:lnSpc>
            </a:pPr>
            <a:r>
              <a:rPr lang="en-US" sz="1800" dirty="0"/>
              <a:t>				</a:t>
            </a:r>
            <a:r>
              <a:rPr lang="en-US" sz="2000" dirty="0"/>
              <a:t>Members : </a:t>
            </a:r>
          </a:p>
          <a:p>
            <a:pPr>
              <a:lnSpc>
                <a:spcPct val="120000"/>
              </a:lnSpc>
            </a:pPr>
            <a:r>
              <a:rPr lang="en-US" sz="2000" dirty="0"/>
              <a:t>                                                  </a:t>
            </a:r>
            <a:r>
              <a:rPr lang="en-US" sz="2000" dirty="0" err="1"/>
              <a:t>Yoganand</a:t>
            </a:r>
            <a:r>
              <a:rPr lang="en-US" sz="2000" dirty="0"/>
              <a:t> </a:t>
            </a:r>
            <a:r>
              <a:rPr lang="en-US" sz="2000" dirty="0" err="1"/>
              <a:t>Kanhed</a:t>
            </a:r>
            <a:r>
              <a:rPr lang="en-US" sz="2000" dirty="0"/>
              <a:t>  402077</a:t>
            </a:r>
          </a:p>
          <a:p>
            <a:pPr>
              <a:lnSpc>
                <a:spcPct val="120000"/>
              </a:lnSpc>
            </a:pPr>
            <a:r>
              <a:rPr lang="en-US" sz="2000" dirty="0"/>
              <a:t>								    </a:t>
            </a:r>
            <a:r>
              <a:rPr lang="en-US" sz="2000" dirty="0" err="1"/>
              <a:t>Kakad</a:t>
            </a:r>
            <a:r>
              <a:rPr lang="en-US" sz="2000" dirty="0"/>
              <a:t> </a:t>
            </a:r>
            <a:r>
              <a:rPr lang="en-US" sz="2000" dirty="0" err="1"/>
              <a:t>Rishikesh</a:t>
            </a:r>
            <a:r>
              <a:rPr lang="en-US" sz="2000" dirty="0"/>
              <a:t>    402075</a:t>
            </a:r>
          </a:p>
          <a:p>
            <a:pPr>
              <a:lnSpc>
                <a:spcPct val="120000"/>
              </a:lnSpc>
            </a:pPr>
            <a:r>
              <a:rPr lang="en-US" sz="2000" dirty="0"/>
              <a:t>							      </a:t>
            </a:r>
            <a:r>
              <a:rPr lang="en-US" sz="2000" dirty="0" err="1"/>
              <a:t>Vaibhav</a:t>
            </a:r>
            <a:r>
              <a:rPr lang="en-US" sz="2000" dirty="0"/>
              <a:t> </a:t>
            </a:r>
            <a:r>
              <a:rPr lang="en-US" sz="2000" dirty="0" err="1"/>
              <a:t>Gole</a:t>
            </a:r>
            <a:r>
              <a:rPr lang="en-US" sz="2000" dirty="0"/>
              <a:t>     402062</a:t>
            </a:r>
          </a:p>
          <a:p>
            <a:pPr>
              <a:lnSpc>
                <a:spcPct val="120000"/>
              </a:lnSpc>
            </a:pP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048" y="1955892"/>
            <a:ext cx="10972800" cy="1782732"/>
          </a:xfrm>
        </p:spPr>
        <p:txBody>
          <a:bodyPr>
            <a:normAutofit/>
          </a:bodyPr>
          <a:lstStyle/>
          <a:p>
            <a:pPr>
              <a:buFont typeface="Arial" pitchFamily="34" charset="0"/>
              <a:buChar char="•"/>
            </a:pPr>
            <a:r>
              <a:rPr lang="en-US" sz="2400" dirty="0">
                <a:latin typeface="Arial" pitchFamily="34" charset="0"/>
                <a:cs typeface="Arial" pitchFamily="34" charset="0"/>
              </a:rPr>
              <a:t>Design a program which DEMONSTRATES sorting of data using quick sort algorithm with parallel execution of threads using </a:t>
            </a:r>
            <a:r>
              <a:rPr lang="en-US" sz="2400" dirty="0" err="1">
                <a:latin typeface="Arial" pitchFamily="34" charset="0"/>
                <a:cs typeface="Arial" pitchFamily="34" charset="0"/>
              </a:rPr>
              <a:t>OpenMP</a:t>
            </a:r>
            <a:r>
              <a:rPr lang="en-US" sz="2400" dirty="0">
                <a:latin typeface="Arial" pitchFamily="34" charset="0"/>
                <a:cs typeface="Arial" pitchFamily="34" charset="0"/>
              </a:rPr>
              <a:t> directives in C++ on different size of datasets.</a:t>
            </a:r>
          </a:p>
          <a:p>
            <a:pPr>
              <a:buFont typeface="Arial" pitchFamily="34" charset="0"/>
              <a:buChar char="•"/>
            </a:pPr>
            <a:endParaRPr lang="en-IN" sz="2400" dirty="0">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3200" b="1" dirty="0"/>
              <a:t>Problem Statement </a:t>
            </a:r>
            <a:endParaRPr lang="en-IN" sz="3200" dirty="0"/>
          </a:p>
        </p:txBody>
      </p:sp>
    </p:spTree>
    <p:extLst>
      <p:ext uri="{BB962C8B-B14F-4D97-AF65-F5344CB8AC3E}">
        <p14:creationId xmlns:p14="http://schemas.microsoft.com/office/powerpoint/2010/main" val="125382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4814" y="1937849"/>
            <a:ext cx="9625884" cy="3318936"/>
          </a:xfrm>
        </p:spPr>
        <p:txBody>
          <a:bodyPr>
            <a:normAutofit/>
          </a:bodyPr>
          <a:lstStyle/>
          <a:p>
            <a:pPr>
              <a:buFont typeface="Arial" pitchFamily="34" charset="0"/>
              <a:buChar char="•"/>
            </a:pPr>
            <a:r>
              <a:rPr lang="en-IN" sz="2400" dirty="0">
                <a:latin typeface="Arial" pitchFamily="34" charset="0"/>
                <a:cs typeface="Arial" pitchFamily="34" charset="0"/>
              </a:rPr>
              <a:t>OpenMP is a standardized directive-based multi-language high-level parallelism API that is performant, productive and portable. </a:t>
            </a:r>
          </a:p>
          <a:p>
            <a:pPr>
              <a:buFont typeface="Arial" pitchFamily="34" charset="0"/>
              <a:buChar char="•"/>
            </a:pPr>
            <a:r>
              <a:rPr lang="en-US" sz="2400" i="1" dirty="0" err="1">
                <a:latin typeface="Arial" pitchFamily="34" charset="0"/>
                <a:cs typeface="Arial" pitchFamily="34" charset="0"/>
              </a:rPr>
              <a:t>OpenMP</a:t>
            </a:r>
            <a:r>
              <a:rPr lang="en-US" sz="2400" dirty="0">
                <a:latin typeface="Arial" pitchFamily="34" charset="0"/>
                <a:cs typeface="Arial" pitchFamily="34" charset="0"/>
              </a:rPr>
              <a:t> (Open Multi-Processing) is an application programming interface (API) that supports multi-platform shared memory multiprocessing programming</a:t>
            </a:r>
            <a:r>
              <a:rPr lang="en-US" sz="2400" dirty="0"/>
              <a:t>.</a:t>
            </a:r>
          </a:p>
        </p:txBody>
      </p:sp>
      <p:sp>
        <p:nvSpPr>
          <p:cNvPr id="2" name="Title 1"/>
          <p:cNvSpPr>
            <a:spLocks noGrp="1"/>
          </p:cNvSpPr>
          <p:nvPr>
            <p:ph type="title"/>
          </p:nvPr>
        </p:nvSpPr>
        <p:spPr>
          <a:xfrm>
            <a:off x="609600" y="297788"/>
            <a:ext cx="10972800" cy="1143000"/>
          </a:xfrm>
        </p:spPr>
        <p:txBody>
          <a:bodyPr>
            <a:normAutofit/>
          </a:bodyPr>
          <a:lstStyle/>
          <a:p>
            <a:r>
              <a:rPr lang="en-US" sz="3200" b="1" dirty="0"/>
              <a:t>Why OpenMP?</a:t>
            </a:r>
          </a:p>
        </p:txBody>
      </p:sp>
      <p:sp>
        <p:nvSpPr>
          <p:cNvPr id="4" name="Rectangle 1"/>
          <p:cNvSpPr>
            <a:spLocks noChangeArrowheads="1"/>
          </p:cNvSpPr>
          <p:nvPr/>
        </p:nvSpPr>
        <p:spPr bwMode="auto">
          <a:xfrm>
            <a:off x="6095967"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109" y="1542554"/>
            <a:ext cx="10766738" cy="4310593"/>
          </a:xfrm>
        </p:spPr>
        <p:txBody>
          <a:bodyPr>
            <a:noAutofit/>
          </a:bodyPr>
          <a:lstStyle/>
          <a:p>
            <a:pPr lvl="1" algn="just">
              <a:buFont typeface="Arial" pitchFamily="34" charset="0"/>
              <a:buChar char="•"/>
            </a:pPr>
            <a:r>
              <a:rPr lang="en-US" sz="2400" dirty="0">
                <a:latin typeface="Arial" pitchFamily="34" charset="0"/>
                <a:cs typeface="Arial" pitchFamily="34" charset="0"/>
              </a:rPr>
              <a:t> </a:t>
            </a:r>
            <a:r>
              <a:rPr lang="en-IN" sz="2400" dirty="0">
                <a:latin typeface="Arial" pitchFamily="34" charset="0"/>
                <a:cs typeface="Arial" pitchFamily="34" charset="0"/>
              </a:rPr>
              <a:t>Perform an initial data partition and give the two subsets to two available processes. </a:t>
            </a:r>
          </a:p>
          <a:p>
            <a:pPr lvl="1" algn="just">
              <a:buFont typeface="Arial" pitchFamily="34" charset="0"/>
              <a:buChar char="•"/>
            </a:pPr>
            <a:r>
              <a:rPr lang="en-IN" sz="2400" dirty="0">
                <a:latin typeface="Arial" pitchFamily="34" charset="0"/>
                <a:cs typeface="Arial" pitchFamily="34" charset="0"/>
              </a:rPr>
              <a:t> Each process performs the data partition if there is any available process. Then send a sub part of data to the available process. </a:t>
            </a:r>
          </a:p>
          <a:p>
            <a:pPr lvl="1" algn="just">
              <a:buFont typeface="Arial" pitchFamily="34" charset="0"/>
              <a:buChar char="•"/>
            </a:pPr>
            <a:r>
              <a:rPr lang="en-IN" sz="2400" dirty="0">
                <a:latin typeface="Arial" pitchFamily="34" charset="0"/>
                <a:cs typeface="Arial" pitchFamily="34" charset="0"/>
              </a:rPr>
              <a:t> Perform the ordinary quick sort on the sub data if no more process is available. </a:t>
            </a:r>
          </a:p>
          <a:p>
            <a:pPr lvl="1" algn="just">
              <a:buFont typeface="Arial" pitchFamily="34" charset="0"/>
              <a:buChar char="•"/>
            </a:pPr>
            <a:r>
              <a:rPr lang="en-IN" sz="2400" dirty="0">
                <a:latin typeface="Arial" pitchFamily="34" charset="0"/>
                <a:cs typeface="Arial" pitchFamily="34" charset="0"/>
              </a:rPr>
              <a:t> Send the sorted sub data to its sender. </a:t>
            </a:r>
          </a:p>
          <a:p>
            <a:pPr lvl="1" algn="just">
              <a:buFont typeface="Arial" pitchFamily="34" charset="0"/>
              <a:buChar char="•"/>
            </a:pPr>
            <a:r>
              <a:rPr lang="en-IN" sz="2400" dirty="0">
                <a:latin typeface="Arial" pitchFamily="34" charset="0"/>
                <a:cs typeface="Arial" pitchFamily="34" charset="0"/>
              </a:rPr>
              <a:t>Get the exact sorted data set</a:t>
            </a:r>
            <a:endParaRPr lang="en-US" dirty="0">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3200" b="1" dirty="0">
                <a:cs typeface="Arial" pitchFamily="34" charset="0"/>
              </a:rPr>
              <a:t>Implementation Steps: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036" y="1360336"/>
            <a:ext cx="9997440" cy="4380506"/>
          </a:xfrm>
        </p:spPr>
        <p:txBody>
          <a:bodyPr numCol="1">
            <a:normAutofit/>
          </a:bodyPr>
          <a:lstStyle/>
          <a:p>
            <a:pPr marL="566928" indent="-457200">
              <a:buFont typeface="+mj-lt"/>
              <a:buAutoNum type="arabicPeriod"/>
            </a:pPr>
            <a:r>
              <a:rPr lang="en-IN" sz="2400" dirty="0">
                <a:latin typeface="Arial" pitchFamily="34" charset="0"/>
                <a:cs typeface="Arial" pitchFamily="34" charset="0"/>
              </a:rPr>
              <a:t>Pick an element, called a pivot, from the array.</a:t>
            </a:r>
          </a:p>
          <a:p>
            <a:pPr marL="566928" indent="-457200">
              <a:buFont typeface="+mj-lt"/>
              <a:buAutoNum type="arabicPeriod"/>
            </a:pPr>
            <a:r>
              <a:rPr lang="en-IN" sz="2400" dirty="0">
                <a:latin typeface="Arial" pitchFamily="34" charset="0"/>
                <a:cs typeface="Arial" pitchFamily="34" charset="0"/>
              </a:rPr>
              <a:t>Reorder the array so that all elements with values less than the  pivot come before the pivot, while all elements with values greater than the   pivot come after it (equal values can go either way). After this partitioning, the pivot is in its final position. This is called the partition operation. </a:t>
            </a:r>
          </a:p>
          <a:p>
            <a:pPr marL="566928" indent="-457200">
              <a:buFont typeface="+mj-lt"/>
              <a:buAutoNum type="arabicPeriod"/>
            </a:pPr>
            <a:r>
              <a:rPr lang="en-IN" sz="2400" dirty="0">
                <a:latin typeface="Arial" pitchFamily="34" charset="0"/>
                <a:cs typeface="Arial" pitchFamily="34" charset="0"/>
              </a:rPr>
              <a:t>Recursively apply the above steps to the sub-array of elements with  smaller values and separately to the sub-array of elements with greater values. </a:t>
            </a:r>
          </a:p>
          <a:p>
            <a:pPr marL="109728" indent="0">
              <a:buNone/>
            </a:pPr>
            <a:endParaRPr lang="en-IN" dirty="0">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IN" sz="3200" dirty="0"/>
              <a:t>Algorithm steps:</a:t>
            </a:r>
          </a:p>
        </p:txBody>
      </p:sp>
    </p:spTree>
    <p:extLst>
      <p:ext uri="{BB962C8B-B14F-4D97-AF65-F5344CB8AC3E}">
        <p14:creationId xmlns:p14="http://schemas.microsoft.com/office/powerpoint/2010/main" val="11784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Untitled.png"/>
          <p:cNvPicPr>
            <a:picLocks noGrp="1" noChangeAspect="1"/>
          </p:cNvPicPr>
          <p:nvPr>
            <p:ph idx="1"/>
          </p:nvPr>
        </p:nvPicPr>
        <p:blipFill>
          <a:blip r:embed="rId2"/>
          <a:stretch>
            <a:fillRect/>
          </a:stretch>
        </p:blipFill>
        <p:spPr>
          <a:xfrm>
            <a:off x="2434625" y="1417638"/>
            <a:ext cx="6807200" cy="3914992"/>
          </a:xfrm>
        </p:spPr>
      </p:pic>
      <p:sp>
        <p:nvSpPr>
          <p:cNvPr id="2" name="Title 1"/>
          <p:cNvSpPr>
            <a:spLocks noGrp="1"/>
          </p:cNvSpPr>
          <p:nvPr>
            <p:ph type="title"/>
          </p:nvPr>
        </p:nvSpPr>
        <p:spPr/>
        <p:txBody>
          <a:bodyPr>
            <a:normAutofit/>
          </a:bodyPr>
          <a:lstStyle/>
          <a:p>
            <a:r>
              <a:rPr lang="en-US" sz="3200" b="1" dirty="0"/>
              <a:t>High Level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5CF397-BF8B-49F2-A5D8-E8B99DCCE4A5}"/>
              </a:ext>
            </a:extLst>
          </p:cNvPr>
          <p:cNvPicPr>
            <a:picLocks noGrp="1" noChangeAspect="1"/>
          </p:cNvPicPr>
          <p:nvPr>
            <p:ph idx="1"/>
          </p:nvPr>
        </p:nvPicPr>
        <p:blipFill>
          <a:blip r:embed="rId2"/>
          <a:stretch>
            <a:fillRect/>
          </a:stretch>
        </p:blipFill>
        <p:spPr>
          <a:xfrm>
            <a:off x="1816444" y="1569308"/>
            <a:ext cx="7908324" cy="3855308"/>
          </a:xfrm>
        </p:spPr>
      </p:pic>
      <p:sp>
        <p:nvSpPr>
          <p:cNvPr id="3" name="Title 2"/>
          <p:cNvSpPr>
            <a:spLocks noGrp="1"/>
          </p:cNvSpPr>
          <p:nvPr>
            <p:ph type="title"/>
          </p:nvPr>
        </p:nvSpPr>
        <p:spPr/>
        <p:txBody>
          <a:bodyPr>
            <a:normAutofit/>
          </a:bodyPr>
          <a:lstStyle/>
          <a:p>
            <a:r>
              <a:rPr lang="en-IN" sz="3200" dirty="0"/>
              <a:t>Low Level Diagram</a:t>
            </a:r>
          </a:p>
        </p:txBody>
      </p:sp>
    </p:spTree>
    <p:extLst>
      <p:ext uri="{BB962C8B-B14F-4D97-AF65-F5344CB8AC3E}">
        <p14:creationId xmlns:p14="http://schemas.microsoft.com/office/powerpoint/2010/main" val="78096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525" y="470758"/>
            <a:ext cx="2677297" cy="1259188"/>
          </a:xfrm>
        </p:spPr>
        <p:txBody>
          <a:bodyPr>
            <a:normAutofit/>
          </a:bodyPr>
          <a:lstStyle/>
          <a:p>
            <a:r>
              <a:rPr lang="en-IN" sz="3200" dirty="0"/>
              <a:t>Results:</a:t>
            </a:r>
          </a:p>
        </p:txBody>
      </p:sp>
      <p:graphicFrame>
        <p:nvGraphicFramePr>
          <p:cNvPr id="7" name="Content Placeholder 6"/>
          <p:cNvGraphicFramePr>
            <a:graphicFrameLocks noGrp="1"/>
          </p:cNvGraphicFramePr>
          <p:nvPr>
            <p:ph sz="quarter" idx="2"/>
            <p:extLst>
              <p:ext uri="{D42A27DB-BD31-4B8C-83A1-F6EECF244321}">
                <p14:modId xmlns:p14="http://schemas.microsoft.com/office/powerpoint/2010/main" val="3983497150"/>
              </p:ext>
            </p:extLst>
          </p:nvPr>
        </p:nvGraphicFramePr>
        <p:xfrm>
          <a:off x="1413525" y="1884487"/>
          <a:ext cx="9003690" cy="2962974"/>
        </p:xfrm>
        <a:graphic>
          <a:graphicData uri="http://schemas.openxmlformats.org/drawingml/2006/table">
            <a:tbl>
              <a:tblPr firstRow="1" bandRow="1">
                <a:tableStyleId>{5C22544A-7EE6-4342-B048-85BDC9FD1C3A}</a:tableStyleId>
              </a:tblPr>
              <a:tblGrid>
                <a:gridCol w="2602253">
                  <a:extLst>
                    <a:ext uri="{9D8B030D-6E8A-4147-A177-3AD203B41FA5}">
                      <a16:colId xmlns:a16="http://schemas.microsoft.com/office/drawing/2014/main" val="20000"/>
                    </a:ext>
                  </a:extLst>
                </a:gridCol>
                <a:gridCol w="2602253">
                  <a:extLst>
                    <a:ext uri="{9D8B030D-6E8A-4147-A177-3AD203B41FA5}">
                      <a16:colId xmlns:a16="http://schemas.microsoft.com/office/drawing/2014/main" val="20001"/>
                    </a:ext>
                  </a:extLst>
                </a:gridCol>
                <a:gridCol w="3799184">
                  <a:extLst>
                    <a:ext uri="{9D8B030D-6E8A-4147-A177-3AD203B41FA5}">
                      <a16:colId xmlns:a16="http://schemas.microsoft.com/office/drawing/2014/main" val="20002"/>
                    </a:ext>
                  </a:extLst>
                </a:gridCol>
              </a:tblGrid>
              <a:tr h="1020758">
                <a:tc>
                  <a:txBody>
                    <a:bodyPr/>
                    <a:lstStyle/>
                    <a:p>
                      <a:r>
                        <a:rPr lang="en-IN" dirty="0"/>
                        <a:t>Size</a:t>
                      </a:r>
                      <a:r>
                        <a:rPr lang="en-IN" baseline="0" dirty="0"/>
                        <a:t> od dataset</a:t>
                      </a:r>
                      <a:r>
                        <a:rPr lang="en-IN" dirty="0"/>
                        <a:t>:</a:t>
                      </a:r>
                    </a:p>
                  </a:txBody>
                  <a:tcPr/>
                </a:tc>
                <a:tc>
                  <a:txBody>
                    <a:bodyPr/>
                    <a:lstStyle/>
                    <a:p>
                      <a:r>
                        <a:rPr lang="en-IN" dirty="0"/>
                        <a:t>Parallel execution time(second) </a:t>
                      </a:r>
                    </a:p>
                  </a:txBody>
                  <a:tcPr/>
                </a:tc>
                <a:tc>
                  <a:txBody>
                    <a:bodyPr/>
                    <a:lstStyle/>
                    <a:p>
                      <a:r>
                        <a:rPr lang="en-IN" dirty="0"/>
                        <a:t>Serial execution time(second) </a:t>
                      </a:r>
                    </a:p>
                  </a:txBody>
                  <a:tcPr/>
                </a:tc>
                <a:extLst>
                  <a:ext uri="{0D108BD9-81ED-4DB2-BD59-A6C34878D82A}">
                    <a16:rowId xmlns:a16="http://schemas.microsoft.com/office/drawing/2014/main" val="10000"/>
                  </a:ext>
                </a:extLst>
              </a:tr>
              <a:tr h="671332">
                <a:tc>
                  <a:txBody>
                    <a:bodyPr/>
                    <a:lstStyle/>
                    <a:p>
                      <a:r>
                        <a:rPr lang="en-IN"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0.250631</a:t>
                      </a:r>
                    </a:p>
                    <a:p>
                      <a:endParaRPr lang="en-IN" dirty="0"/>
                    </a:p>
                  </a:txBody>
                  <a:tcPr/>
                </a:tc>
                <a:tc>
                  <a:txBody>
                    <a:bodyPr/>
                    <a:lstStyle/>
                    <a:p>
                      <a:r>
                        <a:rPr lang="en-IN" dirty="0"/>
                        <a:t>0.155379</a:t>
                      </a:r>
                    </a:p>
                  </a:txBody>
                  <a:tcPr/>
                </a:tc>
                <a:extLst>
                  <a:ext uri="{0D108BD9-81ED-4DB2-BD59-A6C34878D82A}">
                    <a16:rowId xmlns:a16="http://schemas.microsoft.com/office/drawing/2014/main" val="10001"/>
                  </a:ext>
                </a:extLst>
              </a:tr>
              <a:tr h="631712">
                <a:tc>
                  <a:txBody>
                    <a:bodyPr/>
                    <a:lstStyle/>
                    <a:p>
                      <a:r>
                        <a:rPr lang="en-IN" dirty="0"/>
                        <a:t>4</a:t>
                      </a:r>
                    </a:p>
                  </a:txBody>
                  <a:tcPr/>
                </a:tc>
                <a:tc>
                  <a:txBody>
                    <a:bodyPr/>
                    <a:lstStyle/>
                    <a:p>
                      <a:r>
                        <a:rPr lang="en-IN" dirty="0"/>
                        <a:t>0.477811</a:t>
                      </a:r>
                    </a:p>
                  </a:txBody>
                  <a:tcPr/>
                </a:tc>
                <a:tc>
                  <a:txBody>
                    <a:bodyPr/>
                    <a:lstStyle/>
                    <a:p>
                      <a:r>
                        <a:rPr lang="en-IN" dirty="0"/>
                        <a:t>0.588359</a:t>
                      </a:r>
                    </a:p>
                  </a:txBody>
                  <a:tcPr/>
                </a:tc>
                <a:extLst>
                  <a:ext uri="{0D108BD9-81ED-4DB2-BD59-A6C34878D82A}">
                    <a16:rowId xmlns:a16="http://schemas.microsoft.com/office/drawing/2014/main" val="10002"/>
                  </a:ext>
                </a:extLst>
              </a:tr>
              <a:tr h="639172">
                <a:tc>
                  <a:txBody>
                    <a:bodyPr/>
                    <a:lstStyle/>
                    <a:p>
                      <a:r>
                        <a:rPr lang="en-IN" dirty="0"/>
                        <a:t>8</a:t>
                      </a:r>
                    </a:p>
                  </a:txBody>
                  <a:tcPr/>
                </a:tc>
                <a:tc>
                  <a:txBody>
                    <a:bodyPr/>
                    <a:lstStyle/>
                    <a:p>
                      <a:r>
                        <a:rPr lang="en-IN" dirty="0"/>
                        <a:t>0.92485</a:t>
                      </a:r>
                    </a:p>
                  </a:txBody>
                  <a:tcPr/>
                </a:tc>
                <a:tc>
                  <a:txBody>
                    <a:bodyPr/>
                    <a:lstStyle/>
                    <a:p>
                      <a:r>
                        <a:rPr lang="en-IN" dirty="0"/>
                        <a:t>2.17711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7660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588</TotalTime>
  <Words>392</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Lucida Sans Unicode</vt:lpstr>
      <vt:lpstr>Verdana</vt:lpstr>
      <vt:lpstr>Wingdings 2</vt:lpstr>
      <vt:lpstr>Wingdings 3</vt:lpstr>
      <vt:lpstr>Concourse</vt:lpstr>
      <vt:lpstr>Maharashtra Institute of Technology       Department of Computer Engineering</vt:lpstr>
      <vt:lpstr>PowerPoint Presentation</vt:lpstr>
      <vt:lpstr>Problem Statement </vt:lpstr>
      <vt:lpstr>Why OpenMP?</vt:lpstr>
      <vt:lpstr>Implementation Steps:</vt:lpstr>
      <vt:lpstr>Algorithm steps:</vt:lpstr>
      <vt:lpstr>High Level Diagram:</vt:lpstr>
      <vt:lpstr>Low Level Diagram</vt:lpstr>
      <vt:lpstr>Results:</vt:lpstr>
      <vt:lpstr>For 2MB dataset:</vt:lpstr>
      <vt:lpstr>For 4MB dataset:</vt:lpstr>
      <vt:lpstr>Conclusion:</vt:lpstr>
      <vt:lpstr>Applications and Future Scope</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Maharashtra Institute of Technology Department of Computer Engineering</dc:title>
  <dc:creator>Brijesh Choudhary</dc:creator>
  <cp:lastModifiedBy>vaibhav gole</cp:lastModifiedBy>
  <cp:revision>53</cp:revision>
  <dcterms:created xsi:type="dcterms:W3CDTF">2018-10-07T05:36:00Z</dcterms:created>
  <dcterms:modified xsi:type="dcterms:W3CDTF">2018-10-14T05:12:34Z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