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nton" charset="1" panose="00000500000000000000"/>
      <p:regular r:id="rId22"/>
    </p:embeddedFont>
    <p:embeddedFont>
      <p:font typeface="Arimo" charset="1" panose="020B0604020202020204"/>
      <p:regular r:id="rId23"/>
    </p:embeddedFont>
    <p:embeddedFont>
      <p:font typeface="Arimo Bold" charset="1" panose="020B07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mailto:msanjai401@gmail.com" TargetMode="External" Type="http://schemas.openxmlformats.org/officeDocument/2006/relationships/hyperlink"/><Relationship Id="rId11" Target="mailto:saivardhankari@gmail.com" TargetMode="External" Type="http://schemas.openxmlformats.org/officeDocument/2006/relationships/hyperlink"/><Relationship Id="rId2" Target="../media/image1.png" Type="http://schemas.openxmlformats.org/officeDocument/2006/relationships/image"/><Relationship Id="rId3" Target="mailto:praveena.25it@licet.ac.in" TargetMode="External" Type="http://schemas.openxmlformats.org/officeDocument/2006/relationships/hyperlink"/><Relationship Id="rId4" Target="mailto:vd8196752@gmail.com" TargetMode="External" Type="http://schemas.openxmlformats.org/officeDocument/2006/relationships/hyperlink"/><Relationship Id="rId5" Target="mailto:prabhat123dkl@gmail.com" TargetMode="External" Type="http://schemas.openxmlformats.org/officeDocument/2006/relationships/hyperlink"/><Relationship Id="rId6" Target="mailto:kumarpushpam2003@gmail.com" TargetMode="External" Type="http://schemas.openxmlformats.org/officeDocument/2006/relationships/hyperlink"/><Relationship Id="rId7" Target="mailto:prachiwadhave20@gmail.com" TargetMode="External" Type="http://schemas.openxmlformats.org/officeDocument/2006/relationships/hyperlink"/><Relationship Id="rId8" Target="mailto:soumitabhattacharjee02@gmail.com" TargetMode="External" Type="http://schemas.openxmlformats.org/officeDocument/2006/relationships/hyperlink"/><Relationship Id="rId9" Target="mailto:vaibhav.malhotra@adgitmdelhi.ac.in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9161" y="470441"/>
            <a:ext cx="3271237" cy="3271237"/>
          </a:xfrm>
          <a:custGeom>
            <a:avLst/>
            <a:gdLst/>
            <a:ahLst/>
            <a:cxnLst/>
            <a:rect r="r" b="b" t="t" l="l"/>
            <a:pathLst>
              <a:path h="3271237" w="3271237">
                <a:moveTo>
                  <a:pt x="0" y="0"/>
                </a:moveTo>
                <a:lnTo>
                  <a:pt x="3271237" y="0"/>
                </a:lnTo>
                <a:lnTo>
                  <a:pt x="3271237" y="3271237"/>
                </a:lnTo>
                <a:lnTo>
                  <a:pt x="0" y="3271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76725" y="1104900"/>
            <a:ext cx="8172338" cy="320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36"/>
              </a:lnSpc>
            </a:pPr>
            <a:r>
              <a:rPr lang="en-US" sz="766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ELECTRICITY PRICE</a:t>
            </a:r>
          </a:p>
          <a:p>
            <a:pPr algn="ctr">
              <a:lnSpc>
                <a:spcPts val="8436"/>
              </a:lnSpc>
            </a:pPr>
            <a:r>
              <a:rPr lang="en-US" sz="766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AND </a:t>
            </a:r>
          </a:p>
          <a:p>
            <a:pPr algn="ctr">
              <a:lnSpc>
                <a:spcPts val="8436"/>
              </a:lnSpc>
            </a:pPr>
            <a:r>
              <a:rPr lang="en-US" sz="766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DEMAND FORECASTING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38280" y="4603194"/>
            <a:ext cx="6179806" cy="527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5"/>
              </a:lnSpc>
            </a:pPr>
            <a:r>
              <a:rPr lang="en-US" sz="177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Presented By (Group 2) – </a:t>
            </a:r>
          </a:p>
          <a:p>
            <a:pPr algn="just">
              <a:lnSpc>
                <a:spcPts val="2365"/>
              </a:lnSpc>
            </a:pPr>
          </a:p>
          <a:p>
            <a:pPr algn="just" marL="384035" indent="-192018" lvl="1">
              <a:lnSpc>
                <a:spcPts val="2347"/>
              </a:lnSpc>
              <a:buFont typeface="Arial"/>
              <a:buChar char="•"/>
            </a:pPr>
            <a:r>
              <a:rPr lang="en-US" sz="177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PRAVEENA G</a:t>
            </a:r>
          </a:p>
          <a:p>
            <a:pPr algn="just">
              <a:lnSpc>
                <a:spcPts val="2347"/>
              </a:lnSpc>
            </a:pPr>
            <a:r>
              <a:rPr lang="en-US" sz="177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</a:t>
            </a:r>
            <a:r>
              <a:rPr lang="en-US" sz="1778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3" tooltip="mailto:praveena.25it@licet.ac.in"/>
              </a:rPr>
              <a:t>praveena.25it@licet.ac.in</a:t>
            </a:r>
          </a:p>
          <a:p>
            <a:pPr algn="just">
              <a:lnSpc>
                <a:spcPts val="2347"/>
              </a:lnSpc>
            </a:pPr>
          </a:p>
          <a:p>
            <a:pPr algn="just" marL="384035" indent="-192018" lvl="1">
              <a:lnSpc>
                <a:spcPts val="2347"/>
              </a:lnSpc>
              <a:buFont typeface="Arial"/>
              <a:buChar char="•"/>
            </a:pPr>
            <a:r>
              <a:rPr lang="en-US" sz="177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Vittamsetty Divya sai mani chandana </a:t>
            </a:r>
          </a:p>
          <a:p>
            <a:pPr algn="just">
              <a:lnSpc>
                <a:spcPts val="2347"/>
              </a:lnSpc>
            </a:pPr>
            <a:r>
              <a:rPr lang="en-US" sz="177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</a:t>
            </a:r>
            <a:r>
              <a:rPr lang="en-US" sz="1778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4" tooltip="mailto:vd8196752@gmail.com"/>
              </a:rPr>
              <a:t>vd8196752@gmail.com</a:t>
            </a:r>
          </a:p>
          <a:p>
            <a:pPr algn="just">
              <a:lnSpc>
                <a:spcPts val="2347"/>
              </a:lnSpc>
            </a:pPr>
          </a:p>
          <a:p>
            <a:pPr algn="just" marL="384035" indent="-192018" lvl="1">
              <a:lnSpc>
                <a:spcPts val="2347"/>
              </a:lnSpc>
              <a:buFont typeface="Arial"/>
              <a:buChar char="•"/>
            </a:pPr>
            <a:r>
              <a:rPr lang="en-US" sz="177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Prabhat Kumar Nayak</a:t>
            </a:r>
          </a:p>
          <a:p>
            <a:pPr algn="just">
              <a:lnSpc>
                <a:spcPts val="2347"/>
              </a:lnSpc>
            </a:pPr>
            <a:r>
              <a:rPr lang="en-US" sz="177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</a:t>
            </a:r>
            <a:r>
              <a:rPr lang="en-US" sz="1778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5" tooltip="mailto:prabhat123dkl@gmail.com"/>
              </a:rPr>
              <a:t>prabhat123dkl@gmail.com</a:t>
            </a:r>
          </a:p>
          <a:p>
            <a:pPr algn="just">
              <a:lnSpc>
                <a:spcPts val="2347"/>
              </a:lnSpc>
            </a:pPr>
          </a:p>
          <a:p>
            <a:pPr algn="just" marL="384035" indent="-192018" lvl="1">
              <a:lnSpc>
                <a:spcPts val="2347"/>
              </a:lnSpc>
              <a:buFont typeface="Arial"/>
              <a:buChar char="•"/>
            </a:pPr>
            <a:r>
              <a:rPr lang="en-US" sz="177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Kumar Pushpam </a:t>
            </a:r>
          </a:p>
          <a:p>
            <a:pPr algn="just">
              <a:lnSpc>
                <a:spcPts val="2347"/>
              </a:lnSpc>
            </a:pPr>
            <a:r>
              <a:rPr lang="en-US" sz="177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</a:t>
            </a:r>
            <a:r>
              <a:rPr lang="en-US" sz="1778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6" tooltip="mailto:kumarpushpam2003@gmail.com"/>
              </a:rPr>
              <a:t>kumarpushpam2003@gmail.com</a:t>
            </a:r>
          </a:p>
          <a:p>
            <a:pPr algn="just">
              <a:lnSpc>
                <a:spcPts val="2347"/>
              </a:lnSpc>
            </a:pPr>
          </a:p>
          <a:p>
            <a:pPr algn="just" marL="384035" indent="-192018" lvl="1">
              <a:lnSpc>
                <a:spcPts val="2347"/>
              </a:lnSpc>
              <a:buFont typeface="Arial"/>
              <a:buChar char="•"/>
            </a:pPr>
            <a:r>
              <a:rPr lang="en-US" sz="177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Prachi wadhave </a:t>
            </a:r>
          </a:p>
          <a:p>
            <a:pPr algn="just">
              <a:lnSpc>
                <a:spcPts val="2347"/>
              </a:lnSpc>
            </a:pPr>
            <a:r>
              <a:rPr lang="en-US" sz="177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</a:t>
            </a:r>
            <a:r>
              <a:rPr lang="en-US" sz="1778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7" tooltip="mailto:prachiwadhave20@gmail.com"/>
              </a:rPr>
              <a:t>prachiwadhave20@gmail.com</a:t>
            </a:r>
          </a:p>
          <a:p>
            <a:pPr algn="just">
              <a:lnSpc>
                <a:spcPts val="2347"/>
              </a:lnSpc>
            </a:pPr>
          </a:p>
          <a:p>
            <a:pPr algn="just">
              <a:lnSpc>
                <a:spcPts val="234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758972" y="5105400"/>
            <a:ext cx="6130982" cy="444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4301" indent="-192151" lvl="1">
              <a:lnSpc>
                <a:spcPts val="2349"/>
              </a:lnSpc>
              <a:buFont typeface="Arial"/>
              <a:buChar char="•"/>
            </a:pPr>
            <a:r>
              <a:rPr lang="en-US" sz="177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Soumita Bhattacharjee</a:t>
            </a:r>
          </a:p>
          <a:p>
            <a:pPr algn="just">
              <a:lnSpc>
                <a:spcPts val="2349"/>
              </a:lnSpc>
            </a:pPr>
            <a:r>
              <a:rPr lang="en-US" sz="177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lang="en-US" sz="177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</a:t>
            </a:r>
            <a:r>
              <a:rPr lang="en-US" sz="177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8" tooltip="mailto:soumitabhattacharjee02@gmail.com"/>
              </a:rPr>
              <a:t>soumitabhattacharjee02@gmail.com</a:t>
            </a:r>
          </a:p>
          <a:p>
            <a:pPr algn="just">
              <a:lnSpc>
                <a:spcPts val="2349"/>
              </a:lnSpc>
            </a:pPr>
          </a:p>
          <a:p>
            <a:pPr algn="just" marL="384301" indent="-192151" lvl="1">
              <a:lnSpc>
                <a:spcPts val="2349"/>
              </a:lnSpc>
              <a:buFont typeface="Arial"/>
              <a:buChar char="•"/>
            </a:pPr>
            <a:r>
              <a:rPr lang="en-US" sz="177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Vaibhav Malhotra</a:t>
            </a:r>
          </a:p>
          <a:p>
            <a:pPr algn="just">
              <a:lnSpc>
                <a:spcPts val="2349"/>
              </a:lnSpc>
            </a:pPr>
            <a:r>
              <a:rPr lang="en-US" sz="177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</a:t>
            </a:r>
            <a:r>
              <a:rPr lang="en-US" sz="177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9" tooltip="mailto:vaibhav.malhotra@adgitmdelhi.ac.in"/>
              </a:rPr>
              <a:t>vaibhav.malhotra@adgitmdelhi.ac.in</a:t>
            </a:r>
          </a:p>
          <a:p>
            <a:pPr algn="just">
              <a:lnSpc>
                <a:spcPts val="2349"/>
              </a:lnSpc>
            </a:pPr>
          </a:p>
          <a:p>
            <a:pPr algn="just" marL="384301" indent="-192151" lvl="1">
              <a:lnSpc>
                <a:spcPts val="2349"/>
              </a:lnSpc>
              <a:buFont typeface="Arial"/>
              <a:buChar char="•"/>
            </a:pPr>
            <a:r>
              <a:rPr lang="en-US" sz="177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Sanjai M</a:t>
            </a:r>
          </a:p>
          <a:p>
            <a:pPr algn="just">
              <a:lnSpc>
                <a:spcPts val="2349"/>
              </a:lnSpc>
            </a:pPr>
            <a:r>
              <a:rPr lang="en-US" sz="177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</a:t>
            </a:r>
            <a:r>
              <a:rPr lang="en-US" sz="177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0" tooltip="mailto:msanjai401@gmail.com"/>
              </a:rPr>
              <a:t>msanjai401@gmail.com</a:t>
            </a:r>
          </a:p>
          <a:p>
            <a:pPr algn="just">
              <a:lnSpc>
                <a:spcPts val="2349"/>
              </a:lnSpc>
            </a:pPr>
          </a:p>
          <a:p>
            <a:pPr algn="just" marL="384301" indent="-192151" lvl="1">
              <a:lnSpc>
                <a:spcPts val="2349"/>
              </a:lnSpc>
              <a:buFont typeface="Arial"/>
              <a:buChar char="•"/>
            </a:pPr>
            <a:r>
              <a:rPr lang="en-US" sz="177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KARI. Sai Vardhan</a:t>
            </a:r>
          </a:p>
          <a:p>
            <a:pPr algn="just">
              <a:lnSpc>
                <a:spcPts val="2349"/>
              </a:lnSpc>
            </a:pPr>
            <a:r>
              <a:rPr lang="en-US" sz="177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</a:t>
            </a:r>
            <a:r>
              <a:rPr lang="en-US" sz="177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1" tooltip="mailto:saivardhankari@gmail.com"/>
              </a:rPr>
              <a:t>saivardhankari@gmail.com</a:t>
            </a:r>
          </a:p>
          <a:p>
            <a:pPr algn="just">
              <a:lnSpc>
                <a:spcPts val="2349"/>
              </a:lnSpc>
            </a:pPr>
          </a:p>
          <a:p>
            <a:pPr algn="just">
              <a:lnSpc>
                <a:spcPts val="2349"/>
              </a:lnSpc>
            </a:pPr>
          </a:p>
          <a:p>
            <a:pPr algn="just">
              <a:lnSpc>
                <a:spcPts val="2349"/>
              </a:lnSpc>
            </a:pPr>
          </a:p>
          <a:p>
            <a:pPr algn="just">
              <a:lnSpc>
                <a:spcPts val="234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399223" y="9225857"/>
            <a:ext cx="14596333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19 JULY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74925" y="3245015"/>
            <a:ext cx="7979171" cy="3605460"/>
          </a:xfrm>
          <a:custGeom>
            <a:avLst/>
            <a:gdLst/>
            <a:ahLst/>
            <a:cxnLst/>
            <a:rect r="r" b="b" t="t" l="l"/>
            <a:pathLst>
              <a:path h="3605460" w="7979171">
                <a:moveTo>
                  <a:pt x="0" y="0"/>
                </a:moveTo>
                <a:lnTo>
                  <a:pt x="7979171" y="0"/>
                </a:lnTo>
                <a:lnTo>
                  <a:pt x="7979171" y="3605459"/>
                </a:lnTo>
                <a:lnTo>
                  <a:pt x="0" y="3605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44311" y="3316122"/>
            <a:ext cx="8096405" cy="3606026"/>
          </a:xfrm>
          <a:custGeom>
            <a:avLst/>
            <a:gdLst/>
            <a:ahLst/>
            <a:cxnLst/>
            <a:rect r="r" b="b" t="t" l="l"/>
            <a:pathLst>
              <a:path h="3606026" w="8096405">
                <a:moveTo>
                  <a:pt x="0" y="0"/>
                </a:moveTo>
                <a:lnTo>
                  <a:pt x="8096405" y="0"/>
                </a:lnTo>
                <a:lnTo>
                  <a:pt x="8096405" y="3606026"/>
                </a:lnTo>
                <a:lnTo>
                  <a:pt x="0" y="36060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8184" y="1528420"/>
            <a:ext cx="413926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7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Gradient Boosting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20516" y="7933604"/>
            <a:ext cx="3613862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MSE : 1153222.99942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 : 1073.882209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R^2 : 0.9437290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R^2 :0.943357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 : 0.029599</a:t>
            </a:r>
          </a:p>
          <a:p>
            <a:pPr algn="ctr">
              <a:lnSpc>
                <a:spcPts val="2175"/>
              </a:lnSpc>
            </a:pP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811179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MSE : 13.7578800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 : 3.7091617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R^2 : 0.933825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R^2 : 0.93336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 : 0.051809</a:t>
            </a: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957579" y="2673515"/>
            <a:ext cx="3613862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Load Actual Prediction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85582" y="2673515"/>
            <a:ext cx="3613862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Price Actual Prediction:</a:t>
            </a:r>
          </a:p>
          <a:p>
            <a:pPr algn="ctr">
              <a:lnSpc>
                <a:spcPts val="217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4316" y="3092684"/>
            <a:ext cx="8319976" cy="4101632"/>
          </a:xfrm>
          <a:custGeom>
            <a:avLst/>
            <a:gdLst/>
            <a:ahLst/>
            <a:cxnLst/>
            <a:rect r="r" b="b" t="t" l="l"/>
            <a:pathLst>
              <a:path h="4101632" w="8319976">
                <a:moveTo>
                  <a:pt x="0" y="0"/>
                </a:moveTo>
                <a:lnTo>
                  <a:pt x="8319976" y="0"/>
                </a:lnTo>
                <a:lnTo>
                  <a:pt x="8319976" y="4101632"/>
                </a:lnTo>
                <a:lnTo>
                  <a:pt x="0" y="4101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65793" y="3152346"/>
            <a:ext cx="8322186" cy="4041970"/>
          </a:xfrm>
          <a:custGeom>
            <a:avLst/>
            <a:gdLst/>
            <a:ahLst/>
            <a:cxnLst/>
            <a:rect r="r" b="b" t="t" l="l"/>
            <a:pathLst>
              <a:path h="4041970" w="8322186">
                <a:moveTo>
                  <a:pt x="0" y="0"/>
                </a:moveTo>
                <a:lnTo>
                  <a:pt x="8322186" y="0"/>
                </a:lnTo>
                <a:lnTo>
                  <a:pt x="8322186" y="4041970"/>
                </a:lnTo>
                <a:lnTo>
                  <a:pt x="0" y="40419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8184" y="1528420"/>
            <a:ext cx="5107696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7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Random Forest (Tuned)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47373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MSE: 1019573.76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1009.739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0.027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0.950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0.950</a:t>
            </a: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719955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MSE: 4.2886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3.6138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0.040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0.93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0.93</a:t>
            </a:r>
          </a:p>
          <a:p>
            <a:pPr algn="l">
              <a:lnSpc>
                <a:spcPts val="217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957579" y="2673515"/>
            <a:ext cx="3613862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Load Actual Prediction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85582" y="2673515"/>
            <a:ext cx="3613862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Price Actual Prediction:</a:t>
            </a:r>
          </a:p>
          <a:p>
            <a:pPr algn="ctr">
              <a:lnSpc>
                <a:spcPts val="217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3686" y="365781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215471"/>
            <a:ext cx="7984685" cy="3856058"/>
          </a:xfrm>
          <a:custGeom>
            <a:avLst/>
            <a:gdLst/>
            <a:ahLst/>
            <a:cxnLst/>
            <a:rect r="r" b="b" t="t" l="l"/>
            <a:pathLst>
              <a:path h="3856058" w="7984685">
                <a:moveTo>
                  <a:pt x="0" y="0"/>
                </a:moveTo>
                <a:lnTo>
                  <a:pt x="7984685" y="0"/>
                </a:lnTo>
                <a:lnTo>
                  <a:pt x="7984685" y="3856058"/>
                </a:lnTo>
                <a:lnTo>
                  <a:pt x="0" y="3856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73816" y="3215471"/>
            <a:ext cx="7530525" cy="3746032"/>
          </a:xfrm>
          <a:custGeom>
            <a:avLst/>
            <a:gdLst/>
            <a:ahLst/>
            <a:cxnLst/>
            <a:rect r="r" b="b" t="t" l="l"/>
            <a:pathLst>
              <a:path h="3746032" w="7530525">
                <a:moveTo>
                  <a:pt x="0" y="0"/>
                </a:moveTo>
                <a:lnTo>
                  <a:pt x="7530525" y="0"/>
                </a:lnTo>
                <a:lnTo>
                  <a:pt x="7530525" y="3746033"/>
                </a:lnTo>
                <a:lnTo>
                  <a:pt x="0" y="374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8184" y="1528420"/>
            <a:ext cx="615808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7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Gradient Boosting (Tuned)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14111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MSE: 11532233.00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1073.882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0.030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0.944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0.943</a:t>
            </a: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932147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MSE: 13.75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3.7090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0.050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R²: 0.93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R²: 0.0.93</a:t>
            </a: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957579" y="2673515"/>
            <a:ext cx="3613862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Load Actual Prediction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85582" y="2673515"/>
            <a:ext cx="3613862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Price Actual Prediction:</a:t>
            </a:r>
          </a:p>
          <a:p>
            <a:pPr algn="ctr">
              <a:lnSpc>
                <a:spcPts val="2175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179987"/>
            <a:ext cx="7729501" cy="4281253"/>
          </a:xfrm>
          <a:custGeom>
            <a:avLst/>
            <a:gdLst/>
            <a:ahLst/>
            <a:cxnLst/>
            <a:rect r="r" b="b" t="t" l="l"/>
            <a:pathLst>
              <a:path h="4281253" w="7729501">
                <a:moveTo>
                  <a:pt x="0" y="0"/>
                </a:moveTo>
                <a:lnTo>
                  <a:pt x="7729501" y="0"/>
                </a:lnTo>
                <a:lnTo>
                  <a:pt x="7729501" y="4281253"/>
                </a:lnTo>
                <a:lnTo>
                  <a:pt x="0" y="4281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98544" y="3179987"/>
            <a:ext cx="7460756" cy="4281253"/>
          </a:xfrm>
          <a:custGeom>
            <a:avLst/>
            <a:gdLst/>
            <a:ahLst/>
            <a:cxnLst/>
            <a:rect r="r" b="b" t="t" l="l"/>
            <a:pathLst>
              <a:path h="4281253" w="7460756">
                <a:moveTo>
                  <a:pt x="0" y="0"/>
                </a:moveTo>
                <a:lnTo>
                  <a:pt x="7460756" y="0"/>
                </a:lnTo>
                <a:lnTo>
                  <a:pt x="7460756" y="4281253"/>
                </a:lnTo>
                <a:lnTo>
                  <a:pt x="0" y="42812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8184" y="1528420"/>
            <a:ext cx="615808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7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LSTM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32409" y="7933604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 : 517.2379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 :683.33461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 : 0.977845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 : 0.9776883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 : 0.0180829</a:t>
            </a: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721991" y="7933604"/>
            <a:ext cx="3613862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MAE : 2.426148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 : 3.002346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R² : 0.8557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R² : 0.85475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 : 0.03565</a:t>
            </a:r>
          </a:p>
          <a:p>
            <a:pPr algn="ctr">
              <a:lnSpc>
                <a:spcPts val="2175"/>
              </a:lnSpc>
            </a:pP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957579" y="2673515"/>
            <a:ext cx="3613862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Load Actual Prediction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85582" y="2673515"/>
            <a:ext cx="3613862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Price Actual Prediction:</a:t>
            </a:r>
          </a:p>
          <a:p>
            <a:pPr algn="ctr">
              <a:lnSpc>
                <a:spcPts val="2175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01076" y="1909500"/>
            <a:ext cx="13182621" cy="3347426"/>
            <a:chOff x="0" y="0"/>
            <a:chExt cx="17576828" cy="44632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54683" cy="4403341"/>
            </a:xfrm>
            <a:custGeom>
              <a:avLst/>
              <a:gdLst/>
              <a:ahLst/>
              <a:cxnLst/>
              <a:rect r="r" b="b" t="t" l="l"/>
              <a:pathLst>
                <a:path h="4403341" w="17454683">
                  <a:moveTo>
                    <a:pt x="0" y="0"/>
                  </a:moveTo>
                  <a:lnTo>
                    <a:pt x="17454683" y="0"/>
                  </a:lnTo>
                  <a:lnTo>
                    <a:pt x="17454683" y="4403341"/>
                  </a:lnTo>
                  <a:lnTo>
                    <a:pt x="0" y="440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52" r="0" b="-352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0" y="3754230"/>
              <a:ext cx="17576828" cy="709004"/>
              <a:chOff x="0" y="0"/>
              <a:chExt cx="3471966" cy="1400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471966" cy="140050"/>
              </a:xfrm>
              <a:custGeom>
                <a:avLst/>
                <a:gdLst/>
                <a:ahLst/>
                <a:cxnLst/>
                <a:rect r="r" b="b" t="t" l="l"/>
                <a:pathLst>
                  <a:path h="140050" w="3471966">
                    <a:moveTo>
                      <a:pt x="0" y="0"/>
                    </a:moveTo>
                    <a:lnTo>
                      <a:pt x="3471966" y="0"/>
                    </a:lnTo>
                    <a:lnTo>
                      <a:pt x="3471966" y="140050"/>
                    </a:lnTo>
                    <a:lnTo>
                      <a:pt x="0" y="1400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3471966" cy="197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00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691146" y="5928438"/>
            <a:ext cx="13000942" cy="3645989"/>
          </a:xfrm>
          <a:custGeom>
            <a:avLst/>
            <a:gdLst/>
            <a:ahLst/>
            <a:cxnLst/>
            <a:rect r="r" b="b" t="t" l="l"/>
            <a:pathLst>
              <a:path h="3645989" w="13000942">
                <a:moveTo>
                  <a:pt x="0" y="0"/>
                </a:moveTo>
                <a:lnTo>
                  <a:pt x="13000942" y="0"/>
                </a:lnTo>
                <a:lnTo>
                  <a:pt x="13000942" y="3645990"/>
                </a:lnTo>
                <a:lnTo>
                  <a:pt x="0" y="3645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01076" y="9097642"/>
            <a:ext cx="13091012" cy="476786"/>
            <a:chOff x="0" y="0"/>
            <a:chExt cx="3447839" cy="12557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447839" cy="125573"/>
            </a:xfrm>
            <a:custGeom>
              <a:avLst/>
              <a:gdLst/>
              <a:ahLst/>
              <a:cxnLst/>
              <a:rect r="r" b="b" t="t" l="l"/>
              <a:pathLst>
                <a:path h="125573" w="3447839">
                  <a:moveTo>
                    <a:pt x="0" y="0"/>
                  </a:moveTo>
                  <a:lnTo>
                    <a:pt x="3447839" y="0"/>
                  </a:lnTo>
                  <a:lnTo>
                    <a:pt x="3447839" y="125573"/>
                  </a:lnTo>
                  <a:lnTo>
                    <a:pt x="0" y="1255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3447839" cy="182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 Comparison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83696" y="3340325"/>
            <a:ext cx="399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9"/>
              </a:lnSpc>
            </a:pPr>
            <a:r>
              <a:rPr lang="en-US" sz="295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Price actual: LSTM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83696" y="7732383"/>
            <a:ext cx="399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9"/>
              </a:lnSpc>
            </a:pPr>
            <a:r>
              <a:rPr lang="en-US" sz="295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Load actual: LSTM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526794" y="1555134"/>
            <a:ext cx="7732506" cy="3588366"/>
          </a:xfrm>
          <a:custGeom>
            <a:avLst/>
            <a:gdLst/>
            <a:ahLst/>
            <a:cxnLst/>
            <a:rect r="r" b="b" t="t" l="l"/>
            <a:pathLst>
              <a:path h="3588366" w="7732506">
                <a:moveTo>
                  <a:pt x="0" y="0"/>
                </a:moveTo>
                <a:lnTo>
                  <a:pt x="7732506" y="0"/>
                </a:lnTo>
                <a:lnTo>
                  <a:pt x="7732506" y="3588366"/>
                </a:lnTo>
                <a:lnTo>
                  <a:pt x="0" y="3588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1615632"/>
            <a:ext cx="7425213" cy="3500120"/>
          </a:xfrm>
          <a:custGeom>
            <a:avLst/>
            <a:gdLst/>
            <a:ahLst/>
            <a:cxnLst/>
            <a:rect r="r" b="b" t="t" l="l"/>
            <a:pathLst>
              <a:path h="3500120" w="7425213">
                <a:moveTo>
                  <a:pt x="0" y="0"/>
                </a:moveTo>
                <a:lnTo>
                  <a:pt x="7425213" y="0"/>
                </a:lnTo>
                <a:lnTo>
                  <a:pt x="7425213" y="3500121"/>
                </a:lnTo>
                <a:lnTo>
                  <a:pt x="0" y="35001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69501" y="5886450"/>
            <a:ext cx="3943611" cy="3958917"/>
          </a:xfrm>
          <a:custGeom>
            <a:avLst/>
            <a:gdLst/>
            <a:ahLst/>
            <a:cxnLst/>
            <a:rect r="r" b="b" t="t" l="l"/>
            <a:pathLst>
              <a:path h="3958917" w="3943611">
                <a:moveTo>
                  <a:pt x="0" y="0"/>
                </a:moveTo>
                <a:lnTo>
                  <a:pt x="3943611" y="0"/>
                </a:lnTo>
                <a:lnTo>
                  <a:pt x="3943611" y="3958917"/>
                </a:lnTo>
                <a:lnTo>
                  <a:pt x="0" y="39589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07765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 Selection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24875" y="5133975"/>
            <a:ext cx="713442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89"/>
              </a:lnSpc>
            </a:pPr>
            <a:r>
              <a:rPr lang="en-US" sz="215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Price actual: LSTM model performed well with good R^2 and MAPE value.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1063" y="5191605"/>
            <a:ext cx="767322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9"/>
              </a:lnSpc>
            </a:pPr>
            <a:r>
              <a:rPr lang="en-US" sz="215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Load actual: LSTM model performed well with good R^2  and MAPE value.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393461" y="5886450"/>
            <a:ext cx="4597253" cy="4156892"/>
          </a:xfrm>
          <a:custGeom>
            <a:avLst/>
            <a:gdLst/>
            <a:ahLst/>
            <a:cxnLst/>
            <a:rect r="r" b="b" t="t" l="l"/>
            <a:pathLst>
              <a:path h="4156892" w="4597253">
                <a:moveTo>
                  <a:pt x="0" y="0"/>
                </a:moveTo>
                <a:lnTo>
                  <a:pt x="4597253" y="0"/>
                </a:lnTo>
                <a:lnTo>
                  <a:pt x="4597253" y="4156892"/>
                </a:lnTo>
                <a:lnTo>
                  <a:pt x="0" y="4156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2593" t="-2146" r="0" b="-768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72459" y="2282252"/>
            <a:ext cx="15883666" cy="720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9315" indent="-394657" lvl="1">
              <a:lnSpc>
                <a:spcPts val="4387"/>
              </a:lnSpc>
              <a:buAutoNum type="arabicPeriod" startAt="1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 Selection and Tuning:</a:t>
            </a:r>
          </a:p>
          <a:p>
            <a:pPr algn="just" marL="1578629" indent="-526210" lvl="2">
              <a:lnSpc>
                <a:spcPts val="4387"/>
              </a:lnSpc>
              <a:buFont typeface="Arial"/>
              <a:buChar char="⚬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LSTM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(for price) and LSTM (for load) outperformed other models.</a:t>
            </a:r>
          </a:p>
          <a:p>
            <a:pPr algn="just" marL="1578629" indent="-526210" lvl="2">
              <a:lnSpc>
                <a:spcPts val="4387"/>
              </a:lnSpc>
              <a:buFont typeface="Arial"/>
              <a:buChar char="⚬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Least MAPE% and better R² and adjusted R² values influenced our choice.</a:t>
            </a:r>
          </a:p>
          <a:p>
            <a:pPr algn="just" marL="789315" indent="-394657" lvl="1">
              <a:lnSpc>
                <a:spcPts val="4387"/>
              </a:lnSpc>
              <a:buAutoNum type="arabicPeriod" startAt="1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Data-Driven Insights:</a:t>
            </a:r>
          </a:p>
          <a:p>
            <a:pPr algn="just" marL="1578629" indent="-526210" lvl="2">
              <a:lnSpc>
                <a:spcPts val="4387"/>
              </a:lnSpc>
              <a:buFont typeface="Arial"/>
              <a:buChar char="⚬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Uncovered relationships between demand, price, and influencing factors.</a:t>
            </a:r>
          </a:p>
          <a:p>
            <a:pPr algn="just" marL="1578629" indent="-526210" lvl="2">
              <a:lnSpc>
                <a:spcPts val="4387"/>
              </a:lnSpc>
              <a:buFont typeface="Arial"/>
              <a:buChar char="⚬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These insights inform long-term energy planning.</a:t>
            </a:r>
          </a:p>
          <a:p>
            <a:pPr algn="just" marL="789315" indent="-394657" lvl="1">
              <a:lnSpc>
                <a:spcPts val="4387"/>
              </a:lnSpc>
              <a:buAutoNum type="arabicPeriod" startAt="1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Scalable Solutions:</a:t>
            </a:r>
          </a:p>
          <a:p>
            <a:pPr algn="just" marL="1578629" indent="-526210" lvl="2">
              <a:lnSpc>
                <a:spcPts val="4387"/>
              </a:lnSpc>
              <a:buFont typeface="Arial"/>
              <a:buChar char="⚬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Consider scalability as data volumes grow.</a:t>
            </a:r>
          </a:p>
          <a:p>
            <a:pPr algn="just">
              <a:lnSpc>
                <a:spcPts val="4387"/>
              </a:lnSpc>
            </a:pPr>
          </a:p>
          <a:p>
            <a:pPr algn="just">
              <a:lnSpc>
                <a:spcPts val="4387"/>
              </a:lnSpc>
            </a:pPr>
          </a:p>
          <a:p>
            <a:pPr algn="just">
              <a:lnSpc>
                <a:spcPts val="438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4732" y="2630901"/>
            <a:ext cx="16064568" cy="664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ive:</a:t>
            </a: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Develop machine learning models for accurate prediction of</a:t>
            </a: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electricity demand and price.</a:t>
            </a:r>
          </a:p>
          <a:p>
            <a:pPr algn="just">
              <a:lnSpc>
                <a:spcPts val="4387"/>
              </a:lnSpc>
            </a:pP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Integration:</a:t>
            </a: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 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Integrate historical demand patterns, weather data, and other relevant</a:t>
            </a: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 factors to enhance forecasting accuracy.</a:t>
            </a:r>
          </a:p>
          <a:p>
            <a:pPr algn="just">
              <a:lnSpc>
                <a:spcPts val="4387"/>
              </a:lnSpc>
            </a:pP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Impact:</a:t>
            </a: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Support smart grid operations and enable data-driven decision-making in</a:t>
            </a: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the energy market to optimize resource allocation and pricing strategies.</a:t>
            </a:r>
          </a:p>
          <a:p>
            <a:pPr algn="just">
              <a:lnSpc>
                <a:spcPts val="438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09140" y="2048857"/>
            <a:ext cx="14596333" cy="746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ta Introduction</a:t>
            </a:r>
          </a:p>
          <a:p>
            <a:pPr algn="l">
              <a:lnSpc>
                <a:spcPts val="3907"/>
              </a:lnSpc>
            </a:pPr>
          </a:p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Exploratory Data Analysis (EDA) and Data Preprocessing</a:t>
            </a:r>
          </a:p>
          <a:p>
            <a:pPr algn="l">
              <a:lnSpc>
                <a:spcPts val="3907"/>
              </a:lnSpc>
            </a:pPr>
          </a:p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Feature Engineering</a:t>
            </a:r>
          </a:p>
          <a:p>
            <a:pPr algn="l">
              <a:lnSpc>
                <a:spcPts val="3907"/>
              </a:lnSpc>
            </a:pPr>
          </a:p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 Implementation </a:t>
            </a:r>
          </a:p>
          <a:p>
            <a:pPr algn="l">
              <a:lnSpc>
                <a:spcPts val="3907"/>
              </a:lnSpc>
            </a:pPr>
            <a:r>
              <a:rPr lang="en-US" sz="32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 Comparison</a:t>
            </a:r>
          </a:p>
          <a:p>
            <a:pPr algn="l">
              <a:lnSpc>
                <a:spcPts val="4387"/>
              </a:lnSpc>
            </a:pPr>
          </a:p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Model Selection</a:t>
            </a:r>
          </a:p>
          <a:p>
            <a:pPr algn="l">
              <a:lnSpc>
                <a:spcPts val="4387"/>
              </a:lnSpc>
            </a:pPr>
          </a:p>
          <a:p>
            <a:pPr algn="l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Conclusion</a:t>
            </a:r>
          </a:p>
          <a:p>
            <a:pPr algn="l">
              <a:lnSpc>
                <a:spcPts val="390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Content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94732" y="2280759"/>
            <a:ext cx="162052" cy="162052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94732" y="3330065"/>
            <a:ext cx="162052" cy="162052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94732" y="4369846"/>
            <a:ext cx="162052" cy="162052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94732" y="5425025"/>
            <a:ext cx="162052" cy="162052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94732" y="6434802"/>
            <a:ext cx="162052" cy="162052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94732" y="7530304"/>
            <a:ext cx="162052" cy="162052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94732" y="8664576"/>
            <a:ext cx="162052" cy="162052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07253"/>
            <a:ext cx="15883666" cy="609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Overv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iew of the datasets used: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Weather Data: Contains various weather-related features such as temperature, humidity, wind speed, and weather conditions.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Energy Data: Includes features related to energy production and consumption, such as different types of generation (e.g., fossil, hydro, solar), load, and price information.</a:t>
            </a:r>
          </a:p>
          <a:p>
            <a:pPr algn="just">
              <a:lnSpc>
                <a:spcPts val="4387"/>
              </a:lnSpc>
            </a:pPr>
          </a:p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Dataset Shapes: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Weather Data: (178396, 17)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Energy Data: (35064, 29)</a:t>
            </a:r>
          </a:p>
          <a:p>
            <a:pPr algn="just">
              <a:lnSpc>
                <a:spcPts val="438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94732" y="5631399"/>
            <a:ext cx="6435762" cy="3525311"/>
          </a:xfrm>
          <a:custGeom>
            <a:avLst/>
            <a:gdLst/>
            <a:ahLst/>
            <a:cxnLst/>
            <a:rect r="r" b="b" t="t" l="l"/>
            <a:pathLst>
              <a:path h="3525311" w="6435762">
                <a:moveTo>
                  <a:pt x="0" y="0"/>
                </a:moveTo>
                <a:lnTo>
                  <a:pt x="6435761" y="0"/>
                </a:lnTo>
                <a:lnTo>
                  <a:pt x="6435761" y="3525312"/>
                </a:lnTo>
                <a:lnTo>
                  <a:pt x="0" y="3525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27" b="-288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66877" y="5700747"/>
            <a:ext cx="6202976" cy="3337201"/>
          </a:xfrm>
          <a:custGeom>
            <a:avLst/>
            <a:gdLst/>
            <a:ahLst/>
            <a:cxnLst/>
            <a:rect r="r" b="b" t="t" l="l"/>
            <a:pathLst>
              <a:path h="3337201" w="6202976">
                <a:moveTo>
                  <a:pt x="0" y="0"/>
                </a:moveTo>
                <a:lnTo>
                  <a:pt x="6202976" y="0"/>
                </a:lnTo>
                <a:lnTo>
                  <a:pt x="6202976" y="3337201"/>
                </a:lnTo>
                <a:lnTo>
                  <a:pt x="0" y="3337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EDA and Data Preprocessing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334453"/>
            <a:ext cx="15883666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87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Data preprocessing: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Removed columns with all NAN or zero value.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Handled missing values:  numeric columns with mean, categorical columns with mode</a:t>
            </a:r>
          </a:p>
          <a:p>
            <a:pPr algn="just" marL="789315" indent="-394657" lvl="1">
              <a:lnSpc>
                <a:spcPts val="4387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Replace outliers with NaN using the IQR method.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248775"/>
            <a:ext cx="7941833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883" indent="-221942" lvl="1">
              <a:lnSpc>
                <a:spcPts val="246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hypothesis is supported but with a weak correlation.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70922" y="9248775"/>
            <a:ext cx="7941833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883" indent="-221942" lvl="1">
              <a:lnSpc>
                <a:spcPts val="246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Demand peaking at times consistent with extreme temperatures.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681855"/>
            <a:ext cx="6423441" cy="3364660"/>
          </a:xfrm>
          <a:custGeom>
            <a:avLst/>
            <a:gdLst/>
            <a:ahLst/>
            <a:cxnLst/>
            <a:rect r="r" b="b" t="t" l="l"/>
            <a:pathLst>
              <a:path h="3364660" w="6423441">
                <a:moveTo>
                  <a:pt x="0" y="0"/>
                </a:moveTo>
                <a:lnTo>
                  <a:pt x="6423441" y="0"/>
                </a:lnTo>
                <a:lnTo>
                  <a:pt x="6423441" y="3364660"/>
                </a:lnTo>
                <a:lnTo>
                  <a:pt x="0" y="3364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29311" y="681855"/>
            <a:ext cx="6506754" cy="3364660"/>
          </a:xfrm>
          <a:custGeom>
            <a:avLst/>
            <a:gdLst/>
            <a:ahLst/>
            <a:cxnLst/>
            <a:rect r="r" b="b" t="t" l="l"/>
            <a:pathLst>
              <a:path h="3364660" w="6506754">
                <a:moveTo>
                  <a:pt x="0" y="0"/>
                </a:moveTo>
                <a:lnTo>
                  <a:pt x="6506754" y="0"/>
                </a:lnTo>
                <a:lnTo>
                  <a:pt x="6506754" y="3364660"/>
                </a:lnTo>
                <a:lnTo>
                  <a:pt x="0" y="3364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89806" y="5115753"/>
            <a:ext cx="5615571" cy="4142547"/>
          </a:xfrm>
          <a:custGeom>
            <a:avLst/>
            <a:gdLst/>
            <a:ahLst/>
            <a:cxnLst/>
            <a:rect r="r" b="b" t="t" l="l"/>
            <a:pathLst>
              <a:path h="4142547" w="5615571">
                <a:moveTo>
                  <a:pt x="0" y="0"/>
                </a:moveTo>
                <a:lnTo>
                  <a:pt x="5615571" y="0"/>
                </a:lnTo>
                <a:lnTo>
                  <a:pt x="5615571" y="4142547"/>
                </a:lnTo>
                <a:lnTo>
                  <a:pt x="0" y="41425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04494" b="-100447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26675" y="4219575"/>
            <a:ext cx="794183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883" indent="-221942" lvl="1">
              <a:lnSpc>
                <a:spcPts val="246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Distinct peaks and troughs corresponding to different hours of the day.</a:t>
            </a:r>
          </a:p>
          <a:p>
            <a:pPr algn="just">
              <a:lnSpc>
                <a:spcPts val="2467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317467" y="4191828"/>
            <a:ext cx="794183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3883" indent="-221942" lvl="1">
              <a:lnSpc>
                <a:spcPts val="2467"/>
              </a:lnSpc>
              <a:buFont typeface="Arial"/>
              <a:buChar char="•"/>
            </a:pPr>
            <a:r>
              <a:rPr lang="en-US" sz="20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Electricity demand patterns differ between weekdays and weekends.</a:t>
            </a:r>
          </a:p>
          <a:p>
            <a:pPr algn="just">
              <a:lnSpc>
                <a:spcPts val="246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26675" y="9248775"/>
            <a:ext cx="7941833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67"/>
              </a:lnSpc>
            </a:pPr>
            <a:r>
              <a:rPr lang="en-US" sz="20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 had a higher median score, while 2 showed greater variability in exam scores.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62589" y="5044606"/>
            <a:ext cx="6240198" cy="4823294"/>
          </a:xfrm>
          <a:custGeom>
            <a:avLst/>
            <a:gdLst/>
            <a:ahLst/>
            <a:cxnLst/>
            <a:rect r="r" b="b" t="t" l="l"/>
            <a:pathLst>
              <a:path h="4823294" w="6240198">
                <a:moveTo>
                  <a:pt x="0" y="0"/>
                </a:moveTo>
                <a:lnTo>
                  <a:pt x="6240198" y="0"/>
                </a:lnTo>
                <a:lnTo>
                  <a:pt x="6240198" y="4823294"/>
                </a:lnTo>
                <a:lnTo>
                  <a:pt x="0" y="4823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874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Feature Engineering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5474" y="2211950"/>
            <a:ext cx="15883666" cy="704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9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Temporal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Features:</a:t>
            </a:r>
          </a:p>
          <a:p>
            <a:pPr algn="just" marL="789315" indent="-394657" lvl="1">
              <a:lnSpc>
                <a:spcPts val="3729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Hour of Day</a:t>
            </a:r>
          </a:p>
          <a:p>
            <a:pPr algn="just">
              <a:lnSpc>
                <a:spcPts val="3729"/>
              </a:lnSpc>
            </a:pPr>
          </a:p>
          <a:p>
            <a:pPr algn="just">
              <a:lnSpc>
                <a:spcPts val="3729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Categorical Features:</a:t>
            </a:r>
          </a:p>
          <a:p>
            <a:pPr algn="just" marL="789315" indent="-394657" lvl="1">
              <a:lnSpc>
                <a:spcPts val="3729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Peak/Off-Peak Classification</a:t>
            </a:r>
          </a:p>
          <a:p>
            <a:pPr algn="just">
              <a:lnSpc>
                <a:spcPts val="3729"/>
              </a:lnSpc>
            </a:pPr>
          </a:p>
          <a:p>
            <a:pPr algn="just">
              <a:lnSpc>
                <a:spcPts val="3729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Day of Week and Weekend Classification:</a:t>
            </a:r>
          </a:p>
          <a:p>
            <a:pPr algn="just" marL="789315" indent="-394657" lvl="1">
              <a:lnSpc>
                <a:spcPts val="3729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One-Hot Encoding</a:t>
            </a:r>
          </a:p>
          <a:p>
            <a:pPr algn="just">
              <a:lnSpc>
                <a:spcPts val="3729"/>
              </a:lnSpc>
            </a:pPr>
          </a:p>
          <a:p>
            <a:pPr algn="just">
              <a:lnSpc>
                <a:spcPts val="3729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Month a</a:t>
            </a: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nd Seasonal Variation:</a:t>
            </a:r>
          </a:p>
          <a:p>
            <a:pPr algn="just" marL="789315" indent="-394657" lvl="1">
              <a:lnSpc>
                <a:spcPts val="3729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One-Hot Encoding</a:t>
            </a:r>
          </a:p>
          <a:p>
            <a:pPr algn="just">
              <a:lnSpc>
                <a:spcPts val="3729"/>
              </a:lnSpc>
            </a:pPr>
          </a:p>
          <a:p>
            <a:pPr algn="just">
              <a:lnSpc>
                <a:spcPts val="3729"/>
              </a:lnSpc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Temperature Features:</a:t>
            </a:r>
          </a:p>
          <a:p>
            <a:pPr algn="just" marL="789315" indent="-394657" lvl="1">
              <a:lnSpc>
                <a:spcPts val="3729"/>
              </a:lnSpc>
              <a:buFont typeface="Arial"/>
              <a:buChar char="•"/>
            </a:pPr>
            <a:r>
              <a:rPr lang="en-US" sz="36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Squared and Cubed Temperatures</a:t>
            </a:r>
          </a:p>
          <a:p>
            <a:pPr algn="just">
              <a:lnSpc>
                <a:spcPts val="372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1714" y="3313943"/>
            <a:ext cx="8085592" cy="3707294"/>
          </a:xfrm>
          <a:custGeom>
            <a:avLst/>
            <a:gdLst/>
            <a:ahLst/>
            <a:cxnLst/>
            <a:rect r="r" b="b" t="t" l="l"/>
            <a:pathLst>
              <a:path h="3707294" w="8085592">
                <a:moveTo>
                  <a:pt x="0" y="0"/>
                </a:moveTo>
                <a:lnTo>
                  <a:pt x="8085593" y="0"/>
                </a:lnTo>
                <a:lnTo>
                  <a:pt x="8085593" y="3707294"/>
                </a:lnTo>
                <a:lnTo>
                  <a:pt x="0" y="3707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32288" y="3343552"/>
            <a:ext cx="8320450" cy="3648076"/>
          </a:xfrm>
          <a:custGeom>
            <a:avLst/>
            <a:gdLst/>
            <a:ahLst/>
            <a:cxnLst/>
            <a:rect r="r" b="b" t="t" l="l"/>
            <a:pathLst>
              <a:path h="3648076" w="8320450">
                <a:moveTo>
                  <a:pt x="0" y="0"/>
                </a:moveTo>
                <a:lnTo>
                  <a:pt x="8320451" y="0"/>
                </a:lnTo>
                <a:lnTo>
                  <a:pt x="8320451" y="3648076"/>
                </a:lnTo>
                <a:lnTo>
                  <a:pt x="0" y="3648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94732" y="518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 Implementation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5474" y="1737811"/>
            <a:ext cx="413926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7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Linear Regression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7806" y="7581900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MSE: 3424259.6515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1850.4755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R^2: 0.832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R^2: 0.831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0.0525</a:t>
            </a: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1685582" y="7581900"/>
            <a:ext cx="3613862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MSE: 72.67491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8.52495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R^2: 0.6504359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R^2: 0.648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MAPE: 0.12604</a:t>
            </a: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957579" y="2673515"/>
            <a:ext cx="3613862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Load Actual Prediction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85582" y="2673515"/>
            <a:ext cx="3613862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Price Actual Prediction:</a:t>
            </a:r>
          </a:p>
          <a:p>
            <a:pPr algn="ctr">
              <a:lnSpc>
                <a:spcPts val="217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849" y="146822"/>
            <a:ext cx="17984091" cy="9944625"/>
            <a:chOff x="0" y="0"/>
            <a:chExt cx="4736551" cy="26191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6551" cy="2619160"/>
            </a:xfrm>
            <a:custGeom>
              <a:avLst/>
              <a:gdLst/>
              <a:ahLst/>
              <a:cxnLst/>
              <a:rect r="r" b="b" t="t" l="l"/>
              <a:pathLst>
                <a:path h="2619160" w="4736551">
                  <a:moveTo>
                    <a:pt x="21955" y="0"/>
                  </a:moveTo>
                  <a:lnTo>
                    <a:pt x="4714596" y="0"/>
                  </a:lnTo>
                  <a:cubicBezTo>
                    <a:pt x="4720419" y="0"/>
                    <a:pt x="4726003" y="2313"/>
                    <a:pt x="4730120" y="6430"/>
                  </a:cubicBezTo>
                  <a:cubicBezTo>
                    <a:pt x="4734238" y="10548"/>
                    <a:pt x="4736551" y="16132"/>
                    <a:pt x="4736551" y="21955"/>
                  </a:cubicBezTo>
                  <a:lnTo>
                    <a:pt x="4736551" y="2597206"/>
                  </a:lnTo>
                  <a:cubicBezTo>
                    <a:pt x="4736551" y="2603029"/>
                    <a:pt x="4734238" y="2608613"/>
                    <a:pt x="4730120" y="2612730"/>
                  </a:cubicBezTo>
                  <a:cubicBezTo>
                    <a:pt x="4726003" y="2616847"/>
                    <a:pt x="4720419" y="2619160"/>
                    <a:pt x="4714596" y="2619160"/>
                  </a:cubicBezTo>
                  <a:lnTo>
                    <a:pt x="21955" y="2619160"/>
                  </a:lnTo>
                  <a:cubicBezTo>
                    <a:pt x="16132" y="2619160"/>
                    <a:pt x="10548" y="2616847"/>
                    <a:pt x="6430" y="2612730"/>
                  </a:cubicBezTo>
                  <a:cubicBezTo>
                    <a:pt x="2313" y="2608613"/>
                    <a:pt x="0" y="2603029"/>
                    <a:pt x="0" y="2597206"/>
                  </a:cubicBezTo>
                  <a:lnTo>
                    <a:pt x="0" y="21955"/>
                  </a:lnTo>
                  <a:cubicBezTo>
                    <a:pt x="0" y="16132"/>
                    <a:pt x="2313" y="10548"/>
                    <a:pt x="6430" y="6430"/>
                  </a:cubicBezTo>
                  <a:cubicBezTo>
                    <a:pt x="10548" y="2313"/>
                    <a:pt x="16132" y="0"/>
                    <a:pt x="219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36551" cy="267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978" y="338034"/>
            <a:ext cx="17660629" cy="9555437"/>
            <a:chOff x="0" y="0"/>
            <a:chExt cx="4651359" cy="2516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359" cy="2516658"/>
            </a:xfrm>
            <a:custGeom>
              <a:avLst/>
              <a:gdLst/>
              <a:ahLst/>
              <a:cxnLst/>
              <a:rect r="r" b="b" t="t" l="l"/>
              <a:pathLst>
                <a:path h="2516658" w="4651359">
                  <a:moveTo>
                    <a:pt x="22357" y="0"/>
                  </a:moveTo>
                  <a:lnTo>
                    <a:pt x="4629002" y="0"/>
                  </a:lnTo>
                  <a:cubicBezTo>
                    <a:pt x="4641350" y="0"/>
                    <a:pt x="4651359" y="10010"/>
                    <a:pt x="4651359" y="22357"/>
                  </a:cubicBezTo>
                  <a:lnTo>
                    <a:pt x="4651359" y="2494301"/>
                  </a:lnTo>
                  <a:cubicBezTo>
                    <a:pt x="4651359" y="2506649"/>
                    <a:pt x="4641350" y="2516658"/>
                    <a:pt x="4629002" y="2516658"/>
                  </a:cubicBezTo>
                  <a:lnTo>
                    <a:pt x="22357" y="2516658"/>
                  </a:lnTo>
                  <a:cubicBezTo>
                    <a:pt x="10010" y="2516658"/>
                    <a:pt x="0" y="2506649"/>
                    <a:pt x="0" y="2494301"/>
                  </a:cubicBezTo>
                  <a:lnTo>
                    <a:pt x="0" y="22357"/>
                  </a:lnTo>
                  <a:cubicBezTo>
                    <a:pt x="0" y="10010"/>
                    <a:pt x="10010" y="0"/>
                    <a:pt x="223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1359" cy="2573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10501" y="3387846"/>
            <a:ext cx="7933711" cy="3447862"/>
          </a:xfrm>
          <a:custGeom>
            <a:avLst/>
            <a:gdLst/>
            <a:ahLst/>
            <a:cxnLst/>
            <a:rect r="r" b="b" t="t" l="l"/>
            <a:pathLst>
              <a:path h="3447862" w="7933711">
                <a:moveTo>
                  <a:pt x="0" y="0"/>
                </a:moveTo>
                <a:lnTo>
                  <a:pt x="7933711" y="0"/>
                </a:lnTo>
                <a:lnTo>
                  <a:pt x="7933711" y="3447862"/>
                </a:lnTo>
                <a:lnTo>
                  <a:pt x="0" y="3447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65945" y="3396511"/>
            <a:ext cx="7934950" cy="3445248"/>
          </a:xfrm>
          <a:custGeom>
            <a:avLst/>
            <a:gdLst/>
            <a:ahLst/>
            <a:cxnLst/>
            <a:rect r="r" b="b" t="t" l="l"/>
            <a:pathLst>
              <a:path h="3445248" w="7934950">
                <a:moveTo>
                  <a:pt x="0" y="0"/>
                </a:moveTo>
                <a:lnTo>
                  <a:pt x="7934949" y="0"/>
                </a:lnTo>
                <a:lnTo>
                  <a:pt x="7934949" y="3445248"/>
                </a:lnTo>
                <a:lnTo>
                  <a:pt x="0" y="344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73791" y="1219581"/>
            <a:ext cx="413926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75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Random Forest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43422" y="7842627"/>
            <a:ext cx="3613862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MSE : 1019573.590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 : 1009.7393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R^2: 0.950250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R^2 : 0.9499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 : 0.02673</a:t>
            </a:r>
          </a:p>
          <a:p>
            <a:pPr algn="ctr">
              <a:lnSpc>
                <a:spcPts val="2175"/>
              </a:lnSpc>
            </a:pP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626488" y="7842627"/>
            <a:ext cx="3613862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MSE: 13.0598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RMSE: 3.6138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R^2: 0.93718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Adjusted R^2 : 0.9367</a:t>
            </a:r>
          </a:p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MAPE : 0.04757</a:t>
            </a:r>
          </a:p>
          <a:p>
            <a:pPr algn="ctr">
              <a:lnSpc>
                <a:spcPts val="2175"/>
              </a:lnSpc>
            </a:pPr>
          </a:p>
          <a:p>
            <a:pPr algn="ctr">
              <a:lnSpc>
                <a:spcPts val="217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957579" y="2673515"/>
            <a:ext cx="3613862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Load Actual Prediction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85582" y="2673515"/>
            <a:ext cx="3613862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Price Actual Prediction:</a:t>
            </a:r>
          </a:p>
          <a:p>
            <a:pPr algn="ctr">
              <a:lnSpc>
                <a:spcPts val="217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DAF_T5a4LwU</dc:identifier>
  <dcterms:modified xsi:type="dcterms:W3CDTF">2011-08-01T06:04:30Z</dcterms:modified>
  <cp:revision>1</cp:revision>
  <dc:title> Presentation</dc:title>
</cp:coreProperties>
</file>