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83" r:id="rId6"/>
    <p:sldId id="284" r:id="rId7"/>
    <p:sldId id="294" r:id="rId8"/>
    <p:sldId id="280" r:id="rId9"/>
    <p:sldId id="285" r:id="rId10"/>
    <p:sldId id="286" r:id="rId11"/>
    <p:sldId id="287" r:id="rId12"/>
    <p:sldId id="288" r:id="rId13"/>
    <p:sldId id="289" r:id="rId14"/>
    <p:sldId id="290" r:id="rId15"/>
    <p:sldId id="291" r:id="rId16"/>
    <p:sldId id="292" r:id="rId17"/>
    <p:sldId id="293" r:id="rId18"/>
    <p:sldId id="27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87" d="100"/>
          <a:sy n="87" d="100"/>
        </p:scale>
        <p:origin x="-676" y="-68"/>
      </p:cViewPr>
      <p:guideLst>
        <p:guide orient="horz" pos="1620"/>
        <p:guide pos="2880"/>
      </p:guideLst>
    </p:cSldViewPr>
  </p:slideViewPr>
  <p:outlineViewPr>
    <p:cViewPr>
      <p:scale>
        <a:sx n="33" d="100"/>
        <a:sy n="33" d="100"/>
      </p:scale>
      <p:origin x="0" y="32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574FB-9513-44D2-95FE-872DA37971B9}" type="datetimeFigureOut">
              <a:rPr lang="en-IN" smtClean="0"/>
              <a:t>24-02-2020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F3473-AD36-410D-B41F-1128AE6FC17C}" type="slidenum">
              <a:rPr lang="en-IN" smtClean="0"/>
              <a:t>‹#›</a:t>
            </a:fld>
            <a:endParaRPr lang="en-IN"/>
          </a:p>
        </p:txBody>
      </p:sp>
    </p:spTree>
    <p:extLst>
      <p:ext uri="{BB962C8B-B14F-4D97-AF65-F5344CB8AC3E}">
        <p14:creationId xmlns:p14="http://schemas.microsoft.com/office/powerpoint/2010/main" val="195716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167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900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61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322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9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695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3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4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106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26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94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101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97820"/>
            <a:ext cx="8458200" cy="1102519"/>
          </a:xfrm>
        </p:spPr>
        <p:txBody>
          <a:bodyPr>
            <a:normAutofit fontScale="90000"/>
          </a:bodyPr>
          <a:lstStyle/>
          <a:p>
            <a:r>
              <a:rPr lang="en-IN" sz="4000" dirty="0">
                <a:solidFill>
                  <a:schemeClr val="accent5">
                    <a:lumMod val="75000"/>
                  </a:schemeClr>
                </a:solidFill>
              </a:rPr>
              <a:t>Detecting Malaria using </a:t>
            </a:r>
            <a:r>
              <a:rPr lang="en-IN" sz="4000" dirty="0" smtClean="0">
                <a:solidFill>
                  <a:schemeClr val="accent5">
                    <a:lumMod val="75000"/>
                  </a:schemeClr>
                </a:solidFill>
              </a:rPr>
              <a:t>Image classification</a:t>
            </a:r>
            <a:endParaRPr lang="en-IN" sz="4000" dirty="0">
              <a:solidFill>
                <a:schemeClr val="accent5">
                  <a:lumMod val="75000"/>
                </a:schemeClr>
              </a:solidFill>
            </a:endParaRPr>
          </a:p>
        </p:txBody>
      </p:sp>
      <p:sp>
        <p:nvSpPr>
          <p:cNvPr id="3" name="Subtitle 2"/>
          <p:cNvSpPr>
            <a:spLocks noGrp="1"/>
          </p:cNvSpPr>
          <p:nvPr>
            <p:ph type="subTitle" idx="1"/>
          </p:nvPr>
        </p:nvSpPr>
        <p:spPr>
          <a:xfrm>
            <a:off x="1219200" y="2266950"/>
            <a:ext cx="6553200" cy="914400"/>
          </a:xfrm>
        </p:spPr>
        <p:txBody>
          <a:bodyPr>
            <a:normAutofit/>
          </a:bodyPr>
          <a:lstStyle/>
          <a:p>
            <a:pPr algn="r"/>
            <a:endParaRPr lang="en-IN" sz="2400" dirty="0" smtClean="0">
              <a:solidFill>
                <a:schemeClr val="bg2">
                  <a:lumMod val="50000"/>
                </a:schemeClr>
              </a:solidFill>
            </a:endParaRPr>
          </a:p>
          <a:p>
            <a:r>
              <a:rPr lang="en-IN" sz="2400" dirty="0" smtClean="0">
                <a:solidFill>
                  <a:schemeClr val="bg2">
                    <a:lumMod val="50000"/>
                  </a:schemeClr>
                </a:solidFill>
              </a:rPr>
              <a:t>- </a:t>
            </a:r>
            <a:r>
              <a:rPr lang="en-IN" sz="2400" dirty="0" err="1" smtClean="0">
                <a:solidFill>
                  <a:schemeClr val="bg2">
                    <a:lumMod val="50000"/>
                  </a:schemeClr>
                </a:solidFill>
              </a:rPr>
              <a:t>Vaibhav</a:t>
            </a:r>
            <a:r>
              <a:rPr lang="en-IN" sz="2400" dirty="0" smtClean="0">
                <a:solidFill>
                  <a:schemeClr val="bg2">
                    <a:lumMod val="50000"/>
                  </a:schemeClr>
                </a:solidFill>
              </a:rPr>
              <a:t> </a:t>
            </a:r>
            <a:r>
              <a:rPr lang="en-IN" sz="2400" dirty="0" err="1" smtClean="0">
                <a:solidFill>
                  <a:schemeClr val="bg2">
                    <a:lumMod val="50000"/>
                  </a:schemeClr>
                </a:solidFill>
              </a:rPr>
              <a:t>Agarwal</a:t>
            </a:r>
            <a:endParaRPr lang="en-IN" sz="2400" dirty="0">
              <a:solidFill>
                <a:schemeClr val="bg2">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55" y="1047750"/>
            <a:ext cx="2165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29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accent5">
                    <a:lumMod val="75000"/>
                  </a:schemeClr>
                </a:solidFill>
              </a:rPr>
              <a:t>Callbacks</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IN" b="1" dirty="0" err="1"/>
              <a:t>Earlystopping</a:t>
            </a:r>
            <a:r>
              <a:rPr lang="en-IN" b="1" dirty="0"/>
              <a:t>:</a:t>
            </a:r>
          </a:p>
          <a:p>
            <a:pPr fontAlgn="base"/>
            <a:r>
              <a:rPr lang="en-IN" dirty="0"/>
              <a:t>Monitor: </a:t>
            </a:r>
            <a:r>
              <a:rPr lang="en-IN" dirty="0" err="1"/>
              <a:t>val_loss</a:t>
            </a:r>
            <a:endParaRPr lang="en-IN" dirty="0"/>
          </a:p>
          <a:p>
            <a:pPr fontAlgn="base"/>
            <a:r>
              <a:rPr lang="en-IN" dirty="0" err="1"/>
              <a:t>Min_delta</a:t>
            </a:r>
            <a:r>
              <a:rPr lang="en-IN" dirty="0"/>
              <a:t> = 0.001</a:t>
            </a:r>
          </a:p>
          <a:p>
            <a:pPr fontAlgn="base"/>
            <a:r>
              <a:rPr lang="en-IN" dirty="0"/>
              <a:t>Patience = 7</a:t>
            </a:r>
          </a:p>
          <a:p>
            <a:pPr fontAlgn="base"/>
            <a:r>
              <a:rPr lang="en-IN" dirty="0"/>
              <a:t>Verbose = 2</a:t>
            </a:r>
          </a:p>
          <a:p>
            <a:pPr fontAlgn="base"/>
            <a:r>
              <a:rPr lang="en-IN" dirty="0"/>
              <a:t>Mode = ‘min</a:t>
            </a:r>
            <a:r>
              <a:rPr lang="en-IN" dirty="0" smtClean="0"/>
              <a:t>’</a:t>
            </a:r>
          </a:p>
          <a:p>
            <a:pPr fontAlgn="base"/>
            <a:endParaRPr lang="en-IN" dirty="0"/>
          </a:p>
          <a:p>
            <a:pPr marL="0" indent="0">
              <a:buNone/>
            </a:pPr>
            <a:r>
              <a:rPr lang="en-IN" b="1" dirty="0" err="1" smtClean="0"/>
              <a:t>ModelCheckpoint</a:t>
            </a:r>
            <a:r>
              <a:rPr lang="en-IN" b="1" dirty="0"/>
              <a:t>:</a:t>
            </a:r>
          </a:p>
          <a:p>
            <a:pPr fontAlgn="base"/>
            <a:r>
              <a:rPr lang="en-IN" dirty="0"/>
              <a:t>Monitor = '</a:t>
            </a:r>
            <a:r>
              <a:rPr lang="en-IN" dirty="0" err="1"/>
              <a:t>val_loss</a:t>
            </a:r>
            <a:r>
              <a:rPr lang="en-IN" dirty="0"/>
              <a:t>'</a:t>
            </a:r>
          </a:p>
          <a:p>
            <a:pPr fontAlgn="base"/>
            <a:r>
              <a:rPr lang="en-IN" dirty="0"/>
              <a:t>Verbose = 1,</a:t>
            </a:r>
          </a:p>
          <a:p>
            <a:pPr fontAlgn="base"/>
            <a:r>
              <a:rPr lang="en-IN" dirty="0" err="1"/>
              <a:t>Save_best_only</a:t>
            </a:r>
            <a:r>
              <a:rPr lang="en-IN" dirty="0"/>
              <a:t> = True</a:t>
            </a:r>
          </a:p>
          <a:p>
            <a:pPr fontAlgn="base"/>
            <a:r>
              <a:rPr lang="en-IN" dirty="0"/>
              <a:t>Mode = 'min'</a:t>
            </a:r>
          </a:p>
          <a:p>
            <a:pPr fontAlgn="base"/>
            <a:r>
              <a:rPr lang="en-IN" dirty="0" err="1"/>
              <a:t>Save_weights_only</a:t>
            </a:r>
            <a:r>
              <a:rPr lang="en-IN" dirty="0"/>
              <a:t> = False</a:t>
            </a:r>
          </a:p>
          <a:p>
            <a:endParaRPr lang="en-IN" dirty="0"/>
          </a:p>
        </p:txBody>
      </p:sp>
    </p:spTree>
    <p:extLst>
      <p:ext uri="{BB962C8B-B14F-4D97-AF65-F5344CB8AC3E}">
        <p14:creationId xmlns:p14="http://schemas.microsoft.com/office/powerpoint/2010/main" val="235405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Model</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7500" lnSpcReduction="20000"/>
          </a:bodyPr>
          <a:lstStyle/>
          <a:p>
            <a:pPr fontAlgn="base"/>
            <a:r>
              <a:rPr lang="en-IN" dirty="0"/>
              <a:t>Input shape = (64,64,3)   #the shape of an image as array</a:t>
            </a:r>
          </a:p>
          <a:p>
            <a:pPr fontAlgn="base"/>
            <a:r>
              <a:rPr lang="en-IN" dirty="0"/>
              <a:t>Layers = 4</a:t>
            </a:r>
          </a:p>
          <a:p>
            <a:pPr fontAlgn="base"/>
            <a:r>
              <a:rPr lang="en-IN" dirty="0"/>
              <a:t>Method = SeparableConv2D</a:t>
            </a:r>
          </a:p>
          <a:p>
            <a:pPr fontAlgn="base"/>
            <a:r>
              <a:rPr lang="en-IN" dirty="0"/>
              <a:t>Each layer method</a:t>
            </a:r>
          </a:p>
          <a:p>
            <a:pPr lvl="1" fontAlgn="base"/>
            <a:r>
              <a:rPr lang="en-IN" dirty="0"/>
              <a:t>Conv2D</a:t>
            </a:r>
          </a:p>
          <a:p>
            <a:pPr lvl="1" fontAlgn="base"/>
            <a:r>
              <a:rPr lang="en-IN" dirty="0"/>
              <a:t>Filters = 64, 128, 256, 64</a:t>
            </a:r>
          </a:p>
          <a:p>
            <a:pPr lvl="1" fontAlgn="base"/>
            <a:r>
              <a:rPr lang="en-IN" dirty="0"/>
              <a:t>Kernel size = (3,3)</a:t>
            </a:r>
          </a:p>
          <a:p>
            <a:pPr lvl="1" fontAlgn="base"/>
            <a:r>
              <a:rPr lang="en-IN" dirty="0"/>
              <a:t>Activation = </a:t>
            </a:r>
            <a:r>
              <a:rPr lang="en-IN" dirty="0" err="1"/>
              <a:t>relu</a:t>
            </a:r>
            <a:endParaRPr lang="en-IN" dirty="0"/>
          </a:p>
          <a:p>
            <a:pPr lvl="1" fontAlgn="base"/>
            <a:r>
              <a:rPr lang="en-IN" dirty="0" err="1"/>
              <a:t>BatchNormalization</a:t>
            </a:r>
            <a:endParaRPr lang="en-IN" dirty="0"/>
          </a:p>
          <a:p>
            <a:pPr lvl="1" fontAlgn="base"/>
            <a:r>
              <a:rPr lang="en-IN" dirty="0"/>
              <a:t>Max Pooling = (2,2)</a:t>
            </a:r>
          </a:p>
          <a:p>
            <a:pPr lvl="1" fontAlgn="base"/>
            <a:r>
              <a:rPr lang="en-IN" dirty="0"/>
              <a:t>Dropout = 0.2</a:t>
            </a:r>
          </a:p>
          <a:p>
            <a:pPr fontAlgn="base"/>
            <a:r>
              <a:rPr lang="en-IN" dirty="0"/>
              <a:t>Flatten = Yes</a:t>
            </a:r>
          </a:p>
          <a:p>
            <a:pPr fontAlgn="base"/>
            <a:r>
              <a:rPr lang="en-IN" dirty="0"/>
              <a:t>Pre-final layer = Dense: 256 nodes, activation: </a:t>
            </a:r>
            <a:r>
              <a:rPr lang="en-IN" dirty="0" err="1"/>
              <a:t>relu</a:t>
            </a:r>
            <a:endParaRPr lang="en-IN" dirty="0"/>
          </a:p>
          <a:p>
            <a:pPr fontAlgn="base"/>
            <a:r>
              <a:rPr lang="en-IN" dirty="0"/>
              <a:t>Dropout = 0.2</a:t>
            </a:r>
          </a:p>
          <a:p>
            <a:pPr fontAlgn="base"/>
            <a:r>
              <a:rPr lang="en-IN" dirty="0"/>
              <a:t>Final Layer = 2 output nodes, activation: sigmoid</a:t>
            </a:r>
          </a:p>
          <a:p>
            <a:pPr marL="0" indent="0">
              <a:buNone/>
            </a:pPr>
            <a:endParaRPr lang="en-IN" dirty="0"/>
          </a:p>
        </p:txBody>
      </p:sp>
    </p:spTree>
    <p:extLst>
      <p:ext uri="{BB962C8B-B14F-4D97-AF65-F5344CB8AC3E}">
        <p14:creationId xmlns:p14="http://schemas.microsoft.com/office/powerpoint/2010/main" val="1217427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Compile and Fit</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Compile</a:t>
            </a:r>
            <a:endParaRPr lang="en-IN" dirty="0"/>
          </a:p>
          <a:p>
            <a:pPr fontAlgn="base"/>
            <a:r>
              <a:rPr lang="en-IN" dirty="0"/>
              <a:t>Loss = </a:t>
            </a:r>
            <a:r>
              <a:rPr lang="en-IN" dirty="0" err="1"/>
              <a:t>binary_crossentropy</a:t>
            </a:r>
            <a:endParaRPr lang="en-IN" dirty="0"/>
          </a:p>
          <a:p>
            <a:pPr fontAlgn="base"/>
            <a:r>
              <a:rPr lang="en-IN" dirty="0"/>
              <a:t>Optimizer = </a:t>
            </a:r>
            <a:r>
              <a:rPr lang="en-IN" dirty="0" err="1"/>
              <a:t>adam</a:t>
            </a:r>
            <a:endParaRPr lang="en-IN" dirty="0"/>
          </a:p>
          <a:p>
            <a:pPr fontAlgn="base"/>
            <a:r>
              <a:rPr lang="en-IN" dirty="0"/>
              <a:t>Metrics = </a:t>
            </a:r>
            <a:r>
              <a:rPr lang="en-IN" dirty="0" smtClean="0"/>
              <a:t>accuracy</a:t>
            </a:r>
          </a:p>
          <a:p>
            <a:pPr marL="0" indent="0" fontAlgn="base">
              <a:buNone/>
            </a:pPr>
            <a:r>
              <a:rPr lang="en-IN" dirty="0"/>
              <a:t/>
            </a:r>
            <a:br>
              <a:rPr lang="en-IN" dirty="0"/>
            </a:br>
            <a:r>
              <a:rPr lang="en-IN" b="1" dirty="0"/>
              <a:t>Fit</a:t>
            </a:r>
            <a:endParaRPr lang="en-IN" dirty="0"/>
          </a:p>
          <a:p>
            <a:pPr fontAlgn="base"/>
            <a:r>
              <a:rPr lang="en-IN" dirty="0" err="1"/>
              <a:t>steps_per_epoch</a:t>
            </a:r>
            <a:r>
              <a:rPr lang="en-IN" dirty="0"/>
              <a:t>  = 1000</a:t>
            </a:r>
          </a:p>
          <a:p>
            <a:pPr fontAlgn="base"/>
            <a:r>
              <a:rPr lang="en-IN" dirty="0"/>
              <a:t>verbose = 1</a:t>
            </a:r>
          </a:p>
          <a:p>
            <a:pPr fontAlgn="base"/>
            <a:r>
              <a:rPr lang="en-IN" dirty="0" err="1"/>
              <a:t>validation_steps</a:t>
            </a:r>
            <a:r>
              <a:rPr lang="en-IN" dirty="0"/>
              <a:t> = 200</a:t>
            </a:r>
          </a:p>
          <a:p>
            <a:pPr fontAlgn="base"/>
            <a:r>
              <a:rPr lang="en-IN" dirty="0"/>
              <a:t>epochs = 10</a:t>
            </a:r>
          </a:p>
          <a:p>
            <a:pPr fontAlgn="base"/>
            <a:r>
              <a:rPr lang="en-IN" dirty="0" err="1"/>
              <a:t>use_multiprocessing</a:t>
            </a:r>
            <a:r>
              <a:rPr lang="en-IN" dirty="0"/>
              <a:t>=True</a:t>
            </a:r>
          </a:p>
          <a:p>
            <a:endParaRPr lang="en-IN" dirty="0"/>
          </a:p>
        </p:txBody>
      </p:sp>
    </p:spTree>
    <p:extLst>
      <p:ext uri="{BB962C8B-B14F-4D97-AF65-F5344CB8AC3E}">
        <p14:creationId xmlns:p14="http://schemas.microsoft.com/office/powerpoint/2010/main" val="381856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Observations</a:t>
            </a:r>
            <a:endParaRPr lang="en-IN" dirty="0">
              <a:solidFill>
                <a:schemeClr val="accent5">
                  <a:lumMod val="75000"/>
                </a:schemeClr>
              </a:solidFill>
            </a:endParaRPr>
          </a:p>
        </p:txBody>
      </p:sp>
    </p:spTree>
    <p:extLst>
      <p:ext uri="{BB962C8B-B14F-4D97-AF65-F5344CB8AC3E}">
        <p14:creationId xmlns:p14="http://schemas.microsoft.com/office/powerpoint/2010/main" val="365282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Accuracy and Loss</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fontAlgn="base"/>
            <a:r>
              <a:rPr lang="en-IN" sz="2400" dirty="0" smtClean="0"/>
              <a:t>Training </a:t>
            </a:r>
            <a:r>
              <a:rPr lang="en-IN" sz="2400" dirty="0"/>
              <a:t>Accuracy = 0.9416</a:t>
            </a:r>
          </a:p>
          <a:p>
            <a:pPr fontAlgn="base"/>
            <a:r>
              <a:rPr lang="en-IN" sz="2400" dirty="0"/>
              <a:t>Training Loss = 0.1792</a:t>
            </a:r>
          </a:p>
          <a:p>
            <a:pPr fontAlgn="base"/>
            <a:r>
              <a:rPr lang="en-IN" sz="2400" dirty="0"/>
              <a:t>Validation Accuracy = 0.9630</a:t>
            </a:r>
          </a:p>
          <a:p>
            <a:pPr fontAlgn="base"/>
            <a:r>
              <a:rPr lang="en-IN" sz="2400" dirty="0"/>
              <a:t>Validation Loss = 0.1298</a:t>
            </a:r>
          </a:p>
          <a:p>
            <a:pPr fontAlgn="base"/>
            <a:r>
              <a:rPr lang="en-IN" sz="2400" dirty="0"/>
              <a:t>Testing Accuracy = 0.9506</a:t>
            </a:r>
          </a:p>
          <a:p>
            <a:r>
              <a:rPr lang="en-IN" sz="2400" dirty="0"/>
              <a:t>Testing Loss = 0.1489</a:t>
            </a:r>
          </a:p>
        </p:txBody>
      </p:sp>
    </p:spTree>
    <p:extLst>
      <p:ext uri="{BB962C8B-B14F-4D97-AF65-F5344CB8AC3E}">
        <p14:creationId xmlns:p14="http://schemas.microsoft.com/office/powerpoint/2010/main" val="334533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Training History</a:t>
            </a:r>
            <a:endParaRPr lang="en-IN" dirty="0">
              <a:solidFill>
                <a:schemeClr val="accent5">
                  <a:lumMod val="75000"/>
                </a:schemeClr>
              </a:solidFill>
            </a:endParaRPr>
          </a:p>
        </p:txBody>
      </p:sp>
      <p:pic>
        <p:nvPicPr>
          <p:cNvPr id="2050" name="Picture 2" descr="https://lh4.googleusercontent.com/L0b_0yGuX8Xgas3Z8pvAeGoZOUsquFLt7a2jiEc8HKzgj4sjzHiLdbtbuRUp1YExVnwDXfx5FMJ3Msx04dzOZgUj3hTeKt5OUgbo3yJBlBIsOncb7ECeLtf07hzf6h7ZNiNjW0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3950"/>
            <a:ext cx="852893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01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
            <a:ext cx="3352800" cy="857250"/>
          </a:xfrm>
        </p:spPr>
        <p:txBody>
          <a:bodyPr>
            <a:normAutofit/>
          </a:bodyPr>
          <a:lstStyle/>
          <a:p>
            <a:r>
              <a:rPr lang="en-IN" sz="3200" dirty="0" smtClean="0">
                <a:solidFill>
                  <a:schemeClr val="accent5">
                    <a:lumMod val="75000"/>
                  </a:schemeClr>
                </a:solidFill>
              </a:rPr>
              <a:t>Confusion Matrix</a:t>
            </a:r>
            <a:endParaRPr lang="en-IN" sz="3200" dirty="0">
              <a:solidFill>
                <a:schemeClr val="accent5">
                  <a:lumMod val="75000"/>
                </a:schemeClr>
              </a:solidFill>
            </a:endParaRPr>
          </a:p>
        </p:txBody>
      </p:sp>
      <p:pic>
        <p:nvPicPr>
          <p:cNvPr id="3074" name="Picture 2" descr="https://lh6.googleusercontent.com/gM_cVQVCxMBTR50i9QisKrXV0wZjBzNHTKTou_8MtcUtUmnwSgycZroe8XGW8Dt3_6_14Kph1LtVS7HlfTVbtAneXSDVPjWPJwFF5GFm8-swbwSV48MBMV9eJr9BBjuzscXBp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0150"/>
            <a:ext cx="3676650" cy="32480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029200" y="266700"/>
            <a:ext cx="36576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solidFill>
                  <a:schemeClr val="accent5">
                    <a:lumMod val="75000"/>
                  </a:schemeClr>
                </a:solidFill>
              </a:rPr>
              <a:t>Classification Report</a:t>
            </a:r>
            <a:endParaRPr lang="en-IN" sz="3200" dirty="0">
              <a:solidFill>
                <a:schemeClr val="accent5">
                  <a:lumMod val="75000"/>
                </a:schemeClr>
              </a:solidFill>
            </a:endParaRPr>
          </a:p>
        </p:txBody>
      </p:sp>
      <p:pic>
        <p:nvPicPr>
          <p:cNvPr id="3076" name="Picture 4" descr="https://lh4.googleusercontent.com/ohkSkOPDROOdipglTEYrSXcTb9hqwlID8Vjv9r_XuUGoZAR5RS6rZAGizRAX1AjeRIAHqevQHbXoJ0MgJyk2_nos_6RJZonEQv-xRMOc9Gmg6k0vxxAEwCssvgXXuD1JQTXl8E_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09750"/>
            <a:ext cx="45053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3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Conclusion</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IN" sz="2000" dirty="0"/>
              <a:t>We have got a good test accuracy of 0.94. The model is with good precision able to successfully predict from the blood cell image if it is infected or not. </a:t>
            </a:r>
            <a:endParaRPr lang="en-IN" sz="2000" dirty="0" smtClean="0"/>
          </a:p>
          <a:p>
            <a:r>
              <a:rPr lang="en-IN" sz="2000" dirty="0" smtClean="0"/>
              <a:t>The </a:t>
            </a:r>
            <a:r>
              <a:rPr lang="en-IN" sz="2000" dirty="0"/>
              <a:t>only assumption we took here is that the infected cells are only infected by malaria, no other disease is affecting the cells. We have trained malaria infected cells against healthy cells only.</a:t>
            </a:r>
          </a:p>
          <a:p>
            <a:r>
              <a:rPr lang="en-IN" sz="2000" dirty="0"/>
              <a:t>The model needs to be updated regularly with new images. This model can be used in integration with other models when other diseases might be present</a:t>
            </a:r>
            <a:r>
              <a:rPr lang="en-IN" sz="2000" dirty="0" smtClean="0"/>
              <a:t>.</a:t>
            </a:r>
            <a:endParaRPr lang="en-IN" sz="2000" dirty="0"/>
          </a:p>
        </p:txBody>
      </p:sp>
    </p:spTree>
    <p:extLst>
      <p:ext uri="{BB962C8B-B14F-4D97-AF65-F5344CB8AC3E}">
        <p14:creationId xmlns:p14="http://schemas.microsoft.com/office/powerpoint/2010/main" val="173596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Thank You</a:t>
            </a:r>
            <a:endParaRPr lang="en-IN" dirty="0">
              <a:solidFill>
                <a:schemeClr val="accent5">
                  <a:lumMod val="75000"/>
                </a:schemeClr>
              </a:solidFill>
            </a:endParaRPr>
          </a:p>
        </p:txBody>
      </p:sp>
    </p:spTree>
    <p:extLst>
      <p:ext uri="{BB962C8B-B14F-4D97-AF65-F5344CB8AC3E}">
        <p14:creationId xmlns:p14="http://schemas.microsoft.com/office/powerpoint/2010/main" val="357814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Introduction</a:t>
            </a:r>
            <a:endParaRPr lang="en-IN" dirty="0">
              <a:solidFill>
                <a:schemeClr val="accent5">
                  <a:lumMod val="75000"/>
                </a:schemeClr>
              </a:solidFill>
            </a:endParaRPr>
          </a:p>
        </p:txBody>
      </p:sp>
      <p:sp>
        <p:nvSpPr>
          <p:cNvPr id="3" name="Content Placeholder 2"/>
          <p:cNvSpPr>
            <a:spLocks noGrp="1"/>
          </p:cNvSpPr>
          <p:nvPr>
            <p:ph idx="1"/>
          </p:nvPr>
        </p:nvSpPr>
        <p:spPr>
          <a:xfrm>
            <a:off x="457200" y="1158478"/>
            <a:ext cx="8229600" cy="3394472"/>
          </a:xfrm>
        </p:spPr>
        <p:txBody>
          <a:bodyPr>
            <a:noAutofit/>
          </a:bodyPr>
          <a:lstStyle/>
          <a:p>
            <a:r>
              <a:rPr lang="en-IN" sz="2400" b="1" dirty="0" smtClean="0"/>
              <a:t>Problem Statement: </a:t>
            </a:r>
            <a:r>
              <a:rPr lang="en-IN" sz="2400" dirty="0" smtClean="0"/>
              <a:t>To </a:t>
            </a:r>
            <a:r>
              <a:rPr lang="en-IN" sz="2400" dirty="0"/>
              <a:t>solve with the best accuracy by detecting and deploying Image Cells that contain Malaria or not</a:t>
            </a:r>
            <a:r>
              <a:rPr lang="en-IN" sz="2400" dirty="0" smtClean="0"/>
              <a:t>.</a:t>
            </a:r>
          </a:p>
          <a:p>
            <a:r>
              <a:rPr lang="en-IN" sz="2400" dirty="0"/>
              <a:t>The data used in this project is taken from </a:t>
            </a:r>
            <a:r>
              <a:rPr lang="en-IN" sz="2400" dirty="0" err="1"/>
              <a:t>kaggle</a:t>
            </a:r>
            <a:r>
              <a:rPr lang="en-IN" sz="2400" dirty="0"/>
              <a:t>. The dataset is divided into two parts, </a:t>
            </a:r>
            <a:r>
              <a:rPr lang="en-IN" sz="2400" dirty="0" smtClean="0"/>
              <a:t>one containing </a:t>
            </a:r>
            <a:r>
              <a:rPr lang="en-IN" sz="2400" dirty="0"/>
              <a:t>infected cells images and the other containing uninfected cell images.</a:t>
            </a:r>
            <a:endParaRPr lang="en-IN" sz="2400" dirty="0" smtClean="0"/>
          </a:p>
        </p:txBody>
      </p:sp>
    </p:spTree>
    <p:extLst>
      <p:ext uri="{BB962C8B-B14F-4D97-AF65-F5344CB8AC3E}">
        <p14:creationId xmlns:p14="http://schemas.microsoft.com/office/powerpoint/2010/main" val="240954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Importance of this Analysis</a:t>
            </a:r>
            <a:endParaRPr lang="en-IN" dirty="0">
              <a:solidFill>
                <a:schemeClr val="accent5">
                  <a:lumMod val="75000"/>
                </a:schemeClr>
              </a:solidFill>
            </a:endParaRPr>
          </a:p>
        </p:txBody>
      </p:sp>
      <p:sp>
        <p:nvSpPr>
          <p:cNvPr id="3" name="Content Placeholder 2"/>
          <p:cNvSpPr>
            <a:spLocks noGrp="1"/>
          </p:cNvSpPr>
          <p:nvPr>
            <p:ph idx="1"/>
          </p:nvPr>
        </p:nvSpPr>
        <p:spPr>
          <a:xfrm>
            <a:off x="457200" y="1200150"/>
            <a:ext cx="8229600" cy="3394472"/>
          </a:xfrm>
        </p:spPr>
        <p:txBody>
          <a:bodyPr>
            <a:noAutofit/>
          </a:bodyPr>
          <a:lstStyle/>
          <a:p>
            <a:r>
              <a:rPr lang="en-IN" sz="2400" dirty="0"/>
              <a:t>Malaria is a life-threatening disease caused by parasites that are transmitted to people through the bites of infected female Anopheles mosquitoes. It is preventable and curable.</a:t>
            </a:r>
          </a:p>
          <a:p>
            <a:r>
              <a:rPr lang="en-IN" sz="2400" dirty="0"/>
              <a:t>This project will help them as a </a:t>
            </a:r>
            <a:r>
              <a:rPr lang="en-IN" sz="2400" dirty="0" smtClean="0"/>
              <a:t>Healthcare company </a:t>
            </a:r>
            <a:r>
              <a:rPr lang="en-IN" sz="2400" dirty="0"/>
              <a:t>will be able to classify the malaria-infected and uninfected cells. They will be able </a:t>
            </a:r>
            <a:r>
              <a:rPr lang="en-IN" sz="2400" dirty="0" smtClean="0"/>
              <a:t>to deploy </a:t>
            </a:r>
            <a:r>
              <a:rPr lang="en-IN" sz="2400" dirty="0"/>
              <a:t>this predictive system even in remote corners of the world.</a:t>
            </a:r>
          </a:p>
        </p:txBody>
      </p:sp>
    </p:spTree>
    <p:extLst>
      <p:ext uri="{BB962C8B-B14F-4D97-AF65-F5344CB8AC3E}">
        <p14:creationId xmlns:p14="http://schemas.microsoft.com/office/powerpoint/2010/main" val="264823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IN" dirty="0" smtClean="0">
                <a:solidFill>
                  <a:schemeClr val="accent5">
                    <a:lumMod val="75000"/>
                  </a:schemeClr>
                </a:solidFill>
              </a:rPr>
              <a:t>Images</a:t>
            </a:r>
            <a:endParaRPr lang="en-IN" dirty="0">
              <a:solidFill>
                <a:schemeClr val="accent5">
                  <a:lumMod val="75000"/>
                </a:schemeClr>
              </a:solidFill>
            </a:endParaRPr>
          </a:p>
        </p:txBody>
      </p:sp>
      <p:pic>
        <p:nvPicPr>
          <p:cNvPr id="1026" name="Picture 2" descr="https://lh5.googleusercontent.com/EliQwJgdj-LdHTIQm6xEaAVVZ97gtZe8nQgR09iFfNyUltE1nGajvhKdCw4ULzI_4qxAy2LwfnkCY2ZOgcajIBv6pM3EQou0hSakLQ1VA6Ku6gMdtJ85zGnIJz6m9n-n39iSzc2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66750"/>
            <a:ext cx="5486400" cy="22301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rWvMv6n0ft2KijqGrti2_J8Kh4pIEFMzfWCFhg3_-eJ-kHwh5rCKN_CGZFufe8hYyGmjKwh8VheUJcVCvRmbaaLToMMgkw8YF2Os9CfeA0lPP3SdrewjxrKJXi-dQjhWjmqZu7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6939"/>
            <a:ext cx="5486400" cy="210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784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pPr marL="0" indent="0">
              <a:buNone/>
            </a:pPr>
            <a:r>
              <a:rPr lang="en-IN" sz="2400" dirty="0" smtClean="0"/>
              <a:t>The </a:t>
            </a:r>
            <a:r>
              <a:rPr lang="en-IN" sz="2400" dirty="0"/>
              <a:t>shape of the data is (27558, 64, 64, 3</a:t>
            </a:r>
            <a:r>
              <a:rPr lang="en-IN" sz="2400" dirty="0" smtClean="0"/>
              <a:t>).</a:t>
            </a:r>
          </a:p>
          <a:p>
            <a:r>
              <a:rPr lang="en-IN" sz="2400" dirty="0" smtClean="0"/>
              <a:t>27558</a:t>
            </a:r>
            <a:r>
              <a:rPr lang="en-IN" sz="2400" dirty="0"/>
              <a:t>: the length of the list is the number of images</a:t>
            </a:r>
          </a:p>
          <a:p>
            <a:pPr fontAlgn="base"/>
            <a:r>
              <a:rPr lang="en-IN" sz="2400" dirty="0"/>
              <a:t>(64, 64): is the pixel size of image</a:t>
            </a:r>
          </a:p>
          <a:p>
            <a:pPr fontAlgn="base"/>
            <a:r>
              <a:rPr lang="en-IN" sz="2400" dirty="0"/>
              <a:t>3: contains the values of RGB of the image</a:t>
            </a:r>
            <a:r>
              <a:rPr lang="en-IN" sz="2400" dirty="0" smtClean="0"/>
              <a:t>.</a:t>
            </a:r>
          </a:p>
          <a:p>
            <a:pPr marL="0" indent="0">
              <a:buNone/>
            </a:pPr>
            <a:r>
              <a:rPr lang="en-IN" sz="2400" dirty="0" smtClean="0"/>
              <a:t>The shape </a:t>
            </a:r>
            <a:r>
              <a:rPr lang="en-IN" sz="2400" dirty="0"/>
              <a:t>of the labels is (27558, </a:t>
            </a:r>
            <a:r>
              <a:rPr lang="en-IN" sz="2400" dirty="0" smtClean="0"/>
              <a:t>2).</a:t>
            </a:r>
          </a:p>
          <a:p>
            <a:r>
              <a:rPr lang="en-IN" sz="2400" dirty="0" smtClean="0"/>
              <a:t>27558</a:t>
            </a:r>
            <a:r>
              <a:rPr lang="en-IN" sz="2400" dirty="0"/>
              <a:t>: the length of the list corresponding to the images data</a:t>
            </a:r>
          </a:p>
          <a:p>
            <a:pPr fontAlgn="base"/>
            <a:r>
              <a:rPr lang="en-IN" sz="2400" dirty="0"/>
              <a:t>2: labels categorical values of 0 or 1</a:t>
            </a:r>
          </a:p>
          <a:p>
            <a:pPr fontAlgn="base"/>
            <a:endParaRPr lang="en-IN" sz="2400" dirty="0"/>
          </a:p>
        </p:txBody>
      </p:sp>
    </p:spTree>
    <p:extLst>
      <p:ext uri="{BB962C8B-B14F-4D97-AF65-F5344CB8AC3E}">
        <p14:creationId xmlns:p14="http://schemas.microsoft.com/office/powerpoint/2010/main" val="4166025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 Processing</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62500" lnSpcReduction="20000"/>
          </a:bodyPr>
          <a:lstStyle/>
          <a:p>
            <a:pPr fontAlgn="base"/>
            <a:r>
              <a:rPr lang="en-IN" dirty="0"/>
              <a:t>The data and labels are converted into </a:t>
            </a:r>
            <a:r>
              <a:rPr lang="en-IN" dirty="0" err="1"/>
              <a:t>numpy</a:t>
            </a:r>
            <a:r>
              <a:rPr lang="en-IN" dirty="0"/>
              <a:t> array. It can be </a:t>
            </a:r>
            <a:r>
              <a:rPr lang="en-IN" dirty="0" err="1"/>
              <a:t>numpy</a:t>
            </a:r>
            <a:r>
              <a:rPr lang="en-IN" dirty="0"/>
              <a:t> array before but just to be sure.</a:t>
            </a:r>
          </a:p>
          <a:p>
            <a:pPr fontAlgn="base"/>
            <a:r>
              <a:rPr lang="en-IN" dirty="0"/>
              <a:t>An array is generated containing numbers zero to the length of data. The array is then randomly shuffled.</a:t>
            </a:r>
          </a:p>
          <a:p>
            <a:pPr fontAlgn="base"/>
            <a:r>
              <a:rPr lang="en-IN" dirty="0"/>
              <a:t>The array is used to shuffle the data and labels. As they were containing first infected then uninfected images.</a:t>
            </a:r>
          </a:p>
          <a:p>
            <a:pPr fontAlgn="base"/>
            <a:r>
              <a:rPr lang="en-IN" dirty="0"/>
              <a:t>The data is converted to float data type. This is done so when scaling is done, the numbers after decimal remains.</a:t>
            </a:r>
          </a:p>
          <a:p>
            <a:pPr fontAlgn="base"/>
            <a:r>
              <a:rPr lang="en-IN" dirty="0"/>
              <a:t>The data is scaled by dividing it by 255, the largest number in representing </a:t>
            </a:r>
            <a:r>
              <a:rPr lang="en-IN" dirty="0" err="1"/>
              <a:t>colors</a:t>
            </a:r>
            <a:r>
              <a:rPr lang="en-IN" dirty="0"/>
              <a:t>.</a:t>
            </a:r>
          </a:p>
          <a:p>
            <a:pPr fontAlgn="base"/>
            <a:r>
              <a:rPr lang="en-IN" dirty="0"/>
              <a:t>The data is then split in 70-30 ratio. With 70% of data in train and 30% of data in test</a:t>
            </a:r>
            <a:r>
              <a:rPr lang="en-IN" dirty="0" smtClean="0"/>
              <a:t>.</a:t>
            </a:r>
            <a:endParaRPr lang="en-IN" dirty="0"/>
          </a:p>
        </p:txBody>
      </p:sp>
    </p:spTree>
    <p:extLst>
      <p:ext uri="{BB962C8B-B14F-4D97-AF65-F5344CB8AC3E}">
        <p14:creationId xmlns:p14="http://schemas.microsoft.com/office/powerpoint/2010/main" val="1320548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Architecture</a:t>
            </a:r>
            <a:endParaRPr lang="en-IN" dirty="0">
              <a:solidFill>
                <a:schemeClr val="accent5">
                  <a:lumMod val="75000"/>
                </a:schemeClr>
              </a:solidFill>
            </a:endParaRPr>
          </a:p>
        </p:txBody>
      </p:sp>
      <p:pic>
        <p:nvPicPr>
          <p:cNvPr id="1026" name="Picture 2" descr="C:\Users\agarw\Desktop\Springboard\Course\DSC\Projects_in_progress\CapstoneProject2\c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352550"/>
            <a:ext cx="7969250" cy="269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03" y="2038350"/>
            <a:ext cx="1136697" cy="88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59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150"/>
            <a:ext cx="8229600" cy="857250"/>
          </a:xfrm>
        </p:spPr>
        <p:txBody>
          <a:bodyPr>
            <a:normAutofit/>
          </a:bodyPr>
          <a:lstStyle/>
          <a:p>
            <a:r>
              <a:rPr lang="en-IN" dirty="0" smtClean="0">
                <a:solidFill>
                  <a:schemeClr val="accent5">
                    <a:lumMod val="75000"/>
                  </a:schemeClr>
                </a:solidFill>
              </a:rPr>
              <a:t>Deep Learning Model</a:t>
            </a:r>
            <a:endParaRPr lang="en-IN" dirty="0">
              <a:solidFill>
                <a:schemeClr val="accent5">
                  <a:lumMod val="75000"/>
                </a:schemeClr>
              </a:solidFill>
            </a:endParaRPr>
          </a:p>
        </p:txBody>
      </p:sp>
    </p:spTree>
    <p:extLst>
      <p:ext uri="{BB962C8B-B14F-4D97-AF65-F5344CB8AC3E}">
        <p14:creationId xmlns:p14="http://schemas.microsoft.com/office/powerpoint/2010/main" val="2420883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5">
                    <a:lumMod val="75000"/>
                  </a:schemeClr>
                </a:solidFill>
              </a:rPr>
              <a:t>Data Augmentation Parameters</a:t>
            </a:r>
            <a:endParaRPr lang="en-IN" sz="3600" dirty="0">
              <a:solidFill>
                <a:schemeClr val="accent5">
                  <a:lumMod val="75000"/>
                </a:schemeClr>
              </a:solidFill>
            </a:endParaRPr>
          </a:p>
        </p:txBody>
      </p:sp>
      <p:sp>
        <p:nvSpPr>
          <p:cNvPr id="3" name="Content Placeholder 2"/>
          <p:cNvSpPr>
            <a:spLocks noGrp="1"/>
          </p:cNvSpPr>
          <p:nvPr>
            <p:ph idx="1"/>
          </p:nvPr>
        </p:nvSpPr>
        <p:spPr/>
        <p:txBody>
          <a:bodyPr>
            <a:noAutofit/>
          </a:bodyPr>
          <a:lstStyle/>
          <a:p>
            <a:pPr marL="0" indent="0">
              <a:buNone/>
            </a:pPr>
            <a:r>
              <a:rPr lang="en-IN" sz="2000" b="1" dirty="0"/>
              <a:t>Train:</a:t>
            </a:r>
          </a:p>
          <a:p>
            <a:pPr fontAlgn="base"/>
            <a:r>
              <a:rPr lang="en-IN" sz="2000" dirty="0"/>
              <a:t>r</a:t>
            </a:r>
            <a:r>
              <a:rPr lang="en-IN" sz="2000" dirty="0" smtClean="0"/>
              <a:t>escale = 1</a:t>
            </a:r>
            <a:r>
              <a:rPr lang="en-IN" sz="2000" dirty="0"/>
              <a:t>./255,</a:t>
            </a:r>
          </a:p>
          <a:p>
            <a:pPr fontAlgn="base"/>
            <a:r>
              <a:rPr lang="en-IN" sz="2000" dirty="0" err="1"/>
              <a:t>shear_range</a:t>
            </a:r>
            <a:r>
              <a:rPr lang="en-IN" sz="2000" dirty="0" smtClean="0"/>
              <a:t>= 0.2</a:t>
            </a:r>
            <a:r>
              <a:rPr lang="en-IN" sz="2000" dirty="0"/>
              <a:t>,  </a:t>
            </a:r>
          </a:p>
          <a:p>
            <a:pPr fontAlgn="base"/>
            <a:r>
              <a:rPr lang="en-IN" sz="2000" dirty="0" err="1"/>
              <a:t>zoom_range</a:t>
            </a:r>
            <a:r>
              <a:rPr lang="en-IN" sz="2000" dirty="0" smtClean="0"/>
              <a:t>= 0.2</a:t>
            </a:r>
            <a:r>
              <a:rPr lang="en-IN" sz="2000" dirty="0"/>
              <a:t>,        </a:t>
            </a:r>
          </a:p>
          <a:p>
            <a:pPr fontAlgn="base"/>
            <a:r>
              <a:rPr lang="en-IN" sz="2000" dirty="0" err="1"/>
              <a:t>horizontal_flip</a:t>
            </a:r>
            <a:r>
              <a:rPr lang="en-IN" sz="2000" dirty="0" smtClean="0"/>
              <a:t>= True</a:t>
            </a:r>
            <a:r>
              <a:rPr lang="en-IN" sz="2000" dirty="0"/>
              <a:t>,</a:t>
            </a:r>
          </a:p>
          <a:p>
            <a:pPr fontAlgn="base"/>
            <a:r>
              <a:rPr lang="en-IN" sz="2000" dirty="0" err="1"/>
              <a:t>vertical_flip</a:t>
            </a:r>
            <a:r>
              <a:rPr lang="en-IN" sz="2000" dirty="0" smtClean="0"/>
              <a:t>= True</a:t>
            </a:r>
            <a:endParaRPr lang="en-IN" sz="2000" dirty="0"/>
          </a:p>
          <a:p>
            <a:pPr marL="0" indent="0">
              <a:buNone/>
            </a:pPr>
            <a:r>
              <a:rPr lang="en-IN" sz="2000" dirty="0"/>
              <a:t/>
            </a:r>
            <a:br>
              <a:rPr lang="en-IN" sz="2000" dirty="0"/>
            </a:br>
            <a:r>
              <a:rPr lang="en-IN" sz="2000" b="1" dirty="0"/>
              <a:t>Validation/Test:</a:t>
            </a:r>
          </a:p>
          <a:p>
            <a:pPr fontAlgn="base"/>
            <a:r>
              <a:rPr lang="en-IN" sz="2000" dirty="0"/>
              <a:t>rescale=1./</a:t>
            </a:r>
            <a:r>
              <a:rPr lang="en-IN" sz="2000" dirty="0" smtClean="0"/>
              <a:t>255</a:t>
            </a:r>
            <a:endParaRPr lang="en-IN" sz="2000" dirty="0"/>
          </a:p>
        </p:txBody>
      </p:sp>
    </p:spTree>
    <p:extLst>
      <p:ext uri="{BB962C8B-B14F-4D97-AF65-F5344CB8AC3E}">
        <p14:creationId xmlns:p14="http://schemas.microsoft.com/office/powerpoint/2010/main" val="33538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3039</TotalTime>
  <Words>556</Words>
  <Application>Microsoft Office PowerPoint</Application>
  <PresentationFormat>On-screen Show (16:9)</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Detecting Malaria using Image classification</vt:lpstr>
      <vt:lpstr>Introduction</vt:lpstr>
      <vt:lpstr>Importance of this Analysis</vt:lpstr>
      <vt:lpstr>Images</vt:lpstr>
      <vt:lpstr>Data</vt:lpstr>
      <vt:lpstr>Data Processing</vt:lpstr>
      <vt:lpstr>Architecture</vt:lpstr>
      <vt:lpstr>Deep Learning Model</vt:lpstr>
      <vt:lpstr>Data Augmentation Parameters</vt:lpstr>
      <vt:lpstr>Callbacks</vt:lpstr>
      <vt:lpstr>Model</vt:lpstr>
      <vt:lpstr>Compile and Fit</vt:lpstr>
      <vt:lpstr>Observations</vt:lpstr>
      <vt:lpstr>Accuracy and Loss</vt:lpstr>
      <vt:lpstr>Training History</vt:lpstr>
      <vt:lpstr>Confusion Matrix</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 Of Bank Customers</dc:title>
  <dc:creator>Vaibhav Agarwal</dc:creator>
  <cp:lastModifiedBy>Vaibhav Agarwal</cp:lastModifiedBy>
  <cp:revision>37</cp:revision>
  <dcterms:created xsi:type="dcterms:W3CDTF">2006-08-16T00:00:00Z</dcterms:created>
  <dcterms:modified xsi:type="dcterms:W3CDTF">2020-02-24T15:39:09Z</dcterms:modified>
</cp:coreProperties>
</file>