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574FB-9513-44D2-95FE-872DA37971B9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3473-AD36-410D-B41F-1128AE6F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6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Predicting </a:t>
            </a:r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he Churn Of Bank Customers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66950"/>
            <a:ext cx="6553200" cy="914400"/>
          </a:xfrm>
        </p:spPr>
        <p:txBody>
          <a:bodyPr>
            <a:normAutofit/>
          </a:bodyPr>
          <a:lstStyle/>
          <a:p>
            <a:pPr algn="r"/>
            <a:endParaRPr lang="en-IN" sz="2400" dirty="0" smtClean="0"/>
          </a:p>
          <a:p>
            <a:r>
              <a:rPr lang="en-IN" sz="2400" dirty="0" smtClean="0"/>
              <a:t>- </a:t>
            </a:r>
            <a:r>
              <a:rPr lang="en-IN" sz="2400" dirty="0" err="1" smtClean="0"/>
              <a:t>Vaibhav</a:t>
            </a:r>
            <a:r>
              <a:rPr lang="en-IN" sz="2400" dirty="0" smtClean="0"/>
              <a:t> </a:t>
            </a:r>
            <a:r>
              <a:rPr lang="en-IN" sz="2400" dirty="0" err="1" smtClean="0"/>
              <a:t>Agarwal</a:t>
            </a:r>
            <a:endParaRPr lang="en-IN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55" y="1047750"/>
            <a:ext cx="2165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2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Balance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33" y="819150"/>
            <a:ext cx="5478967" cy="428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5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Tenure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700296"/>
            <a:ext cx="5624007" cy="438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69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Number of Products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93378"/>
            <a:ext cx="5410200" cy="43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9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Estimated Salary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22" y="666750"/>
            <a:ext cx="5515478" cy="443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7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Hypothesis Testing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1: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</a:t>
            </a:r>
            <a:r>
              <a:rPr lang="en-IN" sz="1800" dirty="0" smtClean="0"/>
              <a:t> Null</a:t>
            </a:r>
            <a:r>
              <a:rPr lang="en-IN" sz="1800" dirty="0"/>
              <a:t>: Age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We reject the Null hypothesis. The probability of the null hypothesis is almost zero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0.05.</a:t>
            </a: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98123"/>
            <a:ext cx="3810000" cy="251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6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2: Credit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Credit score of people who left the bank and who did not are similar. </a:t>
            </a:r>
            <a:r>
              <a:rPr lang="en-IN" sz="1800" dirty="0" smtClean="0"/>
              <a:t>Alternative: Not </a:t>
            </a:r>
            <a:r>
              <a:rPr lang="en-IN" sz="1800" dirty="0"/>
              <a:t>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reject the Null hypothesis. The probability of the null hypothesis is 0.0085 or 0.85 %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61476"/>
            <a:ext cx="3657600" cy="240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3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3: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Balance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The Balances of Zero are too many in the data. When we consider all the data, we reject the </a:t>
            </a:r>
            <a:r>
              <a:rPr lang="en-IN" sz="1800" dirty="0" smtClean="0"/>
              <a:t>Null Hypothesis</a:t>
            </a:r>
            <a:r>
              <a:rPr lang="en-IN" sz="1800" dirty="0"/>
              <a:t>. When we only remove the Balances which are Zero, the probability of the </a:t>
            </a:r>
            <a:r>
              <a:rPr lang="en-IN" sz="1800" dirty="0" smtClean="0"/>
              <a:t>null hypothesis </a:t>
            </a:r>
            <a:r>
              <a:rPr lang="en-IN" sz="1800" dirty="0"/>
              <a:t>becomes 19.06% which is </a:t>
            </a:r>
            <a:r>
              <a:rPr lang="en-IN" sz="1800" dirty="0" smtClean="0"/>
              <a:t>significant. Then </a:t>
            </a:r>
            <a:r>
              <a:rPr lang="en-IN" sz="1800" dirty="0"/>
              <a:t>we reject Alternative Hypothesis.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52750"/>
            <a:ext cx="3581400" cy="21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76549"/>
            <a:ext cx="3733800" cy="21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4: Estimated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Estimated Salary of people who left the bank and who did not are </a:t>
            </a:r>
            <a:r>
              <a:rPr lang="en-IN" sz="1800" dirty="0" smtClean="0"/>
              <a:t>similar. Alternative</a:t>
            </a:r>
            <a:r>
              <a:rPr lang="en-IN" sz="1800" dirty="0"/>
              <a:t>: Not 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do not reject the Null hypothesis. The probability of the null hypothesis using the t-test is </a:t>
            </a:r>
            <a:r>
              <a:rPr lang="en-IN" sz="1800" dirty="0" smtClean="0"/>
              <a:t>0.2416 or </a:t>
            </a:r>
            <a:r>
              <a:rPr lang="en-IN" sz="1800" dirty="0"/>
              <a:t>24.16% and using bootstrapping is 0.1222 or 12.22% which is more than the significance level </a:t>
            </a:r>
            <a:r>
              <a:rPr lang="en-IN" sz="1800" dirty="0" smtClean="0"/>
              <a:t>of 0.05</a:t>
            </a:r>
          </a:p>
          <a:p>
            <a:endParaRPr lang="en-IN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47950"/>
            <a:ext cx="3810000" cy="238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7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 Pre-processing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Dropping </a:t>
            </a:r>
            <a:r>
              <a:rPr lang="en-IN" dirty="0"/>
              <a:t>insignificant </a:t>
            </a:r>
            <a:r>
              <a:rPr lang="en-IN" dirty="0" smtClean="0"/>
              <a:t>features</a:t>
            </a:r>
          </a:p>
          <a:p>
            <a:r>
              <a:rPr lang="en-IN" dirty="0" smtClean="0"/>
              <a:t>Label encoding</a:t>
            </a:r>
          </a:p>
          <a:p>
            <a:r>
              <a:rPr lang="en-IN" dirty="0" smtClean="0"/>
              <a:t>Scaling</a:t>
            </a:r>
          </a:p>
          <a:p>
            <a:r>
              <a:rPr lang="en-IN" dirty="0" smtClean="0"/>
              <a:t>Over Sampling</a:t>
            </a:r>
          </a:p>
          <a:p>
            <a:r>
              <a:rPr lang="en-IN" dirty="0" smtClean="0"/>
              <a:t>Data </a:t>
            </a:r>
            <a:r>
              <a:rPr lang="en-IN" dirty="0"/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18032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What Is Churn Rate?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078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churn rate, also known as the rate of attrition or customer churn, is the rate at which customers stop doing business with an </a:t>
            </a:r>
            <a:r>
              <a:rPr lang="en-IN" sz="2400" dirty="0" smtClean="0"/>
              <a:t>entity.</a:t>
            </a:r>
          </a:p>
          <a:p>
            <a:r>
              <a:rPr lang="en-IN" sz="2400" dirty="0" smtClean="0"/>
              <a:t>Churn </a:t>
            </a:r>
            <a:r>
              <a:rPr lang="en-IN" sz="2400" dirty="0"/>
              <a:t>rate usually lies in the range from 10% up to 30%. </a:t>
            </a:r>
          </a:p>
        </p:txBody>
      </p:sp>
    </p:spTree>
    <p:extLst>
      <p:ext uri="{BB962C8B-B14F-4D97-AF65-F5344CB8AC3E}">
        <p14:creationId xmlns:p14="http://schemas.microsoft.com/office/powerpoint/2010/main" val="9109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Best Classifier: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XGBoost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Training Accuracy: 0.8885</a:t>
            </a:r>
          </a:p>
          <a:p>
            <a:r>
              <a:rPr lang="en-IN" sz="2400" dirty="0"/>
              <a:t>Roc </a:t>
            </a:r>
            <a:r>
              <a:rPr lang="en-IN" sz="2400" dirty="0" err="1"/>
              <a:t>Auc</a:t>
            </a:r>
            <a:r>
              <a:rPr lang="en-IN" sz="2400" dirty="0"/>
              <a:t> Score: </a:t>
            </a:r>
            <a:r>
              <a:rPr lang="en-IN" sz="2400" dirty="0" smtClean="0"/>
              <a:t>0.9532</a:t>
            </a:r>
          </a:p>
          <a:p>
            <a:r>
              <a:rPr lang="en-IN" sz="2400" dirty="0"/>
              <a:t>Classification Report</a:t>
            </a:r>
            <a:r>
              <a:rPr lang="en-IN" sz="2400" dirty="0" smtClean="0"/>
              <a:t>:</a:t>
            </a:r>
          </a:p>
          <a:p>
            <a:endParaRPr lang="en-IN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74950"/>
            <a:ext cx="44831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Few Assumptions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</a:t>
            </a:r>
            <a:r>
              <a:rPr lang="en-IN" sz="2000" dirty="0"/>
              <a:t>is not continuous data. Thus the assumption is that the data is a snapshot </a:t>
            </a:r>
            <a:r>
              <a:rPr lang="en-IN" sz="2000" dirty="0" smtClean="0"/>
              <a:t>as some point </a:t>
            </a:r>
            <a:r>
              <a:rPr lang="en-IN" sz="2000" dirty="0"/>
              <a:t>in time e.g. the balance is for a given date.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are customers who have exited but still have a balance in their account. </a:t>
            </a:r>
            <a:r>
              <a:rPr lang="en-IN" sz="2000" dirty="0" smtClean="0"/>
              <a:t>The assumption </a:t>
            </a:r>
            <a:r>
              <a:rPr lang="en-IN" sz="2000" dirty="0"/>
              <a:t>is that the customers had that much of amount when they cleared the account.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is an active member but have exited. This should mean that the customer was </a:t>
            </a:r>
            <a:r>
              <a:rPr lang="en-IN" sz="2000" dirty="0" smtClean="0"/>
              <a:t>an active </a:t>
            </a:r>
            <a:r>
              <a:rPr lang="en-IN" sz="2000" dirty="0"/>
              <a:t>member before they left.</a:t>
            </a:r>
          </a:p>
          <a:p>
            <a:r>
              <a:rPr lang="en-IN" sz="2000" dirty="0" smtClean="0"/>
              <a:t>A </a:t>
            </a:r>
            <a:r>
              <a:rPr lang="en-IN" sz="2000" dirty="0"/>
              <a:t>break down to the products bought into by a customer could provide more </a:t>
            </a:r>
            <a:r>
              <a:rPr lang="en-IN" sz="2000" dirty="0" smtClean="0"/>
              <a:t>information topping </a:t>
            </a:r>
            <a:r>
              <a:rPr lang="en-IN" sz="2000" dirty="0"/>
              <a:t>listing of product count</a:t>
            </a:r>
          </a:p>
        </p:txBody>
      </p:sp>
    </p:spTree>
    <p:extLst>
      <p:ext uri="{BB962C8B-B14F-4D97-AF65-F5344CB8AC3E}">
        <p14:creationId xmlns:p14="http://schemas.microsoft.com/office/powerpoint/2010/main" val="2638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Good </a:t>
            </a:r>
            <a:r>
              <a:rPr lang="en-IN" sz="2400" dirty="0"/>
              <a:t>P</a:t>
            </a:r>
            <a:r>
              <a:rPr lang="en-IN" sz="2400" dirty="0" smtClean="0"/>
              <a:t>recision and Recall</a:t>
            </a:r>
          </a:p>
          <a:p>
            <a:r>
              <a:rPr lang="en-IN" sz="2400" dirty="0" err="1" smtClean="0"/>
              <a:t>XGBoost</a:t>
            </a:r>
            <a:r>
              <a:rPr lang="en-IN" sz="2400" dirty="0" smtClean="0"/>
              <a:t> Classifier gave best results</a:t>
            </a:r>
          </a:p>
          <a:p>
            <a:r>
              <a:rPr lang="en-IN" sz="2400" dirty="0" smtClean="0"/>
              <a:t>Results improved using Over Sampling method.</a:t>
            </a:r>
          </a:p>
          <a:p>
            <a:r>
              <a:rPr lang="en-IN" sz="2400" dirty="0" smtClean="0"/>
              <a:t>Need continuous data for best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2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Why does churn happen?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Availability </a:t>
            </a:r>
            <a:r>
              <a:rPr lang="en-IN" sz="2800" dirty="0"/>
              <a:t>of latest technology</a:t>
            </a:r>
          </a:p>
          <a:p>
            <a:r>
              <a:rPr lang="en-IN" sz="2800" dirty="0" smtClean="0"/>
              <a:t>Customer-friendly </a:t>
            </a:r>
            <a:r>
              <a:rPr lang="en-IN" sz="2800" dirty="0"/>
              <a:t>bank </a:t>
            </a:r>
            <a:r>
              <a:rPr lang="en-IN" sz="2800" dirty="0" smtClean="0"/>
              <a:t>staff</a:t>
            </a:r>
            <a:endParaRPr lang="en-IN" sz="2800" dirty="0"/>
          </a:p>
          <a:p>
            <a:r>
              <a:rPr lang="en-IN" sz="2800" dirty="0" smtClean="0"/>
              <a:t>Low </a:t>
            </a:r>
            <a:r>
              <a:rPr lang="en-IN" sz="2800" dirty="0"/>
              <a:t>interest rates</a:t>
            </a:r>
          </a:p>
          <a:p>
            <a:r>
              <a:rPr lang="en-IN" sz="2800" dirty="0" smtClean="0"/>
              <a:t>Location</a:t>
            </a:r>
            <a:endParaRPr lang="en-IN" sz="2800" dirty="0"/>
          </a:p>
          <a:p>
            <a:r>
              <a:rPr lang="en-IN" sz="2800" dirty="0" smtClean="0"/>
              <a:t>Services offered</a:t>
            </a:r>
          </a:p>
        </p:txBody>
      </p:sp>
    </p:spTree>
    <p:extLst>
      <p:ext uri="{BB962C8B-B14F-4D97-AF65-F5344CB8AC3E}">
        <p14:creationId xmlns:p14="http://schemas.microsoft.com/office/powerpoint/2010/main" val="2409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Importance of this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cost of attracting new customers can be five to six times more than holding on to an existing customers</a:t>
            </a:r>
          </a:p>
          <a:p>
            <a:r>
              <a:rPr lang="en-IN" sz="2400" dirty="0" smtClean="0"/>
              <a:t>Long </a:t>
            </a:r>
            <a:r>
              <a:rPr lang="en-IN" sz="2400" dirty="0"/>
              <a:t>term customers become less costly to serve, they generate higher profits, and they may also provide new referrals</a:t>
            </a:r>
          </a:p>
          <a:p>
            <a:r>
              <a:rPr lang="en-IN" sz="2400" dirty="0" smtClean="0"/>
              <a:t>Losing </a:t>
            </a:r>
            <a:r>
              <a:rPr lang="en-IN" sz="2400" dirty="0"/>
              <a:t>a customer usually leads to loss in profit for the bank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82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Data: Churn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prediction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Credit Score</a:t>
            </a:r>
          </a:p>
          <a:p>
            <a:r>
              <a:rPr lang="en-IN" dirty="0" smtClean="0"/>
              <a:t>Age</a:t>
            </a:r>
          </a:p>
          <a:p>
            <a:r>
              <a:rPr lang="en-IN" dirty="0" smtClean="0"/>
              <a:t>Gender</a:t>
            </a:r>
          </a:p>
          <a:p>
            <a:r>
              <a:rPr lang="en-IN" dirty="0" smtClean="0"/>
              <a:t>Geography</a:t>
            </a:r>
          </a:p>
          <a:p>
            <a:r>
              <a:rPr lang="en-IN" dirty="0" smtClean="0"/>
              <a:t>Number of products</a:t>
            </a:r>
          </a:p>
          <a:p>
            <a:r>
              <a:rPr lang="en-IN" dirty="0" smtClean="0"/>
              <a:t>Estimated Salary</a:t>
            </a:r>
          </a:p>
          <a:p>
            <a:r>
              <a:rPr lang="en-IN" dirty="0" smtClean="0"/>
              <a:t>Balance</a:t>
            </a:r>
          </a:p>
          <a:p>
            <a:r>
              <a:rPr lang="en-IN" dirty="0" smtClean="0"/>
              <a:t>Tenure</a:t>
            </a:r>
          </a:p>
          <a:p>
            <a:r>
              <a:rPr lang="en-IN" dirty="0" smtClean="0"/>
              <a:t>Has Credit Card or not</a:t>
            </a:r>
          </a:p>
          <a:p>
            <a:r>
              <a:rPr lang="en-IN" dirty="0" smtClean="0"/>
              <a:t>Is active member or not</a:t>
            </a:r>
          </a:p>
        </p:txBody>
      </p:sp>
    </p:spTree>
    <p:extLst>
      <p:ext uri="{BB962C8B-B14F-4D97-AF65-F5344CB8AC3E}">
        <p14:creationId xmlns:p14="http://schemas.microsoft.com/office/powerpoint/2010/main" val="809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Exploratory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7678733" cy="32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Gender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3512"/>
            <a:ext cx="8229600" cy="314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Active Member and Geography count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5" y="1487415"/>
            <a:ext cx="8172870" cy="28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4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600</Words>
  <Application>Microsoft Office PowerPoint</Application>
  <PresentationFormat>On-screen Show (16:9)</PresentationFormat>
  <Paragraphs>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Predicting The Churn Of Bank Customers</vt:lpstr>
      <vt:lpstr>What Is Churn Rate?</vt:lpstr>
      <vt:lpstr>Why does churn happen?</vt:lpstr>
      <vt:lpstr>Importance of this Analysis</vt:lpstr>
      <vt:lpstr>Data: Churn prediction variables</vt:lpstr>
      <vt:lpstr>Exploratory Analysis</vt:lpstr>
      <vt:lpstr>Age</vt:lpstr>
      <vt:lpstr>Gender</vt:lpstr>
      <vt:lpstr>Active Member and Geography count</vt:lpstr>
      <vt:lpstr>Balance vs others</vt:lpstr>
      <vt:lpstr>Tenure vs others</vt:lpstr>
      <vt:lpstr>Number of Products vs others</vt:lpstr>
      <vt:lpstr>Estimated Salary vs Others</vt:lpstr>
      <vt:lpstr>Hypothesis Testing</vt:lpstr>
      <vt:lpstr>Hypothesis 1: Age</vt:lpstr>
      <vt:lpstr>Hypothesis 2: Credit Score</vt:lpstr>
      <vt:lpstr>Hypothesis 3: Balance</vt:lpstr>
      <vt:lpstr>Hypothesis 4: Estimated Salary</vt:lpstr>
      <vt:lpstr>Data Pre-processing</vt:lpstr>
      <vt:lpstr>Best Classifier: XGBoost</vt:lpstr>
      <vt:lpstr>Few Assumptions and Limitations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Of Bank Customers</dc:title>
  <dc:creator>Vaibhav Agarwal</dc:creator>
  <cp:lastModifiedBy>Vaibhav Agarwal</cp:lastModifiedBy>
  <cp:revision>15</cp:revision>
  <dcterms:created xsi:type="dcterms:W3CDTF">2006-08-16T00:00:00Z</dcterms:created>
  <dcterms:modified xsi:type="dcterms:W3CDTF">2020-01-03T12:40:08Z</dcterms:modified>
</cp:coreProperties>
</file>