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8" r:id="rId3"/>
    <p:sldId id="259" r:id="rId4"/>
    <p:sldId id="260" r:id="rId5"/>
    <p:sldId id="283" r:id="rId6"/>
    <p:sldId id="284" r:id="rId7"/>
    <p:sldId id="294" r:id="rId8"/>
    <p:sldId id="280" r:id="rId9"/>
    <p:sldId id="285" r:id="rId10"/>
    <p:sldId id="286" r:id="rId11"/>
    <p:sldId id="287" r:id="rId12"/>
    <p:sldId id="288" r:id="rId13"/>
    <p:sldId id="289" r:id="rId14"/>
    <p:sldId id="290" r:id="rId15"/>
    <p:sldId id="291" r:id="rId16"/>
    <p:sldId id="292" r:id="rId17"/>
    <p:sldId id="293" r:id="rId18"/>
    <p:sldId id="27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4602" autoAdjust="0"/>
  </p:normalViewPr>
  <p:slideViewPr>
    <p:cSldViewPr>
      <p:cViewPr varScale="1">
        <p:scale>
          <a:sx n="87" d="100"/>
          <a:sy n="87" d="100"/>
        </p:scale>
        <p:origin x="-684" y="-68"/>
      </p:cViewPr>
      <p:guideLst>
        <p:guide orient="horz" pos="1620"/>
        <p:guide pos="2880"/>
      </p:guideLst>
    </p:cSldViewPr>
  </p:slideViewPr>
  <p:outlineViewPr>
    <p:cViewPr>
      <p:scale>
        <a:sx n="33" d="100"/>
        <a:sy n="33" d="100"/>
      </p:scale>
      <p:origin x="0" y="32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574FB-9513-44D2-95FE-872DA37971B9}" type="datetimeFigureOut">
              <a:rPr lang="en-IN" smtClean="0"/>
              <a:t>05-03-2020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F3473-AD36-410D-B41F-1128AE6FC17C}" type="slidenum">
              <a:rPr lang="en-IN" smtClean="0"/>
              <a:t>‹#›</a:t>
            </a:fld>
            <a:endParaRPr lang="en-IN"/>
          </a:p>
        </p:txBody>
      </p:sp>
    </p:spTree>
    <p:extLst>
      <p:ext uri="{BB962C8B-B14F-4D97-AF65-F5344CB8AC3E}">
        <p14:creationId xmlns:p14="http://schemas.microsoft.com/office/powerpoint/2010/main" val="1957165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167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900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861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322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495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695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37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54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106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526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694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3/5/2020</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10152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97820"/>
            <a:ext cx="8458200" cy="1102519"/>
          </a:xfrm>
        </p:spPr>
        <p:txBody>
          <a:bodyPr>
            <a:normAutofit fontScale="90000"/>
          </a:bodyPr>
          <a:lstStyle/>
          <a:p>
            <a:r>
              <a:rPr lang="en-IN" sz="4000" dirty="0">
                <a:solidFill>
                  <a:schemeClr val="accent5">
                    <a:lumMod val="75000"/>
                  </a:schemeClr>
                </a:solidFill>
              </a:rPr>
              <a:t>Detecting Malaria using </a:t>
            </a:r>
            <a:r>
              <a:rPr lang="en-IN" sz="4000" dirty="0" smtClean="0">
                <a:solidFill>
                  <a:schemeClr val="accent5">
                    <a:lumMod val="75000"/>
                  </a:schemeClr>
                </a:solidFill>
              </a:rPr>
              <a:t>Image classification</a:t>
            </a:r>
            <a:endParaRPr lang="en-IN" sz="4000" dirty="0">
              <a:solidFill>
                <a:schemeClr val="accent5">
                  <a:lumMod val="75000"/>
                </a:schemeClr>
              </a:solidFill>
            </a:endParaRPr>
          </a:p>
        </p:txBody>
      </p:sp>
      <p:sp>
        <p:nvSpPr>
          <p:cNvPr id="3" name="Subtitle 2"/>
          <p:cNvSpPr>
            <a:spLocks noGrp="1"/>
          </p:cNvSpPr>
          <p:nvPr>
            <p:ph type="subTitle" idx="1"/>
          </p:nvPr>
        </p:nvSpPr>
        <p:spPr>
          <a:xfrm>
            <a:off x="1219200" y="2266950"/>
            <a:ext cx="6553200" cy="914400"/>
          </a:xfrm>
        </p:spPr>
        <p:txBody>
          <a:bodyPr>
            <a:normAutofit/>
          </a:bodyPr>
          <a:lstStyle/>
          <a:p>
            <a:pPr algn="r"/>
            <a:endParaRPr lang="en-IN" sz="2400" dirty="0" smtClean="0">
              <a:solidFill>
                <a:schemeClr val="bg2">
                  <a:lumMod val="50000"/>
                </a:schemeClr>
              </a:solidFill>
            </a:endParaRPr>
          </a:p>
          <a:p>
            <a:r>
              <a:rPr lang="en-IN" sz="2400" dirty="0" smtClean="0">
                <a:solidFill>
                  <a:schemeClr val="bg2">
                    <a:lumMod val="50000"/>
                  </a:schemeClr>
                </a:solidFill>
              </a:rPr>
              <a:t>- </a:t>
            </a:r>
            <a:r>
              <a:rPr lang="en-IN" sz="2400" dirty="0" err="1" smtClean="0">
                <a:solidFill>
                  <a:schemeClr val="bg2">
                    <a:lumMod val="50000"/>
                  </a:schemeClr>
                </a:solidFill>
              </a:rPr>
              <a:t>Vaibhav</a:t>
            </a:r>
            <a:r>
              <a:rPr lang="en-IN" sz="2400" dirty="0" smtClean="0">
                <a:solidFill>
                  <a:schemeClr val="bg2">
                    <a:lumMod val="50000"/>
                  </a:schemeClr>
                </a:solidFill>
              </a:rPr>
              <a:t> </a:t>
            </a:r>
            <a:r>
              <a:rPr lang="en-IN" sz="2400" dirty="0" err="1" smtClean="0">
                <a:solidFill>
                  <a:schemeClr val="bg2">
                    <a:lumMod val="50000"/>
                  </a:schemeClr>
                </a:solidFill>
              </a:rPr>
              <a:t>Agarwal</a:t>
            </a:r>
            <a:endParaRPr lang="en-IN" sz="2400" dirty="0">
              <a:solidFill>
                <a:schemeClr val="bg2">
                  <a:lumMod val="50000"/>
                </a:schemeClr>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255" y="1047750"/>
            <a:ext cx="21653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29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solidFill>
                  <a:schemeClr val="accent5">
                    <a:lumMod val="75000"/>
                  </a:schemeClr>
                </a:solidFill>
              </a:rPr>
              <a:t>Callbacks</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40000" lnSpcReduction="20000"/>
          </a:bodyPr>
          <a:lstStyle/>
          <a:p>
            <a:pPr marL="0" indent="0">
              <a:buNone/>
            </a:pPr>
            <a:r>
              <a:rPr lang="en-IN" dirty="0" smtClean="0"/>
              <a:t>We put a few </a:t>
            </a:r>
            <a:r>
              <a:rPr lang="en-IN" dirty="0" err="1" smtClean="0"/>
              <a:t>callback</a:t>
            </a:r>
            <a:r>
              <a:rPr lang="en-IN" dirty="0" smtClean="0"/>
              <a:t> functions to keep the model running smooth. The </a:t>
            </a:r>
            <a:r>
              <a:rPr lang="en-IN" dirty="0" err="1" smtClean="0"/>
              <a:t>earlystopping</a:t>
            </a:r>
            <a:r>
              <a:rPr lang="en-IN" dirty="0" smtClean="0"/>
              <a:t> function is to stop the training when the validation loss is not improving and model checkpoint is the save the model at the lowest validation loss.</a:t>
            </a:r>
          </a:p>
          <a:p>
            <a:pPr marL="0" indent="0">
              <a:buNone/>
            </a:pPr>
            <a:endParaRPr lang="en-IN" dirty="0" smtClean="0"/>
          </a:p>
          <a:p>
            <a:pPr marL="0" indent="0">
              <a:buNone/>
            </a:pPr>
            <a:r>
              <a:rPr lang="en-IN" b="1" dirty="0" err="1" smtClean="0"/>
              <a:t>Earlystopping</a:t>
            </a:r>
            <a:r>
              <a:rPr lang="en-IN" b="1" dirty="0"/>
              <a:t>:</a:t>
            </a:r>
          </a:p>
          <a:p>
            <a:pPr fontAlgn="base"/>
            <a:r>
              <a:rPr lang="en-IN" dirty="0"/>
              <a:t>Monitor: </a:t>
            </a:r>
            <a:r>
              <a:rPr lang="en-IN" dirty="0" err="1"/>
              <a:t>val_loss</a:t>
            </a:r>
            <a:endParaRPr lang="en-IN" dirty="0"/>
          </a:p>
          <a:p>
            <a:pPr fontAlgn="base"/>
            <a:r>
              <a:rPr lang="en-IN" dirty="0" err="1"/>
              <a:t>Min_delta</a:t>
            </a:r>
            <a:r>
              <a:rPr lang="en-IN" dirty="0"/>
              <a:t> = 0.001</a:t>
            </a:r>
          </a:p>
          <a:p>
            <a:pPr fontAlgn="base"/>
            <a:r>
              <a:rPr lang="en-IN" dirty="0"/>
              <a:t>Patience = 7</a:t>
            </a:r>
          </a:p>
          <a:p>
            <a:pPr fontAlgn="base"/>
            <a:r>
              <a:rPr lang="en-IN" dirty="0"/>
              <a:t>Verbose = 2</a:t>
            </a:r>
          </a:p>
          <a:p>
            <a:pPr fontAlgn="base"/>
            <a:r>
              <a:rPr lang="en-IN" dirty="0"/>
              <a:t>Mode = ‘min</a:t>
            </a:r>
            <a:r>
              <a:rPr lang="en-IN" dirty="0" smtClean="0"/>
              <a:t>’</a:t>
            </a:r>
          </a:p>
          <a:p>
            <a:pPr fontAlgn="base"/>
            <a:endParaRPr lang="en-IN" dirty="0"/>
          </a:p>
          <a:p>
            <a:pPr marL="0" indent="0">
              <a:buNone/>
            </a:pPr>
            <a:r>
              <a:rPr lang="en-IN" b="1" dirty="0" err="1" smtClean="0"/>
              <a:t>ModelCheckpoint</a:t>
            </a:r>
            <a:r>
              <a:rPr lang="en-IN" b="1" dirty="0"/>
              <a:t>:</a:t>
            </a:r>
          </a:p>
          <a:p>
            <a:pPr fontAlgn="base"/>
            <a:r>
              <a:rPr lang="en-IN" dirty="0"/>
              <a:t>Monitor = '</a:t>
            </a:r>
            <a:r>
              <a:rPr lang="en-IN" dirty="0" err="1"/>
              <a:t>val_loss</a:t>
            </a:r>
            <a:r>
              <a:rPr lang="en-IN" dirty="0"/>
              <a:t>'</a:t>
            </a:r>
          </a:p>
          <a:p>
            <a:pPr fontAlgn="base"/>
            <a:r>
              <a:rPr lang="en-IN" dirty="0"/>
              <a:t>Verbose = 1,</a:t>
            </a:r>
          </a:p>
          <a:p>
            <a:pPr fontAlgn="base"/>
            <a:r>
              <a:rPr lang="en-IN" dirty="0" err="1"/>
              <a:t>Save_best_only</a:t>
            </a:r>
            <a:r>
              <a:rPr lang="en-IN" dirty="0"/>
              <a:t> = True</a:t>
            </a:r>
          </a:p>
          <a:p>
            <a:pPr fontAlgn="base"/>
            <a:r>
              <a:rPr lang="en-IN" dirty="0"/>
              <a:t>Mode = 'min'</a:t>
            </a:r>
          </a:p>
          <a:p>
            <a:pPr fontAlgn="base"/>
            <a:r>
              <a:rPr lang="en-IN" dirty="0" err="1"/>
              <a:t>Save_weights_only</a:t>
            </a:r>
            <a:r>
              <a:rPr lang="en-IN" dirty="0"/>
              <a:t> = False</a:t>
            </a:r>
          </a:p>
          <a:p>
            <a:endParaRPr lang="en-IN" dirty="0"/>
          </a:p>
        </p:txBody>
      </p:sp>
    </p:spTree>
    <p:extLst>
      <p:ext uri="{BB962C8B-B14F-4D97-AF65-F5344CB8AC3E}">
        <p14:creationId xmlns:p14="http://schemas.microsoft.com/office/powerpoint/2010/main" val="2354053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Model</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40000" lnSpcReduction="20000"/>
          </a:bodyPr>
          <a:lstStyle/>
          <a:p>
            <a:pPr marL="0" indent="0" fontAlgn="base">
              <a:buNone/>
            </a:pPr>
            <a:r>
              <a:rPr lang="en-IN" dirty="0" smtClean="0"/>
              <a:t>These are the model parameters used in training the model. We are using four layers of image processing steps in this scenario. The activation function used is </a:t>
            </a:r>
            <a:r>
              <a:rPr lang="en-IN" dirty="0" err="1" smtClean="0"/>
              <a:t>relu</a:t>
            </a:r>
            <a:r>
              <a:rPr lang="en-IN" dirty="0" smtClean="0"/>
              <a:t> middle layers and sigmoid in final layer.</a:t>
            </a:r>
          </a:p>
          <a:p>
            <a:pPr fontAlgn="base"/>
            <a:endParaRPr lang="en-IN" dirty="0"/>
          </a:p>
          <a:p>
            <a:pPr fontAlgn="base"/>
            <a:r>
              <a:rPr lang="en-IN" dirty="0" smtClean="0"/>
              <a:t>Input </a:t>
            </a:r>
            <a:r>
              <a:rPr lang="en-IN" dirty="0"/>
              <a:t>shape = (64,64,3)   #the shape of an image as array</a:t>
            </a:r>
          </a:p>
          <a:p>
            <a:pPr fontAlgn="base"/>
            <a:r>
              <a:rPr lang="en-IN" dirty="0"/>
              <a:t>Layers = 4</a:t>
            </a:r>
          </a:p>
          <a:p>
            <a:pPr fontAlgn="base"/>
            <a:r>
              <a:rPr lang="en-IN" dirty="0"/>
              <a:t>Method = SeparableConv2D</a:t>
            </a:r>
          </a:p>
          <a:p>
            <a:pPr fontAlgn="base"/>
            <a:r>
              <a:rPr lang="en-IN" dirty="0"/>
              <a:t>Each layer method</a:t>
            </a:r>
          </a:p>
          <a:p>
            <a:pPr lvl="1" fontAlgn="base"/>
            <a:r>
              <a:rPr lang="en-IN" dirty="0"/>
              <a:t>Conv2D</a:t>
            </a:r>
          </a:p>
          <a:p>
            <a:pPr lvl="1" fontAlgn="base"/>
            <a:r>
              <a:rPr lang="en-IN" dirty="0"/>
              <a:t>Filters = 64, 128, 256, 64</a:t>
            </a:r>
          </a:p>
          <a:p>
            <a:pPr lvl="1" fontAlgn="base"/>
            <a:r>
              <a:rPr lang="en-IN" dirty="0"/>
              <a:t>Kernel size = (3,3)</a:t>
            </a:r>
          </a:p>
          <a:p>
            <a:pPr lvl="1" fontAlgn="base"/>
            <a:r>
              <a:rPr lang="en-IN" dirty="0"/>
              <a:t>Activation = </a:t>
            </a:r>
            <a:r>
              <a:rPr lang="en-IN" dirty="0" err="1"/>
              <a:t>relu</a:t>
            </a:r>
            <a:endParaRPr lang="en-IN" dirty="0"/>
          </a:p>
          <a:p>
            <a:pPr lvl="1" fontAlgn="base"/>
            <a:r>
              <a:rPr lang="en-IN" dirty="0" err="1"/>
              <a:t>BatchNormalization</a:t>
            </a:r>
            <a:endParaRPr lang="en-IN" dirty="0"/>
          </a:p>
          <a:p>
            <a:pPr lvl="1" fontAlgn="base"/>
            <a:r>
              <a:rPr lang="en-IN" dirty="0"/>
              <a:t>Max Pooling = (2,2)</a:t>
            </a:r>
          </a:p>
          <a:p>
            <a:pPr lvl="1" fontAlgn="base"/>
            <a:r>
              <a:rPr lang="en-IN" dirty="0"/>
              <a:t>Dropout = 0.2</a:t>
            </a:r>
          </a:p>
          <a:p>
            <a:pPr fontAlgn="base"/>
            <a:r>
              <a:rPr lang="en-IN" dirty="0"/>
              <a:t>Flatten = Yes</a:t>
            </a:r>
          </a:p>
          <a:p>
            <a:pPr fontAlgn="base"/>
            <a:r>
              <a:rPr lang="en-IN" dirty="0"/>
              <a:t>Pre-final layer = Dense: 256 nodes, activation: </a:t>
            </a:r>
            <a:r>
              <a:rPr lang="en-IN" dirty="0" err="1"/>
              <a:t>relu</a:t>
            </a:r>
            <a:endParaRPr lang="en-IN" dirty="0"/>
          </a:p>
          <a:p>
            <a:pPr fontAlgn="base"/>
            <a:r>
              <a:rPr lang="en-IN" dirty="0"/>
              <a:t>Dropout = 0.2</a:t>
            </a:r>
          </a:p>
          <a:p>
            <a:pPr fontAlgn="base"/>
            <a:r>
              <a:rPr lang="en-IN" dirty="0"/>
              <a:t>Final Layer = 2 output nodes, activation: sigmoid</a:t>
            </a:r>
          </a:p>
          <a:p>
            <a:pPr marL="0" indent="0">
              <a:buNone/>
            </a:pPr>
            <a:endParaRPr lang="en-IN" dirty="0"/>
          </a:p>
        </p:txBody>
      </p:sp>
    </p:spTree>
    <p:extLst>
      <p:ext uri="{BB962C8B-B14F-4D97-AF65-F5344CB8AC3E}">
        <p14:creationId xmlns:p14="http://schemas.microsoft.com/office/powerpoint/2010/main" val="1217427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Compile and Fit</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47500" lnSpcReduction="20000"/>
          </a:bodyPr>
          <a:lstStyle/>
          <a:p>
            <a:pPr marL="0" indent="0">
              <a:buNone/>
            </a:pPr>
            <a:r>
              <a:rPr lang="en-IN" dirty="0" smtClean="0"/>
              <a:t>We are using binary </a:t>
            </a:r>
            <a:r>
              <a:rPr lang="en-IN" dirty="0" err="1" smtClean="0"/>
              <a:t>crossentropy</a:t>
            </a:r>
            <a:r>
              <a:rPr lang="en-IN" dirty="0" smtClean="0"/>
              <a:t> as a loss function as it is a binary classification. The optimizer used here is </a:t>
            </a:r>
            <a:r>
              <a:rPr lang="en-IN" dirty="0" err="1" smtClean="0"/>
              <a:t>adam</a:t>
            </a:r>
            <a:r>
              <a:rPr lang="en-IN" dirty="0" smtClean="0"/>
              <a:t>.</a:t>
            </a:r>
          </a:p>
          <a:p>
            <a:pPr marL="0" indent="0">
              <a:buNone/>
            </a:pPr>
            <a:endParaRPr lang="en-IN" dirty="0" smtClean="0"/>
          </a:p>
          <a:p>
            <a:pPr marL="0" indent="0">
              <a:buNone/>
            </a:pPr>
            <a:r>
              <a:rPr lang="en-IN" b="1" dirty="0" smtClean="0"/>
              <a:t>Compile</a:t>
            </a:r>
            <a:endParaRPr lang="en-IN" dirty="0"/>
          </a:p>
          <a:p>
            <a:pPr fontAlgn="base"/>
            <a:r>
              <a:rPr lang="en-IN" dirty="0"/>
              <a:t>Loss = </a:t>
            </a:r>
            <a:r>
              <a:rPr lang="en-IN" dirty="0" err="1"/>
              <a:t>binary_crossentropy</a:t>
            </a:r>
            <a:endParaRPr lang="en-IN" dirty="0"/>
          </a:p>
          <a:p>
            <a:pPr fontAlgn="base"/>
            <a:r>
              <a:rPr lang="en-IN" dirty="0"/>
              <a:t>Optimizer = </a:t>
            </a:r>
            <a:r>
              <a:rPr lang="en-IN" dirty="0" err="1" smtClean="0"/>
              <a:t>adam</a:t>
            </a:r>
            <a:r>
              <a:rPr lang="en-IN" dirty="0" smtClean="0"/>
              <a:t>  </a:t>
            </a:r>
            <a:r>
              <a:rPr lang="en-IN" sz="2900" dirty="0">
                <a:solidFill>
                  <a:schemeClr val="bg1">
                    <a:lumMod val="50000"/>
                  </a:schemeClr>
                </a:solidFill>
              </a:rPr>
              <a:t>(</a:t>
            </a:r>
            <a:r>
              <a:rPr lang="en-IN" sz="2900" dirty="0" smtClean="0">
                <a:solidFill>
                  <a:schemeClr val="bg1">
                    <a:lumMod val="50000"/>
                  </a:schemeClr>
                </a:solidFill>
              </a:rPr>
              <a:t>The learning rate is set to be default.)</a:t>
            </a:r>
            <a:endParaRPr lang="en-IN" sz="2900" dirty="0">
              <a:solidFill>
                <a:schemeClr val="bg1">
                  <a:lumMod val="50000"/>
                </a:schemeClr>
              </a:solidFill>
            </a:endParaRPr>
          </a:p>
          <a:p>
            <a:pPr fontAlgn="base"/>
            <a:r>
              <a:rPr lang="en-IN" dirty="0"/>
              <a:t>Metrics = </a:t>
            </a:r>
            <a:r>
              <a:rPr lang="en-IN" dirty="0" smtClean="0"/>
              <a:t>accuracy</a:t>
            </a:r>
          </a:p>
          <a:p>
            <a:pPr marL="0" indent="0" fontAlgn="base">
              <a:buNone/>
            </a:pPr>
            <a:r>
              <a:rPr lang="en-IN" dirty="0"/>
              <a:t/>
            </a:r>
            <a:br>
              <a:rPr lang="en-IN" dirty="0"/>
            </a:br>
            <a:r>
              <a:rPr lang="en-IN" b="1" dirty="0"/>
              <a:t>Fit</a:t>
            </a:r>
            <a:endParaRPr lang="en-IN" dirty="0"/>
          </a:p>
          <a:p>
            <a:pPr fontAlgn="base"/>
            <a:r>
              <a:rPr lang="en-IN" dirty="0" err="1"/>
              <a:t>steps_per_epoch</a:t>
            </a:r>
            <a:r>
              <a:rPr lang="en-IN" dirty="0"/>
              <a:t>  = 1000</a:t>
            </a:r>
          </a:p>
          <a:p>
            <a:pPr fontAlgn="base"/>
            <a:r>
              <a:rPr lang="en-IN" dirty="0"/>
              <a:t>verbose = 1</a:t>
            </a:r>
          </a:p>
          <a:p>
            <a:pPr fontAlgn="base"/>
            <a:r>
              <a:rPr lang="en-IN" dirty="0" err="1"/>
              <a:t>validation_steps</a:t>
            </a:r>
            <a:r>
              <a:rPr lang="en-IN" dirty="0"/>
              <a:t> = 200</a:t>
            </a:r>
          </a:p>
          <a:p>
            <a:pPr fontAlgn="base"/>
            <a:r>
              <a:rPr lang="en-IN" dirty="0"/>
              <a:t>epochs = 10</a:t>
            </a:r>
          </a:p>
          <a:p>
            <a:pPr fontAlgn="base"/>
            <a:r>
              <a:rPr lang="en-IN" dirty="0" err="1" smtClean="0"/>
              <a:t>use_multiprocessing</a:t>
            </a:r>
            <a:r>
              <a:rPr lang="en-IN" dirty="0" smtClean="0"/>
              <a:t>=True</a:t>
            </a:r>
          </a:p>
          <a:p>
            <a:pPr marL="0" indent="0" fontAlgn="base">
              <a:buNone/>
            </a:pPr>
            <a:endParaRPr lang="en-IN" dirty="0"/>
          </a:p>
          <a:p>
            <a:endParaRPr lang="en-IN" dirty="0"/>
          </a:p>
        </p:txBody>
      </p:sp>
    </p:spTree>
    <p:extLst>
      <p:ext uri="{BB962C8B-B14F-4D97-AF65-F5344CB8AC3E}">
        <p14:creationId xmlns:p14="http://schemas.microsoft.com/office/powerpoint/2010/main" val="3818568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8350"/>
            <a:ext cx="8229600" cy="857250"/>
          </a:xfrm>
        </p:spPr>
        <p:txBody>
          <a:bodyPr/>
          <a:lstStyle/>
          <a:p>
            <a:r>
              <a:rPr lang="en-IN" dirty="0" smtClean="0">
                <a:solidFill>
                  <a:schemeClr val="accent5">
                    <a:lumMod val="75000"/>
                  </a:schemeClr>
                </a:solidFill>
              </a:rPr>
              <a:t>Observations</a:t>
            </a:r>
            <a:endParaRPr lang="en-IN" dirty="0">
              <a:solidFill>
                <a:schemeClr val="accent5">
                  <a:lumMod val="75000"/>
                </a:schemeClr>
              </a:solidFill>
            </a:endParaRPr>
          </a:p>
        </p:txBody>
      </p:sp>
    </p:spTree>
    <p:extLst>
      <p:ext uri="{BB962C8B-B14F-4D97-AF65-F5344CB8AC3E}">
        <p14:creationId xmlns:p14="http://schemas.microsoft.com/office/powerpoint/2010/main" val="3652826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Accuracy and Loss</a:t>
            </a:r>
            <a:endParaRPr lang="en-IN" dirty="0">
              <a:solidFill>
                <a:schemeClr val="accent5">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547839355"/>
              </p:ext>
            </p:extLst>
          </p:nvPr>
        </p:nvGraphicFramePr>
        <p:xfrm>
          <a:off x="914400" y="971550"/>
          <a:ext cx="7391400" cy="3581400"/>
        </p:xfrm>
        <a:graphic>
          <a:graphicData uri="http://schemas.openxmlformats.org/drawingml/2006/table">
            <a:tbl>
              <a:tblPr firstRow="1" bandRow="1">
                <a:tableStyleId>{7DF18680-E054-41AD-8BC1-D1AEF772440D}</a:tableStyleId>
              </a:tblPr>
              <a:tblGrid>
                <a:gridCol w="2463800"/>
                <a:gridCol w="2463800"/>
                <a:gridCol w="2463800"/>
              </a:tblGrid>
              <a:tr h="895350">
                <a:tc>
                  <a:txBody>
                    <a:bodyPr/>
                    <a:lstStyle/>
                    <a:p>
                      <a:pPr algn="ctr"/>
                      <a:r>
                        <a:rPr lang="en-IN" dirty="0" smtClean="0">
                          <a:solidFill>
                            <a:schemeClr val="accent2"/>
                          </a:solidFill>
                        </a:rPr>
                        <a:t>Model</a:t>
                      </a:r>
                      <a:endParaRPr lang="en-IN" dirty="0">
                        <a:solidFill>
                          <a:schemeClr val="accent2"/>
                        </a:solidFill>
                      </a:endParaRPr>
                    </a:p>
                  </a:txBody>
                  <a:tcPr anchor="ctr"/>
                </a:tc>
                <a:tc>
                  <a:txBody>
                    <a:bodyPr/>
                    <a:lstStyle/>
                    <a:p>
                      <a:pPr algn="ctr"/>
                      <a:r>
                        <a:rPr lang="en-IN" dirty="0" smtClean="0"/>
                        <a:t>Accuracy</a:t>
                      </a:r>
                      <a:endParaRPr lang="en-IN" dirty="0"/>
                    </a:p>
                  </a:txBody>
                  <a:tcPr anchor="ctr"/>
                </a:tc>
                <a:tc>
                  <a:txBody>
                    <a:bodyPr/>
                    <a:lstStyle/>
                    <a:p>
                      <a:pPr algn="ctr"/>
                      <a:r>
                        <a:rPr lang="en-IN" dirty="0" smtClean="0"/>
                        <a:t>Loss</a:t>
                      </a:r>
                      <a:endParaRPr lang="en-IN" dirty="0"/>
                    </a:p>
                  </a:txBody>
                  <a:tcPr anchor="ctr"/>
                </a:tc>
              </a:tr>
              <a:tr h="895350">
                <a:tc>
                  <a:txBody>
                    <a:bodyPr/>
                    <a:lstStyle/>
                    <a:p>
                      <a:pPr algn="ctr"/>
                      <a:r>
                        <a:rPr lang="en-IN" dirty="0" smtClean="0">
                          <a:solidFill>
                            <a:schemeClr val="accent5">
                              <a:lumMod val="50000"/>
                            </a:schemeClr>
                          </a:solidFill>
                        </a:rPr>
                        <a:t>Training</a:t>
                      </a:r>
                      <a:endParaRPr lang="en-IN" dirty="0">
                        <a:solidFill>
                          <a:schemeClr val="accent5">
                            <a:lumMod val="50000"/>
                          </a:schemeClr>
                        </a:solidFill>
                      </a:endParaRPr>
                    </a:p>
                  </a:txBody>
                  <a:tcPr anchor="ctr"/>
                </a:tc>
                <a:tc>
                  <a:txBody>
                    <a:bodyPr/>
                    <a:lstStyle/>
                    <a:p>
                      <a:pPr algn="ctr"/>
                      <a:r>
                        <a:rPr lang="en-IN" dirty="0" smtClean="0"/>
                        <a:t>0.9416</a:t>
                      </a:r>
                      <a:endParaRPr lang="en-IN" dirty="0"/>
                    </a:p>
                  </a:txBody>
                  <a:tcPr anchor="ctr"/>
                </a:tc>
                <a:tc>
                  <a:txBody>
                    <a:bodyPr/>
                    <a:lstStyle/>
                    <a:p>
                      <a:pPr algn="ctr"/>
                      <a:r>
                        <a:rPr lang="en-IN" dirty="0" smtClean="0"/>
                        <a:t>0.1792</a:t>
                      </a:r>
                      <a:endParaRPr lang="en-IN" dirty="0"/>
                    </a:p>
                  </a:txBody>
                  <a:tcPr anchor="ctr"/>
                </a:tc>
              </a:tr>
              <a:tr h="895350">
                <a:tc>
                  <a:txBody>
                    <a:bodyPr/>
                    <a:lstStyle/>
                    <a:p>
                      <a:pPr algn="ctr"/>
                      <a:r>
                        <a:rPr lang="en-IN" dirty="0" smtClean="0">
                          <a:solidFill>
                            <a:schemeClr val="accent5">
                              <a:lumMod val="50000"/>
                            </a:schemeClr>
                          </a:solidFill>
                        </a:rPr>
                        <a:t>Validation</a:t>
                      </a:r>
                      <a:endParaRPr lang="en-IN" dirty="0">
                        <a:solidFill>
                          <a:schemeClr val="accent5">
                            <a:lumMod val="50000"/>
                          </a:schemeClr>
                        </a:solidFill>
                      </a:endParaRPr>
                    </a:p>
                  </a:txBody>
                  <a:tcPr anchor="ctr"/>
                </a:tc>
                <a:tc>
                  <a:txBody>
                    <a:bodyPr/>
                    <a:lstStyle/>
                    <a:p>
                      <a:pPr algn="ctr"/>
                      <a:r>
                        <a:rPr lang="en-IN" dirty="0" smtClean="0"/>
                        <a:t>0.9630</a:t>
                      </a:r>
                      <a:endParaRPr lang="en-IN" dirty="0"/>
                    </a:p>
                  </a:txBody>
                  <a:tcPr anchor="ctr"/>
                </a:tc>
                <a:tc>
                  <a:txBody>
                    <a:bodyPr/>
                    <a:lstStyle/>
                    <a:p>
                      <a:pPr algn="ctr"/>
                      <a:r>
                        <a:rPr lang="en-IN" dirty="0" smtClean="0"/>
                        <a:t>0.1298</a:t>
                      </a:r>
                      <a:endParaRPr lang="en-IN" dirty="0"/>
                    </a:p>
                  </a:txBody>
                  <a:tcPr anchor="ctr"/>
                </a:tc>
              </a:tr>
              <a:tr h="895350">
                <a:tc>
                  <a:txBody>
                    <a:bodyPr/>
                    <a:lstStyle/>
                    <a:p>
                      <a:pPr algn="ctr"/>
                      <a:r>
                        <a:rPr lang="en-IN" dirty="0" smtClean="0">
                          <a:solidFill>
                            <a:schemeClr val="accent5">
                              <a:lumMod val="50000"/>
                            </a:schemeClr>
                          </a:solidFill>
                        </a:rPr>
                        <a:t>Testing</a:t>
                      </a:r>
                      <a:endParaRPr lang="en-IN" dirty="0">
                        <a:solidFill>
                          <a:schemeClr val="accent5">
                            <a:lumMod val="50000"/>
                          </a:schemeClr>
                        </a:solidFill>
                      </a:endParaRPr>
                    </a:p>
                  </a:txBody>
                  <a:tcPr anchor="ctr"/>
                </a:tc>
                <a:tc>
                  <a:txBody>
                    <a:bodyPr/>
                    <a:lstStyle/>
                    <a:p>
                      <a:pPr algn="ctr"/>
                      <a:r>
                        <a:rPr lang="en-IN" dirty="0" smtClean="0"/>
                        <a:t>0.9506</a:t>
                      </a:r>
                      <a:endParaRPr lang="en-IN" dirty="0"/>
                    </a:p>
                  </a:txBody>
                  <a:tcPr anchor="ctr"/>
                </a:tc>
                <a:tc>
                  <a:txBody>
                    <a:bodyPr/>
                    <a:lstStyle/>
                    <a:p>
                      <a:pPr algn="ctr"/>
                      <a:r>
                        <a:rPr lang="en-IN" dirty="0" smtClean="0"/>
                        <a:t>0.1489</a:t>
                      </a:r>
                      <a:endParaRPr lang="en-IN" dirty="0"/>
                    </a:p>
                  </a:txBody>
                  <a:tcPr anchor="ctr"/>
                </a:tc>
              </a:tr>
            </a:tbl>
          </a:graphicData>
        </a:graphic>
      </p:graphicFrame>
    </p:spTree>
    <p:extLst>
      <p:ext uri="{BB962C8B-B14F-4D97-AF65-F5344CB8AC3E}">
        <p14:creationId xmlns:p14="http://schemas.microsoft.com/office/powerpoint/2010/main" val="3345338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4.googleusercontent.com/L0b_0yGuX8Xgas3Z8pvAeGoZOUsquFLt7a2jiEc8HKzgj4sjzHiLdbtbuRUp1YExVnwDXfx5FMJ3Msx04dzOZgUj3hTeKt5OUgbo3yJBlBIsOncb7ECeLtf07hzf6h7ZNiNjW0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23950"/>
            <a:ext cx="8528933" cy="304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38302" y="4095750"/>
            <a:ext cx="628698" cy="276999"/>
          </a:xfrm>
          <a:prstGeom prst="rect">
            <a:avLst/>
          </a:prstGeom>
        </p:spPr>
        <p:txBody>
          <a:bodyPr wrap="none">
            <a:spAutoFit/>
          </a:bodyPr>
          <a:lstStyle/>
          <a:p>
            <a:r>
              <a:rPr lang="en-IN" sz="1200" dirty="0" smtClean="0"/>
              <a:t>Epochs</a:t>
            </a:r>
          </a:p>
        </p:txBody>
      </p:sp>
      <p:sp>
        <p:nvSpPr>
          <p:cNvPr id="5" name="Rectangle 4"/>
          <p:cNvSpPr/>
          <p:nvPr/>
        </p:nvSpPr>
        <p:spPr>
          <a:xfrm>
            <a:off x="6477000" y="4095750"/>
            <a:ext cx="628698" cy="276999"/>
          </a:xfrm>
          <a:prstGeom prst="rect">
            <a:avLst/>
          </a:prstGeom>
        </p:spPr>
        <p:txBody>
          <a:bodyPr wrap="none">
            <a:spAutoFit/>
          </a:bodyPr>
          <a:lstStyle/>
          <a:p>
            <a:r>
              <a:rPr lang="en-IN" sz="1200" dirty="0" smtClean="0"/>
              <a:t>Epochs</a:t>
            </a:r>
          </a:p>
        </p:txBody>
      </p:sp>
      <p:sp>
        <p:nvSpPr>
          <p:cNvPr id="6" name="Rectangle 5"/>
          <p:cNvSpPr/>
          <p:nvPr/>
        </p:nvSpPr>
        <p:spPr>
          <a:xfrm>
            <a:off x="4507468" y="2300905"/>
            <a:ext cx="369332" cy="651845"/>
          </a:xfrm>
          <a:prstGeom prst="rect">
            <a:avLst/>
          </a:prstGeom>
        </p:spPr>
        <p:txBody>
          <a:bodyPr vert="vert270" wrap="none">
            <a:spAutoFit/>
          </a:bodyPr>
          <a:lstStyle/>
          <a:p>
            <a:r>
              <a:rPr lang="en-IN" sz="1200" dirty="0" smtClean="0"/>
              <a:t>Accuracy</a:t>
            </a:r>
          </a:p>
        </p:txBody>
      </p:sp>
      <p:sp>
        <p:nvSpPr>
          <p:cNvPr id="7" name="Rectangle 6"/>
          <p:cNvSpPr/>
          <p:nvPr/>
        </p:nvSpPr>
        <p:spPr>
          <a:xfrm>
            <a:off x="76200" y="2495550"/>
            <a:ext cx="369332" cy="360035"/>
          </a:xfrm>
          <a:prstGeom prst="rect">
            <a:avLst/>
          </a:prstGeom>
        </p:spPr>
        <p:txBody>
          <a:bodyPr vert="vert270" wrap="none">
            <a:spAutoFit/>
          </a:bodyPr>
          <a:lstStyle/>
          <a:p>
            <a:r>
              <a:rPr lang="en-IN" sz="1200" dirty="0" smtClean="0"/>
              <a:t>Loss</a:t>
            </a:r>
          </a:p>
        </p:txBody>
      </p:sp>
      <p:sp>
        <p:nvSpPr>
          <p:cNvPr id="2" name="Title 1"/>
          <p:cNvSpPr>
            <a:spLocks noGrp="1"/>
          </p:cNvSpPr>
          <p:nvPr>
            <p:ph type="title"/>
          </p:nvPr>
        </p:nvSpPr>
        <p:spPr>
          <a:xfrm>
            <a:off x="457200" y="209550"/>
            <a:ext cx="8229600" cy="857250"/>
          </a:xfrm>
        </p:spPr>
        <p:txBody>
          <a:bodyPr/>
          <a:lstStyle/>
          <a:p>
            <a:r>
              <a:rPr lang="en-IN" dirty="0" smtClean="0">
                <a:solidFill>
                  <a:schemeClr val="accent5">
                    <a:lumMod val="75000"/>
                  </a:schemeClr>
                </a:solidFill>
              </a:rPr>
              <a:t>Model Training</a:t>
            </a:r>
            <a:endParaRPr lang="en-IN" dirty="0">
              <a:solidFill>
                <a:schemeClr val="accent5">
                  <a:lumMod val="75000"/>
                </a:schemeClr>
              </a:solidFill>
            </a:endParaRPr>
          </a:p>
        </p:txBody>
      </p:sp>
      <p:sp>
        <p:nvSpPr>
          <p:cNvPr id="8" name="Rectangle 7"/>
          <p:cNvSpPr/>
          <p:nvPr/>
        </p:nvSpPr>
        <p:spPr>
          <a:xfrm>
            <a:off x="1828800" y="4476750"/>
            <a:ext cx="5562600" cy="307777"/>
          </a:xfrm>
          <a:prstGeom prst="rect">
            <a:avLst/>
          </a:prstGeom>
        </p:spPr>
        <p:txBody>
          <a:bodyPr wrap="square">
            <a:spAutoFit/>
          </a:bodyPr>
          <a:lstStyle/>
          <a:p>
            <a:r>
              <a:rPr lang="en-IN" sz="1400" dirty="0" smtClean="0"/>
              <a:t>The point of best accuracy and minimum loss was loaded for predictions.</a:t>
            </a:r>
            <a:endParaRPr lang="en-IN" sz="1400" dirty="0"/>
          </a:p>
        </p:txBody>
      </p:sp>
    </p:spTree>
    <p:extLst>
      <p:ext uri="{BB962C8B-B14F-4D97-AF65-F5344CB8AC3E}">
        <p14:creationId xmlns:p14="http://schemas.microsoft.com/office/powerpoint/2010/main" val="2023701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750"/>
            <a:ext cx="3352800" cy="857250"/>
          </a:xfrm>
        </p:spPr>
        <p:txBody>
          <a:bodyPr>
            <a:normAutofit/>
          </a:bodyPr>
          <a:lstStyle/>
          <a:p>
            <a:r>
              <a:rPr lang="en-IN" sz="3200" dirty="0" smtClean="0">
                <a:solidFill>
                  <a:schemeClr val="accent5">
                    <a:lumMod val="75000"/>
                  </a:schemeClr>
                </a:solidFill>
              </a:rPr>
              <a:t>Confusion Matrix</a:t>
            </a:r>
            <a:endParaRPr lang="en-IN" sz="3200" dirty="0">
              <a:solidFill>
                <a:schemeClr val="accent5">
                  <a:lumMod val="75000"/>
                </a:schemeClr>
              </a:solidFill>
            </a:endParaRPr>
          </a:p>
        </p:txBody>
      </p:sp>
      <p:pic>
        <p:nvPicPr>
          <p:cNvPr id="3074" name="Picture 2" descr="https://lh6.googleusercontent.com/gM_cVQVCxMBTR50i9QisKrXV0wZjBzNHTKTou_8MtcUtUmnwSgycZroe8XGW8Dt3_6_14Kph1LtVS7HlfTVbtAneXSDVPjWPJwFF5GFm8-swbwSV48MBMV9eJr9BBjuzscXBp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2990850" cy="22669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029200" y="666750"/>
            <a:ext cx="365760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dirty="0" smtClean="0">
                <a:solidFill>
                  <a:schemeClr val="accent5">
                    <a:lumMod val="75000"/>
                  </a:schemeClr>
                </a:solidFill>
              </a:rPr>
              <a:t>Classification Report</a:t>
            </a:r>
            <a:endParaRPr lang="en-IN" sz="3200" dirty="0">
              <a:solidFill>
                <a:schemeClr val="accent5">
                  <a:lumMod val="75000"/>
                </a:schemeClr>
              </a:solidFill>
            </a:endParaRPr>
          </a:p>
        </p:txBody>
      </p:sp>
      <p:pic>
        <p:nvPicPr>
          <p:cNvPr id="3076" name="Picture 4" descr="https://lh4.googleusercontent.com/ohkSkOPDROOdipglTEYrSXcTb9hqwlID8Vjv9r_XuUGoZAR5RS6rZAGizRAX1AjeRIAHqevQHbXoJ0MgJyk2_nos_6RJZonEQv-xRMOc9Gmg6k0vxxAEwCssvgXXuD1JQTXl8E_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57375"/>
            <a:ext cx="4505325" cy="14763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81000" y="133350"/>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solidFill>
                  <a:schemeClr val="accent5">
                    <a:lumMod val="75000"/>
                  </a:schemeClr>
                </a:solidFill>
              </a:rPr>
              <a:t>Results</a:t>
            </a:r>
            <a:endParaRPr lang="en-IN" dirty="0">
              <a:solidFill>
                <a:schemeClr val="accent5">
                  <a:lumMod val="75000"/>
                </a:schemeClr>
              </a:solidFill>
            </a:endParaRPr>
          </a:p>
        </p:txBody>
      </p:sp>
      <p:sp>
        <p:nvSpPr>
          <p:cNvPr id="3" name="Rectangle 2"/>
          <p:cNvSpPr/>
          <p:nvPr/>
        </p:nvSpPr>
        <p:spPr>
          <a:xfrm>
            <a:off x="228600" y="3979843"/>
            <a:ext cx="8686800" cy="954107"/>
          </a:xfrm>
          <a:prstGeom prst="rect">
            <a:avLst/>
          </a:prstGeom>
        </p:spPr>
        <p:txBody>
          <a:bodyPr wrap="square">
            <a:spAutoFit/>
          </a:bodyPr>
          <a:lstStyle/>
          <a:p>
            <a:r>
              <a:rPr lang="en-IN" sz="1400" dirty="0" smtClean="0"/>
              <a:t>The False positives(84) and False negatives(103) are very low compared to </a:t>
            </a:r>
            <a:r>
              <a:rPr lang="en-IN" sz="1400" dirty="0" err="1" smtClean="0"/>
              <a:t>Tp</a:t>
            </a:r>
            <a:r>
              <a:rPr lang="en-IN" sz="1400" dirty="0" smtClean="0"/>
              <a:t> and Tn. But we have to be very careful in </a:t>
            </a:r>
            <a:r>
              <a:rPr lang="en-IN" sz="1400" dirty="0" err="1" smtClean="0"/>
              <a:t>Fp</a:t>
            </a:r>
            <a:r>
              <a:rPr lang="en-IN" sz="1400" dirty="0" smtClean="0"/>
              <a:t> and </a:t>
            </a:r>
            <a:r>
              <a:rPr lang="en-IN" sz="1400" dirty="0" err="1" smtClean="0"/>
              <a:t>Fn</a:t>
            </a:r>
            <a:r>
              <a:rPr lang="en-IN" sz="1400" dirty="0" smtClean="0"/>
              <a:t> cases as a </a:t>
            </a:r>
            <a:r>
              <a:rPr lang="en-IN" sz="1400" dirty="0" err="1" smtClean="0"/>
              <a:t>Fp</a:t>
            </a:r>
            <a:r>
              <a:rPr lang="en-IN" sz="1400" dirty="0" smtClean="0"/>
              <a:t> case will suggest to start treatment when the disease is not present and </a:t>
            </a:r>
            <a:r>
              <a:rPr lang="en-IN" sz="1400" dirty="0" err="1" smtClean="0"/>
              <a:t>Fn</a:t>
            </a:r>
            <a:r>
              <a:rPr lang="en-IN" sz="1400" dirty="0" smtClean="0"/>
              <a:t> case will suggest that the patient doesn’t have the disease when in reality the patient is infected. The high precision and recall is a good sign that this method can be used in real scenarios.</a:t>
            </a:r>
            <a:endParaRPr lang="en-IN" sz="1400" dirty="0"/>
          </a:p>
        </p:txBody>
      </p:sp>
    </p:spTree>
    <p:extLst>
      <p:ext uri="{BB962C8B-B14F-4D97-AF65-F5344CB8AC3E}">
        <p14:creationId xmlns:p14="http://schemas.microsoft.com/office/powerpoint/2010/main" val="252503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Conclusion</a:t>
            </a:r>
            <a:endParaRPr lang="en-IN"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IN" sz="2000" dirty="0"/>
              <a:t>We have got a good test accuracy of </a:t>
            </a:r>
            <a:r>
              <a:rPr lang="en-IN" sz="2000" dirty="0" smtClean="0"/>
              <a:t>0.95. </a:t>
            </a:r>
            <a:r>
              <a:rPr lang="en-IN" sz="2000" dirty="0"/>
              <a:t>The model is with good precision able to successfully predict from the blood cell image if it is infected or not. </a:t>
            </a:r>
            <a:endParaRPr lang="en-IN" sz="2000" dirty="0" smtClean="0"/>
          </a:p>
          <a:p>
            <a:r>
              <a:rPr lang="en-IN" sz="2000" dirty="0" smtClean="0"/>
              <a:t>The </a:t>
            </a:r>
            <a:r>
              <a:rPr lang="en-IN" sz="2000" dirty="0"/>
              <a:t>only assumption we took here is that the infected cells are only infected by malaria, no other disease is affecting the cells. We have trained malaria infected cells against healthy cells only.</a:t>
            </a:r>
          </a:p>
          <a:p>
            <a:r>
              <a:rPr lang="en-IN" sz="2000" dirty="0"/>
              <a:t>The </a:t>
            </a:r>
            <a:r>
              <a:rPr lang="en-IN" sz="2000" dirty="0" smtClean="0"/>
              <a:t>model needs to be updated regularly with new images. This model can be used in integration with other </a:t>
            </a:r>
            <a:r>
              <a:rPr lang="en-IN" sz="2000" dirty="0"/>
              <a:t>models when other diseases might be present</a:t>
            </a:r>
            <a:r>
              <a:rPr lang="en-IN" sz="2000" dirty="0" smtClean="0"/>
              <a:t>.</a:t>
            </a:r>
            <a:endParaRPr lang="en-IN" sz="2000" dirty="0"/>
          </a:p>
        </p:txBody>
      </p:sp>
    </p:spTree>
    <p:extLst>
      <p:ext uri="{BB962C8B-B14F-4D97-AF65-F5344CB8AC3E}">
        <p14:creationId xmlns:p14="http://schemas.microsoft.com/office/powerpoint/2010/main" val="1735960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8350"/>
            <a:ext cx="8229600" cy="857250"/>
          </a:xfrm>
        </p:spPr>
        <p:txBody>
          <a:bodyPr/>
          <a:lstStyle/>
          <a:p>
            <a:r>
              <a:rPr lang="en-IN" dirty="0" smtClean="0">
                <a:solidFill>
                  <a:schemeClr val="accent5">
                    <a:lumMod val="75000"/>
                  </a:schemeClr>
                </a:solidFill>
              </a:rPr>
              <a:t>Thank You</a:t>
            </a:r>
            <a:endParaRPr lang="en-IN" dirty="0">
              <a:solidFill>
                <a:schemeClr val="accent5">
                  <a:lumMod val="75000"/>
                </a:schemeClr>
              </a:solidFill>
            </a:endParaRPr>
          </a:p>
        </p:txBody>
      </p:sp>
    </p:spTree>
    <p:extLst>
      <p:ext uri="{BB962C8B-B14F-4D97-AF65-F5344CB8AC3E}">
        <p14:creationId xmlns:p14="http://schemas.microsoft.com/office/powerpoint/2010/main" val="3578148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Introduction</a:t>
            </a:r>
            <a:endParaRPr lang="en-IN" dirty="0">
              <a:solidFill>
                <a:schemeClr val="accent5">
                  <a:lumMod val="75000"/>
                </a:schemeClr>
              </a:solidFill>
            </a:endParaRPr>
          </a:p>
        </p:txBody>
      </p:sp>
      <p:sp>
        <p:nvSpPr>
          <p:cNvPr id="3" name="Content Placeholder 2"/>
          <p:cNvSpPr>
            <a:spLocks noGrp="1"/>
          </p:cNvSpPr>
          <p:nvPr>
            <p:ph idx="1"/>
          </p:nvPr>
        </p:nvSpPr>
        <p:spPr>
          <a:xfrm>
            <a:off x="457200" y="1158478"/>
            <a:ext cx="8229600" cy="3394472"/>
          </a:xfrm>
        </p:spPr>
        <p:txBody>
          <a:bodyPr>
            <a:noAutofit/>
          </a:bodyPr>
          <a:lstStyle/>
          <a:p>
            <a:r>
              <a:rPr lang="en-IN" sz="2400" b="1" dirty="0" smtClean="0"/>
              <a:t>Problem Statement: </a:t>
            </a:r>
            <a:r>
              <a:rPr lang="en-IN" sz="2400" dirty="0" smtClean="0"/>
              <a:t>To </a:t>
            </a:r>
            <a:r>
              <a:rPr lang="en-IN" sz="2400" dirty="0"/>
              <a:t>solve with the best accuracy by detecting </a:t>
            </a:r>
            <a:r>
              <a:rPr lang="en-IN" sz="2400" dirty="0" smtClean="0"/>
              <a:t>Image </a:t>
            </a:r>
            <a:r>
              <a:rPr lang="en-IN" sz="2400" dirty="0"/>
              <a:t>Cells that contain Malaria or not</a:t>
            </a:r>
            <a:r>
              <a:rPr lang="en-IN" sz="2400" dirty="0" smtClean="0"/>
              <a:t>.</a:t>
            </a:r>
          </a:p>
          <a:p>
            <a:r>
              <a:rPr lang="en-IN" sz="2400" dirty="0"/>
              <a:t>The data used in this project is taken from </a:t>
            </a:r>
            <a:r>
              <a:rPr lang="en-IN" sz="2400" dirty="0" err="1"/>
              <a:t>kaggle</a:t>
            </a:r>
            <a:r>
              <a:rPr lang="en-IN" sz="2400" dirty="0"/>
              <a:t>. The dataset is divided into two parts, </a:t>
            </a:r>
            <a:r>
              <a:rPr lang="en-IN" sz="2400" dirty="0" smtClean="0"/>
              <a:t>one containing </a:t>
            </a:r>
            <a:r>
              <a:rPr lang="en-IN" sz="2400" dirty="0"/>
              <a:t>infected cells images and the other containing uninfected cell images.</a:t>
            </a:r>
            <a:endParaRPr lang="en-IN" sz="2400" dirty="0" smtClean="0"/>
          </a:p>
        </p:txBody>
      </p:sp>
    </p:spTree>
    <p:extLst>
      <p:ext uri="{BB962C8B-B14F-4D97-AF65-F5344CB8AC3E}">
        <p14:creationId xmlns:p14="http://schemas.microsoft.com/office/powerpoint/2010/main" val="240954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Importance of this Analysis</a:t>
            </a:r>
            <a:endParaRPr lang="en-IN" dirty="0">
              <a:solidFill>
                <a:schemeClr val="accent5">
                  <a:lumMod val="75000"/>
                </a:schemeClr>
              </a:solidFill>
            </a:endParaRPr>
          </a:p>
        </p:txBody>
      </p:sp>
      <p:sp>
        <p:nvSpPr>
          <p:cNvPr id="3" name="Content Placeholder 2"/>
          <p:cNvSpPr>
            <a:spLocks noGrp="1"/>
          </p:cNvSpPr>
          <p:nvPr>
            <p:ph idx="1"/>
          </p:nvPr>
        </p:nvSpPr>
        <p:spPr>
          <a:xfrm>
            <a:off x="457200" y="1200150"/>
            <a:ext cx="8229600" cy="3394472"/>
          </a:xfrm>
        </p:spPr>
        <p:txBody>
          <a:bodyPr>
            <a:noAutofit/>
          </a:bodyPr>
          <a:lstStyle/>
          <a:p>
            <a:r>
              <a:rPr lang="en-IN" sz="2400" dirty="0"/>
              <a:t>Malaria is a life-threatening disease caused by parasites that are transmitted to people through the bites of infected female Anopheles mosquitoes. It is preventable and curable.</a:t>
            </a:r>
          </a:p>
          <a:p>
            <a:r>
              <a:rPr lang="en-IN" sz="2400" dirty="0"/>
              <a:t>This project will help them as a </a:t>
            </a:r>
            <a:r>
              <a:rPr lang="en-IN" sz="2400" dirty="0" smtClean="0"/>
              <a:t>Healthcare company </a:t>
            </a:r>
            <a:r>
              <a:rPr lang="en-IN" sz="2400" dirty="0"/>
              <a:t>will be able to classify the malaria-infected and uninfected cells. They will be able </a:t>
            </a:r>
            <a:r>
              <a:rPr lang="en-IN" sz="2400" dirty="0" smtClean="0"/>
              <a:t>to deploy </a:t>
            </a:r>
            <a:r>
              <a:rPr lang="en-IN" sz="2400" dirty="0"/>
              <a:t>this predictive system even in remote corners of the world.</a:t>
            </a:r>
          </a:p>
        </p:txBody>
      </p:sp>
    </p:spTree>
    <p:extLst>
      <p:ext uri="{BB962C8B-B14F-4D97-AF65-F5344CB8AC3E}">
        <p14:creationId xmlns:p14="http://schemas.microsoft.com/office/powerpoint/2010/main" val="2648231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lstStyle/>
          <a:p>
            <a:r>
              <a:rPr lang="en-IN" dirty="0" smtClean="0">
                <a:solidFill>
                  <a:schemeClr val="accent5">
                    <a:lumMod val="75000"/>
                  </a:schemeClr>
                </a:solidFill>
              </a:rPr>
              <a:t>Sample Images</a:t>
            </a:r>
            <a:endParaRPr lang="en-IN" dirty="0">
              <a:solidFill>
                <a:schemeClr val="accent5">
                  <a:lumMod val="75000"/>
                </a:schemeClr>
              </a:solidFill>
            </a:endParaRPr>
          </a:p>
        </p:txBody>
      </p:sp>
      <p:pic>
        <p:nvPicPr>
          <p:cNvPr id="1026" name="Picture 2" descr="https://lh5.googleusercontent.com/EliQwJgdj-LdHTIQm6xEaAVVZ97gtZe8nQgR09iFfNyUltE1nGajvhKdCw4ULzI_4qxAy2LwfnkCY2ZOgcajIBv6pM3EQou0hSakLQ1VA6Ku6gMdtJ85zGnIJz6m9n-n39iSzc2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66750"/>
            <a:ext cx="5486400" cy="22301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rWvMv6n0ft2KijqGrti2_J8Kh4pIEFMzfWCFhg3_-eJ-kHwh5rCKN_CGZFufe8hYyGmjKwh8VheUJcVCvRmbaaLToMMgkw8YF2Os9CfeA0lPP3SdrewjxrKJXi-dQjhWjmqZu7S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96939"/>
            <a:ext cx="5486400" cy="210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784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Data</a:t>
            </a:r>
            <a:endParaRPr lang="en-IN" dirty="0">
              <a:solidFill>
                <a:schemeClr val="accent5">
                  <a:lumMod val="75000"/>
                </a:schemeClr>
              </a:solidFill>
            </a:endParaRPr>
          </a:p>
        </p:txBody>
      </p:sp>
      <p:sp>
        <p:nvSpPr>
          <p:cNvPr id="3" name="Content Placeholder 2"/>
          <p:cNvSpPr>
            <a:spLocks noGrp="1"/>
          </p:cNvSpPr>
          <p:nvPr>
            <p:ph idx="1"/>
          </p:nvPr>
        </p:nvSpPr>
        <p:spPr/>
        <p:txBody>
          <a:bodyPr>
            <a:noAutofit/>
          </a:bodyPr>
          <a:lstStyle/>
          <a:p>
            <a:pPr marL="0" indent="0">
              <a:buNone/>
            </a:pPr>
            <a:r>
              <a:rPr lang="en-IN" sz="2400" dirty="0" smtClean="0"/>
              <a:t>The </a:t>
            </a:r>
            <a:r>
              <a:rPr lang="en-IN" sz="2400" dirty="0"/>
              <a:t>shape of the data is (27558, 64, 64, 3</a:t>
            </a:r>
            <a:r>
              <a:rPr lang="en-IN" sz="2400" dirty="0" smtClean="0"/>
              <a:t>).</a:t>
            </a:r>
          </a:p>
          <a:p>
            <a:r>
              <a:rPr lang="en-IN" sz="2400" dirty="0" smtClean="0"/>
              <a:t>27558</a:t>
            </a:r>
            <a:r>
              <a:rPr lang="en-IN" sz="2400" dirty="0"/>
              <a:t>: the length of the list is the number of images</a:t>
            </a:r>
          </a:p>
          <a:p>
            <a:pPr fontAlgn="base"/>
            <a:r>
              <a:rPr lang="en-IN" sz="2400" dirty="0"/>
              <a:t>(64, 64): is the pixel size of image</a:t>
            </a:r>
          </a:p>
          <a:p>
            <a:pPr fontAlgn="base"/>
            <a:r>
              <a:rPr lang="en-IN" sz="2400" dirty="0"/>
              <a:t>3: contains the values of RGB of the image</a:t>
            </a:r>
            <a:r>
              <a:rPr lang="en-IN" sz="2400" dirty="0" smtClean="0"/>
              <a:t>.</a:t>
            </a:r>
          </a:p>
          <a:p>
            <a:pPr marL="0" indent="0">
              <a:buNone/>
            </a:pPr>
            <a:r>
              <a:rPr lang="en-IN" sz="2400" dirty="0" smtClean="0"/>
              <a:t>The shape </a:t>
            </a:r>
            <a:r>
              <a:rPr lang="en-IN" sz="2400" dirty="0"/>
              <a:t>of the labels is (27558, </a:t>
            </a:r>
            <a:r>
              <a:rPr lang="en-IN" sz="2400" dirty="0" smtClean="0"/>
              <a:t>2).</a:t>
            </a:r>
          </a:p>
          <a:p>
            <a:r>
              <a:rPr lang="en-IN" sz="2400" dirty="0" smtClean="0"/>
              <a:t>27558</a:t>
            </a:r>
            <a:r>
              <a:rPr lang="en-IN" sz="2400" dirty="0"/>
              <a:t>: the length of the list corresponding to the images data</a:t>
            </a:r>
          </a:p>
          <a:p>
            <a:pPr fontAlgn="base"/>
            <a:r>
              <a:rPr lang="en-IN" sz="2400" dirty="0"/>
              <a:t>2: labels categorical values of 0 or 1</a:t>
            </a:r>
          </a:p>
          <a:p>
            <a:pPr fontAlgn="base"/>
            <a:endParaRPr lang="en-IN" sz="2400" dirty="0"/>
          </a:p>
        </p:txBody>
      </p:sp>
    </p:spTree>
    <p:extLst>
      <p:ext uri="{BB962C8B-B14F-4D97-AF65-F5344CB8AC3E}">
        <p14:creationId xmlns:p14="http://schemas.microsoft.com/office/powerpoint/2010/main" val="4166025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Data Processing</a:t>
            </a:r>
            <a:endParaRPr lang="en-IN" dirty="0">
              <a:solidFill>
                <a:schemeClr val="accent5">
                  <a:lumMod val="75000"/>
                </a:schemeClr>
              </a:solidFill>
            </a:endParaRPr>
          </a:p>
        </p:txBody>
      </p:sp>
      <p:sp>
        <p:nvSpPr>
          <p:cNvPr id="3" name="Content Placeholder 2"/>
          <p:cNvSpPr>
            <a:spLocks noGrp="1"/>
          </p:cNvSpPr>
          <p:nvPr>
            <p:ph idx="1"/>
          </p:nvPr>
        </p:nvSpPr>
        <p:spPr/>
        <p:txBody>
          <a:bodyPr>
            <a:normAutofit fontScale="55000" lnSpcReduction="20000"/>
          </a:bodyPr>
          <a:lstStyle/>
          <a:p>
            <a:pPr fontAlgn="base"/>
            <a:r>
              <a:rPr lang="en-IN" dirty="0"/>
              <a:t>The data and labels are converted into </a:t>
            </a:r>
            <a:r>
              <a:rPr lang="en-IN" dirty="0" err="1"/>
              <a:t>numpy</a:t>
            </a:r>
            <a:r>
              <a:rPr lang="en-IN" dirty="0"/>
              <a:t> array. It can be </a:t>
            </a:r>
            <a:r>
              <a:rPr lang="en-IN" dirty="0" err="1"/>
              <a:t>numpy</a:t>
            </a:r>
            <a:r>
              <a:rPr lang="en-IN" dirty="0"/>
              <a:t> array before but just to be sure.</a:t>
            </a:r>
          </a:p>
          <a:p>
            <a:pPr fontAlgn="base"/>
            <a:r>
              <a:rPr lang="en-IN" dirty="0"/>
              <a:t>An array is generated containing numbers zero to the length of data. The array is then randomly shuffled.</a:t>
            </a:r>
          </a:p>
          <a:p>
            <a:pPr fontAlgn="base"/>
            <a:r>
              <a:rPr lang="en-IN" dirty="0"/>
              <a:t>The array is used to shuffle the data and labels. As they were containing first infected then uninfected images.</a:t>
            </a:r>
          </a:p>
          <a:p>
            <a:pPr fontAlgn="base"/>
            <a:r>
              <a:rPr lang="en-IN" dirty="0"/>
              <a:t>The data is converted to float data type. This is done so when scaling is done, the numbers after decimal remains.</a:t>
            </a:r>
          </a:p>
          <a:p>
            <a:pPr fontAlgn="base"/>
            <a:r>
              <a:rPr lang="en-IN" dirty="0"/>
              <a:t>The data is scaled by dividing it by 255, the largest number in representing </a:t>
            </a:r>
            <a:r>
              <a:rPr lang="en-IN" dirty="0" err="1"/>
              <a:t>colors</a:t>
            </a:r>
            <a:r>
              <a:rPr lang="en-IN" dirty="0"/>
              <a:t>.</a:t>
            </a:r>
          </a:p>
          <a:p>
            <a:pPr fontAlgn="base"/>
            <a:r>
              <a:rPr lang="en-IN" dirty="0"/>
              <a:t>The data is then split in 70-30 ratio. With 70% of data in train and 30</a:t>
            </a:r>
            <a:r>
              <a:rPr lang="en-IN" dirty="0" smtClean="0"/>
              <a:t>% </a:t>
            </a:r>
            <a:r>
              <a:rPr lang="en-IN" dirty="0"/>
              <a:t>data in test</a:t>
            </a:r>
            <a:r>
              <a:rPr lang="en-IN" dirty="0" smtClean="0"/>
              <a:t>.</a:t>
            </a:r>
          </a:p>
          <a:p>
            <a:pPr fontAlgn="base"/>
            <a:r>
              <a:rPr lang="en-IN" dirty="0"/>
              <a:t>The model was run in </a:t>
            </a:r>
            <a:r>
              <a:rPr lang="en-IN" dirty="0" err="1"/>
              <a:t>google</a:t>
            </a:r>
            <a:r>
              <a:rPr lang="en-IN" dirty="0"/>
              <a:t> </a:t>
            </a:r>
            <a:r>
              <a:rPr lang="en-IN" dirty="0" err="1"/>
              <a:t>colab</a:t>
            </a:r>
            <a:r>
              <a:rPr lang="en-IN" dirty="0"/>
              <a:t> due to its high requirement of computing </a:t>
            </a:r>
            <a:r>
              <a:rPr lang="en-IN" dirty="0" smtClean="0"/>
              <a:t>process</a:t>
            </a:r>
          </a:p>
        </p:txBody>
      </p:sp>
    </p:spTree>
    <p:extLst>
      <p:ext uri="{BB962C8B-B14F-4D97-AF65-F5344CB8AC3E}">
        <p14:creationId xmlns:p14="http://schemas.microsoft.com/office/powerpoint/2010/main" val="1320548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75000"/>
                  </a:schemeClr>
                </a:solidFill>
              </a:rPr>
              <a:t>Architecture</a:t>
            </a:r>
            <a:endParaRPr lang="en-IN" dirty="0">
              <a:solidFill>
                <a:schemeClr val="accent5">
                  <a:lumMod val="75000"/>
                </a:schemeClr>
              </a:solidFill>
            </a:endParaRPr>
          </a:p>
        </p:txBody>
      </p:sp>
      <p:pic>
        <p:nvPicPr>
          <p:cNvPr id="1026" name="Picture 2" descr="C:\Users\agarw\Desktop\Springboard\Course\DSC\Projects_in_progress\CapstoneProject2\c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1352550"/>
            <a:ext cx="7969250" cy="2692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03" y="2038350"/>
            <a:ext cx="1136697" cy="88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8153400" y="2039408"/>
            <a:ext cx="76200" cy="151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8153400" y="2482850"/>
            <a:ext cx="76200" cy="158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153400" y="1745218"/>
            <a:ext cx="838200" cy="369332"/>
          </a:xfrm>
          <a:prstGeom prst="rect">
            <a:avLst/>
          </a:prstGeom>
        </p:spPr>
        <p:txBody>
          <a:bodyPr wrap="square">
            <a:spAutoFit/>
          </a:bodyPr>
          <a:lstStyle/>
          <a:p>
            <a:pPr fontAlgn="base"/>
            <a:r>
              <a:rPr lang="en-IN" sz="900" b="1" dirty="0" smtClean="0">
                <a:solidFill>
                  <a:srgbClr val="006699"/>
                </a:solidFill>
              </a:rPr>
              <a:t>PROBABILITY</a:t>
            </a:r>
          </a:p>
          <a:p>
            <a:pPr fontAlgn="base"/>
            <a:r>
              <a:rPr lang="en-IN" sz="900" b="1" dirty="0" smtClean="0">
                <a:solidFill>
                  <a:srgbClr val="006699"/>
                </a:solidFill>
              </a:rPr>
              <a:t>OF INFECTED</a:t>
            </a:r>
            <a:endParaRPr lang="en-IN" sz="900" b="1" dirty="0">
              <a:solidFill>
                <a:srgbClr val="006699"/>
              </a:solidFill>
            </a:endParaRPr>
          </a:p>
        </p:txBody>
      </p:sp>
      <p:sp>
        <p:nvSpPr>
          <p:cNvPr id="12" name="Rectangle 11"/>
          <p:cNvSpPr/>
          <p:nvPr/>
        </p:nvSpPr>
        <p:spPr>
          <a:xfrm>
            <a:off x="8171688" y="2571750"/>
            <a:ext cx="972312" cy="369332"/>
          </a:xfrm>
          <a:prstGeom prst="rect">
            <a:avLst/>
          </a:prstGeom>
        </p:spPr>
        <p:txBody>
          <a:bodyPr wrap="square">
            <a:spAutoFit/>
          </a:bodyPr>
          <a:lstStyle/>
          <a:p>
            <a:pPr fontAlgn="base"/>
            <a:r>
              <a:rPr lang="en-IN" sz="900" b="1" dirty="0" smtClean="0">
                <a:solidFill>
                  <a:srgbClr val="006699"/>
                </a:solidFill>
              </a:rPr>
              <a:t>PROBABILITY</a:t>
            </a:r>
          </a:p>
          <a:p>
            <a:pPr fontAlgn="base"/>
            <a:r>
              <a:rPr lang="en-IN" sz="900" b="1" dirty="0" smtClean="0">
                <a:solidFill>
                  <a:srgbClr val="006699"/>
                </a:solidFill>
              </a:rPr>
              <a:t>OF UNINFECTED</a:t>
            </a:r>
            <a:endParaRPr lang="en-IN" sz="900" b="1" dirty="0">
              <a:solidFill>
                <a:srgbClr val="006699"/>
              </a:solidFill>
            </a:endParaRPr>
          </a:p>
        </p:txBody>
      </p:sp>
    </p:spTree>
    <p:extLst>
      <p:ext uri="{BB962C8B-B14F-4D97-AF65-F5344CB8AC3E}">
        <p14:creationId xmlns:p14="http://schemas.microsoft.com/office/powerpoint/2010/main" val="2569592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2150"/>
            <a:ext cx="8229600" cy="857250"/>
          </a:xfrm>
        </p:spPr>
        <p:txBody>
          <a:bodyPr>
            <a:normAutofit/>
          </a:bodyPr>
          <a:lstStyle/>
          <a:p>
            <a:r>
              <a:rPr lang="en-IN" dirty="0" smtClean="0">
                <a:solidFill>
                  <a:schemeClr val="accent5">
                    <a:lumMod val="75000"/>
                  </a:schemeClr>
                </a:solidFill>
              </a:rPr>
              <a:t>Deep Learning Model</a:t>
            </a:r>
            <a:endParaRPr lang="en-IN" dirty="0">
              <a:solidFill>
                <a:schemeClr val="accent5">
                  <a:lumMod val="75000"/>
                </a:schemeClr>
              </a:solidFill>
            </a:endParaRPr>
          </a:p>
        </p:txBody>
      </p:sp>
    </p:spTree>
    <p:extLst>
      <p:ext uri="{BB962C8B-B14F-4D97-AF65-F5344CB8AC3E}">
        <p14:creationId xmlns:p14="http://schemas.microsoft.com/office/powerpoint/2010/main" val="2420883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5">
                    <a:lumMod val="75000"/>
                  </a:schemeClr>
                </a:solidFill>
              </a:rPr>
              <a:t>Data Augmentation Parameters</a:t>
            </a:r>
            <a:endParaRPr lang="en-IN" sz="3600" dirty="0">
              <a:solidFill>
                <a:schemeClr val="accent5">
                  <a:lumMod val="75000"/>
                </a:schemeClr>
              </a:solidFill>
            </a:endParaRPr>
          </a:p>
        </p:txBody>
      </p:sp>
      <p:sp>
        <p:nvSpPr>
          <p:cNvPr id="3" name="Content Placeholder 2"/>
          <p:cNvSpPr>
            <a:spLocks noGrp="1"/>
          </p:cNvSpPr>
          <p:nvPr>
            <p:ph idx="1"/>
          </p:nvPr>
        </p:nvSpPr>
        <p:spPr>
          <a:xfrm>
            <a:off x="457200" y="971550"/>
            <a:ext cx="8229600" cy="3657600"/>
          </a:xfrm>
        </p:spPr>
        <p:txBody>
          <a:bodyPr>
            <a:noAutofit/>
          </a:bodyPr>
          <a:lstStyle/>
          <a:p>
            <a:pPr marL="0" indent="0">
              <a:buNone/>
            </a:pPr>
            <a:r>
              <a:rPr lang="en-IN" sz="1600" dirty="0" smtClean="0"/>
              <a:t>We have done data augmentation to create similar images with a bit of distortions like zooming, flipping the image. This makes the model more robust against the new images</a:t>
            </a:r>
            <a:r>
              <a:rPr lang="en-IN" sz="1600" dirty="0" smtClean="0"/>
              <a:t>.</a:t>
            </a:r>
          </a:p>
          <a:p>
            <a:pPr marL="0" indent="0">
              <a:buNone/>
            </a:pPr>
            <a:endParaRPr lang="en-IN" sz="1050" b="1" dirty="0" smtClean="0"/>
          </a:p>
          <a:p>
            <a:pPr marL="0" indent="0">
              <a:spcBef>
                <a:spcPts val="0"/>
              </a:spcBef>
              <a:buNone/>
            </a:pPr>
            <a:r>
              <a:rPr lang="en-IN" sz="1400" b="1" dirty="0" smtClean="0"/>
              <a:t>Train</a:t>
            </a:r>
            <a:r>
              <a:rPr lang="en-IN" sz="1400" b="1" dirty="0"/>
              <a:t>:</a:t>
            </a:r>
          </a:p>
          <a:p>
            <a:pPr fontAlgn="base">
              <a:spcBef>
                <a:spcPts val="0"/>
              </a:spcBef>
            </a:pPr>
            <a:r>
              <a:rPr lang="en-IN" sz="1400" dirty="0"/>
              <a:t>r</a:t>
            </a:r>
            <a:r>
              <a:rPr lang="en-IN" sz="1400" dirty="0" smtClean="0"/>
              <a:t>escale = 1</a:t>
            </a:r>
            <a:r>
              <a:rPr lang="en-IN" sz="1400" dirty="0"/>
              <a:t>./255,</a:t>
            </a:r>
          </a:p>
          <a:p>
            <a:pPr fontAlgn="base">
              <a:spcBef>
                <a:spcPts val="0"/>
              </a:spcBef>
            </a:pPr>
            <a:r>
              <a:rPr lang="en-IN" sz="1400" dirty="0" err="1"/>
              <a:t>shear_range</a:t>
            </a:r>
            <a:r>
              <a:rPr lang="en-IN" sz="1400" dirty="0" smtClean="0"/>
              <a:t>= 0.2</a:t>
            </a:r>
            <a:r>
              <a:rPr lang="en-IN" sz="1400" dirty="0"/>
              <a:t>,  </a:t>
            </a:r>
          </a:p>
          <a:p>
            <a:pPr fontAlgn="base">
              <a:spcBef>
                <a:spcPts val="0"/>
              </a:spcBef>
            </a:pPr>
            <a:r>
              <a:rPr lang="en-IN" sz="1400" dirty="0" err="1"/>
              <a:t>zoom_range</a:t>
            </a:r>
            <a:r>
              <a:rPr lang="en-IN" sz="1400" dirty="0" smtClean="0"/>
              <a:t>= 0.2</a:t>
            </a:r>
            <a:r>
              <a:rPr lang="en-IN" sz="1400" dirty="0"/>
              <a:t>,        </a:t>
            </a:r>
          </a:p>
          <a:p>
            <a:pPr fontAlgn="base">
              <a:spcBef>
                <a:spcPts val="0"/>
              </a:spcBef>
            </a:pPr>
            <a:r>
              <a:rPr lang="en-IN" sz="1400" dirty="0" err="1"/>
              <a:t>horizontal_flip</a:t>
            </a:r>
            <a:r>
              <a:rPr lang="en-IN" sz="1400" dirty="0" smtClean="0"/>
              <a:t>= True</a:t>
            </a:r>
            <a:r>
              <a:rPr lang="en-IN" sz="1400" dirty="0"/>
              <a:t>,</a:t>
            </a:r>
          </a:p>
          <a:p>
            <a:pPr fontAlgn="base">
              <a:spcBef>
                <a:spcPts val="0"/>
              </a:spcBef>
            </a:pPr>
            <a:r>
              <a:rPr lang="en-IN" sz="1400" dirty="0" err="1"/>
              <a:t>vertical_flip</a:t>
            </a:r>
            <a:r>
              <a:rPr lang="en-IN" sz="1400" dirty="0" smtClean="0"/>
              <a:t>= True</a:t>
            </a:r>
          </a:p>
          <a:p>
            <a:pPr fontAlgn="base">
              <a:spcBef>
                <a:spcPts val="0"/>
              </a:spcBef>
            </a:pPr>
            <a:r>
              <a:rPr lang="en-IN" sz="1400" dirty="0"/>
              <a:t>s</a:t>
            </a:r>
            <a:r>
              <a:rPr lang="en-IN" sz="1400" dirty="0" smtClean="0"/>
              <a:t>huffle = </a:t>
            </a:r>
            <a:r>
              <a:rPr lang="en-IN" sz="1400" dirty="0" smtClean="0"/>
              <a:t>False</a:t>
            </a:r>
          </a:p>
          <a:p>
            <a:pPr marL="0" indent="0" fontAlgn="base">
              <a:spcBef>
                <a:spcPts val="0"/>
              </a:spcBef>
              <a:buNone/>
            </a:pPr>
            <a:endParaRPr lang="en-IN" sz="1400" dirty="0"/>
          </a:p>
          <a:p>
            <a:pPr marL="0" indent="0" fontAlgn="base">
              <a:spcBef>
                <a:spcPts val="0"/>
              </a:spcBef>
              <a:buNone/>
            </a:pPr>
            <a:r>
              <a:rPr lang="en-IN" sz="1400" b="1" dirty="0" smtClean="0"/>
              <a:t>Validation/Test</a:t>
            </a:r>
            <a:r>
              <a:rPr lang="en-IN" sz="1400" b="1" dirty="0"/>
              <a:t>:</a:t>
            </a:r>
          </a:p>
          <a:p>
            <a:pPr fontAlgn="base">
              <a:spcBef>
                <a:spcPts val="0"/>
              </a:spcBef>
            </a:pPr>
            <a:r>
              <a:rPr lang="en-IN" sz="1400" dirty="0"/>
              <a:t>rescale=1./</a:t>
            </a:r>
            <a:r>
              <a:rPr lang="en-IN" sz="1400" dirty="0" smtClean="0"/>
              <a:t>255</a:t>
            </a:r>
          </a:p>
          <a:p>
            <a:pPr marL="0" indent="0" fontAlgn="base">
              <a:spcBef>
                <a:spcPts val="0"/>
              </a:spcBef>
              <a:buNone/>
            </a:pPr>
            <a:endParaRPr lang="en-IN" sz="1200" b="1" dirty="0" smtClean="0"/>
          </a:p>
          <a:p>
            <a:pPr marL="0" indent="0" fontAlgn="base">
              <a:spcBef>
                <a:spcPts val="0"/>
              </a:spcBef>
              <a:buNone/>
            </a:pPr>
            <a:r>
              <a:rPr lang="en-IN" sz="1200" b="1" dirty="0" smtClean="0"/>
              <a:t>Note</a:t>
            </a:r>
            <a:r>
              <a:rPr lang="en-IN" sz="1200" b="1" dirty="0"/>
              <a:t>:</a:t>
            </a:r>
            <a:r>
              <a:rPr lang="en-IN" sz="1200" dirty="0"/>
              <a:t> Because the shuffle parameter in data augmentation is True by default the recall was low initially. We have to put False in Shuffle so we can get the proper labels when we are testing against prediction</a:t>
            </a:r>
            <a:r>
              <a:rPr lang="en-IN" sz="1200" dirty="0" smtClean="0"/>
              <a:t>.</a:t>
            </a:r>
          </a:p>
          <a:p>
            <a:pPr marL="0" indent="0" fontAlgn="base">
              <a:spcBef>
                <a:spcPts val="0"/>
              </a:spcBef>
              <a:buNone/>
            </a:pPr>
            <a:r>
              <a:rPr lang="en-IN" sz="1200" dirty="0"/>
              <a:t>These parameters and following parameters are finalized after multiple values were iterated.</a:t>
            </a:r>
          </a:p>
        </p:txBody>
      </p:sp>
    </p:spTree>
    <p:extLst>
      <p:ext uri="{BB962C8B-B14F-4D97-AF65-F5344CB8AC3E}">
        <p14:creationId xmlns:p14="http://schemas.microsoft.com/office/powerpoint/2010/main" val="335383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3201</TotalTime>
  <Words>809</Words>
  <Application>Microsoft Office PowerPoint</Application>
  <PresentationFormat>On-screen Show (16:9)</PresentationFormat>
  <Paragraphs>124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Detecting Malaria using Image classification</vt:lpstr>
      <vt:lpstr>Introduction</vt:lpstr>
      <vt:lpstr>Importance of this Analysis</vt:lpstr>
      <vt:lpstr>Sample Images</vt:lpstr>
      <vt:lpstr>Data</vt:lpstr>
      <vt:lpstr>Data Processing</vt:lpstr>
      <vt:lpstr>Architecture</vt:lpstr>
      <vt:lpstr>Deep Learning Model</vt:lpstr>
      <vt:lpstr>Data Augmentation Parameters</vt:lpstr>
      <vt:lpstr>Callbacks</vt:lpstr>
      <vt:lpstr>Model</vt:lpstr>
      <vt:lpstr>Compile and Fit</vt:lpstr>
      <vt:lpstr>Observations</vt:lpstr>
      <vt:lpstr>Accuracy and Loss</vt:lpstr>
      <vt:lpstr>Model Training</vt:lpstr>
      <vt:lpstr>Confusion Matrix</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 Of Bank Customers</dc:title>
  <dc:creator>Vaibhav Agarwal</dc:creator>
  <cp:lastModifiedBy>Vaibhav Agarwal</cp:lastModifiedBy>
  <cp:revision>61</cp:revision>
  <dcterms:created xsi:type="dcterms:W3CDTF">2006-08-16T00:00:00Z</dcterms:created>
  <dcterms:modified xsi:type="dcterms:W3CDTF">2020-03-05T13:22:53Z</dcterms:modified>
</cp:coreProperties>
</file>