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6" r:id="rId23"/>
    <p:sldId id="282" r:id="rId24"/>
    <p:sldId id="278" r:id="rId25"/>
    <p:sldId id="277" r:id="rId26"/>
    <p:sldId id="27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74FB-9513-44D2-95FE-872DA37971B9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3473-AD36-410D-B41F-1128AE6F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Predicting </a:t>
            </a: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</a:rPr>
              <a:t>he Churn Of Bank Customers</a:t>
            </a: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66950"/>
            <a:ext cx="6553200" cy="914400"/>
          </a:xfrm>
        </p:spPr>
        <p:txBody>
          <a:bodyPr>
            <a:normAutofit/>
          </a:bodyPr>
          <a:lstStyle/>
          <a:p>
            <a:pPr algn="r"/>
            <a:endParaRPr lang="en-IN" sz="2400" dirty="0" smtClean="0"/>
          </a:p>
          <a:p>
            <a:r>
              <a:rPr lang="en-IN" sz="2400" dirty="0" smtClean="0"/>
              <a:t>- </a:t>
            </a:r>
            <a:r>
              <a:rPr lang="en-IN" sz="2400" dirty="0" err="1" smtClean="0"/>
              <a:t>Vaibhav</a:t>
            </a:r>
            <a:r>
              <a:rPr lang="en-IN" sz="2400" dirty="0" smtClean="0"/>
              <a:t> </a:t>
            </a:r>
            <a:r>
              <a:rPr lang="en-IN" sz="2400" dirty="0" err="1" smtClean="0"/>
              <a:t>Agarwal</a:t>
            </a:r>
            <a:endParaRPr lang="en-I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55" y="1047750"/>
            <a:ext cx="216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2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Balance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33" y="819150"/>
            <a:ext cx="5478967" cy="428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Tenure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700296"/>
            <a:ext cx="5624007" cy="43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9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Number of Products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93378"/>
            <a:ext cx="5410200" cy="43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Estimated Salary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Others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22" y="666750"/>
            <a:ext cx="5515478" cy="443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7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Hypothesis Testing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1: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</a:t>
            </a:r>
            <a:r>
              <a:rPr lang="en-IN" sz="1800" dirty="0" smtClean="0"/>
              <a:t> Null</a:t>
            </a:r>
            <a:r>
              <a:rPr lang="en-IN" sz="1800" dirty="0"/>
              <a:t>: Age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We reject the Null hypothesis. The probability of the null hypothesis is almost zero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98123"/>
            <a:ext cx="3810000" cy="25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2: 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Credit score of people who left the bank and who did not are similar. </a:t>
            </a:r>
            <a:r>
              <a:rPr lang="en-IN" sz="1800" dirty="0" smtClean="0"/>
              <a:t>Alternative: Not </a:t>
            </a:r>
            <a:r>
              <a:rPr lang="en-IN" sz="1800" dirty="0"/>
              <a:t>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reject the Null hypothesis. The probability of the null hypothesis is 0.0085 or 0.85 % which is </a:t>
            </a:r>
            <a:r>
              <a:rPr lang="en-IN" sz="1800" dirty="0" smtClean="0"/>
              <a:t>less than </a:t>
            </a:r>
            <a:r>
              <a:rPr lang="en-IN" sz="1800" dirty="0"/>
              <a:t>the significance level of 0.05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1476"/>
            <a:ext cx="3657600" cy="24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3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3: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Balance of people who left the bank and who did not are similar. Alternative: </a:t>
            </a:r>
            <a:r>
              <a:rPr lang="en-IN" sz="1800" dirty="0" smtClean="0"/>
              <a:t>Not similar.</a:t>
            </a:r>
          </a:p>
          <a:p>
            <a:r>
              <a:rPr lang="en-IN" sz="1800" dirty="0"/>
              <a:t>The Balances of Zero are too many in the data. When we consider all the data, we reject the </a:t>
            </a:r>
            <a:r>
              <a:rPr lang="en-IN" sz="1800" dirty="0" smtClean="0"/>
              <a:t>Null Hypothesis</a:t>
            </a:r>
            <a:r>
              <a:rPr lang="en-IN" sz="1800" dirty="0"/>
              <a:t>. When we only remove the Balances which are Zero, the probability of the </a:t>
            </a:r>
            <a:r>
              <a:rPr lang="en-IN" sz="1800" dirty="0" smtClean="0"/>
              <a:t>null hypothesis </a:t>
            </a:r>
            <a:r>
              <a:rPr lang="en-IN" sz="1800" dirty="0"/>
              <a:t>becomes 19.06% which is </a:t>
            </a:r>
            <a:r>
              <a:rPr lang="en-IN" sz="1800" dirty="0" smtClean="0"/>
              <a:t>significant. Then </a:t>
            </a:r>
            <a:r>
              <a:rPr lang="en-IN" sz="1800" dirty="0"/>
              <a:t>we reject Alternative Hypothesis.</a:t>
            </a:r>
            <a:endParaRPr lang="en-IN" sz="1800" dirty="0" smtClean="0"/>
          </a:p>
          <a:p>
            <a:endParaRPr lang="en-IN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52750"/>
            <a:ext cx="3581400" cy="21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76549"/>
            <a:ext cx="3733800" cy="2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Hypothesis 4: Estimated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Hypothesis </a:t>
            </a:r>
            <a:r>
              <a:rPr lang="en-IN" sz="1800" dirty="0" smtClean="0"/>
              <a:t>Null</a:t>
            </a:r>
            <a:r>
              <a:rPr lang="en-IN" sz="1800" dirty="0"/>
              <a:t>: Estimated Salary of people who left the bank and who did not are </a:t>
            </a:r>
            <a:r>
              <a:rPr lang="en-IN" sz="1800" dirty="0" smtClean="0"/>
              <a:t>similar. Alternative</a:t>
            </a:r>
            <a:r>
              <a:rPr lang="en-IN" sz="1800" dirty="0"/>
              <a:t>: Not similar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We do not reject the Null hypothesis. The probability of the null hypothesis using the t-test is </a:t>
            </a:r>
            <a:r>
              <a:rPr lang="en-IN" sz="1800" dirty="0" smtClean="0"/>
              <a:t>0.2416 or </a:t>
            </a:r>
            <a:r>
              <a:rPr lang="en-IN" sz="1800" dirty="0"/>
              <a:t>24.16% and using bootstrapping is 0.1222 or 12.22% which is more than the significance level </a:t>
            </a:r>
            <a:r>
              <a:rPr lang="en-IN" sz="1800" dirty="0" smtClean="0"/>
              <a:t>of 0.05</a:t>
            </a:r>
          </a:p>
          <a:p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47950"/>
            <a:ext cx="3810000" cy="23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7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 Pre-processing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</a:p>
          <a:p>
            <a:r>
              <a:rPr lang="en-IN" dirty="0" smtClean="0"/>
              <a:t>Label encoding</a:t>
            </a:r>
          </a:p>
          <a:p>
            <a:r>
              <a:rPr lang="en-IN" dirty="0" smtClean="0"/>
              <a:t>Scaling</a:t>
            </a:r>
          </a:p>
          <a:p>
            <a:r>
              <a:rPr lang="en-IN" dirty="0" smtClean="0"/>
              <a:t>Over Sampling</a:t>
            </a:r>
          </a:p>
          <a:p>
            <a:r>
              <a:rPr lang="en-IN" dirty="0" smtClean="0"/>
              <a:t>Data </a:t>
            </a:r>
            <a:r>
              <a:rPr lang="en-IN" dirty="0"/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8032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What Is Churn Rate?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churn rate, also known as the rate of attrition or customer churn, is the rate at which customers stop doing business with an </a:t>
            </a:r>
            <a:r>
              <a:rPr lang="en-IN" sz="2400" dirty="0" smtClean="0"/>
              <a:t>entity.</a:t>
            </a:r>
          </a:p>
          <a:p>
            <a:r>
              <a:rPr lang="en-IN" sz="2400" dirty="0" smtClean="0"/>
              <a:t>Churn </a:t>
            </a:r>
            <a:r>
              <a:rPr lang="en-IN" sz="2400" dirty="0"/>
              <a:t>rate usually lies in the range from 10% up to 30%. </a:t>
            </a:r>
          </a:p>
        </p:txBody>
      </p:sp>
    </p:spTree>
    <p:extLst>
      <p:ext uri="{BB962C8B-B14F-4D97-AF65-F5344CB8AC3E}">
        <p14:creationId xmlns:p14="http://schemas.microsoft.com/office/powerpoint/2010/main" val="9109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229600" cy="8572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Predictive Modelling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20"/>
            <a:ext cx="8229600" cy="485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   Logistic Regression                                   </a:t>
            </a:r>
            <a:r>
              <a:rPr lang="en-IN" sz="2800" dirty="0" err="1" smtClean="0"/>
              <a:t>kNN</a:t>
            </a: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 SVM with ‘</a:t>
            </a:r>
            <a:r>
              <a:rPr lang="en-IN" sz="2800" dirty="0" err="1" smtClean="0"/>
              <a:t>rbf</a:t>
            </a:r>
            <a:r>
              <a:rPr lang="en-IN" sz="2800" dirty="0" smtClean="0"/>
              <a:t>’                            SVM </a:t>
            </a:r>
            <a:r>
              <a:rPr lang="en-IN" sz="2800" dirty="0"/>
              <a:t>with </a:t>
            </a:r>
            <a:r>
              <a:rPr lang="en-IN" sz="2800" dirty="0" smtClean="0"/>
              <a:t>‘poly’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     Random Forest                                  </a:t>
            </a:r>
            <a:r>
              <a:rPr lang="en-IN" sz="2800" dirty="0" err="1" smtClean="0"/>
              <a:t>XGBoost</a:t>
            </a:r>
            <a:endParaRPr lang="en-IN" sz="2800" dirty="0"/>
          </a:p>
        </p:txBody>
      </p:sp>
      <p:pic>
        <p:nvPicPr>
          <p:cNvPr id="1026" name="Picture 2" descr="https://lh6.googleusercontent.com/vk6I8MicV6QlkBg0pSm3bEYMh5t8CCsg1FLDenO5LUgOdLIJvwk6lImDTUaycB0Bix4jCVXUi66C-LuIg_N2rQJae9qT4D3uKal5327XD_MKNDtA96olw75XQHchLcSt_ueuyu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90550"/>
            <a:ext cx="3409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NhKPEXEnJt7ktSj4NJqcml-fR4O1LvgaXtLYW-V7yLM9ALii81El1V9OxvJWEdxr0cI1ZI4vxT97uSqQfDhRtuHva1pcs03FENMyOvIYSP7T6pmtD-29dnISmoIJGjA1SCYCYYy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9542"/>
            <a:ext cx="3419475" cy="10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MS6EAIX7KteReE1nSkXo8-MwFs5nNGMfwIQVyZBc6nc2IZXwmc7Hb1v3hiNUKwvGTzP6WHPMooNg6uYFgaF-9oErpwioINUVANrvj3Dy1fyh5zOA0P0rQEPNM47PwFletyH9a7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90750"/>
            <a:ext cx="34480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-nsoc2mua0STjRjPr4yTEYmf-j0-uQj7oc6fvR45O_TFM2GTyYKukACBLFhaz0Kj2LleW_UsP-xX8bV6wfS9On4LuRgI75kXnFDXjHu96JlGEp_6DJ92vI6RyRGmbXm0HSz6dHQ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0750"/>
            <a:ext cx="3352800" cy="10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8vMxBewMb-l1NxmbyQFf22yCnSg6M9MkryfUzxKdGRPPD_5eXsDhKMeHUylmxMKQd9bftfCH1cZhsNKr-hqC4hbrHCid9RzjeqiWjy81oKDRDI3OqwmnxwABy3DEqE95WCSNr1Q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738562"/>
            <a:ext cx="3409950" cy="10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klJnHlcaQa75q9hYGmAOL53sE4SE6gevPi6Rq97ssgJFb7LSvtPYIjAAQbuf9NqZMHeC5AnMm6xJRPL8g4m_nWWVqL-z1lrRqMyazOef3CAP5cOKDXd2Dmp7fbNjj8U8e38qaIi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3701245"/>
            <a:ext cx="3419475" cy="10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Best Classifier: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XGBoost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Training Accuracy: 0.8885</a:t>
            </a:r>
          </a:p>
          <a:p>
            <a:r>
              <a:rPr lang="en-IN" sz="2400" dirty="0"/>
              <a:t>Roc </a:t>
            </a:r>
            <a:r>
              <a:rPr lang="en-IN" sz="2400" dirty="0" err="1"/>
              <a:t>Auc</a:t>
            </a:r>
            <a:r>
              <a:rPr lang="en-IN" sz="2400" dirty="0"/>
              <a:t> Score: </a:t>
            </a:r>
            <a:r>
              <a:rPr lang="en-IN" sz="2400" dirty="0" smtClean="0"/>
              <a:t>0.9532</a:t>
            </a:r>
          </a:p>
          <a:p>
            <a:r>
              <a:rPr lang="en-IN" sz="2400" dirty="0"/>
              <a:t>Classification Report</a:t>
            </a:r>
            <a:r>
              <a:rPr lang="en-IN" sz="2400" dirty="0" smtClean="0"/>
              <a:t>:</a:t>
            </a:r>
          </a:p>
          <a:p>
            <a:endParaRPr lang="en-IN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74950"/>
            <a:ext cx="44831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8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vqhov8IJG8mqvFlL1pqC9NZ8tDJR0Hd7TBU2fzzmkUO1zGa9v7pNXtEiL6PK9r6dpnI03MHP27CEh2N--n7j7jr2PO_oSD7ajT5zOvYQtmDPvVIxjq4ljcRm7znY9p7xuSHHqz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350"/>
            <a:ext cx="687058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4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Model Results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</a:t>
            </a:r>
            <a:r>
              <a:rPr lang="en-IN" sz="2400" dirty="0" smtClean="0"/>
              <a:t>recision and Recall</a:t>
            </a:r>
          </a:p>
          <a:p>
            <a:r>
              <a:rPr lang="en-IN" sz="2400" dirty="0" err="1" smtClean="0"/>
              <a:t>XGBoost</a:t>
            </a:r>
            <a:r>
              <a:rPr lang="en-IN" sz="2400" dirty="0" smtClean="0"/>
              <a:t> Classifier gave best results</a:t>
            </a:r>
          </a:p>
          <a:p>
            <a:r>
              <a:rPr lang="en-IN" sz="2400" dirty="0" smtClean="0"/>
              <a:t>Results improved using Over Sampling method.</a:t>
            </a:r>
          </a:p>
          <a:p>
            <a:r>
              <a:rPr lang="en-IN" sz="2400" dirty="0" smtClean="0"/>
              <a:t>Need continuous data for best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2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Assumptions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is not continuous data. Thus the assumption is that the data is a snapshot </a:t>
            </a:r>
            <a:r>
              <a:rPr lang="en-IN" sz="2000" dirty="0" smtClean="0"/>
              <a:t>as some point </a:t>
            </a:r>
            <a:r>
              <a:rPr lang="en-IN" sz="2000" dirty="0"/>
              <a:t>in time e.g. the balance is for a given date.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are customers who have exited but still have a balance in their account. </a:t>
            </a:r>
            <a:r>
              <a:rPr lang="en-IN" sz="2000" dirty="0" smtClean="0"/>
              <a:t>The assumption </a:t>
            </a:r>
            <a:r>
              <a:rPr lang="en-IN" sz="2000" dirty="0"/>
              <a:t>is that the customers had that much of amount when they cleared the account.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an active member but have exited. This should mean that the customer was </a:t>
            </a:r>
            <a:r>
              <a:rPr lang="en-IN" sz="2000" dirty="0" smtClean="0"/>
              <a:t>an active </a:t>
            </a:r>
            <a:r>
              <a:rPr lang="en-IN" sz="2000" dirty="0"/>
              <a:t>member before they left.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break down to the products bought into by a customer could provide more </a:t>
            </a:r>
            <a:r>
              <a:rPr lang="en-IN" sz="2000" dirty="0" smtClean="0"/>
              <a:t>information topping </a:t>
            </a:r>
            <a:r>
              <a:rPr lang="en-IN" sz="2000" dirty="0"/>
              <a:t>listing of product count</a:t>
            </a:r>
          </a:p>
        </p:txBody>
      </p:sp>
    </p:spTree>
    <p:extLst>
      <p:ext uri="{BB962C8B-B14F-4D97-AF65-F5344CB8AC3E}">
        <p14:creationId xmlns:p14="http://schemas.microsoft.com/office/powerpoint/2010/main" val="2638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Why does churn happen?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Availability </a:t>
            </a:r>
            <a:r>
              <a:rPr lang="en-IN" sz="2800" dirty="0"/>
              <a:t>of latest technology</a:t>
            </a:r>
          </a:p>
          <a:p>
            <a:r>
              <a:rPr lang="en-IN" sz="2800" dirty="0" smtClean="0"/>
              <a:t>Customer-friendly </a:t>
            </a:r>
            <a:r>
              <a:rPr lang="en-IN" sz="2800" dirty="0"/>
              <a:t>bank </a:t>
            </a:r>
            <a:r>
              <a:rPr lang="en-IN" sz="2800" dirty="0" smtClean="0"/>
              <a:t>staff</a:t>
            </a:r>
            <a:endParaRPr lang="en-IN" sz="2800" dirty="0"/>
          </a:p>
          <a:p>
            <a:r>
              <a:rPr lang="en-IN" sz="2800" dirty="0" smtClean="0"/>
              <a:t>Low </a:t>
            </a:r>
            <a:r>
              <a:rPr lang="en-IN" sz="2800" dirty="0"/>
              <a:t>interest rates</a:t>
            </a:r>
          </a:p>
          <a:p>
            <a:r>
              <a:rPr lang="en-IN" sz="2800" dirty="0" smtClean="0"/>
              <a:t>Location</a:t>
            </a:r>
            <a:endParaRPr lang="en-IN" sz="2800" dirty="0"/>
          </a:p>
          <a:p>
            <a:r>
              <a:rPr lang="en-IN" sz="2800" dirty="0" smtClean="0"/>
              <a:t>Services offered</a:t>
            </a:r>
          </a:p>
        </p:txBody>
      </p:sp>
    </p:spTree>
    <p:extLst>
      <p:ext uri="{BB962C8B-B14F-4D97-AF65-F5344CB8AC3E}">
        <p14:creationId xmlns:p14="http://schemas.microsoft.com/office/powerpoint/2010/main" val="2409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Importance of this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cost of attracting new customers can be five to six times more than holding on to an existing customers</a:t>
            </a:r>
          </a:p>
          <a:p>
            <a:r>
              <a:rPr lang="en-IN" sz="2400" dirty="0" smtClean="0"/>
              <a:t>Long </a:t>
            </a:r>
            <a:r>
              <a:rPr lang="en-IN" sz="2400" dirty="0"/>
              <a:t>term customers become less costly to serve, they generate higher profits, and they may also provide new referrals</a:t>
            </a:r>
          </a:p>
          <a:p>
            <a:r>
              <a:rPr lang="en-IN" sz="2400" dirty="0" smtClean="0"/>
              <a:t>Losing </a:t>
            </a:r>
            <a:r>
              <a:rPr lang="en-IN" sz="2400" dirty="0"/>
              <a:t>a customer usually leads to loss in profit for the bank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2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Data: Churn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prediction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Credit Score</a:t>
            </a:r>
          </a:p>
          <a:p>
            <a:r>
              <a:rPr lang="en-IN" dirty="0" smtClean="0"/>
              <a:t>Age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Geography</a:t>
            </a:r>
          </a:p>
          <a:p>
            <a:r>
              <a:rPr lang="en-IN" dirty="0" smtClean="0"/>
              <a:t>Number of products</a:t>
            </a:r>
          </a:p>
          <a:p>
            <a:r>
              <a:rPr lang="en-IN" dirty="0" smtClean="0"/>
              <a:t>Estimated Salary</a:t>
            </a:r>
          </a:p>
          <a:p>
            <a:r>
              <a:rPr lang="en-IN" dirty="0" smtClean="0"/>
              <a:t>Balance</a:t>
            </a:r>
          </a:p>
          <a:p>
            <a:r>
              <a:rPr lang="en-IN" dirty="0" smtClean="0"/>
              <a:t>Tenure</a:t>
            </a:r>
          </a:p>
          <a:p>
            <a:r>
              <a:rPr lang="en-IN" dirty="0" smtClean="0"/>
              <a:t>Has Credit Card or not</a:t>
            </a:r>
          </a:p>
          <a:p>
            <a:r>
              <a:rPr lang="en-IN" dirty="0" smtClean="0"/>
              <a:t>Is active member or not</a:t>
            </a:r>
          </a:p>
        </p:txBody>
      </p:sp>
    </p:spTree>
    <p:extLst>
      <p:ext uri="{BB962C8B-B14F-4D97-AF65-F5344CB8AC3E}">
        <p14:creationId xmlns:p14="http://schemas.microsoft.com/office/powerpoint/2010/main" val="809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Exploratory Analysis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4" y="971550"/>
            <a:ext cx="740392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8846" y="417195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median age of people whom the bank retained is 37 </a:t>
            </a:r>
            <a:r>
              <a:rPr lang="en-IN" dirty="0" smtClean="0"/>
              <a:t>and the </a:t>
            </a:r>
          </a:p>
          <a:p>
            <a:pPr algn="ctr"/>
            <a:r>
              <a:rPr lang="en-IN" dirty="0" smtClean="0"/>
              <a:t>median </a:t>
            </a:r>
            <a:r>
              <a:rPr lang="en-IN" dirty="0"/>
              <a:t>age of people who exited the bank </a:t>
            </a:r>
            <a:r>
              <a:rPr lang="en-IN" dirty="0" smtClean="0"/>
              <a:t>is 45.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7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Gender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48399"/>
            <a:ext cx="8229600" cy="314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21141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It is female who left the bank more than the male. The percentage of the female who left the bank is 25%, whereas for males it is 16%.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Active Member and Geography count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5" y="1047605"/>
            <a:ext cx="8172870" cy="28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09575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The inactive members churned more with 27%. Only 14% of active members churned</a:t>
            </a:r>
            <a:r>
              <a:rPr lang="en-IN" sz="1600" dirty="0" smtClean="0"/>
              <a:t>. </a:t>
            </a:r>
            <a:r>
              <a:rPr lang="en-IN" sz="1600" dirty="0"/>
              <a:t>Most churning of customers happened in Germany with almost 32% of customers leaving the bank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9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708</Words>
  <Application>Microsoft Office PowerPoint</Application>
  <PresentationFormat>On-screen Show (16:9)</PresentationFormat>
  <Paragraphs>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Predicting The Churn Of Bank Customers</vt:lpstr>
      <vt:lpstr>What Is Churn Rate?</vt:lpstr>
      <vt:lpstr>Why does churn happen?</vt:lpstr>
      <vt:lpstr>Importance of this Analysis</vt:lpstr>
      <vt:lpstr>Data: Churn prediction variables</vt:lpstr>
      <vt:lpstr>Exploratory Analysis</vt:lpstr>
      <vt:lpstr>Age</vt:lpstr>
      <vt:lpstr>Gender</vt:lpstr>
      <vt:lpstr>Active Member and Geography count</vt:lpstr>
      <vt:lpstr>Balance vs others</vt:lpstr>
      <vt:lpstr>Tenure vs others</vt:lpstr>
      <vt:lpstr>Number of Products vs others</vt:lpstr>
      <vt:lpstr>Estimated Salary vs Others</vt:lpstr>
      <vt:lpstr>Hypothesis Testing</vt:lpstr>
      <vt:lpstr>Hypothesis 1: Age</vt:lpstr>
      <vt:lpstr>Hypothesis 2: Credit Score</vt:lpstr>
      <vt:lpstr>Hypothesis 3: Balance</vt:lpstr>
      <vt:lpstr>Hypothesis 4: Estimated Salary</vt:lpstr>
      <vt:lpstr>Data Pre-processing</vt:lpstr>
      <vt:lpstr>Predictive Modelling</vt:lpstr>
      <vt:lpstr>PowerPoint Presentation</vt:lpstr>
      <vt:lpstr>Best Classifier: XGBoost</vt:lpstr>
      <vt:lpstr>PowerPoint Presentation</vt:lpstr>
      <vt:lpstr>Model Results</vt:lpstr>
      <vt:lpstr>Assumptions and Limitations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Bank Customers</dc:title>
  <dc:creator>Vaibhav Agarwal</dc:creator>
  <cp:lastModifiedBy>Vaibhav Agarwal</cp:lastModifiedBy>
  <cp:revision>20</cp:revision>
  <dcterms:created xsi:type="dcterms:W3CDTF">2006-08-16T00:00:00Z</dcterms:created>
  <dcterms:modified xsi:type="dcterms:W3CDTF">2020-02-13T17:38:04Z</dcterms:modified>
</cp:coreProperties>
</file>