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0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68" r:id="rId6"/>
    <p:sldId id="259" r:id="rId7"/>
    <p:sldId id="260" r:id="rId8"/>
    <p:sldId id="261" r:id="rId9"/>
    <p:sldId id="262" r:id="rId10"/>
    <p:sldId id="263" r:id="rId11"/>
    <p:sldId id="269" r:id="rId12"/>
    <p:sldId id="265" r:id="rId13"/>
  </p:sldIdLst>
  <p:sldSz cx="18288000" cy="10287000"/>
  <p:notesSz cx="6858000" cy="9144000"/>
  <p:embeddedFontLst>
    <p:embeddedFont>
      <p:font typeface="Bahnschrift SemiBold Condensed" panose="020B0502040204020203" pitchFamily="34" charset="0"/>
      <p:bold r:id="rId17"/>
    </p:embeddedFont>
    <p:embeddedFont>
      <p:font typeface="Open Sans Light Bold" panose="020B0806030504020204"/>
      <p:bold r:id="rId18"/>
    </p:embeddedFont>
    <p:embeddedFont>
      <p:font typeface="Aileron Regular Bold" panose="00000800000000000000"/>
      <p:bold r:id="rId19"/>
    </p:embeddedFont>
    <p:embeddedFont>
      <p:font typeface="Abhaya Libre Regular Bold" panose="020B0604020202020204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5014" autoAdjust="0"/>
  </p:normalViewPr>
  <p:slideViewPr>
    <p:cSldViewPr showGuides="1">
      <p:cViewPr>
        <p:scale>
          <a:sx n="47" d="100"/>
          <a:sy n="47" d="100"/>
        </p:scale>
        <p:origin x="533" y="34"/>
      </p:cViewPr>
      <p:guideLst>
        <p:guide orient="horz" pos="21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jpe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68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2051216">
            <a:off x="-4293489" y="-2751083"/>
            <a:ext cx="8229600" cy="8229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1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p:blipFill>
        <p:spPr>
          <a:xfrm rot="-2051216">
            <a:off x="13259683" y="-4114800"/>
            <a:ext cx="8229600" cy="8229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 rot="-5400000">
            <a:off x="-1849761" y="-762503"/>
            <a:ext cx="5756922" cy="497973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4166339" y="332509"/>
            <a:ext cx="7107382" cy="14547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6" name="AutoShape 6"/>
          <p:cNvSpPr/>
          <p:nvPr/>
        </p:nvSpPr>
        <p:spPr>
          <a:xfrm>
            <a:off x="1409284" y="6123259"/>
            <a:ext cx="154998" cy="2348345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7" name="AutoShape 7"/>
          <p:cNvSpPr/>
          <p:nvPr/>
        </p:nvSpPr>
        <p:spPr>
          <a:xfrm rot="-5400000">
            <a:off x="-2807553" y="7218987"/>
            <a:ext cx="7107382" cy="145473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10" name="TextBox 10"/>
          <p:cNvSpPr txBox="1"/>
          <p:nvPr/>
        </p:nvSpPr>
        <p:spPr>
          <a:xfrm>
            <a:off x="4553914" y="2552506"/>
            <a:ext cx="10457486" cy="1128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7400" dirty="0">
                <a:solidFill>
                  <a:srgbClr val="FFFFFF"/>
                </a:solidFill>
                <a:latin typeface="Bahnschrift SemiBold Condensed" panose="020B0502040204020203" pitchFamily="34" charset="0"/>
              </a:rPr>
              <a:t>MOVIE RECOMMENDATION SYSTEM</a:t>
            </a:r>
            <a:endParaRPr lang="en-US" sz="7400" dirty="0">
              <a:solidFill>
                <a:srgbClr val="FFFFFF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808845" y="8039100"/>
            <a:ext cx="8318500" cy="18307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60"/>
              </a:lnSpc>
            </a:pPr>
            <a:r>
              <a:rPr lang="en-IN" altLang="en-US" sz="3400">
                <a:solidFill>
                  <a:srgbClr val="FFFFFF"/>
                </a:solidFill>
                <a:latin typeface="Open Sans Light Bold" panose="020B0806030504020204"/>
              </a:rPr>
              <a:t>Vaibhav Negi</a:t>
            </a:r>
            <a:r>
              <a:rPr lang="en-US" sz="3400">
                <a:solidFill>
                  <a:srgbClr val="FFFFFF"/>
                </a:solidFill>
                <a:latin typeface="Open Sans Light Bold" panose="020B0806030504020204"/>
              </a:rPr>
              <a:t>   </a:t>
            </a:r>
            <a:r>
              <a:rPr lang="en-IN" altLang="en-US" sz="3400">
                <a:solidFill>
                  <a:srgbClr val="FFFFFF"/>
                </a:solidFill>
                <a:latin typeface="Open Sans Light Bold" panose="020B0806030504020204"/>
              </a:rPr>
              <a:t>         :</a:t>
            </a:r>
            <a:r>
              <a:rPr lang="en-US" sz="3400">
                <a:solidFill>
                  <a:srgbClr val="FFFFFF"/>
                </a:solidFill>
                <a:latin typeface="Open Sans Light Bold" panose="020B0806030504020204"/>
              </a:rPr>
              <a:t>   </a:t>
            </a:r>
            <a:r>
              <a:rPr lang="en-IN" altLang="en-US" sz="3400">
                <a:solidFill>
                  <a:srgbClr val="FFFFFF"/>
                </a:solidFill>
                <a:latin typeface="Open Sans Light Bold" panose="020B0806030504020204"/>
              </a:rPr>
              <a:t>22BTCSE0319</a:t>
            </a:r>
            <a:endParaRPr lang="en-US" sz="3400">
              <a:solidFill>
                <a:srgbClr val="FFFFFF"/>
              </a:solidFill>
              <a:latin typeface="Open Sans Light Bold" panose="020B0806030504020204"/>
            </a:endParaRPr>
          </a:p>
          <a:p>
            <a:pPr>
              <a:lnSpc>
                <a:spcPts val="4760"/>
              </a:lnSpc>
            </a:pPr>
            <a:r>
              <a:rPr lang="en-IN" altLang="en-US" sz="3400">
                <a:solidFill>
                  <a:srgbClr val="FFFFFF"/>
                </a:solidFill>
                <a:latin typeface="Open Sans Light Bold" panose="020B0806030504020204"/>
              </a:rPr>
              <a:t>Vineet Saini</a:t>
            </a:r>
            <a:r>
              <a:rPr lang="en-US" sz="3400">
                <a:solidFill>
                  <a:srgbClr val="FFFFFF"/>
                </a:solidFill>
                <a:latin typeface="Open Sans Light Bold" panose="020B0806030504020204"/>
              </a:rPr>
              <a:t>     </a:t>
            </a:r>
            <a:r>
              <a:rPr lang="en-IN" altLang="en-US" sz="3400">
                <a:solidFill>
                  <a:srgbClr val="FFFFFF"/>
                </a:solidFill>
                <a:latin typeface="Open Sans Light Bold" panose="020B0806030504020204"/>
              </a:rPr>
              <a:t>         </a:t>
            </a:r>
            <a:r>
              <a:rPr lang="en-US" sz="3400">
                <a:solidFill>
                  <a:srgbClr val="FFFFFF"/>
                </a:solidFill>
                <a:latin typeface="Open Sans Light Bold" panose="020B0806030504020204"/>
              </a:rPr>
              <a:t> </a:t>
            </a:r>
            <a:r>
              <a:rPr lang="en-IN" altLang="en-US" sz="3400">
                <a:solidFill>
                  <a:srgbClr val="FFFFFF"/>
                </a:solidFill>
                <a:latin typeface="Open Sans Light Bold" panose="020B0806030504020204"/>
              </a:rPr>
              <a:t>:</a:t>
            </a:r>
            <a:r>
              <a:rPr lang="en-US" sz="3400">
                <a:solidFill>
                  <a:srgbClr val="FFFFFF"/>
                </a:solidFill>
                <a:latin typeface="Open Sans Light Bold" panose="020B0806030504020204"/>
              </a:rPr>
              <a:t>   </a:t>
            </a:r>
            <a:r>
              <a:rPr lang="en-IN" altLang="en-US" sz="3400">
                <a:solidFill>
                  <a:srgbClr val="FFFFFF"/>
                </a:solidFill>
                <a:latin typeface="Open Sans Light Bold" panose="020B0806030504020204"/>
              </a:rPr>
              <a:t>22BTCSE0035</a:t>
            </a:r>
            <a:endParaRPr lang="en-US" sz="3400">
              <a:solidFill>
                <a:srgbClr val="FFFFFF"/>
              </a:solidFill>
              <a:latin typeface="Open Sans Light Bold" panose="020B0806030504020204"/>
            </a:endParaRPr>
          </a:p>
          <a:p>
            <a:pPr>
              <a:lnSpc>
                <a:spcPts val="4760"/>
              </a:lnSpc>
            </a:pPr>
            <a:r>
              <a:rPr lang="en-IN" altLang="en-US" sz="3400">
                <a:solidFill>
                  <a:srgbClr val="FFFFFF"/>
                </a:solidFill>
                <a:latin typeface="Open Sans Light Bold" panose="020B0806030504020204"/>
              </a:rPr>
              <a:t>Upendra Kr. Yadav</a:t>
            </a:r>
            <a:r>
              <a:rPr lang="en-US" sz="3400">
                <a:solidFill>
                  <a:srgbClr val="FFFFFF"/>
                </a:solidFill>
                <a:latin typeface="Open Sans Light Bold" panose="020B0806030504020204"/>
              </a:rPr>
              <a:t>  </a:t>
            </a:r>
            <a:r>
              <a:rPr lang="en-IN" altLang="en-US" sz="3400">
                <a:solidFill>
                  <a:srgbClr val="FFFFFF"/>
                </a:solidFill>
                <a:latin typeface="Open Sans Light Bold" panose="020B0806030504020204"/>
              </a:rPr>
              <a:t>:</a:t>
            </a:r>
            <a:r>
              <a:rPr lang="en-US" sz="3400">
                <a:solidFill>
                  <a:srgbClr val="FFFFFF"/>
                </a:solidFill>
                <a:latin typeface="Open Sans Light Bold" panose="020B0806030504020204"/>
              </a:rPr>
              <a:t>   </a:t>
            </a:r>
            <a:r>
              <a:rPr lang="en-IN" altLang="en-US" sz="3400">
                <a:solidFill>
                  <a:srgbClr val="FFFFFF"/>
                </a:solidFill>
                <a:latin typeface="Open Sans Light Bold" panose="020B0806030504020204"/>
              </a:rPr>
              <a:t>22BTCSE0297</a:t>
            </a:r>
            <a:endParaRPr lang="en-IN" altLang="en-US" sz="3400">
              <a:solidFill>
                <a:srgbClr val="FFFFFF"/>
              </a:solidFill>
              <a:latin typeface="Open Sans Light Bold" panose="020B0806030504020204"/>
            </a:endParaRPr>
          </a:p>
        </p:txBody>
      </p:sp>
      <p:pic>
        <p:nvPicPr>
          <p:cNvPr id="13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p:blipFill>
        <p:spPr>
          <a:xfrm>
            <a:off x="2075424" y="5341357"/>
            <a:ext cx="3252355" cy="3252355"/>
          </a:xfrm>
          <a:prstGeom prst="rect">
            <a:avLst/>
          </a:prstGeom>
        </p:spPr>
      </p:pic>
      <p:pic>
        <p:nvPicPr>
          <p:cNvPr id="14" name="Picture 13" descr="Screenshot 2025-03-18 0711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60860" y="38100"/>
            <a:ext cx="6315710" cy="216344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8" name="TextBox 2"/>
          <p:cNvSpPr txBox="1"/>
          <p:nvPr/>
        </p:nvSpPr>
        <p:spPr>
          <a:xfrm>
            <a:off x="2743200" y="38100"/>
            <a:ext cx="13796645" cy="17233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ctr">
              <a:lnSpc>
                <a:spcPts val="13445"/>
              </a:lnSpc>
              <a:spcBef>
                <a:spcPct val="0"/>
              </a:spcBef>
            </a:pPr>
            <a:r>
              <a:rPr lang="en-US" sz="7600" b="1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</a:t>
            </a:r>
            <a:r>
              <a:rPr lang="en-IN" sz="7600" b="1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FUTURE ENHANCEMENTS</a:t>
            </a:r>
            <a:endParaRPr lang="en-IN" sz="7600" b="1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609600" y="2092325"/>
            <a:ext cx="16181070" cy="312483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marL="906780" lvl="1" indent="-453390" algn="l">
              <a:lnSpc>
                <a:spcPts val="5880"/>
              </a:lnSpc>
              <a:buFont typeface="Arial" panose="020B0604020202020204"/>
              <a:buChar char="•"/>
            </a:pPr>
            <a:r>
              <a:rPr lang="en-US" altLang="en-GB" sz="24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Hybrid Recommendation System –</a:t>
            </a:r>
            <a:r>
              <a:rPr lang="en-US" altLang="en-GB" sz="24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Combine Content-Based &amp; Collaborative Filtering for better accuracy.</a:t>
            </a:r>
            <a:endParaRPr lang="en-US" altLang="en-GB" sz="24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906780" lvl="1" indent="-453390" algn="l">
              <a:lnSpc>
                <a:spcPts val="5880"/>
              </a:lnSpc>
              <a:buFont typeface="Arial" panose="020B0604020202020204"/>
              <a:buChar char="•"/>
            </a:pPr>
            <a:r>
              <a:rPr lang="en-US" altLang="en-GB" sz="24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User Ratings &amp; Preferences –</a:t>
            </a:r>
            <a:r>
              <a:rPr lang="en-US" altLang="en-GB" sz="24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Allow users to rate movies, improving personalised recommendations.</a:t>
            </a:r>
            <a:endParaRPr lang="en-US" altLang="en-GB" sz="24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906780" lvl="1" indent="-453390" algn="l">
              <a:lnSpc>
                <a:spcPts val="5880"/>
              </a:lnSpc>
              <a:buFont typeface="Arial" panose="020B0604020202020204"/>
              <a:buChar char="•"/>
            </a:pPr>
            <a:r>
              <a:rPr lang="en-US" altLang="en-GB" sz="2400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Web &amp; Mobile Deployment –</a:t>
            </a:r>
            <a:r>
              <a:rPr lang="en-US" altLang="en-GB" sz="24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Expand into a mobile app for a seamless experience.</a:t>
            </a:r>
            <a:endParaRPr lang="en-US" altLang="en-GB" sz="24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2743200" y="5219700"/>
            <a:ext cx="13648690" cy="48755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333505" cy="10287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6096000" y="3619500"/>
            <a:ext cx="8992870" cy="24472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GB" sz="9000" b="1">
                <a:solidFill>
                  <a:schemeClr val="bg1"/>
                </a:solidFill>
                <a:latin typeface="Symbol" panose="05050102010706020507" charset="0"/>
                <a:cs typeface="Symbol" panose="05050102010706020507" charset="0"/>
              </a:rPr>
              <a:t>THANK YOU !</a:t>
            </a:r>
            <a:r>
              <a:rPr lang="en-IN" altLang="en-GB" sz="9000" b="1"/>
              <a:t> </a:t>
            </a:r>
            <a:endParaRPr lang="en-IN" altLang="en-GB" sz="9000" b="1"/>
          </a:p>
        </p:txBody>
      </p:sp>
      <p:sp>
        <p:nvSpPr>
          <p:cNvPr id="5" name="Text Box 4"/>
          <p:cNvSpPr txBox="1"/>
          <p:nvPr/>
        </p:nvSpPr>
        <p:spPr>
          <a:xfrm>
            <a:off x="13750290" y="4359910"/>
            <a:ext cx="7472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457149" y="952500"/>
            <a:ext cx="14068119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dirty="0">
                <a:solidFill>
                  <a:srgbClr val="FFFFFF"/>
                </a:solidFill>
                <a:latin typeface="Aileron Regular Bold" panose="00000800000000000000"/>
              </a:rPr>
              <a:t>PROBLEM STATEMENT</a:t>
            </a:r>
            <a:endParaRPr lang="en-US" sz="7500" dirty="0">
              <a:solidFill>
                <a:srgbClr val="FFFFFF"/>
              </a:solidFill>
              <a:latin typeface="Aileron Regular Bold" panose="0000080000000000000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8135" y="2633345"/>
            <a:ext cx="11269345" cy="734822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885825" lvl="1" indent="-443230" algn="l">
              <a:lnSpc>
                <a:spcPts val="5745"/>
              </a:lnSpc>
              <a:buFont typeface="Arial" panose="020B0604020202020204"/>
              <a:buChar char="•"/>
            </a:pPr>
            <a:r>
              <a:rPr lang="en-US" altLang="en-GB" sz="4000">
                <a:solidFill>
                  <a:schemeClr val="bg1"/>
                </a:solidFill>
                <a:latin typeface="Times New Roman" panose="02020603050405020304" charset="0"/>
                <a:ea typeface="Canva Sans" panose="020B0503030501040103"/>
                <a:cs typeface="Times New Roman" panose="02020603050405020304" charset="0"/>
                <a:sym typeface="Canva Sans" panose="020B0503030501040103"/>
              </a:rPr>
              <a:t>Users struggle to find relevant movies.</a:t>
            </a:r>
            <a:endParaRPr lang="en-US" altLang="en-GB" sz="4000">
              <a:solidFill>
                <a:schemeClr val="bg1"/>
              </a:solidFill>
              <a:latin typeface="Times New Roman" panose="02020603050405020304" charset="0"/>
              <a:ea typeface="Canva Sans" panose="020B0503030501040103"/>
              <a:cs typeface="Times New Roman" panose="02020603050405020304" charset="0"/>
              <a:sym typeface="Canva Sans" panose="020B0503030501040103"/>
            </a:endParaRPr>
          </a:p>
          <a:p>
            <a:pPr marL="885825" lvl="1" indent="-443230" algn="l">
              <a:lnSpc>
                <a:spcPts val="5745"/>
              </a:lnSpc>
              <a:buFont typeface="Arial" panose="020B0604020202020204"/>
              <a:buChar char="•"/>
            </a:pPr>
            <a:endParaRPr lang="en-US" altLang="en-GB" sz="4000">
              <a:solidFill>
                <a:schemeClr val="bg1"/>
              </a:solidFill>
              <a:latin typeface="Times New Roman" panose="02020603050405020304" charset="0"/>
              <a:ea typeface="Canva Sans" panose="020B0503030501040103"/>
              <a:cs typeface="Times New Roman" panose="02020603050405020304" charset="0"/>
              <a:sym typeface="Canva Sans" panose="020B0503030501040103"/>
            </a:endParaRPr>
          </a:p>
          <a:p>
            <a:pPr marL="885825" lvl="1" indent="-443230" algn="l">
              <a:lnSpc>
                <a:spcPts val="5745"/>
              </a:lnSpc>
              <a:buFont typeface="Arial" panose="020B0604020202020204"/>
              <a:buChar char="•"/>
            </a:pPr>
            <a:r>
              <a:rPr lang="en-US" altLang="en-GB" sz="4000">
                <a:solidFill>
                  <a:schemeClr val="bg1"/>
                </a:solidFill>
                <a:latin typeface="Times New Roman" panose="02020603050405020304" charset="0"/>
                <a:ea typeface="Canva Sans" panose="020B0503030501040103"/>
                <a:cs typeface="Times New Roman" panose="02020603050405020304" charset="0"/>
                <a:sym typeface="Canva Sans" panose="020B0503030501040103"/>
              </a:rPr>
              <a:t>Traditional search methods are time-consuming.</a:t>
            </a:r>
            <a:endParaRPr lang="en-US" altLang="en-GB" sz="4000">
              <a:solidFill>
                <a:schemeClr val="bg1"/>
              </a:solidFill>
              <a:latin typeface="Times New Roman" panose="02020603050405020304" charset="0"/>
              <a:ea typeface="Canva Sans" panose="020B0503030501040103"/>
              <a:cs typeface="Times New Roman" panose="02020603050405020304" charset="0"/>
              <a:sym typeface="Canva Sans" panose="020B0503030501040103"/>
            </a:endParaRPr>
          </a:p>
          <a:p>
            <a:pPr marL="442595" lvl="1" indent="0" algn="l">
              <a:lnSpc>
                <a:spcPts val="5745"/>
              </a:lnSpc>
              <a:buFont typeface="Arial" panose="020B0604020202020204"/>
              <a:buNone/>
            </a:pPr>
            <a:endParaRPr lang="en-US" altLang="en-GB" sz="4000">
              <a:solidFill>
                <a:schemeClr val="bg1"/>
              </a:solidFill>
              <a:latin typeface="Times New Roman" panose="02020603050405020304" charset="0"/>
              <a:ea typeface="Canva Sans" panose="020B0503030501040103"/>
              <a:cs typeface="Times New Roman" panose="02020603050405020304" charset="0"/>
              <a:sym typeface="Canva Sans" panose="020B0503030501040103"/>
            </a:endParaRPr>
          </a:p>
          <a:p>
            <a:pPr marL="885825" lvl="1" indent="-443230" algn="l">
              <a:lnSpc>
                <a:spcPts val="5745"/>
              </a:lnSpc>
              <a:buFont typeface="Arial" panose="020B0604020202020204"/>
              <a:buChar char="•"/>
            </a:pPr>
            <a:r>
              <a:rPr lang="en-US" altLang="en-GB" sz="4000">
                <a:solidFill>
                  <a:schemeClr val="bg1"/>
                </a:solidFill>
                <a:latin typeface="Times New Roman" panose="02020603050405020304" charset="0"/>
                <a:ea typeface="Canva Sans" panose="020B0503030501040103"/>
                <a:cs typeface="Times New Roman" panose="02020603050405020304" charset="0"/>
                <a:sym typeface="Canva Sans" panose="020B0503030501040103"/>
              </a:rPr>
              <a:t>Our system aims to provide personalized recommendations using advanced filtering techniques</a:t>
            </a:r>
            <a:r>
              <a:rPr lang="en-IN" altLang="en-US" sz="4000">
                <a:solidFill>
                  <a:schemeClr val="bg1"/>
                </a:solidFill>
                <a:latin typeface="Times New Roman" panose="02020603050405020304" charset="0"/>
                <a:ea typeface="Canva Sans" panose="020B0503030501040103"/>
                <a:cs typeface="Times New Roman" panose="02020603050405020304" charset="0"/>
                <a:sym typeface="Canva Sans" panose="020B0503030501040103"/>
              </a:rPr>
              <a:t> (C</a:t>
            </a:r>
            <a:r>
              <a:rPr lang="en-IN" altLang="en-US" sz="4000" b="1">
                <a:solidFill>
                  <a:schemeClr val="bg1"/>
                </a:solidFill>
                <a:latin typeface="Times New Roman" panose="02020603050405020304" charset="0"/>
                <a:ea typeface="Canva Sans" panose="020B0503030501040103"/>
                <a:cs typeface="Times New Roman" panose="02020603050405020304" charset="0"/>
                <a:sym typeface="Canva Sans" panose="020B0503030501040103"/>
              </a:rPr>
              <a:t>ontent-Based Filtering</a:t>
            </a:r>
            <a:r>
              <a:rPr lang="en-IN" altLang="en-US" sz="4000">
                <a:solidFill>
                  <a:schemeClr val="bg1"/>
                </a:solidFill>
                <a:latin typeface="Times New Roman" panose="02020603050405020304" charset="0"/>
                <a:ea typeface="Canva Sans" panose="020B0503030501040103"/>
                <a:cs typeface="Times New Roman" panose="02020603050405020304" charset="0"/>
                <a:sym typeface="Canva Sans" panose="020B0503030501040103"/>
              </a:rPr>
              <a:t>) </a:t>
            </a:r>
            <a:r>
              <a:rPr lang="en-US" altLang="en-GB" sz="4000">
                <a:solidFill>
                  <a:schemeClr val="bg1"/>
                </a:solidFill>
                <a:latin typeface="Times New Roman" panose="02020603050405020304" charset="0"/>
                <a:ea typeface="Canva Sans" panose="020B0503030501040103"/>
                <a:cs typeface="Times New Roman" panose="02020603050405020304" charset="0"/>
                <a:sym typeface="Canva Sans" panose="020B0503030501040103"/>
              </a:rPr>
              <a:t>.</a:t>
            </a:r>
            <a:endParaRPr lang="en-US" altLang="en-GB" sz="4000">
              <a:solidFill>
                <a:schemeClr val="bg1"/>
              </a:solidFill>
              <a:latin typeface="Times New Roman" panose="02020603050405020304" charset="0"/>
              <a:ea typeface="Canva Sans" panose="020B0503030501040103"/>
              <a:cs typeface="Times New Roman" panose="02020603050405020304" charset="0"/>
              <a:sym typeface="Canva Sans" panose="020B0503030501040103"/>
            </a:endParaRPr>
          </a:p>
          <a:p>
            <a:pPr marL="885825" lvl="1" indent="-443230" algn="l">
              <a:lnSpc>
                <a:spcPts val="5745"/>
              </a:lnSpc>
              <a:buFont typeface="Arial" panose="020B0604020202020204"/>
              <a:buChar char="•"/>
            </a:pPr>
            <a:endParaRPr lang="en-US" altLang="en-GB" sz="4000" b="1" dirty="0">
              <a:solidFill>
                <a:schemeClr val="bg1"/>
              </a:solidFill>
              <a:latin typeface="Times New Roman" panose="02020603050405020304" charset="0"/>
              <a:ea typeface="Canva Sans" panose="020B0503030501040103"/>
              <a:cs typeface="Times New Roman" panose="02020603050405020304" charset="0"/>
              <a:sym typeface="Canva Sans" panose="020B0503030501040103"/>
            </a:endParaRPr>
          </a:p>
        </p:txBody>
      </p:sp>
      <p:pic>
        <p:nvPicPr>
          <p:cNvPr id="12" name="Picture 2"/>
          <p:cNvPicPr>
            <a:picLocks noChangeAspect="1"/>
          </p:cNvPicPr>
          <p:nvPr/>
        </p:nvPicPr>
        <p:blipFill>
          <a:blip r:embed="rId6"/>
          <a:srcRect t="4662"/>
          <a:stretch>
            <a:fillRect/>
          </a:stretch>
        </p:blipFill>
        <p:spPr>
          <a:xfrm>
            <a:off x="11887200" y="2633345"/>
            <a:ext cx="5272405" cy="622173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7997721">
            <a:off x="16106326" y="5145978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367155" y="3435985"/>
            <a:ext cx="12583795" cy="299783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1139190" lvl="1" indent="-685800" algn="l">
              <a:lnSpc>
                <a:spcPts val="5880"/>
              </a:lnSpc>
              <a:buFont typeface="Arial" panose="020B0604020202020204" pitchFamily="34" charset="0"/>
              <a:buChar char="•"/>
            </a:pPr>
            <a:r>
              <a:rPr lang="en-US" altLang="en-GB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Develop a movie recommendation system using Machine Learning.</a:t>
            </a:r>
            <a:endParaRPr lang="en-US" altLang="en-GB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910590" lvl="1" indent="-457200" algn="l">
              <a:lnSpc>
                <a:spcPts val="5880"/>
              </a:lnSpc>
              <a:buFont typeface="Arial" panose="020B0604020202020204" pitchFamily="34" charset="0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 </a:t>
            </a:r>
            <a:r>
              <a:rPr lang="en-US" altLang="en-GB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Use Cosine Similarity to find and suggest similar movies.</a:t>
            </a:r>
            <a:endParaRPr lang="en-US" altLang="en-GB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906780" lvl="1" indent="-453390" algn="l">
              <a:lnSpc>
                <a:spcPts val="5880"/>
              </a:lnSpc>
              <a:buFont typeface="Arial" panose="020B0604020202020204"/>
              <a:buChar char="•"/>
            </a:pPr>
            <a:r>
              <a:rPr lang="en-IN" alt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 </a:t>
            </a:r>
            <a:r>
              <a:rPr lang="en-US" altLang="en-GB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Create an interactive UI with Streamlit for easy access.</a:t>
            </a:r>
            <a:endParaRPr lang="en-US" altLang="en-GB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535305" lvl="1" indent="0">
              <a:lnSpc>
                <a:spcPts val="6940"/>
              </a:lnSpc>
              <a:buFont typeface="Arial" panose="020B0604020202020204"/>
              <a:buNone/>
            </a:pPr>
            <a:endParaRPr lang="en-US" sz="4955" dirty="0">
              <a:solidFill>
                <a:schemeClr val="bg1"/>
              </a:solidFill>
              <a:latin typeface="Abhaya Libre Regular Bold" panose="020B0604020202020204"/>
            </a:endParaRPr>
          </a:p>
          <a:p>
            <a:pPr algn="ctr">
              <a:lnSpc>
                <a:spcPts val="6940"/>
              </a:lnSpc>
              <a:spcBef>
                <a:spcPct val="0"/>
              </a:spcBef>
            </a:pPr>
            <a:r>
              <a:rPr lang="en-US" sz="4955" dirty="0">
                <a:solidFill>
                  <a:schemeClr val="bg1"/>
                </a:solidFill>
                <a:latin typeface="Abhaya Libre Regular Bold" panose="020B0604020202020204"/>
              </a:rPr>
              <a:t> </a:t>
            </a:r>
            <a:endParaRPr lang="en-US" sz="4955" dirty="0">
              <a:solidFill>
                <a:schemeClr val="bg1"/>
              </a:solidFill>
              <a:latin typeface="Abhaya Libre Regular Bold" panose="020B0604020202020204"/>
            </a:endParaRPr>
          </a:p>
          <a:p>
            <a:pPr marL="1057910" lvl="1" indent="-528955" algn="ctr">
              <a:lnSpc>
                <a:spcPts val="6860"/>
              </a:lnSpc>
              <a:buFont typeface="Arial" panose="020B0604020202020204"/>
              <a:buChar char="•"/>
            </a:pPr>
            <a:endParaRPr lang="en-US" sz="4955" dirty="0">
              <a:solidFill>
                <a:schemeClr val="bg1"/>
              </a:solidFill>
              <a:latin typeface="Abhaya Libre Regular Bold" panose="020B0604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4904105" y="1366520"/>
            <a:ext cx="6096000" cy="1665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0" b="1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</a:t>
            </a:r>
            <a:r>
              <a:rPr lang="en-IN" altLang="en-US" sz="8000" b="1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OBJECTIVE</a:t>
            </a:r>
            <a:endParaRPr lang="en-US" sz="8000" b="1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endParaRPr lang="en-GB" altLang="en-US" sz="8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7997721">
            <a:off x="16106326" y="5145978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1447800" y="3435880"/>
            <a:ext cx="12503340" cy="26593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5305" lvl="1" indent="0">
              <a:lnSpc>
                <a:spcPts val="6940"/>
              </a:lnSpc>
              <a:buFont typeface="Arial" panose="020B0604020202020204"/>
              <a:buNone/>
            </a:pPr>
            <a:endParaRPr lang="en-US" sz="4955" dirty="0">
              <a:solidFill>
                <a:schemeClr val="bg1"/>
              </a:solidFill>
              <a:latin typeface="Abhaya Libre Regular Bold" panose="020B0604020202020204"/>
            </a:endParaRPr>
          </a:p>
          <a:p>
            <a:pPr algn="ctr">
              <a:lnSpc>
                <a:spcPts val="6940"/>
              </a:lnSpc>
              <a:spcBef>
                <a:spcPct val="0"/>
              </a:spcBef>
            </a:pPr>
            <a:r>
              <a:rPr lang="en-US" sz="4955" dirty="0">
                <a:solidFill>
                  <a:schemeClr val="bg1"/>
                </a:solidFill>
                <a:latin typeface="Abhaya Libre Regular Bold" panose="020B0604020202020204"/>
              </a:rPr>
              <a:t> </a:t>
            </a:r>
            <a:endParaRPr lang="en-US" sz="4955" dirty="0">
              <a:solidFill>
                <a:schemeClr val="bg1"/>
              </a:solidFill>
              <a:latin typeface="Abhaya Libre Regular Bold" panose="020B0604020202020204"/>
            </a:endParaRPr>
          </a:p>
          <a:p>
            <a:pPr marL="1057910" lvl="1" indent="-528955" algn="ctr">
              <a:lnSpc>
                <a:spcPts val="6860"/>
              </a:lnSpc>
              <a:buFont typeface="Arial" panose="020B0604020202020204"/>
              <a:buChar char="•"/>
            </a:pPr>
            <a:endParaRPr lang="en-US" sz="4955" dirty="0">
              <a:solidFill>
                <a:schemeClr val="bg1"/>
              </a:solidFill>
              <a:latin typeface="Abhaya Libre Regular Bold" panose="020B0604020202020204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2514600" y="114300"/>
            <a:ext cx="14711045" cy="1665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8000" b="1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</a:t>
            </a:r>
            <a:r>
              <a:rPr lang="en-IN" altLang="en-US" sz="8000" b="1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SYSTEM ARCHITECTURE</a:t>
            </a:r>
            <a:endParaRPr lang="en-US" sz="8000" b="1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endParaRPr lang="en-GB" altLang="en-US" sz="8000" b="1"/>
          </a:p>
        </p:txBody>
      </p:sp>
      <p:pic>
        <p:nvPicPr>
          <p:cNvPr id="7" name="Picture 6" descr="Websit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780" y="1779905"/>
            <a:ext cx="15742285" cy="77254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74955" y="431800"/>
            <a:ext cx="9946640" cy="221615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13445"/>
              </a:lnSpc>
              <a:spcBef>
                <a:spcPct val="0"/>
              </a:spcBef>
            </a:pPr>
            <a:r>
              <a:rPr lang="en-US" sz="5685" b="1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T</a:t>
            </a:r>
            <a:r>
              <a:rPr lang="en-IN" altLang="en-US" sz="5685" b="1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ECHNOLOGIES :</a:t>
            </a:r>
            <a:endParaRPr lang="en-IN" altLang="en-US" sz="5685" b="1" dirty="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pic>
        <p:nvPicPr>
          <p:cNvPr id="10" name="Picture 3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10921365" y="-114300"/>
            <a:ext cx="7366635" cy="1091184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52400" y="2476500"/>
            <a:ext cx="12221845" cy="482854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algn="ctr">
              <a:lnSpc>
                <a:spcPts val="6380"/>
              </a:lnSpc>
              <a:spcBef>
                <a:spcPct val="0"/>
              </a:spcBef>
            </a:pPr>
            <a:endParaRPr dirty="0">
              <a:solidFill>
                <a:schemeClr val="bg1"/>
              </a:solidFill>
            </a:endParaRPr>
          </a:p>
          <a:p>
            <a:pPr marL="906780" lvl="1" indent="-453390" algn="l">
              <a:lnSpc>
                <a:spcPts val="5880"/>
              </a:lnSpc>
              <a:buFont typeface="Arial" panose="020B0604020202020204"/>
              <a:buChar char="•"/>
            </a:pPr>
            <a:r>
              <a:rPr lang="en-US" sz="28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Programming Language: </a:t>
            </a:r>
            <a:r>
              <a:rPr 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Python</a:t>
            </a:r>
            <a:endParaRPr lang="en-US" sz="2800" dirty="0">
              <a:solidFill>
                <a:schemeClr val="bg1"/>
              </a:solidFill>
              <a:latin typeface="Abhaya Libre Regular Bold" panose="020B0604020202020204"/>
            </a:endParaRPr>
          </a:p>
          <a:p>
            <a:pPr marL="906780" lvl="1" indent="-453390" algn="l">
              <a:lnSpc>
                <a:spcPts val="5880"/>
              </a:lnSpc>
              <a:buFont typeface="Arial" panose="020B0604020202020204"/>
              <a:buChar char="•"/>
            </a:pPr>
            <a:r>
              <a:rPr lang="en-US" sz="28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Libraries:</a:t>
            </a:r>
            <a:r>
              <a:rPr 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Pandas, NumPy, Scikit-learn, Streamlit, Pickle</a:t>
            </a:r>
            <a:endParaRPr lang="en-US" sz="2800" dirty="0">
              <a:solidFill>
                <a:schemeClr val="bg1"/>
              </a:solidFill>
              <a:latin typeface="Abhaya Libre Regular Bold" panose="020B0604020202020204"/>
            </a:endParaRPr>
          </a:p>
          <a:p>
            <a:pPr marL="906780" lvl="1" indent="-453390" algn="l">
              <a:lnSpc>
                <a:spcPts val="5880"/>
              </a:lnSpc>
              <a:buFont typeface="Arial" panose="020B0604020202020204"/>
              <a:buChar char="•"/>
            </a:pPr>
            <a:r>
              <a:rPr lang="en-US" sz="28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Tools:</a:t>
            </a:r>
            <a:r>
              <a:rPr 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Jupyter Notebook</a:t>
            </a:r>
            <a:endParaRPr lang="en-US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906780" lvl="1" indent="-453390" algn="l">
              <a:lnSpc>
                <a:spcPts val="5880"/>
              </a:lnSpc>
              <a:buFont typeface="Arial" panose="020B0604020202020204"/>
              <a:buChar char="•"/>
            </a:pPr>
            <a:r>
              <a:rPr lang="en-IN" altLang="en-US" sz="28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Algorithm :</a:t>
            </a:r>
            <a:r>
              <a:rPr lang="en-IN" alt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Cosine Similarity (technique : vectorization)</a:t>
            </a:r>
            <a:endParaRPr lang="en-IN" altLang="en-US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906780" lvl="1" indent="-453390" algn="l">
              <a:lnSpc>
                <a:spcPts val="5880"/>
              </a:lnSpc>
              <a:buFont typeface="Arial" panose="020B0604020202020204"/>
              <a:buChar char="•"/>
            </a:pPr>
            <a:r>
              <a:rPr lang="en-IN" altLang="en-US" sz="2800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Bi tool</a:t>
            </a:r>
            <a:r>
              <a:rPr lang="en-IN" alt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: Power BI</a:t>
            </a:r>
            <a:endParaRPr lang="en-IN" altLang="en-US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>
              <a:lnSpc>
                <a:spcPts val="6380"/>
              </a:lnSpc>
            </a:pPr>
            <a:endParaRPr lang="en-IN" altLang="en-US" sz="2800" dirty="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687300" y="-3240004"/>
            <a:ext cx="8529781" cy="6480009"/>
            <a:chOff x="0" y="0"/>
            <a:chExt cx="11373041" cy="8640012"/>
          </a:xfrm>
        </p:grpSpPr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 rot="-2919153">
              <a:off x="3825382" y="1493711"/>
              <a:ext cx="6534787" cy="5652590"/>
            </a:xfrm>
            <a:prstGeom prst="rect">
              <a:avLst/>
            </a:prstGeom>
          </p:spPr>
        </p:pic>
        <p:sp>
          <p:nvSpPr>
            <p:cNvPr id="7" name="AutoShape 7"/>
            <p:cNvSpPr/>
            <p:nvPr/>
          </p:nvSpPr>
          <p:spPr>
            <a:xfrm>
              <a:off x="0" y="5691606"/>
              <a:ext cx="6096000" cy="193964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11" name="TextBox 3"/>
          <p:cNvSpPr txBox="1"/>
          <p:nvPr/>
        </p:nvSpPr>
        <p:spPr>
          <a:xfrm>
            <a:off x="2590800" y="495396"/>
            <a:ext cx="13378305" cy="1069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340"/>
              </a:lnSpc>
            </a:pPr>
            <a:r>
              <a:rPr lang="en-IN" altLang="en-US" sz="5955" b="1" dirty="0">
                <a:solidFill>
                  <a:schemeClr val="bg1"/>
                </a:solidFill>
                <a:latin typeface="Abhaya Libre Regular Bold" panose="020B0604020202020204"/>
              </a:rPr>
              <a:t>METHODOLOGY</a:t>
            </a:r>
            <a:endParaRPr lang="en-IN" altLang="en-US" sz="5955" b="1" dirty="0">
              <a:solidFill>
                <a:schemeClr val="bg1"/>
              </a:solidFill>
              <a:latin typeface="Abhaya Libre Regular Bold" panose="020B0604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628900" y="2400300"/>
            <a:ext cx="13305155" cy="6468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79145" lvl="1" indent="-389890" algn="l">
              <a:lnSpc>
                <a:spcPts val="5055"/>
              </a:lnSpc>
              <a:buFont typeface="Arial" panose="020B0604020202020204"/>
              <a:buChar char="•"/>
            </a:pPr>
            <a:r>
              <a:rPr lang="en-US" sz="28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Dataset Collection:</a:t>
            </a:r>
            <a:r>
              <a:rPr 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Import a dataset containing movie details.</a:t>
            </a:r>
            <a:endParaRPr lang="en-US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79145" lvl="1" indent="-389890" algn="l">
              <a:lnSpc>
                <a:spcPts val="5055"/>
              </a:lnSpc>
              <a:buFont typeface="Arial" panose="020B0604020202020204"/>
              <a:buChar char="•"/>
            </a:pPr>
            <a:r>
              <a:rPr lang="en-US" sz="28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Feature Engineering:</a:t>
            </a:r>
            <a:r>
              <a:rPr 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Extract important features like genre, cast, and keywords.</a:t>
            </a:r>
            <a:endParaRPr lang="en-US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79145" lvl="1" indent="-389890" algn="l">
              <a:lnSpc>
                <a:spcPts val="5055"/>
              </a:lnSpc>
              <a:buFont typeface="Arial" panose="020B0604020202020204"/>
              <a:buChar char="•"/>
            </a:pPr>
            <a:r>
              <a:rPr lang="en-US" sz="28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Data Cleaning:</a:t>
            </a:r>
            <a:r>
              <a:rPr 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Remove missing values and standardise text formats.</a:t>
            </a:r>
            <a:endParaRPr lang="en-US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79145" lvl="1" indent="-389890" algn="l">
              <a:lnSpc>
                <a:spcPts val="5055"/>
              </a:lnSpc>
              <a:buFont typeface="Arial" panose="020B0604020202020204"/>
              <a:buChar char="•"/>
            </a:pPr>
            <a:r>
              <a:rPr lang="en-US" sz="28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Recommendation Function:</a:t>
            </a:r>
            <a:r>
              <a:rPr lang="en-US" sz="2800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</a:t>
            </a:r>
            <a:r>
              <a:rPr 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Suggest top 5 movies based on input.</a:t>
            </a:r>
            <a:endParaRPr lang="en-US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79145" lvl="1" indent="-389890" algn="l">
              <a:lnSpc>
                <a:spcPts val="5055"/>
              </a:lnSpc>
              <a:buFont typeface="Arial" panose="020B0604020202020204"/>
              <a:buChar char="•"/>
            </a:pPr>
            <a:r>
              <a:rPr lang="en-US" sz="28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Pickle Model:</a:t>
            </a:r>
            <a:r>
              <a:rPr 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Save the trained model for real-time use.</a:t>
            </a:r>
            <a:endParaRPr lang="en-US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marL="779145" lvl="1" indent="-389890" algn="l">
              <a:lnSpc>
                <a:spcPts val="5055"/>
              </a:lnSpc>
              <a:buFont typeface="Arial" panose="020B0604020202020204"/>
              <a:buChar char="•"/>
            </a:pPr>
            <a:r>
              <a:rPr lang="en-US" sz="2800" b="1" u="sng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User Interface:</a:t>
            </a:r>
            <a:r>
              <a:rPr lang="en-US" sz="2800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Use Streamlit for interactive recommendations.</a:t>
            </a:r>
            <a:endParaRPr lang="en-US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endParaRPr lang="en-US" altLang="en-US" sz="28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18645" y="7963565"/>
            <a:ext cx="6401158" cy="4979737"/>
            <a:chOff x="0" y="0"/>
            <a:chExt cx="8534878" cy="6639650"/>
          </a:xfrm>
        </p:grpSpPr>
        <p:pic>
          <p:nvPicPr>
            <p:cNvPr id="3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p:blipFill>
          <p:spPr>
            <a:xfrm rot="-10800000">
              <a:off x="0" y="0"/>
              <a:ext cx="7675896" cy="6639650"/>
            </a:xfrm>
            <a:prstGeom prst="rect">
              <a:avLst/>
            </a:prstGeom>
          </p:spPr>
        </p:pic>
        <p:sp>
          <p:nvSpPr>
            <p:cNvPr id="4" name="AutoShape 4"/>
            <p:cNvSpPr/>
            <p:nvPr/>
          </p:nvSpPr>
          <p:spPr>
            <a:xfrm rot="-5400000">
              <a:off x="6865982" y="57418"/>
              <a:ext cx="206664" cy="3131127"/>
            </a:xfrm>
            <a:prstGeom prst="rect">
              <a:avLst/>
            </a:prstGeom>
            <a:solidFill>
              <a:srgbClr val="FFFFFF"/>
            </a:solidFill>
          </p:spPr>
        </p:sp>
      </p:grpSp>
      <p:sp>
        <p:nvSpPr>
          <p:cNvPr id="11" name="TextBox 3"/>
          <p:cNvSpPr txBox="1"/>
          <p:nvPr/>
        </p:nvSpPr>
        <p:spPr>
          <a:xfrm>
            <a:off x="609600" y="895350"/>
            <a:ext cx="16047720" cy="11557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015"/>
              </a:lnSpc>
            </a:pPr>
            <a:r>
              <a:rPr lang="en-US" sz="6440" b="1" dirty="0">
                <a:solidFill>
                  <a:schemeClr val="bg1"/>
                </a:solidFill>
                <a:latin typeface="Abhaya Libre Regular Bold" panose="020B0604020202020204"/>
              </a:rPr>
              <a:t>ALGORITHM USED:</a:t>
            </a:r>
            <a:r>
              <a:rPr lang="en-IN" altLang="en-US" sz="6440" b="1" dirty="0">
                <a:solidFill>
                  <a:schemeClr val="bg1"/>
                </a:solidFill>
                <a:latin typeface="Abhaya Libre Regular Bold" panose="020B0604020202020204"/>
              </a:rPr>
              <a:t> COSINE SIMILARITY</a:t>
            </a:r>
            <a:endParaRPr lang="en-IN" altLang="en-US" sz="6440" b="1" dirty="0">
              <a:solidFill>
                <a:schemeClr val="bg1"/>
              </a:solidFill>
              <a:latin typeface="Abhaya Libre Regular Bold" panose="020B06040202020202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156335" y="2584450"/>
            <a:ext cx="13611225" cy="1618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3200">
                <a:solidFill>
                  <a:schemeClr val="bg1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  <a:sym typeface="+mn-ea"/>
              </a:rPr>
              <a:t>For our project, we focused on Content-based filtering for generating recommendations.</a:t>
            </a:r>
            <a:endParaRPr sz="3200" b="0" i="0">
              <a:solidFill>
                <a:schemeClr val="bg1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  <a:p>
            <a:endParaRPr lang="en-GB" altLang="en-US" sz="3200" b="0" i="0">
              <a:solidFill>
                <a:schemeClr val="bg1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371600" y="4914900"/>
            <a:ext cx="5786120" cy="3253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sz="4800" b="1">
                <a:solidFill>
                  <a:schemeClr val="bg1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  <a:sym typeface="+mn-ea"/>
              </a:rPr>
              <a:t>Content-Based Filtering</a:t>
            </a:r>
            <a:endParaRPr sz="4800" b="1" i="0">
              <a:solidFill>
                <a:schemeClr val="bg1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  <a:p>
            <a:pPr algn="ctr"/>
            <a:endParaRPr lang="en-GB" altLang="en-US" sz="4800" b="1" i="0">
              <a:solidFill>
                <a:schemeClr val="bg1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3440" y="4119880"/>
            <a:ext cx="10474960" cy="5843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7"/>
          <p:cNvSpPr txBox="1"/>
          <p:nvPr/>
        </p:nvSpPr>
        <p:spPr>
          <a:xfrm>
            <a:off x="4512310" y="114300"/>
            <a:ext cx="885063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GB" sz="8000" b="1">
                <a:solidFill>
                  <a:schemeClr val="bg1"/>
                </a:solidFill>
              </a:rPr>
              <a:t>COSINE SIMILARITY</a:t>
            </a:r>
            <a:endParaRPr lang="en-IN" altLang="en-GB" sz="8000" b="1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3800" y="3060065"/>
            <a:ext cx="6699250" cy="520763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000500"/>
            <a:ext cx="8541385" cy="3745865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381000" y="1990725"/>
            <a:ext cx="13909040" cy="1186180"/>
          </a:xfrm>
          <a:prstGeom prst="rect">
            <a:avLst/>
          </a:prstGeom>
        </p:spPr>
        <p:txBody>
          <a:bodyPr>
            <a:noAutofit/>
          </a:bodyPr>
          <a:p>
            <a:pPr marL="571500" indent="-571500">
              <a:buFont typeface="Arial" panose="020B0604020202020204" pitchFamily="34" charset="0"/>
              <a:buChar char="•"/>
            </a:pPr>
            <a:r>
              <a:rPr sz="3600" b="0" i="0">
                <a:solidFill>
                  <a:schemeClr val="bg1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Cosine Similarity can be defined as a method to measure the difference between two non-zero vectors.</a:t>
            </a:r>
            <a:endParaRPr sz="3600" b="0" i="0">
              <a:solidFill>
                <a:schemeClr val="bg1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914400" y="8267700"/>
            <a:ext cx="9138285" cy="14738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lnSpc>
                <a:spcPts val="2400"/>
              </a:lnSpc>
              <a:spcBef>
                <a:spcPts val="2200"/>
              </a:spcBef>
              <a:spcAft>
                <a:spcPct val="4000"/>
              </a:spcAft>
            </a:pPr>
            <a:r>
              <a:rPr sz="3200" b="0" i="0">
                <a:solidFill>
                  <a:schemeClr val="bg1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A.B = Dot product between the two movies vectors,</a:t>
            </a:r>
            <a:endParaRPr sz="3200" b="0" i="0">
              <a:solidFill>
                <a:schemeClr val="bg1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  <a:p>
            <a:pPr marL="0" indent="0">
              <a:lnSpc>
                <a:spcPts val="2400"/>
              </a:lnSpc>
              <a:spcBef>
                <a:spcPts val="2200"/>
              </a:spcBef>
              <a:spcAft>
                <a:spcPct val="4000"/>
              </a:spcAft>
            </a:pPr>
            <a:r>
              <a:rPr sz="3200" b="0" i="0">
                <a:solidFill>
                  <a:schemeClr val="bg1"/>
                </a:solidFill>
                <a:latin typeface="Times New Roman" panose="02020603050405020304" charset="0"/>
                <a:ea typeface="source-serif-pro"/>
                <a:cs typeface="Times New Roman" panose="02020603050405020304" charset="0"/>
              </a:rPr>
              <a:t>||A||||B|| = Product of the magnitudes of the two movie vectors</a:t>
            </a:r>
            <a:endParaRPr sz="3200" b="0" i="0">
              <a:solidFill>
                <a:schemeClr val="bg1"/>
              </a:solidFill>
              <a:latin typeface="Times New Roman" panose="02020603050405020304" charset="0"/>
              <a:ea typeface="source-serif-pro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t="7786" b="7786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2"/>
          <p:cNvSpPr txBox="1"/>
          <p:nvPr/>
        </p:nvSpPr>
        <p:spPr>
          <a:xfrm>
            <a:off x="2743200" y="38100"/>
            <a:ext cx="13796645" cy="172339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p>
            <a:pPr algn="ctr">
              <a:lnSpc>
                <a:spcPts val="13445"/>
              </a:lnSpc>
              <a:spcBef>
                <a:spcPct val="0"/>
              </a:spcBef>
            </a:pPr>
            <a:r>
              <a:rPr lang="en-US" sz="7600" b="1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</a:t>
            </a:r>
            <a:r>
              <a:rPr lang="en-US" altLang="en-US" sz="7600" b="1">
                <a:solidFill>
                  <a:schemeClr val="bg1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 Challenges Faced &amp; Solutions</a:t>
            </a:r>
            <a:endParaRPr lang="en-US" altLang="en-US" sz="7600" b="1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9" name="TextBox 3"/>
          <p:cNvSpPr txBox="1"/>
          <p:nvPr/>
        </p:nvSpPr>
        <p:spPr>
          <a:xfrm>
            <a:off x="609600" y="2092325"/>
            <a:ext cx="16181070" cy="312483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p>
            <a:pPr marL="906780" lvl="1" indent="-453390" algn="l">
              <a:lnSpc>
                <a:spcPts val="5880"/>
              </a:lnSpc>
              <a:buFont typeface="Arial" panose="020B0604020202020204"/>
              <a:buChar char="•"/>
            </a:pPr>
            <a:endParaRPr lang="en-US" altLang="en-GB" sz="2400">
              <a:solidFill>
                <a:schemeClr val="bg1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graphicFrame>
        <p:nvGraphicFramePr>
          <p:cNvPr id="6" name="Table 5"/>
          <p:cNvGraphicFramePr/>
          <p:nvPr>
            <p:custDataLst>
              <p:tags r:id="rId2"/>
            </p:custDataLst>
          </p:nvPr>
        </p:nvGraphicFramePr>
        <p:xfrm>
          <a:off x="1295400" y="2324100"/>
          <a:ext cx="15727680" cy="6788785"/>
        </p:xfrm>
        <a:graphic>
          <a:graphicData uri="http://schemas.openxmlformats.org/drawingml/2006/table">
            <a:tbl>
              <a:tblPr/>
              <a:tblGrid>
                <a:gridCol w="7863840"/>
                <a:gridCol w="7863840"/>
              </a:tblGrid>
              <a:tr h="1048385">
                <a:tc>
                  <a:txBody>
                    <a:bodyPr/>
                    <a:p>
                      <a:pPr algn="ctr"/>
                      <a:r>
                        <a:rPr sz="4000" b="1" u="sng">
                          <a:solidFill>
                            <a:schemeClr val="bg1"/>
                          </a:solidFill>
                        </a:rPr>
                        <a:t>Challenge</a:t>
                      </a:r>
                      <a:endParaRPr sz="4000" b="1" u="sng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sz="4000" b="1" u="sng">
                          <a:solidFill>
                            <a:schemeClr val="bg1"/>
                          </a:solidFill>
                        </a:rPr>
                        <a:t>Solution</a:t>
                      </a:r>
                      <a:endParaRPr sz="4000" b="1" u="sng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64640">
                <a:tc>
                  <a:txBody>
                    <a:bodyPr/>
                    <a:p>
                      <a:r>
                        <a:rPr sz="3000">
                          <a:solidFill>
                            <a:schemeClr val="bg1"/>
                          </a:solidFill>
                        </a:rPr>
                        <a:t>🔴 </a:t>
                      </a:r>
                      <a:r>
                        <a:rPr lang="en-IN" sz="300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sz="3000">
                          <a:solidFill>
                            <a:schemeClr val="bg1"/>
                          </a:solidFill>
                        </a:rPr>
                        <a:t>Power BI slow with large data</a:t>
                      </a:r>
                      <a:endParaRPr sz="3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3000">
                          <a:solidFill>
                            <a:schemeClr val="bg1"/>
                          </a:solidFill>
                        </a:rPr>
                        <a:t>✅ </a:t>
                      </a:r>
                      <a:r>
                        <a:rPr lang="en-IN" sz="30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3000">
                          <a:solidFill>
                            <a:schemeClr val="bg1"/>
                          </a:solidFill>
                        </a:rPr>
                        <a:t>Removed unnecessary columns and optimised dataset</a:t>
                      </a:r>
                      <a:r>
                        <a:rPr lang="en-IN" sz="3000">
                          <a:solidFill>
                            <a:schemeClr val="bg1"/>
                          </a:solidFill>
                        </a:rPr>
                        <a:t>.</a:t>
                      </a:r>
                      <a:endParaRPr lang="en-IN" sz="3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047115">
                <a:tc>
                  <a:txBody>
                    <a:bodyPr/>
                    <a:p>
                      <a:r>
                        <a:rPr sz="3000">
                          <a:solidFill>
                            <a:schemeClr val="bg1"/>
                          </a:solidFill>
                        </a:rPr>
                        <a:t>🔴 </a:t>
                      </a:r>
                      <a:r>
                        <a:rPr lang="en-IN" sz="300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sz="3000">
                          <a:solidFill>
                            <a:schemeClr val="bg1"/>
                          </a:solidFill>
                        </a:rPr>
                        <a:t>Some cast/crew columns were lists as strings</a:t>
                      </a:r>
                      <a:endParaRPr sz="3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3000">
                          <a:solidFill>
                            <a:schemeClr val="bg1"/>
                          </a:solidFill>
                        </a:rPr>
                        <a:t>✅ </a:t>
                      </a:r>
                      <a:r>
                        <a:rPr lang="en-IN" sz="30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3000">
                          <a:solidFill>
                            <a:schemeClr val="bg1"/>
                          </a:solidFill>
                        </a:rPr>
                        <a:t>Converted using Python’s ast.literal_eval()</a:t>
                      </a:r>
                      <a:endParaRPr sz="3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64640">
                <a:tc>
                  <a:txBody>
                    <a:bodyPr/>
                    <a:p>
                      <a:r>
                        <a:rPr sz="3000">
                          <a:solidFill>
                            <a:schemeClr val="bg1"/>
                          </a:solidFill>
                        </a:rPr>
                        <a:t>🔴 </a:t>
                      </a:r>
                      <a:r>
                        <a:rPr lang="en-IN" sz="300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sz="3000">
                          <a:solidFill>
                            <a:schemeClr val="bg1"/>
                          </a:solidFill>
                        </a:rPr>
                        <a:t>Genre filtering not updating visuals</a:t>
                      </a:r>
                      <a:endParaRPr sz="3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3000">
                          <a:solidFill>
                            <a:schemeClr val="bg1"/>
                          </a:solidFill>
                        </a:rPr>
                        <a:t>✅ </a:t>
                      </a:r>
                      <a:r>
                        <a:rPr lang="en-IN" sz="30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3000">
                          <a:solidFill>
                            <a:schemeClr val="bg1"/>
                          </a:solidFill>
                        </a:rPr>
                        <a:t>Ensured genre values are de-normalised and not null</a:t>
                      </a:r>
                      <a:endParaRPr sz="3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1564005">
                <a:tc>
                  <a:txBody>
                    <a:bodyPr/>
                    <a:p>
                      <a:r>
                        <a:rPr sz="3000">
                          <a:solidFill>
                            <a:schemeClr val="bg1"/>
                          </a:solidFill>
                        </a:rPr>
                        <a:t>🔴 </a:t>
                      </a:r>
                      <a:r>
                        <a:rPr lang="en-IN" sz="3000">
                          <a:solidFill>
                            <a:schemeClr val="bg1"/>
                          </a:solidFill>
                        </a:rPr>
                        <a:t>  </a:t>
                      </a:r>
                      <a:r>
                        <a:rPr sz="3000">
                          <a:solidFill>
                            <a:schemeClr val="bg1"/>
                          </a:solidFill>
                        </a:rPr>
                        <a:t>Confusion over NLP usage</a:t>
                      </a:r>
                      <a:endParaRPr sz="3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sz="3000">
                          <a:solidFill>
                            <a:schemeClr val="bg1"/>
                          </a:solidFill>
                        </a:rPr>
                        <a:t>✅ </a:t>
                      </a:r>
                      <a:r>
                        <a:rPr lang="en-IN" sz="300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sz="3000">
                          <a:solidFill>
                            <a:schemeClr val="bg1"/>
                          </a:solidFill>
                        </a:rPr>
                        <a:t>Clarified and explained CountVectorizer + preprocessing steps</a:t>
                      </a:r>
                      <a:endParaRPr sz="300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238*551"/>
  <p:tag name="TABLE_ENDDRAG_RECT" val="102*183*1238*55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2260</Words>
  <Application>WPS Presentation</Application>
  <PresentationFormat>Custom</PresentationFormat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9" baseType="lpstr">
      <vt:lpstr>Arial</vt:lpstr>
      <vt:lpstr>SimSun</vt:lpstr>
      <vt:lpstr>Wingdings</vt:lpstr>
      <vt:lpstr>Bahnschrift SemiBold Condensed</vt:lpstr>
      <vt:lpstr>Open Sans Light Bold</vt:lpstr>
      <vt:lpstr>Aileron Regular Bold</vt:lpstr>
      <vt:lpstr>Arial</vt:lpstr>
      <vt:lpstr>Times New Roman</vt:lpstr>
      <vt:lpstr>Canva Sans</vt:lpstr>
      <vt:lpstr>Yu Gothic UI</vt:lpstr>
      <vt:lpstr>Abhaya Libre Regular Bold</vt:lpstr>
      <vt:lpstr>source-serif-pro</vt:lpstr>
      <vt:lpstr>Segoe Print</vt:lpstr>
      <vt:lpstr>Symbol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19AIE211-ICN</dc:title>
  <dc:creator/>
  <cp:lastModifiedBy>birendra singh e</cp:lastModifiedBy>
  <cp:revision>26</cp:revision>
  <dcterms:created xsi:type="dcterms:W3CDTF">2006-08-16T00:00:00Z</dcterms:created>
  <dcterms:modified xsi:type="dcterms:W3CDTF">2025-05-28T05:32:04Z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EB1F94EE40DC4CD7B8C51A5627E7B026_12</vt:lpwstr>
  </property>
  <property fmtid="{D5CDD505-2E9C-101B-9397-08002B2CF9AE}" pid="3" name="KSOProductBuildVer">
    <vt:lpwstr>1033-12.2.0.21179</vt:lpwstr>
  </property>
</Properties>
</file>