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74" r:id="rId11"/>
    <p:sldId id="265" r:id="rId12"/>
    <p:sldId id="270" r:id="rId13"/>
    <p:sldId id="271" r:id="rId14"/>
    <p:sldId id="272" r:id="rId15"/>
    <p:sldId id="273" r:id="rId16"/>
    <p:sldId id="268" r:id="rId17"/>
    <p:sldId id="269" r:id="rId18"/>
    <p:sldId id="275" r:id="rId19"/>
    <p:sldId id="276" r:id="rId20"/>
    <p:sldId id="277" r:id="rId21"/>
    <p:sldId id="278" r:id="rId22"/>
    <p:sldId id="279" r:id="rId23"/>
    <p:sldId id="282" r:id="rId24"/>
    <p:sldId id="280" r:id="rId25"/>
    <p:sldId id="281" r:id="rId26"/>
    <p:sldId id="283" r:id="rId27"/>
    <p:sldId id="285" r:id="rId28"/>
    <p:sldId id="286" r:id="rId29"/>
    <p:sldId id="287" r:id="rId30"/>
    <p:sldId id="288" r:id="rId31"/>
    <p:sldId id="306" r:id="rId32"/>
    <p:sldId id="289" r:id="rId33"/>
    <p:sldId id="290" r:id="rId34"/>
    <p:sldId id="291" r:id="rId35"/>
    <p:sldId id="307" r:id="rId36"/>
    <p:sldId id="292" r:id="rId37"/>
    <p:sldId id="293" r:id="rId38"/>
    <p:sldId id="294" r:id="rId39"/>
    <p:sldId id="308" r:id="rId40"/>
    <p:sldId id="28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9" r:id="rId53"/>
    <p:sldId id="311" r:id="rId54"/>
    <p:sldId id="310" r:id="rId55"/>
    <p:sldId id="312" r:id="rId56"/>
    <p:sldId id="313" r:id="rId57"/>
    <p:sldId id="314" r:id="rId58"/>
    <p:sldId id="315" r:id="rId59"/>
    <p:sldId id="316" r:id="rId60"/>
    <p:sldId id="318" r:id="rId61"/>
    <p:sldId id="319" r:id="rId62"/>
    <p:sldId id="317" r:id="rId63"/>
    <p:sldId id="320" r:id="rId64"/>
    <p:sldId id="321" r:id="rId65"/>
    <p:sldId id="322" r:id="rId66"/>
    <p:sldId id="323" r:id="rId67"/>
    <p:sldId id="324" r:id="rId68"/>
    <p:sldId id="325" r:id="rId69"/>
    <p:sldId id="326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82702-8F08-42E8-9FA2-FB6FA2223041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92229-8A39-49E8-8195-DBA9704355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2893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2934-C71F-46B3-9545-9D8CF8C0DAF3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Arvind</a:t>
            </a:r>
            <a:r>
              <a:rPr lang="en-US" dirty="0" smtClean="0"/>
              <a:t> M Bhave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dirty="0" err="1" smtClean="0"/>
              <a:t>Arvind</a:t>
            </a:r>
            <a:r>
              <a:rPr lang="en-US" dirty="0" smtClean="0"/>
              <a:t> Bhave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638800"/>
            <a:ext cx="7239000" cy="762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AB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Arvind</a:t>
            </a:r>
            <a:r>
              <a:rPr lang="en-US" dirty="0" smtClean="0"/>
              <a:t> M Bhave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715000"/>
            <a:ext cx="72390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err="1" smtClean="0"/>
              <a:t>Arvind</a:t>
            </a:r>
            <a:r>
              <a:rPr lang="en-US" dirty="0" smtClean="0"/>
              <a:t> M Bhave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AB</a:t>
            </a:r>
            <a:endParaRPr lang="en-US" dirty="0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EB1B816-F81F-440F-BF11-5769FE1495EF}" type="datetime1">
              <a:rPr lang="en-US" smtClean="0"/>
              <a:pPr/>
              <a:t>3/16/2018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>
              <a:lumMod val="50000"/>
            </a:schemeClr>
          </a:solidFill>
          <a:latin typeface="Baskerville Old Face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>
              <a:lumMod val="50000"/>
            </a:schemeClr>
          </a:solidFill>
          <a:latin typeface="Baskerville Old Face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>
              <a:lumMod val="50000"/>
            </a:schemeClr>
          </a:solidFill>
          <a:latin typeface="Baskerville Old Face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50000"/>
            </a:schemeClr>
          </a:solidFill>
          <a:latin typeface="Baskerville Old Face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50000"/>
            </a:schemeClr>
          </a:solidFill>
          <a:latin typeface="Baskerville Old Face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Arvind</a:t>
            </a:r>
            <a:r>
              <a:rPr lang="en-US" dirty="0" smtClean="0"/>
              <a:t> Bhave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CD9A-6D2B-4BC5-8A9F-2872EBC37B46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Arvind Bhave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2749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Methods of Component class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1" y="685800"/>
            <a:ext cx="8534399" cy="449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Container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Container is a sub class of the Component class which can be used to hold other components. </a:t>
            </a:r>
          </a:p>
          <a:p>
            <a:r>
              <a:rPr lang="en-US" dirty="0" smtClean="0"/>
              <a:t>A Container object can hold other Containers also. </a:t>
            </a:r>
          </a:p>
          <a:p>
            <a:r>
              <a:rPr lang="en-US" dirty="0" smtClean="0"/>
              <a:t>A Container is responsible for laying out (positioning) the components.</a:t>
            </a:r>
          </a:p>
          <a:p>
            <a:r>
              <a:rPr lang="en-US" dirty="0" smtClean="0"/>
              <a:t>can contain another components like buttons, </a:t>
            </a:r>
            <a:r>
              <a:rPr lang="en-US" dirty="0" err="1" smtClean="0"/>
              <a:t>textfields</a:t>
            </a:r>
            <a:r>
              <a:rPr lang="en-US" dirty="0" smtClean="0"/>
              <a:t>, labels etc. </a:t>
            </a:r>
          </a:p>
          <a:p>
            <a:r>
              <a:rPr lang="en-US" dirty="0" smtClean="0"/>
              <a:t>The classes that extends Container class are known as container such as Frame, Dialog and Panel.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381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Types of Containers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Types of containers: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 explained above, a container is a place wherein we add components like text field, button, checkbox etc. </a:t>
            </a:r>
          </a:p>
          <a:p>
            <a:r>
              <a:rPr lang="en-US" dirty="0" smtClean="0"/>
              <a:t>There are four types of containers available in AWT: 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) Window, ii) Frame, iii) Dialog and iv) Panel. </a:t>
            </a:r>
          </a:p>
          <a:p>
            <a:pPr algn="just"/>
            <a:r>
              <a:rPr lang="en-US" b="1" dirty="0" smtClean="0"/>
              <a:t>Window:</a:t>
            </a:r>
            <a:r>
              <a:rPr lang="en-US" dirty="0" smtClean="0"/>
              <a:t> An instance of the Window class has no border and no title</a:t>
            </a:r>
          </a:p>
          <a:p>
            <a:pPr algn="just"/>
            <a:r>
              <a:rPr lang="en-US" b="1" dirty="0" smtClean="0"/>
              <a:t>Dialog:</a:t>
            </a:r>
            <a:r>
              <a:rPr lang="en-US" dirty="0" smtClean="0"/>
              <a:t> Dialog class has border and title. An instance of the Dialog class cannot exist without an associated instance of the Frame class.</a:t>
            </a:r>
            <a:br>
              <a:rPr lang="en-US" dirty="0" smtClean="0"/>
            </a:b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Types of Containers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 smtClean="0"/>
              <a:t>Panel:</a:t>
            </a:r>
            <a:r>
              <a:rPr lang="en-US" dirty="0" smtClean="0"/>
              <a:t> Panel does not contain title bar, menu bar or border. It is a generic container for holding components. </a:t>
            </a:r>
          </a:p>
          <a:p>
            <a:pPr algn="just"/>
            <a:r>
              <a:rPr lang="en-US" dirty="0" smtClean="0"/>
              <a:t>An instance of the Panel class provides a container to which to add components.</a:t>
            </a:r>
            <a:br>
              <a:rPr lang="en-US" dirty="0" smtClean="0"/>
            </a:br>
            <a:r>
              <a:rPr lang="en-US" b="1" dirty="0" smtClean="0"/>
              <a:t>Frame:</a:t>
            </a:r>
            <a:r>
              <a:rPr lang="en-US" dirty="0" smtClean="0"/>
              <a:t> A frame has title, border and menu bars. It can contain several components like buttons, text fields, scrollbars etc. </a:t>
            </a:r>
          </a:p>
          <a:p>
            <a:pPr algn="just"/>
            <a:r>
              <a:rPr lang="en-US" dirty="0" smtClean="0"/>
              <a:t>This is most widely used container while developing an application in AWT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Window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window is the container that have no borders and menu bars. You must use frame, dialog or another window for creating a window.</a:t>
            </a:r>
          </a:p>
          <a:p>
            <a:r>
              <a:rPr lang="en-US" dirty="0" smtClean="0"/>
              <a:t>Window is a sub class of Container class. A Window creates a top-level container which can hold other components or containers.</a:t>
            </a:r>
          </a:p>
          <a:p>
            <a:r>
              <a:rPr lang="en-US" dirty="0" smtClean="0"/>
              <a:t>An instance of the Window class has no border and no title.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Dialog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Dialog:</a:t>
            </a:r>
            <a:r>
              <a:rPr lang="en-US" dirty="0" smtClean="0"/>
              <a:t> </a:t>
            </a:r>
          </a:p>
          <a:p>
            <a:r>
              <a:rPr lang="en-US" dirty="0" smtClean="0"/>
              <a:t>Dialog class has border and title. An instance of the Dialog class cannot exist without an associated instance of the Frame class.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486400"/>
            <a:ext cx="7239000" cy="990600"/>
          </a:xfrm>
        </p:spPr>
        <p:txBody>
          <a:bodyPr/>
          <a:lstStyle/>
          <a:p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 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                                                      </a:t>
            </a:r>
            <a:br>
              <a:rPr lang="en-US" sz="4400" dirty="0" smtClean="0"/>
            </a:br>
            <a:r>
              <a:rPr lang="en-US" sz="4400" dirty="0" smtClean="0"/>
              <a:t>Panel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Panel class is a concrete sub class of the Container class. </a:t>
            </a:r>
          </a:p>
          <a:p>
            <a:pPr algn="just"/>
            <a:r>
              <a:rPr lang="en-US" dirty="0" smtClean="0"/>
              <a:t>A Panel object is a window without title bar, menu bar and border. </a:t>
            </a:r>
          </a:p>
          <a:p>
            <a:pPr algn="just"/>
            <a:r>
              <a:rPr lang="en-US" dirty="0" smtClean="0"/>
              <a:t>Panel is the super class of Applet class and is capable of holding other components or containers.</a:t>
            </a:r>
          </a:p>
          <a:p>
            <a:pPr algn="just"/>
            <a:r>
              <a:rPr lang="en-US" dirty="0" smtClean="0"/>
              <a:t>It can have other components like button, </a:t>
            </a:r>
            <a:r>
              <a:rPr lang="en-US" dirty="0" err="1" smtClean="0"/>
              <a:t>textfield</a:t>
            </a:r>
            <a:r>
              <a:rPr lang="en-US" dirty="0" smtClean="0"/>
              <a:t> etc.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486400"/>
            <a:ext cx="7239000" cy="990600"/>
          </a:xfrm>
        </p:spPr>
        <p:txBody>
          <a:bodyPr/>
          <a:lstStyle/>
          <a:p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 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                                                      </a:t>
            </a:r>
            <a:br>
              <a:rPr lang="en-US" sz="4400" dirty="0" smtClean="0"/>
            </a:br>
            <a:r>
              <a:rPr lang="en-US" sz="4400" dirty="0" smtClean="0"/>
              <a:t>Frame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</a:t>
            </a:r>
          </a:p>
          <a:p>
            <a:r>
              <a:rPr lang="en-US" dirty="0" smtClean="0"/>
              <a:t>Frame is a concrete sub class of Window class. </a:t>
            </a:r>
          </a:p>
          <a:p>
            <a:r>
              <a:rPr lang="en-US" dirty="0" smtClean="0"/>
              <a:t>A top-level display surface (a window) with a border and title </a:t>
            </a:r>
          </a:p>
          <a:p>
            <a:r>
              <a:rPr lang="en-US" dirty="0" smtClean="0"/>
              <a:t>The Frame encapsulates a window. </a:t>
            </a:r>
          </a:p>
          <a:p>
            <a:r>
              <a:rPr lang="en-US" dirty="0" smtClean="0"/>
              <a:t>Frame contains a title bar, menu bar, borders and resizable corners. </a:t>
            </a:r>
          </a:p>
          <a:p>
            <a:r>
              <a:rPr lang="en-US" dirty="0" smtClean="0"/>
              <a:t>To create stand alone applications in Java, we generally use Frame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Canvas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Canvas</a:t>
            </a:r>
            <a:endParaRPr lang="en-US" dirty="0" smtClean="0"/>
          </a:p>
          <a:p>
            <a:r>
              <a:rPr lang="en-US" dirty="0" smtClean="0"/>
              <a:t>Canvas class is derived from the Component class. A Canvas encapsulates a blank window on which we can draw.</a:t>
            </a:r>
          </a:p>
          <a:p>
            <a:r>
              <a:rPr lang="en-US" dirty="0" smtClean="0"/>
              <a:t>A canvas is a component that has no default appearance or behavior.</a:t>
            </a:r>
          </a:p>
          <a:p>
            <a:r>
              <a:rPr lang="en-US" dirty="0" smtClean="0"/>
              <a:t>Used for custom drawing regions and work areas</a:t>
            </a:r>
          </a:p>
          <a:p>
            <a:r>
              <a:rPr lang="en-US" dirty="0" smtClean="0"/>
              <a:t>Can receive input from mouse </a:t>
            </a:r>
            <a:r>
              <a:rPr lang="en-US" smtClean="0"/>
              <a:t>and keyboards.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300" b="1" dirty="0">
                <a:latin typeface="Bell MT" pitchFamily="18" charset="0"/>
              </a:rPr>
              <a:t>import </a:t>
            </a:r>
            <a:r>
              <a:rPr lang="en-US" sz="4300" b="1" dirty="0" err="1">
                <a:latin typeface="Bell MT" pitchFamily="18" charset="0"/>
              </a:rPr>
              <a:t>java.awt</a:t>
            </a:r>
            <a:r>
              <a:rPr lang="en-US" sz="4300" b="1" dirty="0">
                <a:latin typeface="Bell MT" pitchFamily="18" charset="0"/>
              </a:rPr>
              <a:t>.*;</a:t>
            </a:r>
          </a:p>
          <a:p>
            <a:pPr marL="0" indent="0">
              <a:buNone/>
            </a:pPr>
            <a:r>
              <a:rPr lang="en-US" sz="4300" b="1" dirty="0">
                <a:latin typeface="Bell MT" pitchFamily="18" charset="0"/>
              </a:rPr>
              <a:t>import </a:t>
            </a:r>
            <a:r>
              <a:rPr lang="en-US" sz="4300" b="1" dirty="0" err="1">
                <a:latin typeface="Bell MT" pitchFamily="18" charset="0"/>
              </a:rPr>
              <a:t>java.awt.event</a:t>
            </a:r>
            <a:r>
              <a:rPr lang="en-US" sz="4300" b="1" dirty="0">
                <a:latin typeface="Bell MT" pitchFamily="18" charset="0"/>
              </a:rPr>
              <a:t>.*;</a:t>
            </a:r>
          </a:p>
          <a:p>
            <a:pPr marL="0" indent="0">
              <a:buNone/>
            </a:pPr>
            <a:r>
              <a:rPr lang="en-US" sz="4300" b="1" dirty="0" smtClean="0">
                <a:latin typeface="Bell MT" pitchFamily="18" charset="0"/>
              </a:rPr>
              <a:t>class </a:t>
            </a:r>
            <a:r>
              <a:rPr lang="en-US" sz="4300" b="1" dirty="0" err="1">
                <a:latin typeface="Bell MT" pitchFamily="18" charset="0"/>
              </a:rPr>
              <a:t>myframe</a:t>
            </a:r>
            <a:endParaRPr lang="en-US" sz="4300" b="1" dirty="0">
              <a:latin typeface="Bell MT" pitchFamily="18" charset="0"/>
            </a:endParaRPr>
          </a:p>
          <a:p>
            <a:pPr marL="0" indent="0">
              <a:buNone/>
            </a:pPr>
            <a:r>
              <a:rPr lang="en-US" sz="4300" b="1" dirty="0">
                <a:latin typeface="Bell MT" pitchFamily="18" charset="0"/>
              </a:rPr>
              <a:t>{</a:t>
            </a:r>
          </a:p>
          <a:p>
            <a:pPr marL="0" indent="0">
              <a:buNone/>
            </a:pPr>
            <a:endParaRPr lang="en-US" sz="4300" b="1" dirty="0">
              <a:latin typeface="Bell MT" pitchFamily="18" charset="0"/>
            </a:endParaRPr>
          </a:p>
          <a:p>
            <a:pPr marL="0" indent="0">
              <a:buNone/>
            </a:pPr>
            <a:r>
              <a:rPr lang="en-US" sz="4300" b="1" dirty="0">
                <a:latin typeface="Bell MT" pitchFamily="18" charset="0"/>
              </a:rPr>
              <a:t>public static void main(String </a:t>
            </a:r>
            <a:r>
              <a:rPr lang="en-US" sz="4300" b="1" dirty="0" err="1">
                <a:latin typeface="Bell MT" pitchFamily="18" charset="0"/>
              </a:rPr>
              <a:t>args</a:t>
            </a:r>
            <a:r>
              <a:rPr lang="en-US" sz="4300" b="1" dirty="0">
                <a:latin typeface="Bell MT" pitchFamily="18" charset="0"/>
              </a:rPr>
              <a:t>[])</a:t>
            </a:r>
          </a:p>
          <a:p>
            <a:pPr marL="0" indent="0">
              <a:buNone/>
            </a:pPr>
            <a:r>
              <a:rPr lang="en-US" sz="4300" b="1" dirty="0">
                <a:latin typeface="Bell MT" pitchFamily="18" charset="0"/>
              </a:rPr>
              <a:t>	{</a:t>
            </a:r>
          </a:p>
          <a:p>
            <a:pPr marL="0" indent="0">
              <a:buNone/>
            </a:pPr>
            <a:r>
              <a:rPr lang="en-US" sz="4300" b="1" dirty="0">
                <a:latin typeface="Bell MT" pitchFamily="18" charset="0"/>
              </a:rPr>
              <a:t>		Frame f=new Frame("My Frame");</a:t>
            </a:r>
          </a:p>
          <a:p>
            <a:pPr marL="0" indent="0">
              <a:buNone/>
            </a:pPr>
            <a:r>
              <a:rPr lang="en-US" sz="4300" b="1" dirty="0">
                <a:latin typeface="Bell MT" pitchFamily="18" charset="0"/>
              </a:rPr>
              <a:t>		</a:t>
            </a:r>
            <a:r>
              <a:rPr lang="en-US" sz="4300" b="1" dirty="0" err="1">
                <a:latin typeface="Bell MT" pitchFamily="18" charset="0"/>
              </a:rPr>
              <a:t>f.setBackground</a:t>
            </a:r>
            <a:r>
              <a:rPr lang="en-US" sz="4300" b="1" dirty="0">
                <a:latin typeface="Bell MT" pitchFamily="18" charset="0"/>
              </a:rPr>
              <a:t>(</a:t>
            </a:r>
            <a:r>
              <a:rPr lang="en-US" sz="4300" b="1" dirty="0" err="1">
                <a:latin typeface="Bell MT" pitchFamily="18" charset="0"/>
              </a:rPr>
              <a:t>Color.red</a:t>
            </a:r>
            <a:r>
              <a:rPr lang="en-US" sz="4300" b="1" dirty="0">
                <a:latin typeface="Bell MT" pitchFamily="18" charset="0"/>
              </a:rPr>
              <a:t>);</a:t>
            </a:r>
          </a:p>
          <a:p>
            <a:pPr marL="0" indent="0">
              <a:buNone/>
            </a:pPr>
            <a:r>
              <a:rPr lang="en-US" sz="4300" b="1" dirty="0">
                <a:latin typeface="Bell MT" pitchFamily="18" charset="0"/>
              </a:rPr>
              <a:t>		</a:t>
            </a:r>
            <a:r>
              <a:rPr lang="en-US" sz="4300" b="1" dirty="0" err="1">
                <a:latin typeface="Bell MT" pitchFamily="18" charset="0"/>
              </a:rPr>
              <a:t>f.setSize</a:t>
            </a:r>
            <a:r>
              <a:rPr lang="en-US" sz="4300" b="1" dirty="0">
                <a:latin typeface="Bell MT" pitchFamily="18" charset="0"/>
              </a:rPr>
              <a:t>(300,400);</a:t>
            </a:r>
          </a:p>
          <a:p>
            <a:pPr marL="0" indent="0">
              <a:buNone/>
            </a:pPr>
            <a:r>
              <a:rPr lang="en-US" sz="4300" b="1" dirty="0">
                <a:latin typeface="Bell MT" pitchFamily="18" charset="0"/>
              </a:rPr>
              <a:t>		</a:t>
            </a:r>
            <a:r>
              <a:rPr lang="en-US" sz="4300" b="1" dirty="0" err="1">
                <a:latin typeface="Bell MT" pitchFamily="18" charset="0"/>
              </a:rPr>
              <a:t>f.setVisible</a:t>
            </a:r>
            <a:r>
              <a:rPr lang="en-US" sz="4300" b="1" dirty="0">
                <a:latin typeface="Bell MT" pitchFamily="18" charset="0"/>
              </a:rPr>
              <a:t>(true);</a:t>
            </a:r>
          </a:p>
          <a:p>
            <a:pPr marL="0" indent="0">
              <a:buNone/>
            </a:pPr>
            <a:r>
              <a:rPr lang="en-US" sz="4300" b="1" dirty="0">
                <a:latin typeface="Bell MT" pitchFamily="18" charset="0"/>
              </a:rPr>
              <a:t>		</a:t>
            </a:r>
            <a:r>
              <a:rPr lang="en-US" sz="4300" b="1" dirty="0" err="1" smtClean="0">
                <a:latin typeface="Bell MT" pitchFamily="18" charset="0"/>
              </a:rPr>
              <a:t>System.out.println</a:t>
            </a:r>
            <a:r>
              <a:rPr lang="en-US" sz="4300" b="1" dirty="0">
                <a:latin typeface="Bell MT" pitchFamily="18" charset="0"/>
              </a:rPr>
              <a:t>("Quit....</a:t>
            </a:r>
            <a:r>
              <a:rPr lang="en-US" sz="4300" b="1" dirty="0" err="1" smtClean="0">
                <a:latin typeface="Bell MT" pitchFamily="18" charset="0"/>
              </a:rPr>
              <a:t>Ctrl+C</a:t>
            </a:r>
            <a:r>
              <a:rPr lang="en-US" sz="4300" b="1" dirty="0" smtClean="0">
                <a:latin typeface="Bell MT" pitchFamily="18" charset="0"/>
              </a:rPr>
              <a:t> on dos prompt");</a:t>
            </a:r>
            <a:endParaRPr lang="en-US" sz="4300" b="1" dirty="0">
              <a:latin typeface="Bell MT" pitchFamily="18" charset="0"/>
            </a:endParaRPr>
          </a:p>
          <a:p>
            <a:pPr marL="0" indent="0">
              <a:buNone/>
            </a:pPr>
            <a:r>
              <a:rPr lang="en-US" sz="4300" b="1" dirty="0">
                <a:latin typeface="Bell MT" pitchFamily="18" charset="0"/>
              </a:rPr>
              <a:t>	}</a:t>
            </a:r>
          </a:p>
          <a:p>
            <a:pPr marL="0" indent="0">
              <a:buNone/>
            </a:pPr>
            <a:r>
              <a:rPr lang="en-US" sz="4300" b="1" dirty="0">
                <a:latin typeface="Bell MT" pitchFamily="18" charset="0"/>
              </a:rPr>
              <a:t>	</a:t>
            </a:r>
          </a:p>
          <a:p>
            <a:pPr marL="0" indent="0">
              <a:buNone/>
            </a:pPr>
            <a:r>
              <a:rPr lang="en-US" sz="4300" b="1" dirty="0">
                <a:latin typeface="Bell MT" pitchFamily="18" charset="0"/>
              </a:rPr>
              <a:t>}</a:t>
            </a:r>
          </a:p>
          <a:p>
            <a:endParaRPr lang="en-US" sz="43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AWT (Abstract Window Toolkit) was Java’s first GUI framework, which was introduced in Java 1.0.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used to create GUIs (Graphical User Interfaces). </a:t>
            </a:r>
            <a:endParaRPr lang="en-US" dirty="0" smtClean="0"/>
          </a:p>
          <a:p>
            <a:pPr algn="just"/>
            <a:r>
              <a:rPr lang="en-US" dirty="0" smtClean="0"/>
              <a:t>Although </a:t>
            </a:r>
            <a:r>
              <a:rPr lang="en-US" dirty="0"/>
              <a:t>programmers use more advanced frameworks like Swings </a:t>
            </a:r>
            <a:r>
              <a:rPr lang="en-US" dirty="0" smtClean="0"/>
              <a:t>, </a:t>
            </a:r>
            <a:r>
              <a:rPr lang="en-US" dirty="0"/>
              <a:t>it is important to know that they are built on top of AWT.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6197-3752-4764-BF9A-4C92E8C03D81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6126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"/>
            <a:ext cx="3886200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49091" y="1066799"/>
            <a:ext cx="426720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820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Bell MT" pitchFamily="18" charset="0"/>
              </a:rPr>
              <a:t>import </a:t>
            </a:r>
            <a:r>
              <a:rPr lang="en-US" b="1" dirty="0" err="1">
                <a:latin typeface="Bell MT" pitchFamily="18" charset="0"/>
              </a:rPr>
              <a:t>java.awt</a:t>
            </a:r>
            <a:r>
              <a:rPr lang="en-US" b="1" dirty="0">
                <a:latin typeface="Bell MT" pitchFamily="18" charset="0"/>
              </a:rPr>
              <a:t>.*;</a:t>
            </a:r>
          </a:p>
          <a:p>
            <a:pPr marL="0" indent="0">
              <a:buNone/>
            </a:pPr>
            <a:r>
              <a:rPr lang="en-US" b="1" dirty="0">
                <a:latin typeface="Bell MT" pitchFamily="18" charset="0"/>
              </a:rPr>
              <a:t>import </a:t>
            </a:r>
            <a:r>
              <a:rPr lang="en-US" b="1" dirty="0" err="1">
                <a:latin typeface="Bell MT" pitchFamily="18" charset="0"/>
              </a:rPr>
              <a:t>java.awt.event</a:t>
            </a:r>
            <a:r>
              <a:rPr lang="en-US" b="1" dirty="0">
                <a:latin typeface="Bell MT" pitchFamily="18" charset="0"/>
              </a:rPr>
              <a:t>.*;</a:t>
            </a:r>
          </a:p>
          <a:p>
            <a:pPr marL="0" indent="0">
              <a:buNone/>
            </a:pPr>
            <a:r>
              <a:rPr lang="en-US" b="1" dirty="0">
                <a:latin typeface="Bell MT" pitchFamily="18" charset="0"/>
              </a:rPr>
              <a:t>class </a:t>
            </a:r>
            <a:r>
              <a:rPr lang="en-US" b="1" dirty="0" err="1" smtClean="0">
                <a:latin typeface="Bell MT" pitchFamily="18" charset="0"/>
              </a:rPr>
              <a:t>myframe</a:t>
            </a:r>
            <a:r>
              <a:rPr lang="en-US" b="1" dirty="0" smtClean="0">
                <a:latin typeface="Bell MT" pitchFamily="18" charset="0"/>
              </a:rPr>
              <a:t> extends Frame</a:t>
            </a:r>
            <a:endParaRPr lang="en-US" b="1" dirty="0">
              <a:latin typeface="Bell MT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Bell MT" pitchFamily="18" charset="0"/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latin typeface="Bell MT" pitchFamily="18" charset="0"/>
              </a:rPr>
              <a:t>	</a:t>
            </a:r>
            <a:r>
              <a:rPr lang="en-US" b="1" dirty="0" err="1" smtClean="0">
                <a:latin typeface="Bell MT" pitchFamily="18" charset="0"/>
              </a:rPr>
              <a:t>myframe</a:t>
            </a:r>
            <a:r>
              <a:rPr lang="en-US" b="1" dirty="0" smtClean="0">
                <a:latin typeface="Bell MT" pitchFamily="18" charset="0"/>
              </a:rPr>
              <a:t>()</a:t>
            </a:r>
          </a:p>
          <a:p>
            <a:pPr marL="0" indent="0">
              <a:buNone/>
            </a:pPr>
            <a:r>
              <a:rPr lang="en-US" b="1" dirty="0" smtClean="0">
                <a:latin typeface="Bell MT" pitchFamily="18" charset="0"/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latin typeface="Bell MT" pitchFamily="18" charset="0"/>
              </a:rPr>
              <a:t>	</a:t>
            </a:r>
            <a:r>
              <a:rPr lang="en-US" b="1" dirty="0" smtClean="0">
                <a:latin typeface="Bell MT" pitchFamily="18" charset="0"/>
              </a:rPr>
              <a:t>	super(“This is My Frame”);</a:t>
            </a:r>
          </a:p>
          <a:p>
            <a:pPr marL="0" indent="0">
              <a:buNone/>
            </a:pPr>
            <a:r>
              <a:rPr lang="en-US" b="1" dirty="0" smtClean="0">
                <a:latin typeface="Bell MT" pitchFamily="18" charset="0"/>
              </a:rPr>
              <a:t>		</a:t>
            </a:r>
            <a:r>
              <a:rPr lang="en-US" b="1" dirty="0" err="1" smtClean="0">
                <a:latin typeface="Bell MT" pitchFamily="18" charset="0"/>
              </a:rPr>
              <a:t>f.setBackground</a:t>
            </a:r>
            <a:r>
              <a:rPr lang="en-US" b="1" dirty="0" smtClean="0">
                <a:latin typeface="Bell MT" pitchFamily="18" charset="0"/>
              </a:rPr>
              <a:t>(</a:t>
            </a:r>
            <a:r>
              <a:rPr lang="en-US" b="1" dirty="0" err="1" smtClean="0">
                <a:latin typeface="Bell MT" pitchFamily="18" charset="0"/>
              </a:rPr>
              <a:t>Color.cyan</a:t>
            </a:r>
            <a:r>
              <a:rPr lang="en-US" b="1" dirty="0" smtClean="0">
                <a:latin typeface="Bell MT" pitchFamily="18" charset="0"/>
              </a:rPr>
              <a:t>);</a:t>
            </a:r>
            <a:endParaRPr lang="en-US" b="1" dirty="0">
              <a:latin typeface="Bell MT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Bell MT" pitchFamily="18" charset="0"/>
              </a:rPr>
              <a:t>		</a:t>
            </a:r>
            <a:r>
              <a:rPr lang="en-US" b="1" dirty="0" err="1">
                <a:latin typeface="Bell MT" pitchFamily="18" charset="0"/>
              </a:rPr>
              <a:t>f.setSize</a:t>
            </a:r>
            <a:r>
              <a:rPr lang="en-US" b="1" dirty="0">
                <a:latin typeface="Bell MT" pitchFamily="18" charset="0"/>
              </a:rPr>
              <a:t>(300,400);</a:t>
            </a:r>
          </a:p>
          <a:p>
            <a:pPr marL="0" indent="0">
              <a:buNone/>
            </a:pPr>
            <a:r>
              <a:rPr lang="en-US" b="1" dirty="0">
                <a:latin typeface="Bell MT" pitchFamily="18" charset="0"/>
              </a:rPr>
              <a:t>		</a:t>
            </a:r>
            <a:r>
              <a:rPr lang="en-US" b="1" dirty="0" err="1" smtClean="0">
                <a:latin typeface="Bell MT" pitchFamily="18" charset="0"/>
              </a:rPr>
              <a:t>f.setCursor</a:t>
            </a:r>
            <a:r>
              <a:rPr lang="en-US" b="1" dirty="0" smtClean="0">
                <a:latin typeface="Bell MT" pitchFamily="18" charset="0"/>
              </a:rPr>
              <a:t>(</a:t>
            </a:r>
            <a:r>
              <a:rPr lang="en-US" b="1" dirty="0" err="1" smtClean="0">
                <a:latin typeface="Bell MT" pitchFamily="18" charset="0"/>
              </a:rPr>
              <a:t>Frame.HAND_CURSOR</a:t>
            </a:r>
            <a:r>
              <a:rPr lang="en-US" b="1" dirty="0" smtClean="0">
                <a:latin typeface="Bell MT" pitchFamily="18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Bell MT" pitchFamily="18" charset="0"/>
              </a:rPr>
              <a:t>	</a:t>
            </a:r>
            <a:r>
              <a:rPr lang="en-US" b="1" dirty="0" smtClean="0">
                <a:latin typeface="Bell MT" pitchFamily="18" charset="0"/>
              </a:rPr>
              <a:t>	show();</a:t>
            </a:r>
          </a:p>
          <a:p>
            <a:pPr marL="0" indent="0">
              <a:buNone/>
            </a:pPr>
            <a:r>
              <a:rPr lang="en-US" b="1" dirty="0">
                <a:latin typeface="Bell MT" pitchFamily="18" charset="0"/>
              </a:rPr>
              <a:t>	</a:t>
            </a:r>
            <a:r>
              <a:rPr lang="en-US" b="1" dirty="0" smtClean="0">
                <a:latin typeface="Bell MT" pitchFamily="18" charset="0"/>
              </a:rPr>
              <a:t>}</a:t>
            </a:r>
            <a:endParaRPr lang="en-US" b="1" dirty="0">
              <a:latin typeface="Bell MT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Bell MT" pitchFamily="18" charset="0"/>
              </a:rPr>
              <a:t>public </a:t>
            </a:r>
            <a:r>
              <a:rPr lang="en-US" b="1" dirty="0">
                <a:latin typeface="Bell MT" pitchFamily="18" charset="0"/>
              </a:rPr>
              <a:t>static void main(String </a:t>
            </a:r>
            <a:r>
              <a:rPr lang="en-US" b="1" dirty="0" err="1">
                <a:latin typeface="Bell MT" pitchFamily="18" charset="0"/>
              </a:rPr>
              <a:t>args</a:t>
            </a:r>
            <a:r>
              <a:rPr lang="en-US" b="1" dirty="0">
                <a:latin typeface="Bell MT" pitchFamily="18" charset="0"/>
              </a:rPr>
              <a:t>[])</a:t>
            </a:r>
          </a:p>
          <a:p>
            <a:pPr marL="0" indent="0">
              <a:buNone/>
            </a:pPr>
            <a:r>
              <a:rPr lang="en-US" b="1" dirty="0">
                <a:latin typeface="Bell MT" pitchFamily="18" charset="0"/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latin typeface="Bell MT" pitchFamily="18" charset="0"/>
              </a:rPr>
              <a:t>		</a:t>
            </a:r>
            <a:r>
              <a:rPr lang="en-US" b="1" dirty="0" smtClean="0">
                <a:latin typeface="Bell MT" pitchFamily="18" charset="0"/>
              </a:rPr>
              <a:t>new </a:t>
            </a:r>
            <a:r>
              <a:rPr lang="en-US" b="1" dirty="0" err="1" smtClean="0">
                <a:latin typeface="Bell MT" pitchFamily="18" charset="0"/>
              </a:rPr>
              <a:t>myframe</a:t>
            </a:r>
            <a:r>
              <a:rPr lang="en-US" b="1" dirty="0" smtClean="0">
                <a:latin typeface="Bell MT" pitchFamily="18" charset="0"/>
              </a:rPr>
              <a:t>();</a:t>
            </a:r>
            <a:endParaRPr lang="en-US" b="1" dirty="0">
              <a:latin typeface="Bell MT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Bell MT" pitchFamily="18" charset="0"/>
              </a:rPr>
              <a:t>		</a:t>
            </a:r>
            <a:r>
              <a:rPr lang="en-US" b="1" dirty="0" err="1" smtClean="0">
                <a:latin typeface="Bell MT" pitchFamily="18" charset="0"/>
              </a:rPr>
              <a:t>System.out.println</a:t>
            </a:r>
            <a:r>
              <a:rPr lang="en-US" b="1" dirty="0">
                <a:latin typeface="Bell MT" pitchFamily="18" charset="0"/>
              </a:rPr>
              <a:t>("Quit....</a:t>
            </a:r>
            <a:r>
              <a:rPr lang="en-US" b="1" dirty="0" err="1">
                <a:latin typeface="Bell MT" pitchFamily="18" charset="0"/>
              </a:rPr>
              <a:t>Ctrl+C</a:t>
            </a:r>
            <a:r>
              <a:rPr lang="en-US" b="1" dirty="0">
                <a:latin typeface="Bell MT" pitchFamily="18" charset="0"/>
              </a:rPr>
              <a:t> on dos prompt");</a:t>
            </a:r>
          </a:p>
          <a:p>
            <a:pPr marL="0" indent="0">
              <a:buNone/>
            </a:pPr>
            <a:r>
              <a:rPr lang="en-US" b="1" dirty="0">
                <a:latin typeface="Bell MT" pitchFamily="18" charset="0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latin typeface="Bell MT" pitchFamily="18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Bell MT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968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600200"/>
            <a:ext cx="437197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7979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button is a class </a:t>
            </a:r>
          </a:p>
          <a:p>
            <a:r>
              <a:rPr lang="en-US" dirty="0" smtClean="0"/>
              <a:t>It has a label</a:t>
            </a:r>
          </a:p>
          <a:p>
            <a:r>
              <a:rPr lang="en-US" dirty="0" smtClean="0"/>
              <a:t>It can respond when pressed</a:t>
            </a:r>
          </a:p>
          <a:p>
            <a:r>
              <a:rPr lang="en-US" dirty="0" smtClean="0"/>
              <a:t>Syntax:-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	Button()  //construct button with no label</a:t>
            </a:r>
          </a:p>
          <a:p>
            <a:pPr marL="0" indent="0" algn="just">
              <a:buNone/>
            </a:pPr>
            <a:r>
              <a:rPr lang="en-US" smtClean="0">
                <a:solidFill>
                  <a:srgbClr val="FF0000"/>
                </a:solidFill>
              </a:rPr>
              <a:t>	Button(String </a:t>
            </a:r>
            <a:r>
              <a:rPr lang="en-US" dirty="0" smtClean="0">
                <a:solidFill>
                  <a:srgbClr val="FF0000"/>
                </a:solidFill>
              </a:rPr>
              <a:t>label) //with label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24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Frame Program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533400"/>
            <a:ext cx="7467600" cy="4648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Bell MT" pitchFamily="18" charset="0"/>
              </a:rPr>
              <a:t>import </a:t>
            </a:r>
            <a:r>
              <a:rPr lang="en-US" dirty="0" err="1">
                <a:latin typeface="Bell MT" pitchFamily="18" charset="0"/>
              </a:rPr>
              <a:t>java.awt</a:t>
            </a:r>
            <a:r>
              <a:rPr lang="en-US" dirty="0">
                <a:latin typeface="Bell MT" pitchFamily="18" charset="0"/>
              </a:rPr>
              <a:t>.*;</a:t>
            </a:r>
          </a:p>
          <a:p>
            <a:pPr marL="0" indent="0">
              <a:buNone/>
            </a:pPr>
            <a:r>
              <a:rPr lang="en-US" dirty="0">
                <a:latin typeface="Bell MT" pitchFamily="18" charset="0"/>
              </a:rPr>
              <a:t>class </a:t>
            </a:r>
            <a:r>
              <a:rPr lang="en-US" dirty="0" err="1">
                <a:latin typeface="Bell MT" pitchFamily="18" charset="0"/>
              </a:rPr>
              <a:t>FirstFrame</a:t>
            </a:r>
            <a:r>
              <a:rPr lang="en-US" dirty="0">
                <a:latin typeface="Bell MT" pitchFamily="18" charset="0"/>
              </a:rPr>
              <a:t> extends Frame</a:t>
            </a:r>
          </a:p>
          <a:p>
            <a:pPr marL="0" indent="0">
              <a:buNone/>
            </a:pPr>
            <a:r>
              <a:rPr lang="en-US" dirty="0">
                <a:latin typeface="Bell MT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Bell MT" pitchFamily="18" charset="0"/>
              </a:rPr>
              <a:t>	</a:t>
            </a:r>
            <a:r>
              <a:rPr lang="en-US" dirty="0" err="1">
                <a:latin typeface="Bell MT" pitchFamily="18" charset="0"/>
              </a:rPr>
              <a:t>FirstFrame</a:t>
            </a:r>
            <a:r>
              <a:rPr lang="en-US" dirty="0">
                <a:latin typeface="Bell MT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Bell MT" pitchFamily="18" charset="0"/>
              </a:rPr>
              <a:t>	{</a:t>
            </a:r>
          </a:p>
          <a:p>
            <a:pPr marL="0" indent="0">
              <a:buNone/>
            </a:pPr>
            <a:r>
              <a:rPr lang="en-US" dirty="0">
                <a:latin typeface="Bell MT" pitchFamily="18" charset="0"/>
              </a:rPr>
              <a:t>		Button b=new Button("click me");</a:t>
            </a:r>
          </a:p>
          <a:p>
            <a:pPr marL="0" indent="0">
              <a:buNone/>
            </a:pPr>
            <a:r>
              <a:rPr lang="en-US" dirty="0">
                <a:latin typeface="Bell MT" pitchFamily="18" charset="0"/>
              </a:rPr>
              <a:t>		</a:t>
            </a:r>
            <a:r>
              <a:rPr lang="en-US" dirty="0" err="1">
                <a:latin typeface="Bell MT" pitchFamily="18" charset="0"/>
              </a:rPr>
              <a:t>b.setBounds</a:t>
            </a:r>
            <a:r>
              <a:rPr lang="en-US" dirty="0">
                <a:latin typeface="Bell MT" pitchFamily="18" charset="0"/>
              </a:rPr>
              <a:t>(100,100,80,50);// setting button position</a:t>
            </a:r>
          </a:p>
          <a:p>
            <a:pPr marL="0" indent="0">
              <a:buNone/>
            </a:pPr>
            <a:r>
              <a:rPr lang="en-US" dirty="0">
                <a:latin typeface="Bell MT" pitchFamily="18" charset="0"/>
              </a:rPr>
              <a:t>		</a:t>
            </a:r>
            <a:r>
              <a:rPr lang="en-US" dirty="0">
                <a:solidFill>
                  <a:srgbClr val="00B050"/>
                </a:solidFill>
                <a:latin typeface="Bell MT" pitchFamily="18" charset="0"/>
              </a:rPr>
              <a:t>//</a:t>
            </a:r>
            <a:r>
              <a:rPr lang="en-US" dirty="0" err="1">
                <a:solidFill>
                  <a:srgbClr val="00B050"/>
                </a:solidFill>
                <a:latin typeface="Bell MT" pitchFamily="18" charset="0"/>
              </a:rPr>
              <a:t>setBounds</a:t>
            </a:r>
            <a:r>
              <a:rPr lang="en-US" dirty="0">
                <a:solidFill>
                  <a:srgbClr val="00B050"/>
                </a:solidFill>
                <a:latin typeface="Bell MT" pitchFamily="18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Bell MT" pitchFamily="18" charset="0"/>
              </a:rPr>
              <a:t>int</a:t>
            </a:r>
            <a:r>
              <a:rPr lang="en-US" dirty="0">
                <a:solidFill>
                  <a:srgbClr val="00B050"/>
                </a:solidFill>
                <a:latin typeface="Bell MT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Bell MT" pitchFamily="18" charset="0"/>
              </a:rPr>
              <a:t>xaxis</a:t>
            </a:r>
            <a:r>
              <a:rPr lang="en-US" dirty="0">
                <a:solidFill>
                  <a:srgbClr val="00B050"/>
                </a:solidFill>
                <a:latin typeface="Bell MT" pitchFamily="18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Bell MT" pitchFamily="18" charset="0"/>
              </a:rPr>
              <a:t>int</a:t>
            </a:r>
            <a:r>
              <a:rPr lang="en-US" dirty="0">
                <a:solidFill>
                  <a:srgbClr val="00B050"/>
                </a:solidFill>
                <a:latin typeface="Bell MT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Bell MT" pitchFamily="18" charset="0"/>
              </a:rPr>
              <a:t>yaxis</a:t>
            </a:r>
            <a:r>
              <a:rPr lang="en-US" dirty="0">
                <a:solidFill>
                  <a:srgbClr val="00B050"/>
                </a:solidFill>
                <a:latin typeface="Bell MT" pitchFamily="18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Bell MT" pitchFamily="18" charset="0"/>
              </a:rPr>
              <a:t>int</a:t>
            </a:r>
            <a:r>
              <a:rPr lang="en-US" dirty="0">
                <a:solidFill>
                  <a:srgbClr val="00B050"/>
                </a:solidFill>
                <a:latin typeface="Bell MT" pitchFamily="18" charset="0"/>
              </a:rPr>
              <a:t> width, </a:t>
            </a:r>
            <a:r>
              <a:rPr lang="en-US" dirty="0" err="1">
                <a:solidFill>
                  <a:srgbClr val="00B050"/>
                </a:solidFill>
                <a:latin typeface="Bell MT" pitchFamily="18" charset="0"/>
              </a:rPr>
              <a:t>int</a:t>
            </a:r>
            <a:r>
              <a:rPr lang="en-US" dirty="0">
                <a:solidFill>
                  <a:srgbClr val="00B050"/>
                </a:solidFill>
                <a:latin typeface="Bell MT" pitchFamily="18" charset="0"/>
              </a:rPr>
              <a:t> height)</a:t>
            </a:r>
          </a:p>
          <a:p>
            <a:pPr marL="0" indent="0">
              <a:buNone/>
            </a:pPr>
            <a:r>
              <a:rPr lang="en-US" dirty="0">
                <a:latin typeface="Bell MT" pitchFamily="18" charset="0"/>
              </a:rPr>
              <a:t>		add(b);//adding button into frame  </a:t>
            </a:r>
          </a:p>
          <a:p>
            <a:pPr marL="0" indent="0">
              <a:buNone/>
            </a:pPr>
            <a:r>
              <a:rPr lang="en-US" dirty="0">
                <a:latin typeface="Bell MT" pitchFamily="18" charset="0"/>
              </a:rPr>
              <a:t>		</a:t>
            </a:r>
            <a:r>
              <a:rPr lang="en-US" dirty="0" err="1">
                <a:latin typeface="Bell MT" pitchFamily="18" charset="0"/>
              </a:rPr>
              <a:t>setSize</a:t>
            </a:r>
            <a:r>
              <a:rPr lang="en-US" dirty="0">
                <a:latin typeface="Bell MT" pitchFamily="18" charset="0"/>
              </a:rPr>
              <a:t>(300,300);//frame size 300 width and 300 height</a:t>
            </a:r>
          </a:p>
          <a:p>
            <a:pPr marL="0" indent="0">
              <a:buNone/>
            </a:pPr>
            <a:r>
              <a:rPr lang="en-US" dirty="0">
                <a:latin typeface="Bell MT" pitchFamily="18" charset="0"/>
              </a:rPr>
              <a:t>		</a:t>
            </a:r>
            <a:r>
              <a:rPr lang="en-US" dirty="0" err="1">
                <a:latin typeface="Bell MT" pitchFamily="18" charset="0"/>
              </a:rPr>
              <a:t>setLayout</a:t>
            </a:r>
            <a:r>
              <a:rPr lang="en-US" dirty="0">
                <a:latin typeface="Bell MT" pitchFamily="18" charset="0"/>
              </a:rPr>
              <a:t>(null);//no layout manager</a:t>
            </a:r>
          </a:p>
          <a:p>
            <a:pPr marL="0" indent="0">
              <a:buNone/>
            </a:pPr>
            <a:r>
              <a:rPr lang="en-US" dirty="0">
                <a:latin typeface="Bell MT" pitchFamily="18" charset="0"/>
              </a:rPr>
              <a:t>		</a:t>
            </a:r>
            <a:r>
              <a:rPr lang="en-US" dirty="0" err="1">
                <a:latin typeface="Bell MT" pitchFamily="18" charset="0"/>
              </a:rPr>
              <a:t>setVisible</a:t>
            </a:r>
            <a:r>
              <a:rPr lang="en-US" dirty="0">
                <a:latin typeface="Bell MT" pitchFamily="18" charset="0"/>
              </a:rPr>
              <a:t>(true);//now frame will be visible, by default not visible</a:t>
            </a:r>
          </a:p>
          <a:p>
            <a:pPr marL="0" indent="0">
              <a:buNone/>
            </a:pPr>
            <a:r>
              <a:rPr lang="en-US" dirty="0">
                <a:latin typeface="Bell MT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Bell MT" pitchFamily="18" charset="0"/>
              </a:rPr>
              <a:t>public static void main(String </a:t>
            </a:r>
            <a:r>
              <a:rPr lang="en-US" dirty="0" err="1">
                <a:latin typeface="Bell MT" pitchFamily="18" charset="0"/>
              </a:rPr>
              <a:t>args</a:t>
            </a:r>
            <a:r>
              <a:rPr lang="en-US" dirty="0">
                <a:latin typeface="Bell MT" pitchFamily="18" charset="0"/>
              </a:rPr>
              <a:t>[])</a:t>
            </a:r>
          </a:p>
          <a:p>
            <a:pPr marL="0" indent="0">
              <a:buNone/>
            </a:pPr>
            <a:r>
              <a:rPr lang="en-US" dirty="0">
                <a:latin typeface="Bell MT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Bell MT" pitchFamily="18" charset="0"/>
              </a:rPr>
              <a:t>	</a:t>
            </a:r>
            <a:r>
              <a:rPr lang="en-US" dirty="0" err="1">
                <a:latin typeface="Bell MT" pitchFamily="18" charset="0"/>
              </a:rPr>
              <a:t>FirstFrame</a:t>
            </a:r>
            <a:r>
              <a:rPr lang="en-US" dirty="0">
                <a:latin typeface="Bell MT" pitchFamily="18" charset="0"/>
              </a:rPr>
              <a:t> f=new </a:t>
            </a:r>
            <a:r>
              <a:rPr lang="en-US" dirty="0" err="1">
                <a:latin typeface="Bell MT" pitchFamily="18" charset="0"/>
              </a:rPr>
              <a:t>FirstFrame</a:t>
            </a:r>
            <a:r>
              <a:rPr lang="en-US" dirty="0">
                <a:latin typeface="Bell MT" pitchFamily="18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Bell MT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Bell MT" pitchFamily="18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263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Frame Program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41031" y="1143000"/>
            <a:ext cx="3812108" cy="373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464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Layout Manager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</a:p>
          <a:p>
            <a:pPr lvl="1" algn="just"/>
            <a:r>
              <a:rPr lang="en-US" dirty="0" smtClean="0"/>
              <a:t>the arrangement of components within the container.</a:t>
            </a:r>
          </a:p>
          <a:p>
            <a:pPr lvl="1" algn="just"/>
            <a:r>
              <a:rPr lang="en-US" dirty="0" smtClean="0"/>
              <a:t>placing the components at a particular position within the container</a:t>
            </a:r>
          </a:p>
          <a:p>
            <a:pPr lvl="1" algn="just"/>
            <a:r>
              <a:rPr lang="en-US" dirty="0" smtClean="0"/>
              <a:t>Java components borrow their behavior from the window system underlying hardware on which the JVM is running.</a:t>
            </a:r>
          </a:p>
          <a:p>
            <a:r>
              <a:rPr lang="en-US" dirty="0" smtClean="0"/>
              <a:t>Layout Manager</a:t>
            </a:r>
          </a:p>
          <a:p>
            <a:pPr lvl="1"/>
            <a:r>
              <a:rPr lang="en-US" dirty="0" smtClean="0"/>
              <a:t>automatically positions all the components within the container</a:t>
            </a:r>
          </a:p>
          <a:p>
            <a:pPr lvl="1"/>
            <a:r>
              <a:rPr lang="en-US" dirty="0" smtClean="0"/>
              <a:t>The task of lay outing the controls is done automatically</a:t>
            </a:r>
          </a:p>
          <a:p>
            <a:pPr lvl="1"/>
            <a:r>
              <a:rPr lang="en-US" dirty="0" smtClean="0"/>
              <a:t>Each container will have a default layout manager.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Layout Managers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We can manually arrange the position of each component (not recommended) by passing </a:t>
            </a:r>
            <a:r>
              <a:rPr lang="en-US" b="1" dirty="0" smtClean="0"/>
              <a:t>null</a:t>
            </a:r>
            <a:r>
              <a:rPr lang="en-US" dirty="0" smtClean="0"/>
              <a:t> to </a:t>
            </a:r>
            <a:r>
              <a:rPr lang="en-US" dirty="0" err="1" smtClean="0"/>
              <a:t>setLayout</a:t>
            </a:r>
            <a:r>
              <a:rPr lang="en-US" dirty="0" smtClean="0"/>
              <a:t>() method and by using </a:t>
            </a:r>
            <a:r>
              <a:rPr lang="en-US" b="1" dirty="0" err="1" smtClean="0"/>
              <a:t>setBounds</a:t>
            </a:r>
            <a:r>
              <a:rPr lang="en-US" b="1" dirty="0" smtClean="0"/>
              <a:t>()</a:t>
            </a:r>
            <a:r>
              <a:rPr lang="en-US" dirty="0" smtClean="0"/>
              <a:t> method on each component. Different layout managers available in AWT are:</a:t>
            </a:r>
          </a:p>
          <a:p>
            <a:r>
              <a:rPr lang="en-US" dirty="0" err="1" smtClean="0"/>
              <a:t>FlowLayout</a:t>
            </a:r>
            <a:endParaRPr lang="en-US" dirty="0" smtClean="0"/>
          </a:p>
          <a:p>
            <a:r>
              <a:rPr lang="en-US" dirty="0" err="1" smtClean="0"/>
              <a:t>BorderLayout</a:t>
            </a:r>
            <a:endParaRPr lang="en-US" dirty="0" smtClean="0"/>
          </a:p>
          <a:p>
            <a:r>
              <a:rPr lang="en-US" dirty="0" err="1" smtClean="0"/>
              <a:t>GridLayout</a:t>
            </a:r>
            <a:endParaRPr lang="en-US" dirty="0" smtClean="0"/>
          </a:p>
          <a:p>
            <a:r>
              <a:rPr lang="en-US" dirty="0" err="1" smtClean="0"/>
              <a:t>CardLayout</a:t>
            </a:r>
            <a:endParaRPr lang="en-US" dirty="0" smtClean="0"/>
          </a:p>
          <a:p>
            <a:r>
              <a:rPr lang="en-US" dirty="0" err="1" smtClean="0"/>
              <a:t>GridBagLayout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FlowLayout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The flow layout manager arranges the components one after another from upper left corner, left-to-right and top-to-bottom manner.</a:t>
            </a:r>
          </a:p>
          <a:p>
            <a:pPr algn="just"/>
            <a:r>
              <a:rPr lang="en-US" dirty="0" smtClean="0"/>
              <a:t>It gives some space between components. </a:t>
            </a:r>
          </a:p>
          <a:p>
            <a:pPr algn="just"/>
            <a:r>
              <a:rPr lang="en-US" dirty="0" smtClean="0"/>
              <a:t>When no more components fit on a line, the next appears on next line. </a:t>
            </a:r>
          </a:p>
          <a:p>
            <a:pPr algn="just"/>
            <a:r>
              <a:rPr lang="en-US" dirty="0" smtClean="0"/>
              <a:t>Flow layout manager instance can be created using anyone of the following constructors:</a:t>
            </a:r>
          </a:p>
          <a:p>
            <a:r>
              <a:rPr lang="en-US" dirty="0" err="1" smtClean="0"/>
              <a:t>FlowLayout</a:t>
            </a:r>
            <a:r>
              <a:rPr lang="en-US" dirty="0" smtClean="0"/>
              <a:t>() // default layout</a:t>
            </a:r>
          </a:p>
          <a:p>
            <a:r>
              <a:rPr lang="en-US" dirty="0" err="1" smtClean="0"/>
              <a:t>FlowLayout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align)</a:t>
            </a:r>
          </a:p>
          <a:p>
            <a:r>
              <a:rPr lang="en-US" dirty="0" err="1" smtClean="0"/>
              <a:t>FlowLayout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align,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hspace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vspace</a:t>
            </a:r>
            <a:r>
              <a:rPr lang="en-US" dirty="0" smtClean="0"/>
              <a:t>) </a:t>
            </a:r>
          </a:p>
          <a:p>
            <a:pPr lvl="1"/>
            <a:r>
              <a:rPr lang="en-US" i="1" dirty="0" smtClean="0"/>
              <a:t>align</a:t>
            </a:r>
            <a:r>
              <a:rPr lang="en-US" dirty="0" smtClean="0"/>
              <a:t> specifies the alignment, </a:t>
            </a:r>
          </a:p>
          <a:p>
            <a:pPr lvl="1"/>
            <a:r>
              <a:rPr lang="en-US" i="1" dirty="0" err="1" smtClean="0"/>
              <a:t>hspace</a:t>
            </a:r>
            <a:r>
              <a:rPr lang="en-US" i="1" dirty="0" smtClean="0"/>
              <a:t> </a:t>
            </a:r>
            <a:r>
              <a:rPr lang="en-US" dirty="0" smtClean="0"/>
              <a:t> specifies horizontal space, a</a:t>
            </a:r>
          </a:p>
          <a:p>
            <a:pPr lvl="1"/>
            <a:r>
              <a:rPr lang="en-US" dirty="0" err="1" smtClean="0"/>
              <a:t>nd</a:t>
            </a:r>
            <a:r>
              <a:rPr lang="en-US" dirty="0" smtClean="0"/>
              <a:t> </a:t>
            </a:r>
            <a:r>
              <a:rPr lang="en-US" i="1" dirty="0" err="1" smtClean="0"/>
              <a:t>vspace</a:t>
            </a:r>
            <a:r>
              <a:rPr lang="en-US" i="1" dirty="0" smtClean="0"/>
              <a:t> </a:t>
            </a:r>
            <a:r>
              <a:rPr lang="en-US" dirty="0" smtClean="0"/>
              <a:t>specifies vertical space.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FlowLayout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 values for alignment are as follows:</a:t>
            </a:r>
          </a:p>
          <a:p>
            <a:r>
              <a:rPr lang="en-US" dirty="0" err="1" smtClean="0"/>
              <a:t>FlowLayout.LEFT</a:t>
            </a:r>
            <a:endParaRPr lang="en-US" dirty="0" smtClean="0"/>
          </a:p>
          <a:p>
            <a:r>
              <a:rPr lang="en-US" dirty="0" err="1" smtClean="0"/>
              <a:t>FlowLayout.CENTER</a:t>
            </a:r>
            <a:endParaRPr lang="en-US" dirty="0" smtClean="0"/>
          </a:p>
          <a:p>
            <a:r>
              <a:rPr lang="en-US" dirty="0" err="1" smtClean="0"/>
              <a:t>FlowLayout.RIGHT</a:t>
            </a:r>
            <a:endParaRPr lang="en-US" dirty="0" smtClean="0"/>
          </a:p>
          <a:p>
            <a:r>
              <a:rPr lang="en-US" dirty="0" err="1" smtClean="0"/>
              <a:t>FlowLayout.LEADING</a:t>
            </a:r>
            <a:endParaRPr lang="en-US" dirty="0" smtClean="0"/>
          </a:p>
          <a:p>
            <a:r>
              <a:rPr lang="en-US" dirty="0" err="1" smtClean="0"/>
              <a:t>FlowLayout.TRAILING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10200"/>
            <a:ext cx="7239000" cy="990600"/>
          </a:xfrm>
        </p:spPr>
        <p:txBody>
          <a:bodyPr/>
          <a:lstStyle/>
          <a:p>
            <a:r>
              <a:rPr lang="en-US" dirty="0" err="1" smtClean="0"/>
              <a:t>AWTclasses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AWT framework contains many classes and interfaces using which we can create GUIs.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AWT package is </a:t>
            </a:r>
            <a:r>
              <a:rPr lang="en-US" i="1" dirty="0" err="1"/>
              <a:t>java.awt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Java AWT components are platform-dependent i.e. components are displayed according to the view of operating system. </a:t>
            </a:r>
            <a:endParaRPr lang="en-US" dirty="0" smtClean="0"/>
          </a:p>
          <a:p>
            <a:r>
              <a:rPr lang="en-US" dirty="0" smtClean="0"/>
              <a:t>AWT </a:t>
            </a:r>
            <a:r>
              <a:rPr lang="en-US" dirty="0"/>
              <a:t>is heavyweight i.e. its components are using the resources of OS.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of the frequently used AWT classes are listed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A102-C78D-4505-9666-ACB63CEE34C3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05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Flow Layout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81000"/>
            <a:ext cx="7467600" cy="5410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400" dirty="0" smtClean="0"/>
              <a:t>import java.awt.*;</a:t>
            </a:r>
          </a:p>
          <a:p>
            <a:pPr>
              <a:buNone/>
            </a:pPr>
            <a:r>
              <a:rPr lang="en-US" sz="2400" dirty="0" smtClean="0"/>
              <a:t>class fl extends Frame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 lvl="1">
              <a:buNone/>
            </a:pPr>
            <a:r>
              <a:rPr lang="en-US" sz="2400" dirty="0" smtClean="0"/>
              <a:t>fl(String s)</a:t>
            </a:r>
          </a:p>
          <a:p>
            <a:pPr lvl="1">
              <a:buNone/>
            </a:pPr>
            <a:r>
              <a:rPr lang="en-US" sz="2400" dirty="0" smtClean="0"/>
              <a:t>{</a:t>
            </a:r>
          </a:p>
          <a:p>
            <a:pPr lvl="1">
              <a:buNone/>
            </a:pPr>
            <a:r>
              <a:rPr lang="en-US" sz="2400" dirty="0" smtClean="0"/>
              <a:t>super (s);</a:t>
            </a:r>
          </a:p>
          <a:p>
            <a:pPr lvl="1">
              <a:buNone/>
            </a:pPr>
            <a:r>
              <a:rPr lang="en-US" sz="2400" dirty="0" err="1" smtClean="0"/>
              <a:t>setSize</a:t>
            </a:r>
            <a:r>
              <a:rPr lang="en-US" sz="2400" dirty="0" smtClean="0"/>
              <a:t>(300,200);</a:t>
            </a:r>
          </a:p>
          <a:p>
            <a:pPr lvl="1">
              <a:buNone/>
            </a:pPr>
            <a:r>
              <a:rPr lang="en-US" sz="2400" dirty="0" err="1" smtClean="0"/>
              <a:t>setLayout</a:t>
            </a:r>
            <a:r>
              <a:rPr lang="en-US" sz="2400" dirty="0" smtClean="0"/>
              <a:t>(new </a:t>
            </a:r>
            <a:r>
              <a:rPr lang="en-US" sz="2400" dirty="0" err="1" smtClean="0"/>
              <a:t>FlowLayout</a:t>
            </a:r>
            <a:r>
              <a:rPr lang="en-US" sz="2400" dirty="0" smtClean="0"/>
              <a:t>());</a:t>
            </a:r>
          </a:p>
          <a:p>
            <a:pPr lvl="1">
              <a:buNone/>
            </a:pPr>
            <a:r>
              <a:rPr lang="en-US" sz="2400" dirty="0" smtClean="0"/>
              <a:t>for(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=1;i&lt;=9;i++)</a:t>
            </a:r>
          </a:p>
          <a:p>
            <a:pPr lvl="1">
              <a:buNone/>
            </a:pPr>
            <a:r>
              <a:rPr lang="en-US" sz="2400" dirty="0" smtClean="0"/>
              <a:t>add(new (Button No”+</a:t>
            </a:r>
            <a:r>
              <a:rPr lang="en-US" sz="2400" dirty="0" err="1" smtClean="0"/>
              <a:t>i</a:t>
            </a:r>
            <a:r>
              <a:rPr lang="en-US" sz="2400" dirty="0" smtClean="0"/>
              <a:t>));</a:t>
            </a:r>
          </a:p>
          <a:p>
            <a:pPr lvl="1">
              <a:buNone/>
            </a:pPr>
            <a:r>
              <a:rPr lang="en-US" sz="2400" dirty="0" err="1" smtClean="0"/>
              <a:t>setVisible</a:t>
            </a:r>
            <a:r>
              <a:rPr lang="en-US" sz="2400" dirty="0" smtClean="0"/>
              <a:t>(true</a:t>
            </a:r>
            <a:r>
              <a:rPr lang="en-US" sz="2400" dirty="0" smtClean="0"/>
              <a:t>);</a:t>
            </a:r>
          </a:p>
          <a:p>
            <a:pPr lvl="1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addWindowListener</a:t>
            </a:r>
            <a:r>
              <a:rPr lang="en-US" sz="2400" dirty="0" smtClean="0">
                <a:solidFill>
                  <a:srgbClr val="FF0000"/>
                </a:solidFill>
              </a:rPr>
              <a:t>(new </a:t>
            </a:r>
            <a:r>
              <a:rPr lang="en-US" sz="2400" dirty="0" err="1" smtClean="0">
                <a:solidFill>
                  <a:srgbClr val="FF0000"/>
                </a:solidFill>
              </a:rPr>
              <a:t>WindowAdapter</a:t>
            </a:r>
            <a:r>
              <a:rPr lang="en-US" sz="2400" dirty="0" smtClean="0">
                <a:solidFill>
                  <a:srgbClr val="FF0000"/>
                </a:solidFill>
              </a:rPr>
              <a:t>()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	{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		public void </a:t>
            </a:r>
            <a:r>
              <a:rPr lang="en-US" sz="2400" dirty="0" err="1" smtClean="0">
                <a:solidFill>
                  <a:srgbClr val="FF0000"/>
                </a:solidFill>
              </a:rPr>
              <a:t>windowClosing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WindowEvent</a:t>
            </a:r>
            <a:r>
              <a:rPr lang="en-US" sz="2400" dirty="0" smtClean="0">
                <a:solidFill>
                  <a:srgbClr val="FF0000"/>
                </a:solidFill>
              </a:rPr>
              <a:t> we)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		{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			</a:t>
            </a:r>
            <a:r>
              <a:rPr lang="en-US" sz="2400" dirty="0" err="1" smtClean="0">
                <a:solidFill>
                  <a:srgbClr val="FF0000"/>
                </a:solidFill>
              </a:rPr>
              <a:t>System.exit</a:t>
            </a:r>
            <a:r>
              <a:rPr lang="en-US" sz="2400" dirty="0" smtClean="0">
                <a:solidFill>
                  <a:srgbClr val="FF0000"/>
                </a:solidFill>
              </a:rPr>
              <a:t>(0);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		}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	}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	);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smtClean="0"/>
              <a:t>class </a:t>
            </a:r>
            <a:r>
              <a:rPr lang="en-US" sz="2400" dirty="0" err="1" smtClean="0"/>
              <a:t>testFL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{ </a:t>
            </a:r>
            <a:r>
              <a:rPr lang="en-US" sz="2400" dirty="0" smtClean="0"/>
              <a:t>	public static void main(String </a:t>
            </a:r>
            <a:r>
              <a:rPr lang="en-US" sz="2400" dirty="0" err="1" smtClean="0"/>
              <a:t>args</a:t>
            </a:r>
            <a:r>
              <a:rPr lang="en-US" sz="2400" dirty="0" smtClean="0"/>
              <a:t>[])</a:t>
            </a:r>
          </a:p>
          <a:p>
            <a:pPr>
              <a:buNone/>
            </a:pPr>
            <a:r>
              <a:rPr lang="en-US" sz="2400" dirty="0" smtClean="0"/>
              <a:t>	{ </a:t>
            </a:r>
          </a:p>
          <a:p>
            <a:pPr>
              <a:buNone/>
            </a:pPr>
            <a:r>
              <a:rPr lang="en-US" sz="2400" dirty="0" smtClean="0"/>
              <a:t>		fl f=new fl(“Flow Layout demo”);</a:t>
            </a:r>
          </a:p>
          <a:p>
            <a:pPr>
              <a:buNone/>
            </a:pPr>
            <a:r>
              <a:rPr lang="en-US" sz="2400" dirty="0" smtClean="0"/>
              <a:t>	}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Flow Layout</a:t>
            </a:r>
            <a:endParaRPr lang="en-US" sz="5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219200"/>
            <a:ext cx="5605462" cy="36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Border Layout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 smtClean="0"/>
              <a:t>BorderLayout</a:t>
            </a:r>
            <a:r>
              <a:rPr lang="en-US" b="1" dirty="0" smtClean="0"/>
              <a:t> Manager</a:t>
            </a:r>
            <a:endParaRPr lang="en-US" dirty="0" smtClean="0"/>
          </a:p>
          <a:p>
            <a:r>
              <a:rPr lang="en-US" dirty="0" smtClean="0"/>
              <a:t>The border layout manager divides the container area into five regions namely: north, south, east, west, and center. </a:t>
            </a:r>
          </a:p>
          <a:p>
            <a:r>
              <a:rPr lang="en-US" dirty="0" smtClean="0"/>
              <a:t>Default region is center. </a:t>
            </a:r>
          </a:p>
          <a:p>
            <a:r>
              <a:rPr lang="en-US" dirty="0" smtClean="0"/>
              <a:t>You have to be careful with border layout as controls might be stacked over one another. </a:t>
            </a:r>
          </a:p>
          <a:p>
            <a:r>
              <a:rPr lang="en-US" dirty="0" smtClean="0"/>
              <a:t>Border layout instance can be created by using one of the below constructors:</a:t>
            </a:r>
          </a:p>
          <a:p>
            <a:r>
              <a:rPr lang="en-US" dirty="0" err="1" smtClean="0"/>
              <a:t>BorderLayout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BorderLayout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hspace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vspace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where , </a:t>
            </a:r>
            <a:r>
              <a:rPr lang="en-US" i="1" dirty="0" err="1" smtClean="0"/>
              <a:t>hspace</a:t>
            </a:r>
            <a:r>
              <a:rPr lang="en-US" dirty="0" smtClean="0"/>
              <a:t> signifies horizontal space between components and </a:t>
            </a:r>
            <a:r>
              <a:rPr lang="en-US" i="1" dirty="0" err="1" smtClean="0"/>
              <a:t>vspace</a:t>
            </a:r>
            <a:r>
              <a:rPr lang="en-US" dirty="0" smtClean="0"/>
              <a:t> signifies vertical space between components.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Border Layout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BorderLayout</a:t>
            </a:r>
            <a:r>
              <a:rPr lang="en-US" dirty="0" smtClean="0"/>
              <a:t> </a:t>
            </a:r>
            <a:r>
              <a:rPr lang="en-US" dirty="0" err="1" smtClean="0"/>
              <a:t>classs</a:t>
            </a:r>
            <a:r>
              <a:rPr lang="en-US" dirty="0" smtClean="0"/>
              <a:t> has five constraint.</a:t>
            </a:r>
          </a:p>
          <a:p>
            <a:r>
              <a:rPr lang="en-US" dirty="0" err="1" smtClean="0"/>
              <a:t>BorderLayout.EAST</a:t>
            </a:r>
            <a:endParaRPr lang="en-US" dirty="0" smtClean="0"/>
          </a:p>
          <a:p>
            <a:r>
              <a:rPr lang="en-US" dirty="0" err="1" smtClean="0"/>
              <a:t>BorderLayout.WEST</a:t>
            </a:r>
            <a:endParaRPr lang="en-US" dirty="0" smtClean="0"/>
          </a:p>
          <a:p>
            <a:r>
              <a:rPr lang="en-US" dirty="0" err="1" smtClean="0"/>
              <a:t>BorderLayout.NORTH</a:t>
            </a:r>
            <a:endParaRPr lang="en-US" dirty="0" smtClean="0"/>
          </a:p>
          <a:p>
            <a:r>
              <a:rPr lang="en-US" dirty="0" err="1" smtClean="0"/>
              <a:t>BorderLayout.SOUTH</a:t>
            </a:r>
            <a:endParaRPr lang="en-US" dirty="0" smtClean="0"/>
          </a:p>
          <a:p>
            <a:r>
              <a:rPr lang="en-US" dirty="0" err="1" smtClean="0"/>
              <a:t>BorderLayout.CENTER</a:t>
            </a:r>
            <a:endParaRPr lang="en-US" dirty="0" smtClean="0"/>
          </a:p>
          <a:p>
            <a:pPr lvl="1"/>
            <a:r>
              <a:rPr lang="en-US" dirty="0" smtClean="0"/>
              <a:t>Public void add(</a:t>
            </a:r>
            <a:r>
              <a:rPr lang="en-US" dirty="0" err="1" smtClean="0"/>
              <a:t>Componenet</a:t>
            </a:r>
            <a:r>
              <a:rPr lang="en-US" dirty="0" smtClean="0"/>
              <a:t> c, Constraint c1)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Border Layout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533400"/>
            <a:ext cx="7696200" cy="51054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import java.awt.*;</a:t>
            </a:r>
          </a:p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bl</a:t>
            </a:r>
            <a:r>
              <a:rPr lang="en-US" dirty="0" smtClean="0"/>
              <a:t> extends Frame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bl</a:t>
            </a:r>
            <a:r>
              <a:rPr lang="en-US" dirty="0" smtClean="0"/>
              <a:t>(String s)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super (s);</a:t>
            </a:r>
          </a:p>
          <a:p>
            <a:pPr>
              <a:buNone/>
            </a:pPr>
            <a:r>
              <a:rPr lang="en-US" dirty="0" err="1" smtClean="0"/>
              <a:t>setSize</a:t>
            </a:r>
            <a:r>
              <a:rPr lang="en-US" dirty="0" smtClean="0"/>
              <a:t>(300,200);</a:t>
            </a:r>
          </a:p>
          <a:p>
            <a:pPr>
              <a:buNone/>
            </a:pPr>
            <a:r>
              <a:rPr lang="en-US" dirty="0" smtClean="0"/>
              <a:t>add(new Button(“North”),</a:t>
            </a:r>
            <a:r>
              <a:rPr lang="en-US" dirty="0" err="1" smtClean="0"/>
              <a:t>BorderLayout.NORTH</a:t>
            </a:r>
            <a:r>
              <a:rPr lang="en-US" dirty="0" smtClean="0"/>
              <a:t>); add(new Button(“East”),</a:t>
            </a:r>
            <a:r>
              <a:rPr lang="en-US" dirty="0" err="1" smtClean="0"/>
              <a:t>BorderLayout.EAST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add(new Button(“South”),</a:t>
            </a:r>
            <a:r>
              <a:rPr lang="en-US" dirty="0" err="1" smtClean="0"/>
              <a:t>BorderLayout.SOUTH</a:t>
            </a:r>
            <a:r>
              <a:rPr lang="en-US" dirty="0" smtClean="0"/>
              <a:t>);  </a:t>
            </a:r>
          </a:p>
          <a:p>
            <a:pPr>
              <a:buNone/>
            </a:pPr>
            <a:r>
              <a:rPr lang="en-US" dirty="0" smtClean="0"/>
              <a:t>add(new Button(“West”),</a:t>
            </a:r>
            <a:r>
              <a:rPr lang="en-US" dirty="0" err="1" smtClean="0"/>
              <a:t>BorderLayout.WEST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add(new Button(“Center”),</a:t>
            </a:r>
            <a:r>
              <a:rPr lang="en-US" dirty="0" err="1" smtClean="0"/>
              <a:t>BorderLayout.CENTER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setVisible</a:t>
            </a:r>
            <a:r>
              <a:rPr lang="en-US" dirty="0" smtClean="0"/>
              <a:t>(true);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testBL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bl</a:t>
            </a:r>
            <a:r>
              <a:rPr lang="en-US" dirty="0" smtClean="0"/>
              <a:t> f=new </a:t>
            </a:r>
            <a:r>
              <a:rPr lang="en-US" dirty="0" err="1" smtClean="0"/>
              <a:t>bl</a:t>
            </a:r>
            <a:r>
              <a:rPr lang="en-US" dirty="0" smtClean="0"/>
              <a:t>(“Border Layout demo");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Border Layout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219200"/>
            <a:ext cx="5695950" cy="4225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GridLayout</a:t>
            </a:r>
            <a:r>
              <a:rPr lang="en-US" sz="4000" dirty="0" smtClean="0"/>
              <a:t> Manager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GridLayout</a:t>
            </a:r>
            <a:r>
              <a:rPr lang="en-US" b="1" dirty="0" smtClean="0"/>
              <a:t> Manager</a:t>
            </a:r>
            <a:endParaRPr lang="en-US" dirty="0" smtClean="0"/>
          </a:p>
          <a:p>
            <a:pPr algn="just"/>
            <a:r>
              <a:rPr lang="en-US" dirty="0" smtClean="0"/>
              <a:t>The grid layout manager arranges the components in a 2-dimensional grid. </a:t>
            </a:r>
          </a:p>
          <a:p>
            <a:pPr algn="just"/>
            <a:r>
              <a:rPr lang="en-US" dirty="0" smtClean="0"/>
              <a:t>While creating the instance of </a:t>
            </a:r>
            <a:r>
              <a:rPr lang="en-US" dirty="0" err="1" smtClean="0"/>
              <a:t>GridLayout</a:t>
            </a:r>
            <a:r>
              <a:rPr lang="en-US" dirty="0" smtClean="0"/>
              <a:t>, we can specify the number of rows and columns in the grid. </a:t>
            </a:r>
          </a:p>
          <a:p>
            <a:pPr algn="just"/>
            <a:r>
              <a:rPr lang="en-US" dirty="0" smtClean="0"/>
              <a:t>the number of cells in the grid and the number of components being added to the grid must match.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GridLayout</a:t>
            </a:r>
            <a:r>
              <a:rPr lang="en-US" sz="3600" dirty="0" smtClean="0"/>
              <a:t> Manager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instance of </a:t>
            </a:r>
            <a:r>
              <a:rPr lang="en-US" dirty="0" err="1" smtClean="0"/>
              <a:t>GridLayout</a:t>
            </a:r>
            <a:r>
              <a:rPr lang="en-US" dirty="0" smtClean="0"/>
              <a:t> can be created using one of the following constructors:</a:t>
            </a:r>
          </a:p>
          <a:p>
            <a:r>
              <a:rPr lang="en-US" sz="2000" dirty="0" err="1" smtClean="0"/>
              <a:t>GridLayout</a:t>
            </a:r>
            <a:r>
              <a:rPr lang="en-US" sz="2000" dirty="0" smtClean="0"/>
              <a:t>()</a:t>
            </a:r>
          </a:p>
          <a:p>
            <a:r>
              <a:rPr lang="en-US" sz="2000" dirty="0" err="1" smtClean="0"/>
              <a:t>GridLayout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numRows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numCols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GridLayout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numRows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numCols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hspace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vspace</a:t>
            </a:r>
            <a:r>
              <a:rPr lang="en-US" sz="2000" dirty="0" smtClean="0"/>
              <a:t>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6096000"/>
            <a:ext cx="7239000" cy="457200"/>
          </a:xfrm>
        </p:spPr>
        <p:txBody>
          <a:bodyPr/>
          <a:lstStyle/>
          <a:p>
            <a:r>
              <a:rPr lang="en-US" sz="3200" dirty="0" err="1" smtClean="0"/>
              <a:t>GridLayout</a:t>
            </a:r>
            <a:r>
              <a:rPr lang="en-US" sz="3200" dirty="0" smtClean="0"/>
              <a:t> Manager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04800"/>
            <a:ext cx="74676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import java.awt.*;</a:t>
            </a:r>
          </a:p>
          <a:p>
            <a:pPr>
              <a:buNone/>
            </a:pPr>
            <a:r>
              <a:rPr lang="en-US" sz="1400" dirty="0" smtClean="0"/>
              <a:t>import </a:t>
            </a:r>
            <a:r>
              <a:rPr lang="en-US" sz="1400" dirty="0" err="1" smtClean="0"/>
              <a:t>java.awt.event</a:t>
            </a:r>
            <a:r>
              <a:rPr lang="en-US" sz="1400" dirty="0" smtClean="0"/>
              <a:t>.*;</a:t>
            </a:r>
          </a:p>
          <a:p>
            <a:pPr>
              <a:buNone/>
            </a:pPr>
            <a:r>
              <a:rPr lang="en-US" sz="1400" dirty="0" smtClean="0"/>
              <a:t>public class </a:t>
            </a:r>
            <a:r>
              <a:rPr lang="en-US" sz="1400" dirty="0" err="1" smtClean="0"/>
              <a:t>MyFrameGrid</a:t>
            </a:r>
            <a:r>
              <a:rPr lang="en-US" sz="1400" dirty="0" smtClean="0"/>
              <a:t> extends Frame</a:t>
            </a:r>
          </a:p>
          <a:p>
            <a:pPr>
              <a:buNone/>
            </a:pPr>
            <a:r>
              <a:rPr lang="en-US" sz="1400" dirty="0" smtClean="0"/>
              <a:t>{</a:t>
            </a:r>
          </a:p>
          <a:p>
            <a:pPr>
              <a:buNone/>
            </a:pPr>
            <a:r>
              <a:rPr lang="en-US" sz="1400" dirty="0" smtClean="0"/>
              <a:t>	Button b1, b2, b3, b4;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MyFrameGrid</a:t>
            </a:r>
            <a:r>
              <a:rPr lang="en-US" sz="1400" dirty="0" smtClean="0"/>
              <a:t>()</a:t>
            </a:r>
          </a:p>
          <a:p>
            <a:pPr>
              <a:buNone/>
            </a:pPr>
            <a:r>
              <a:rPr lang="en-US" sz="1400" dirty="0" smtClean="0"/>
              <a:t>	{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setSize</a:t>
            </a:r>
            <a:r>
              <a:rPr lang="en-US" sz="1400" dirty="0" smtClean="0"/>
              <a:t>(300, 300);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setTitle</a:t>
            </a:r>
            <a:r>
              <a:rPr lang="en-US" sz="1400" dirty="0" smtClean="0"/>
              <a:t>("My Application");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setLayout</a:t>
            </a:r>
            <a:r>
              <a:rPr lang="en-US" sz="1400" dirty="0" smtClean="0"/>
              <a:t>(new </a:t>
            </a:r>
            <a:r>
              <a:rPr lang="en-US" sz="1400" dirty="0" err="1" smtClean="0"/>
              <a:t>GridLayout</a:t>
            </a:r>
            <a:r>
              <a:rPr lang="en-US" sz="1400" dirty="0" smtClean="0"/>
              <a:t>(2, 2));</a:t>
            </a:r>
          </a:p>
          <a:p>
            <a:pPr>
              <a:buNone/>
            </a:pPr>
            <a:r>
              <a:rPr lang="en-US" sz="1400" dirty="0" smtClean="0"/>
              <a:t>		b1 = new Button("1");</a:t>
            </a:r>
          </a:p>
          <a:p>
            <a:pPr>
              <a:buNone/>
            </a:pPr>
            <a:r>
              <a:rPr lang="en-US" sz="1400" dirty="0" smtClean="0"/>
              <a:t>		b2 = new Button("2");</a:t>
            </a:r>
          </a:p>
          <a:p>
            <a:pPr>
              <a:buNone/>
            </a:pPr>
            <a:r>
              <a:rPr lang="en-US" sz="1400" dirty="0" smtClean="0"/>
              <a:t>		b3 = new Button("3");</a:t>
            </a:r>
          </a:p>
          <a:p>
            <a:pPr>
              <a:buNone/>
            </a:pPr>
            <a:r>
              <a:rPr lang="en-US" sz="1400" dirty="0" smtClean="0"/>
              <a:t>		b4 = new Button("4");</a:t>
            </a:r>
          </a:p>
          <a:p>
            <a:pPr>
              <a:buNone/>
            </a:pPr>
            <a:r>
              <a:rPr lang="en-US" sz="1400" dirty="0" smtClean="0"/>
              <a:t>		add(b1);  add(b2);  add(b3); add(b4);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setVisible</a:t>
            </a:r>
            <a:r>
              <a:rPr lang="en-US" sz="1400" dirty="0" smtClean="0"/>
              <a:t>(true);</a:t>
            </a:r>
          </a:p>
          <a:p>
            <a:pPr>
              <a:buNone/>
            </a:pPr>
            <a:r>
              <a:rPr lang="en-US" sz="1400" dirty="0" smtClean="0"/>
              <a:t>	}</a:t>
            </a:r>
          </a:p>
          <a:p>
            <a:pPr>
              <a:buNone/>
            </a:pPr>
            <a:r>
              <a:rPr lang="en-US" sz="1400" dirty="0" smtClean="0"/>
              <a:t>	public static void main(String[] </a:t>
            </a:r>
            <a:r>
              <a:rPr lang="en-US" sz="1400" dirty="0" err="1" smtClean="0"/>
              <a:t>args</a:t>
            </a:r>
            <a:r>
              <a:rPr lang="en-US" sz="1400" dirty="0" smtClean="0"/>
              <a:t>)</a:t>
            </a:r>
          </a:p>
          <a:p>
            <a:pPr>
              <a:buNone/>
            </a:pPr>
            <a:r>
              <a:rPr lang="en-US" sz="1400" dirty="0" smtClean="0"/>
              <a:t>	{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MyFrameGrid</a:t>
            </a:r>
            <a:r>
              <a:rPr lang="en-US" sz="1400" dirty="0" smtClean="0"/>
              <a:t> mf = new </a:t>
            </a:r>
            <a:r>
              <a:rPr lang="en-US" sz="1400" dirty="0" err="1" smtClean="0"/>
              <a:t>MyFrameGrid</a:t>
            </a:r>
            <a:r>
              <a:rPr lang="en-US" sz="1400" dirty="0" smtClean="0"/>
              <a:t>();</a:t>
            </a:r>
          </a:p>
          <a:p>
            <a:pPr>
              <a:buNone/>
            </a:pPr>
            <a:r>
              <a:rPr lang="en-US" sz="1400" dirty="0" smtClean="0"/>
              <a:t>	}</a:t>
            </a:r>
          </a:p>
          <a:p>
            <a:pPr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/>
              <a:t>GridLayout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685800"/>
            <a:ext cx="5105400" cy="461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8763000" cy="4753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669F-623E-41E7-BAA5-D0E0FBE46697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733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Default Layout Managers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layout managers for some of the container classes are given below:</a:t>
            </a:r>
          </a:p>
          <a:p>
            <a:pPr lvl="1"/>
            <a:r>
              <a:rPr lang="en-US" dirty="0" smtClean="0"/>
              <a:t>Panel – Flow Layout</a:t>
            </a:r>
          </a:p>
          <a:p>
            <a:pPr lvl="1"/>
            <a:r>
              <a:rPr lang="en-US" dirty="0" err="1" smtClean="0"/>
              <a:t>JPanel</a:t>
            </a:r>
            <a:r>
              <a:rPr lang="en-US" dirty="0" smtClean="0"/>
              <a:t> – Flow Layout</a:t>
            </a:r>
          </a:p>
          <a:p>
            <a:pPr lvl="1"/>
            <a:r>
              <a:rPr lang="en-US" dirty="0" smtClean="0"/>
              <a:t>Applet – Flow Layout</a:t>
            </a:r>
          </a:p>
          <a:p>
            <a:pPr lvl="1"/>
            <a:r>
              <a:rPr lang="en-US" dirty="0" err="1" smtClean="0"/>
              <a:t>JApplet</a:t>
            </a:r>
            <a:r>
              <a:rPr lang="en-US" dirty="0" smtClean="0"/>
              <a:t> – Border Layout</a:t>
            </a:r>
          </a:p>
          <a:p>
            <a:pPr lvl="1"/>
            <a:r>
              <a:rPr lang="en-US" dirty="0" smtClean="0"/>
              <a:t>Frame – Border Layout</a:t>
            </a:r>
          </a:p>
          <a:p>
            <a:pPr lvl="1"/>
            <a:r>
              <a:rPr lang="en-US" dirty="0" err="1" smtClean="0"/>
              <a:t>JFrame</a:t>
            </a:r>
            <a:r>
              <a:rPr lang="en-US" dirty="0" smtClean="0"/>
              <a:t> – Border Layout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Awt</a:t>
            </a:r>
            <a:r>
              <a:rPr lang="en-US" sz="4000" dirty="0" smtClean="0"/>
              <a:t> Controls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add and remove controls to a Container like Applet and Frame using the following methods available in the Container class:</a:t>
            </a:r>
          </a:p>
          <a:p>
            <a:r>
              <a:rPr lang="en-US" dirty="0" smtClean="0"/>
              <a:t>Component add(Component ref)</a:t>
            </a:r>
          </a:p>
          <a:p>
            <a:r>
              <a:rPr lang="en-US" dirty="0" smtClean="0"/>
              <a:t>Component remove(Component ref)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AWT Control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Label</a:t>
            </a:r>
          </a:p>
          <a:p>
            <a:r>
              <a:rPr lang="en-US" dirty="0" smtClean="0"/>
              <a:t>A label is a GUI control which can be used to display static text. Label can be created using the </a:t>
            </a:r>
            <a:r>
              <a:rPr lang="en-US" i="1" dirty="0" smtClean="0"/>
              <a:t>Label</a:t>
            </a:r>
            <a:r>
              <a:rPr lang="en-US" dirty="0" smtClean="0"/>
              <a:t> class and its constructors which are listed below:</a:t>
            </a:r>
          </a:p>
          <a:p>
            <a:r>
              <a:rPr lang="en-US" dirty="0" smtClean="0"/>
              <a:t>Label()</a:t>
            </a:r>
          </a:p>
          <a:p>
            <a:r>
              <a:rPr lang="en-US" dirty="0" smtClean="0"/>
              <a:t>Label(String 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</a:p>
          <a:p>
            <a:r>
              <a:rPr lang="en-US" dirty="0" smtClean="0"/>
              <a:t>Label(String </a:t>
            </a:r>
            <a:r>
              <a:rPr lang="en-US" dirty="0" err="1" smtClean="0"/>
              <a:t>str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align)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AWT Control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parameter </a:t>
            </a:r>
            <a:r>
              <a:rPr lang="en-US" i="1" dirty="0" smtClean="0"/>
              <a:t>align</a:t>
            </a:r>
            <a:r>
              <a:rPr lang="en-US" dirty="0" smtClean="0"/>
              <a:t> specifies the text alignment. Valid values are </a:t>
            </a:r>
          </a:p>
          <a:p>
            <a:r>
              <a:rPr lang="en-US" dirty="0" err="1" smtClean="0"/>
              <a:t>Label.LEFT</a:t>
            </a:r>
            <a:r>
              <a:rPr lang="en-US" dirty="0" smtClean="0"/>
              <a:t>, </a:t>
            </a:r>
            <a:r>
              <a:rPr lang="en-US" dirty="0" err="1" smtClean="0"/>
              <a:t>Label.CENTER</a:t>
            </a:r>
            <a:r>
              <a:rPr lang="en-US" dirty="0" smtClean="0"/>
              <a:t> or </a:t>
            </a:r>
            <a:r>
              <a:rPr lang="en-US" dirty="0" err="1" smtClean="0"/>
              <a:t>Label.RIGHT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of the methods available in the Label class are as follows:</a:t>
            </a:r>
          </a:p>
          <a:p>
            <a:pPr>
              <a:buNone/>
            </a:pPr>
            <a:r>
              <a:rPr lang="en-US" sz="2200" i="1" dirty="0" smtClean="0"/>
              <a:t>void </a:t>
            </a:r>
            <a:r>
              <a:rPr lang="en-US" sz="2200" i="1" dirty="0" err="1" smtClean="0"/>
              <a:t>setText</a:t>
            </a:r>
            <a:r>
              <a:rPr lang="en-US" sz="2200" i="1" dirty="0" smtClean="0"/>
              <a:t>(String </a:t>
            </a:r>
            <a:r>
              <a:rPr lang="en-US" sz="2200" i="1" dirty="0" err="1" smtClean="0"/>
              <a:t>str</a:t>
            </a:r>
            <a:r>
              <a:rPr lang="en-US" sz="2200" i="1" dirty="0" smtClean="0"/>
              <a:t>)</a:t>
            </a:r>
            <a:r>
              <a:rPr lang="en-US" sz="2200" dirty="0" smtClean="0"/>
              <a:t> – To set or assign text to the label.</a:t>
            </a:r>
          </a:p>
          <a:p>
            <a:pPr>
              <a:buNone/>
            </a:pPr>
            <a:r>
              <a:rPr lang="en-US" sz="2200" i="1" dirty="0" smtClean="0"/>
              <a:t>String </a:t>
            </a:r>
            <a:r>
              <a:rPr lang="en-US" sz="2200" i="1" dirty="0" err="1" smtClean="0"/>
              <a:t>getText</a:t>
            </a:r>
            <a:r>
              <a:rPr lang="en-US" sz="2200" i="1" dirty="0" smtClean="0"/>
              <a:t>()</a:t>
            </a:r>
            <a:r>
              <a:rPr lang="en-US" sz="2200" dirty="0" smtClean="0"/>
              <a:t> – To retrieve the text of a label.</a:t>
            </a:r>
          </a:p>
          <a:p>
            <a:pPr>
              <a:buNone/>
            </a:pPr>
            <a:r>
              <a:rPr lang="en-US" sz="2200" i="1" dirty="0" smtClean="0"/>
              <a:t>void </a:t>
            </a:r>
            <a:r>
              <a:rPr lang="en-US" sz="2200" i="1" dirty="0" err="1" smtClean="0"/>
              <a:t>setAlignment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int</a:t>
            </a:r>
            <a:r>
              <a:rPr lang="en-US" sz="2200" i="1" dirty="0" smtClean="0"/>
              <a:t> align) </a:t>
            </a:r>
            <a:r>
              <a:rPr lang="en-US" sz="2200" dirty="0" smtClean="0"/>
              <a:t>– To set the alignment of text in a label.</a:t>
            </a:r>
          </a:p>
          <a:p>
            <a:pPr>
              <a:buNone/>
            </a:pPr>
            <a:r>
              <a:rPr lang="en-US" sz="2200" i="1" dirty="0" err="1" smtClean="0"/>
              <a:t>int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getAlignment</a:t>
            </a:r>
            <a:r>
              <a:rPr lang="en-US" sz="2200" i="1" dirty="0" smtClean="0"/>
              <a:t>() </a:t>
            </a:r>
            <a:r>
              <a:rPr lang="en-US" sz="2200" dirty="0" smtClean="0"/>
              <a:t>– To get the alignment of text in a label.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AWT Control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Buttons</a:t>
            </a:r>
            <a:endParaRPr lang="en-US" dirty="0" smtClean="0"/>
          </a:p>
          <a:p>
            <a:r>
              <a:rPr lang="en-US" dirty="0" smtClean="0"/>
              <a:t>A push button is the frequently found GUI control. </a:t>
            </a:r>
          </a:p>
          <a:p>
            <a:r>
              <a:rPr lang="en-US" dirty="0" smtClean="0"/>
              <a:t>can be created by using the </a:t>
            </a:r>
            <a:r>
              <a:rPr lang="en-US" i="1" dirty="0" smtClean="0"/>
              <a:t>Button</a:t>
            </a:r>
            <a:r>
              <a:rPr lang="en-US" dirty="0" smtClean="0"/>
              <a:t> class and its constructors which are given below:</a:t>
            </a:r>
          </a:p>
          <a:p>
            <a:r>
              <a:rPr lang="en-US" dirty="0" smtClean="0"/>
              <a:t>Button()</a:t>
            </a:r>
          </a:p>
          <a:p>
            <a:r>
              <a:rPr lang="en-US" dirty="0" smtClean="0"/>
              <a:t>Button(String 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</a:p>
          <a:p>
            <a:r>
              <a:rPr lang="en-US" dirty="0" smtClean="0"/>
              <a:t>methods available in the Button class are as follows:</a:t>
            </a:r>
          </a:p>
          <a:p>
            <a:r>
              <a:rPr lang="en-US" i="1" dirty="0" smtClean="0"/>
              <a:t>void </a:t>
            </a:r>
            <a:r>
              <a:rPr lang="en-US" i="1" dirty="0" err="1" smtClean="0"/>
              <a:t>setLabel</a:t>
            </a:r>
            <a:r>
              <a:rPr lang="en-US" i="1" dirty="0" smtClean="0"/>
              <a:t>(String </a:t>
            </a:r>
            <a:r>
              <a:rPr lang="en-US" i="1" dirty="0" err="1" smtClean="0"/>
              <a:t>str</a:t>
            </a:r>
            <a:r>
              <a:rPr lang="en-US" i="1" dirty="0" smtClean="0"/>
              <a:t>) </a:t>
            </a:r>
            <a:r>
              <a:rPr lang="en-US" dirty="0" smtClean="0"/>
              <a:t>– To set or assign the text to be displayed on the button.</a:t>
            </a:r>
          </a:p>
          <a:p>
            <a:r>
              <a:rPr lang="en-US" i="1" dirty="0" smtClean="0"/>
              <a:t>String </a:t>
            </a:r>
            <a:r>
              <a:rPr lang="en-US" i="1" dirty="0" err="1" smtClean="0"/>
              <a:t>getLabel</a:t>
            </a:r>
            <a:r>
              <a:rPr lang="en-US" i="1" dirty="0" smtClean="0"/>
              <a:t>()</a:t>
            </a:r>
            <a:r>
              <a:rPr lang="en-US" dirty="0" smtClean="0"/>
              <a:t> – To retrieve the text on the button.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AWT Control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Buttons</a:t>
            </a:r>
            <a:endParaRPr lang="en-US" dirty="0" smtClean="0"/>
          </a:p>
          <a:p>
            <a:r>
              <a:rPr lang="en-US" dirty="0" smtClean="0"/>
              <a:t>When a button is clicked, it generates an </a:t>
            </a:r>
            <a:r>
              <a:rPr lang="en-US" dirty="0" err="1" smtClean="0"/>
              <a:t>ActionEvent</a:t>
            </a:r>
            <a:r>
              <a:rPr lang="en-US" dirty="0" smtClean="0"/>
              <a:t> which can be handled using the </a:t>
            </a:r>
            <a:r>
              <a:rPr lang="en-US" dirty="0" err="1" smtClean="0"/>
              <a:t>ActionListener</a:t>
            </a:r>
            <a:r>
              <a:rPr lang="en-US" dirty="0" smtClean="0"/>
              <a:t> interface and the event handling method is </a:t>
            </a:r>
            <a:r>
              <a:rPr lang="en-US" dirty="0" err="1" smtClean="0"/>
              <a:t>actionPerformed</a:t>
            </a:r>
            <a:r>
              <a:rPr lang="en-US" dirty="0" smtClean="0"/>
              <a:t>(). </a:t>
            </a:r>
          </a:p>
          <a:p>
            <a:r>
              <a:rPr lang="en-US" dirty="0" smtClean="0"/>
              <a:t>If there are multiple buttons we can get the label of the button which was clicked by using the method </a:t>
            </a:r>
            <a:r>
              <a:rPr lang="en-US" dirty="0" err="1" smtClean="0"/>
              <a:t>getActionCommand</a:t>
            </a:r>
            <a:r>
              <a:rPr lang="en-US" dirty="0" smtClean="0"/>
              <a:t>()..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AWT Control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Checkboxes</a:t>
            </a:r>
            <a:endParaRPr lang="en-US" dirty="0" smtClean="0"/>
          </a:p>
          <a:p>
            <a:pPr algn="just"/>
            <a:r>
              <a:rPr lang="en-US" dirty="0" smtClean="0"/>
              <a:t>A checkbox control can be created using the </a:t>
            </a:r>
            <a:r>
              <a:rPr lang="en-US" i="1" dirty="0" smtClean="0"/>
              <a:t>Checkbox </a:t>
            </a:r>
            <a:r>
              <a:rPr lang="en-US" dirty="0" smtClean="0"/>
              <a:t>class and its following constructors:</a:t>
            </a:r>
          </a:p>
          <a:p>
            <a:r>
              <a:rPr lang="en-US" sz="2200" dirty="0" smtClean="0"/>
              <a:t>Checkbox()</a:t>
            </a:r>
          </a:p>
          <a:p>
            <a:r>
              <a:rPr lang="en-US" sz="2200" dirty="0" smtClean="0"/>
              <a:t>Checkbox(String </a:t>
            </a:r>
            <a:r>
              <a:rPr lang="en-US" sz="2200" dirty="0" err="1" smtClean="0"/>
              <a:t>str</a:t>
            </a:r>
            <a:r>
              <a:rPr lang="en-US" sz="2200" dirty="0" smtClean="0"/>
              <a:t>)</a:t>
            </a:r>
          </a:p>
          <a:p>
            <a:r>
              <a:rPr lang="en-US" sz="2200" dirty="0" smtClean="0"/>
              <a:t>Checkbox(String </a:t>
            </a:r>
            <a:r>
              <a:rPr lang="en-US" sz="2200" dirty="0" err="1" smtClean="0"/>
              <a:t>str</a:t>
            </a:r>
            <a:r>
              <a:rPr lang="en-US" sz="2200" dirty="0" smtClean="0"/>
              <a:t>, </a:t>
            </a:r>
            <a:r>
              <a:rPr lang="en-US" sz="2200" dirty="0" err="1" smtClean="0"/>
              <a:t>boolean</a:t>
            </a:r>
            <a:r>
              <a:rPr lang="en-US" sz="2200" dirty="0" smtClean="0"/>
              <a:t> on)</a:t>
            </a:r>
          </a:p>
          <a:p>
            <a:r>
              <a:rPr lang="en-US" sz="2200" dirty="0" smtClean="0"/>
              <a:t>Checkbox(String </a:t>
            </a:r>
            <a:r>
              <a:rPr lang="en-US" sz="2200" dirty="0" err="1" smtClean="0"/>
              <a:t>str</a:t>
            </a:r>
            <a:r>
              <a:rPr lang="en-US" sz="2200" dirty="0" smtClean="0"/>
              <a:t>, </a:t>
            </a:r>
            <a:r>
              <a:rPr lang="en-US" sz="2200" dirty="0" err="1" smtClean="0"/>
              <a:t>boolean</a:t>
            </a:r>
            <a:r>
              <a:rPr lang="en-US" sz="2200" dirty="0" smtClean="0"/>
              <a:t> on, </a:t>
            </a:r>
            <a:r>
              <a:rPr lang="en-US" sz="2200" dirty="0" err="1" smtClean="0"/>
              <a:t>CheckboxGroup</a:t>
            </a:r>
            <a:r>
              <a:rPr lang="en-US" sz="2200" dirty="0" smtClean="0"/>
              <a:t> </a:t>
            </a:r>
            <a:r>
              <a:rPr lang="en-US" sz="2200" dirty="0" err="1" smtClean="0"/>
              <a:t>cbGroup</a:t>
            </a:r>
            <a:r>
              <a:rPr lang="en-US" sz="2200" dirty="0" smtClean="0"/>
              <a:t>)</a:t>
            </a:r>
          </a:p>
          <a:p>
            <a:r>
              <a:rPr lang="en-US" sz="2200" dirty="0" smtClean="0"/>
              <a:t>Checkbox(String </a:t>
            </a:r>
            <a:r>
              <a:rPr lang="en-US" sz="2200" dirty="0" err="1" smtClean="0"/>
              <a:t>str</a:t>
            </a:r>
            <a:r>
              <a:rPr lang="en-US" sz="2200" dirty="0" smtClean="0"/>
              <a:t>, </a:t>
            </a:r>
            <a:r>
              <a:rPr lang="en-US" sz="2200" dirty="0" err="1" smtClean="0"/>
              <a:t>CheckboxGroup</a:t>
            </a:r>
            <a:r>
              <a:rPr lang="en-US" sz="2200" dirty="0" smtClean="0"/>
              <a:t> </a:t>
            </a:r>
            <a:r>
              <a:rPr lang="en-US" sz="2200" dirty="0" err="1" smtClean="0"/>
              <a:t>cbGroup</a:t>
            </a:r>
            <a:r>
              <a:rPr lang="en-US" sz="2200" dirty="0" smtClean="0"/>
              <a:t>, </a:t>
            </a:r>
            <a:r>
              <a:rPr lang="en-US" sz="2200" dirty="0" err="1" smtClean="0"/>
              <a:t>boolean</a:t>
            </a:r>
            <a:r>
              <a:rPr lang="en-US" sz="2200" dirty="0" smtClean="0"/>
              <a:t> on)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AWT Control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Checkboxes</a:t>
            </a:r>
            <a:endParaRPr lang="en-US" dirty="0" smtClean="0"/>
          </a:p>
          <a:p>
            <a:r>
              <a:rPr lang="en-US" dirty="0" smtClean="0"/>
              <a:t>various methods available in the Checkbox class:</a:t>
            </a:r>
          </a:p>
          <a:p>
            <a:r>
              <a:rPr lang="en-US" i="1" dirty="0" err="1" smtClean="0"/>
              <a:t>boolean</a:t>
            </a:r>
            <a:r>
              <a:rPr lang="en-US" i="1" dirty="0" smtClean="0"/>
              <a:t> </a:t>
            </a:r>
            <a:r>
              <a:rPr lang="en-US" i="1" dirty="0" err="1" smtClean="0"/>
              <a:t>getState</a:t>
            </a:r>
            <a:r>
              <a:rPr lang="en-US" i="1" dirty="0" smtClean="0"/>
              <a:t>() </a:t>
            </a:r>
            <a:r>
              <a:rPr lang="en-US" dirty="0" smtClean="0"/>
              <a:t>– To retrieve the state of a checkbox.</a:t>
            </a:r>
          </a:p>
          <a:p>
            <a:r>
              <a:rPr lang="en-US" i="1" dirty="0" smtClean="0"/>
              <a:t>void </a:t>
            </a:r>
            <a:r>
              <a:rPr lang="en-US" i="1" dirty="0" err="1" smtClean="0"/>
              <a:t>setState</a:t>
            </a:r>
            <a:r>
              <a:rPr lang="en-US" i="1" dirty="0" smtClean="0"/>
              <a:t>(</a:t>
            </a:r>
            <a:r>
              <a:rPr lang="en-US" i="1" dirty="0" err="1" smtClean="0"/>
              <a:t>boolean</a:t>
            </a:r>
            <a:r>
              <a:rPr lang="en-US" i="1" dirty="0" smtClean="0"/>
              <a:t> on)</a:t>
            </a:r>
            <a:r>
              <a:rPr lang="en-US" dirty="0" smtClean="0"/>
              <a:t>– To set the state of a checkbox.</a:t>
            </a:r>
          </a:p>
          <a:p>
            <a:r>
              <a:rPr lang="en-US" i="1" dirty="0" smtClean="0"/>
              <a:t>String </a:t>
            </a:r>
            <a:r>
              <a:rPr lang="en-US" i="1" dirty="0" err="1" smtClean="0"/>
              <a:t>getLabel</a:t>
            </a:r>
            <a:r>
              <a:rPr lang="en-US" i="1" dirty="0" smtClean="0"/>
              <a:t>()</a:t>
            </a:r>
            <a:r>
              <a:rPr lang="en-US" dirty="0" smtClean="0"/>
              <a:t> – To retrieve the text of a checkbox.</a:t>
            </a:r>
          </a:p>
          <a:p>
            <a:r>
              <a:rPr lang="en-US" i="1" dirty="0" smtClean="0"/>
              <a:t>void </a:t>
            </a:r>
            <a:r>
              <a:rPr lang="en-US" i="1" dirty="0" err="1" smtClean="0"/>
              <a:t>setLabel</a:t>
            </a:r>
            <a:r>
              <a:rPr lang="en-US" i="1" dirty="0" smtClean="0"/>
              <a:t>(String </a:t>
            </a:r>
            <a:r>
              <a:rPr lang="en-US" i="1" dirty="0" err="1" smtClean="0"/>
              <a:t>str</a:t>
            </a:r>
            <a:r>
              <a:rPr lang="en-US" i="1" dirty="0" smtClean="0"/>
              <a:t>)</a:t>
            </a:r>
            <a:r>
              <a:rPr lang="en-US" dirty="0" smtClean="0"/>
              <a:t> – To set the text of a checkbox.</a:t>
            </a:r>
          </a:p>
          <a:p>
            <a:r>
              <a:rPr lang="en-US" dirty="0" smtClean="0"/>
              <a:t>A checkbox when selected or deselected, generates an </a:t>
            </a:r>
            <a:r>
              <a:rPr lang="en-US" dirty="0" err="1" smtClean="0"/>
              <a:t>ItemEvent</a:t>
            </a:r>
            <a:r>
              <a:rPr lang="en-US" dirty="0" smtClean="0"/>
              <a:t> which can be handled using the </a:t>
            </a:r>
            <a:r>
              <a:rPr lang="en-US" dirty="0" err="1" smtClean="0"/>
              <a:t>ItemListener</a:t>
            </a:r>
            <a:r>
              <a:rPr lang="en-US" dirty="0" smtClean="0"/>
              <a:t> interface and the corresponding event handling method is </a:t>
            </a:r>
            <a:r>
              <a:rPr lang="en-US" dirty="0" err="1" smtClean="0"/>
              <a:t>itemStateChanged</a:t>
            </a:r>
            <a:r>
              <a:rPr lang="en-US" dirty="0" smtClean="0"/>
              <a:t>().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AWT Control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AWT, there is no separate class for creating radio buttons. </a:t>
            </a:r>
          </a:p>
          <a:p>
            <a:r>
              <a:rPr lang="en-US" dirty="0" smtClean="0"/>
              <a:t>The difference between a checkbox and radio button is, a user can select one or more checkboxes. </a:t>
            </a:r>
          </a:p>
          <a:p>
            <a:r>
              <a:rPr lang="en-US" dirty="0" smtClean="0"/>
              <a:t>Whereas, a user can select only one radio button in a group.</a:t>
            </a:r>
          </a:p>
          <a:p>
            <a:r>
              <a:rPr lang="en-US" dirty="0" smtClean="0"/>
              <a:t>Radio buttons can be create by using Checkbox class and </a:t>
            </a:r>
            <a:r>
              <a:rPr lang="en-US" dirty="0" err="1" smtClean="0"/>
              <a:t>CheckboxGroup</a:t>
            </a:r>
            <a:r>
              <a:rPr lang="en-US" dirty="0" smtClean="0"/>
              <a:t> class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AWT Control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Dropdown Boxes</a:t>
            </a:r>
            <a:endParaRPr lang="en-US" dirty="0" smtClean="0"/>
          </a:p>
          <a:p>
            <a:r>
              <a:rPr lang="en-US" dirty="0" smtClean="0"/>
              <a:t>A drop down box or a combo box contains a list of items (strings). When a user clicks on a drop down box, it pops up a list of items from which user can select a single item.</a:t>
            </a:r>
          </a:p>
          <a:p>
            <a:r>
              <a:rPr lang="en-US" dirty="0" smtClean="0"/>
              <a:t>A drop down box can be created using the </a:t>
            </a:r>
            <a:r>
              <a:rPr lang="en-US" i="1" dirty="0" smtClean="0"/>
              <a:t>Choice</a:t>
            </a:r>
            <a:r>
              <a:rPr lang="en-US" dirty="0" smtClean="0"/>
              <a:t> class. There is only one constructor in the choice class using which we can create an empty list.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1" y="381000"/>
            <a:ext cx="8686800" cy="4945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70CC-69D6-49F8-9A8D-DEF2498AB8EB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51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AWT Control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various methods available in Choice class:</a:t>
            </a:r>
          </a:p>
          <a:p>
            <a:r>
              <a:rPr lang="en-US" sz="3100" i="1" dirty="0" smtClean="0"/>
              <a:t>void add(String name) </a:t>
            </a:r>
            <a:r>
              <a:rPr lang="en-US" sz="3100" dirty="0" smtClean="0"/>
              <a:t>– To add an item to the drop down list.</a:t>
            </a:r>
          </a:p>
          <a:p>
            <a:r>
              <a:rPr lang="en-US" sz="3100" i="1" dirty="0" smtClean="0"/>
              <a:t>String </a:t>
            </a:r>
            <a:r>
              <a:rPr lang="en-US" sz="3100" i="1" dirty="0" err="1" smtClean="0"/>
              <a:t>getSelectedItem</a:t>
            </a:r>
            <a:r>
              <a:rPr lang="en-US" sz="3100" i="1" dirty="0" smtClean="0"/>
              <a:t>() </a:t>
            </a:r>
            <a:r>
              <a:rPr lang="en-US" sz="3100" dirty="0" smtClean="0"/>
              <a:t>– To retrieve the item selected by the user.</a:t>
            </a:r>
          </a:p>
          <a:p>
            <a:r>
              <a:rPr lang="en-US" sz="3100" i="1" dirty="0" err="1" smtClean="0"/>
              <a:t>int</a:t>
            </a:r>
            <a:r>
              <a:rPr lang="en-US" sz="3100" i="1" dirty="0" smtClean="0"/>
              <a:t> </a:t>
            </a:r>
            <a:r>
              <a:rPr lang="en-US" sz="3100" i="1" dirty="0" err="1" smtClean="0"/>
              <a:t>getSelectedIndex</a:t>
            </a:r>
            <a:r>
              <a:rPr lang="en-US" sz="3100" i="1" dirty="0" smtClean="0"/>
              <a:t>()</a:t>
            </a:r>
            <a:r>
              <a:rPr lang="en-US" sz="3100" dirty="0" smtClean="0"/>
              <a:t> – To retrieve the index of the item selected by the user.</a:t>
            </a:r>
          </a:p>
          <a:p>
            <a:r>
              <a:rPr lang="en-US" sz="3100" i="1" dirty="0" err="1" smtClean="0"/>
              <a:t>int</a:t>
            </a:r>
            <a:r>
              <a:rPr lang="en-US" sz="3100" i="1" dirty="0" smtClean="0"/>
              <a:t> </a:t>
            </a:r>
            <a:r>
              <a:rPr lang="en-US" sz="3100" i="1" dirty="0" err="1" smtClean="0"/>
              <a:t>getItemCount</a:t>
            </a:r>
            <a:r>
              <a:rPr lang="en-US" sz="3100" i="1" dirty="0" smtClean="0"/>
              <a:t>()</a:t>
            </a:r>
            <a:r>
              <a:rPr lang="en-US" sz="3100" dirty="0" smtClean="0"/>
              <a:t> – To retrieve the number of items in the drop down list.</a:t>
            </a:r>
          </a:p>
          <a:p>
            <a:r>
              <a:rPr lang="en-US" sz="3100" i="1" dirty="0" smtClean="0"/>
              <a:t>void select(</a:t>
            </a:r>
            <a:r>
              <a:rPr lang="en-US" sz="3100" i="1" dirty="0" err="1" smtClean="0"/>
              <a:t>int</a:t>
            </a:r>
            <a:r>
              <a:rPr lang="en-US" sz="3100" i="1" dirty="0" smtClean="0"/>
              <a:t> index) – </a:t>
            </a:r>
            <a:r>
              <a:rPr lang="en-US" sz="3100" dirty="0" smtClean="0"/>
              <a:t>To select an item based on the given index.</a:t>
            </a:r>
          </a:p>
          <a:p>
            <a:r>
              <a:rPr lang="en-US" sz="3100" i="1" dirty="0" smtClean="0"/>
              <a:t>void select(String name)</a:t>
            </a:r>
            <a:r>
              <a:rPr lang="en-US" sz="3100" dirty="0" smtClean="0"/>
              <a:t> – To select an item based on the given item name.</a:t>
            </a:r>
          </a:p>
          <a:p>
            <a:r>
              <a:rPr lang="en-US" sz="3100" i="1" dirty="0" smtClean="0"/>
              <a:t>void </a:t>
            </a:r>
            <a:r>
              <a:rPr lang="en-US" sz="3100" i="1" dirty="0" err="1" smtClean="0"/>
              <a:t>getItem</a:t>
            </a:r>
            <a:r>
              <a:rPr lang="en-US" sz="3100" i="1" dirty="0" smtClean="0"/>
              <a:t>(</a:t>
            </a:r>
            <a:r>
              <a:rPr lang="en-US" sz="3100" i="1" dirty="0" err="1" smtClean="0"/>
              <a:t>int</a:t>
            </a:r>
            <a:r>
              <a:rPr lang="en-US" sz="3100" i="1" dirty="0" smtClean="0"/>
              <a:t> index)</a:t>
            </a:r>
            <a:r>
              <a:rPr lang="en-US" sz="3100" dirty="0" smtClean="0"/>
              <a:t> – To retrieve an item at the given index.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AWT Control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"/>
            <a:ext cx="7696200" cy="6705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import java.awt.*;</a:t>
            </a:r>
          </a:p>
          <a:p>
            <a:pPr>
              <a:buNone/>
            </a:pPr>
            <a:r>
              <a:rPr lang="en-US" sz="1600" dirty="0" smtClean="0"/>
              <a:t>import </a:t>
            </a:r>
            <a:r>
              <a:rPr lang="en-US" sz="1600" dirty="0" err="1" smtClean="0"/>
              <a:t>java.awt.event</a:t>
            </a:r>
            <a:r>
              <a:rPr lang="en-US" sz="1600" dirty="0" smtClean="0"/>
              <a:t>.*;</a:t>
            </a:r>
          </a:p>
          <a:p>
            <a:pPr>
              <a:buNone/>
            </a:pPr>
            <a:r>
              <a:rPr lang="en-US" sz="1600" dirty="0" smtClean="0"/>
              <a:t>public class </a:t>
            </a:r>
            <a:r>
              <a:rPr lang="en-US" sz="1600" dirty="0" err="1" smtClean="0"/>
              <a:t>MyFrameChBox</a:t>
            </a:r>
            <a:r>
              <a:rPr lang="en-US" sz="1600" dirty="0" smtClean="0"/>
              <a:t> extends Frame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	Checkbox c1, c2</a:t>
            </a:r>
            <a:r>
              <a:rPr lang="en-US" sz="1600" dirty="0" smtClean="0"/>
              <a:t>;    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MyFrameChBox</a:t>
            </a:r>
            <a:r>
              <a:rPr lang="en-US" sz="1600" dirty="0" smtClean="0"/>
              <a:t>()</a:t>
            </a:r>
          </a:p>
          <a:p>
            <a:pPr>
              <a:buNone/>
            </a:pPr>
            <a:r>
              <a:rPr lang="en-US" sz="1600" dirty="0" smtClean="0"/>
              <a:t>	{ 	</a:t>
            </a:r>
            <a:r>
              <a:rPr lang="en-US" sz="1600" dirty="0" err="1" smtClean="0"/>
              <a:t>setSize</a:t>
            </a:r>
            <a:r>
              <a:rPr lang="en-US" sz="1600" dirty="0" smtClean="0"/>
              <a:t>(400, 200</a:t>
            </a:r>
            <a:r>
              <a:rPr lang="en-US" sz="1600" dirty="0" smtClean="0"/>
              <a:t>); </a:t>
            </a:r>
            <a:r>
              <a:rPr lang="en-US" sz="1600" dirty="0" err="1" smtClean="0"/>
              <a:t>setTitle</a:t>
            </a:r>
            <a:r>
              <a:rPr lang="en-US" sz="1600" dirty="0" smtClean="0"/>
              <a:t>("My Application</a:t>
            </a:r>
            <a:r>
              <a:rPr lang="en-US" sz="1600" dirty="0" smtClean="0"/>
              <a:t>"); </a:t>
            </a:r>
            <a:r>
              <a:rPr lang="en-US" sz="1600" dirty="0" smtClean="0"/>
              <a:t>	</a:t>
            </a:r>
            <a:r>
              <a:rPr lang="en-US" sz="1600" dirty="0" err="1" smtClean="0"/>
              <a:t>setLayout</a:t>
            </a:r>
            <a:r>
              <a:rPr lang="en-US" sz="1600" dirty="0" smtClean="0"/>
              <a:t>(new </a:t>
            </a:r>
            <a:r>
              <a:rPr lang="en-US" sz="1600" dirty="0" err="1" smtClean="0"/>
              <a:t>FlowLayout</a:t>
            </a:r>
            <a:r>
              <a:rPr lang="en-US" sz="1600" dirty="0" smtClean="0"/>
              <a:t>());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setVisible</a:t>
            </a:r>
            <a:r>
              <a:rPr lang="en-US" sz="1600" dirty="0" smtClean="0"/>
              <a:t>(true);</a:t>
            </a:r>
          </a:p>
          <a:p>
            <a:pPr>
              <a:buNone/>
            </a:pPr>
            <a:r>
              <a:rPr lang="en-US" sz="1600" dirty="0" smtClean="0"/>
              <a:t>		c1 = new Checkbox("Option1</a:t>
            </a:r>
            <a:r>
              <a:rPr lang="en-US" sz="1600" dirty="0" smtClean="0"/>
              <a:t>"); c2 </a:t>
            </a:r>
            <a:r>
              <a:rPr lang="en-US" sz="1600" dirty="0" smtClean="0"/>
              <a:t>= new Checkbox("Option2");</a:t>
            </a:r>
          </a:p>
          <a:p>
            <a:pPr>
              <a:buNone/>
            </a:pPr>
            <a:r>
              <a:rPr lang="en-US" sz="1600" dirty="0" smtClean="0"/>
              <a:t>		add(c1</a:t>
            </a:r>
            <a:r>
              <a:rPr lang="en-US" sz="1600" dirty="0" smtClean="0"/>
              <a:t>); </a:t>
            </a:r>
            <a:r>
              <a:rPr lang="en-US" sz="1600" dirty="0" smtClean="0"/>
              <a:t>	add(c2); 			}</a:t>
            </a:r>
          </a:p>
          <a:p>
            <a:pPr>
              <a:buNone/>
            </a:pPr>
            <a:r>
              <a:rPr lang="en-US" sz="1600" dirty="0" smtClean="0"/>
              <a:t>	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	{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MyFrameChBox</a:t>
            </a:r>
            <a:r>
              <a:rPr lang="en-US" sz="1600" dirty="0" smtClean="0"/>
              <a:t> mf = new </a:t>
            </a:r>
            <a:r>
              <a:rPr lang="en-US" sz="1600" dirty="0" err="1" smtClean="0"/>
              <a:t>MyFrameChBox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	}</a:t>
            </a:r>
          </a:p>
          <a:p>
            <a:pPr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checkbox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447800"/>
            <a:ext cx="6125209" cy="328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04800"/>
            <a:ext cx="7467600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import </a:t>
            </a:r>
            <a:r>
              <a:rPr lang="en-US" sz="1600" dirty="0" err="1" smtClean="0"/>
              <a:t>java.awt.event</a:t>
            </a:r>
            <a:r>
              <a:rPr lang="en-US" sz="1600" dirty="0" smtClean="0"/>
              <a:t>.*;</a:t>
            </a:r>
          </a:p>
          <a:p>
            <a:pPr>
              <a:buNone/>
            </a:pPr>
            <a:r>
              <a:rPr lang="en-US" sz="1600" dirty="0" smtClean="0"/>
              <a:t>import java.awt.*;</a:t>
            </a:r>
          </a:p>
          <a:p>
            <a:pPr>
              <a:buNone/>
            </a:pPr>
            <a:r>
              <a:rPr lang="en-US" sz="1600" dirty="0" smtClean="0"/>
              <a:t>public </a:t>
            </a:r>
            <a:r>
              <a:rPr lang="en-US" sz="1600" dirty="0" smtClean="0"/>
              <a:t>class </a:t>
            </a:r>
            <a:r>
              <a:rPr lang="en-US" sz="1600" dirty="0" err="1" smtClean="0"/>
              <a:t>MyFrameCBG</a:t>
            </a:r>
            <a:r>
              <a:rPr lang="en-US" sz="1600" dirty="0" smtClean="0"/>
              <a:t> extends Frame</a:t>
            </a:r>
          </a:p>
          <a:p>
            <a:pPr>
              <a:buNone/>
            </a:pPr>
            <a:r>
              <a:rPr lang="en-US" sz="1600" dirty="0" smtClean="0"/>
              <a:t>{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Checkbox c1, c2</a:t>
            </a:r>
            <a:r>
              <a:rPr lang="en-US" sz="1600" dirty="0" smtClean="0"/>
              <a:t>;  </a:t>
            </a:r>
            <a:r>
              <a:rPr lang="en-US" sz="1600" dirty="0" err="1" smtClean="0"/>
              <a:t>CheckboxGroup</a:t>
            </a:r>
            <a:r>
              <a:rPr lang="en-US" sz="1600" dirty="0" smtClean="0"/>
              <a:t> </a:t>
            </a:r>
            <a:r>
              <a:rPr lang="en-US" sz="1600" dirty="0" err="1" smtClean="0"/>
              <a:t>cbg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MyFrameCBG</a:t>
            </a:r>
            <a:r>
              <a:rPr lang="en-US" sz="1600" dirty="0" smtClean="0"/>
              <a:t>()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smtClean="0"/>
              <a:t>{  </a:t>
            </a:r>
            <a:r>
              <a:rPr lang="en-US" sz="1600" dirty="0" smtClean="0"/>
              <a:t>	</a:t>
            </a:r>
            <a:r>
              <a:rPr lang="en-US" sz="1600" dirty="0" err="1" smtClean="0"/>
              <a:t>setSize</a:t>
            </a:r>
            <a:r>
              <a:rPr lang="en-US" sz="1600" dirty="0" smtClean="0"/>
              <a:t>(400, 200</a:t>
            </a:r>
            <a:r>
              <a:rPr lang="en-US" sz="1600" dirty="0" smtClean="0"/>
              <a:t>); </a:t>
            </a:r>
            <a:r>
              <a:rPr lang="en-US" sz="1600" dirty="0" err="1" smtClean="0"/>
              <a:t>setTitle</a:t>
            </a:r>
            <a:r>
              <a:rPr lang="en-US" sz="1600" dirty="0" smtClean="0"/>
              <a:t>("My </a:t>
            </a:r>
            <a:r>
              <a:rPr lang="en-US" sz="1600" dirty="0" err="1" smtClean="0"/>
              <a:t>CheckBoxGroup</a:t>
            </a:r>
            <a:r>
              <a:rPr lang="en-US" sz="1600" dirty="0" smtClean="0"/>
              <a:t>");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setLayout</a:t>
            </a:r>
            <a:r>
              <a:rPr lang="en-US" sz="1600" dirty="0" smtClean="0"/>
              <a:t>(new </a:t>
            </a:r>
            <a:r>
              <a:rPr lang="en-US" sz="1600" dirty="0" err="1" smtClean="0"/>
              <a:t>FlowLayout</a:t>
            </a:r>
            <a:r>
              <a:rPr lang="en-US" sz="1600" dirty="0" smtClean="0"/>
              <a:t>()); </a:t>
            </a:r>
            <a:r>
              <a:rPr lang="en-US" sz="1600" dirty="0" smtClean="0"/>
              <a:t>	</a:t>
            </a:r>
            <a:r>
              <a:rPr lang="en-US" sz="1600" dirty="0" err="1" smtClean="0"/>
              <a:t>setVisible</a:t>
            </a:r>
            <a:r>
              <a:rPr lang="en-US" sz="1600" dirty="0" smtClean="0"/>
              <a:t>(true);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cbg</a:t>
            </a:r>
            <a:r>
              <a:rPr lang="en-US" sz="1600" dirty="0" smtClean="0"/>
              <a:t> = new </a:t>
            </a:r>
            <a:r>
              <a:rPr lang="en-US" sz="1600" dirty="0" err="1" smtClean="0"/>
              <a:t>CheckboxGroup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smtClean="0"/>
              <a:t>c1 </a:t>
            </a:r>
            <a:r>
              <a:rPr lang="en-US" sz="1600" dirty="0" smtClean="0"/>
              <a:t>= new Checkbox("Male", </a:t>
            </a:r>
            <a:r>
              <a:rPr lang="en-US" sz="1600" dirty="0" err="1" smtClean="0"/>
              <a:t>cbg</a:t>
            </a:r>
            <a:r>
              <a:rPr lang="en-US" sz="1600" dirty="0" smtClean="0"/>
              <a:t>, false</a:t>
            </a:r>
            <a:r>
              <a:rPr lang="en-US" sz="1600" dirty="0" smtClean="0"/>
              <a:t>); c2 </a:t>
            </a:r>
            <a:r>
              <a:rPr lang="en-US" sz="1600" dirty="0" smtClean="0"/>
              <a:t>= new Checkbox("Female", </a:t>
            </a:r>
            <a:r>
              <a:rPr lang="en-US" sz="1600" dirty="0" err="1" smtClean="0"/>
              <a:t>cbg</a:t>
            </a:r>
            <a:r>
              <a:rPr lang="en-US" sz="1600" dirty="0" smtClean="0"/>
              <a:t>, false);</a:t>
            </a:r>
          </a:p>
          <a:p>
            <a:pPr>
              <a:buNone/>
            </a:pPr>
            <a:r>
              <a:rPr lang="en-US" sz="1600" dirty="0" smtClean="0"/>
              <a:t>		add(c1</a:t>
            </a:r>
            <a:r>
              <a:rPr lang="en-US" sz="1600" dirty="0" smtClean="0"/>
              <a:t>); add(c2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>
                <a:solidFill>
                  <a:srgbClr val="FF0000"/>
                </a:solidFill>
              </a:rPr>
              <a:t>addWindowListener</a:t>
            </a:r>
            <a:r>
              <a:rPr lang="en-US" sz="1600" dirty="0" smtClean="0">
                <a:solidFill>
                  <a:srgbClr val="FF0000"/>
                </a:solidFill>
              </a:rPr>
              <a:t>(new </a:t>
            </a:r>
            <a:r>
              <a:rPr lang="en-US" sz="1600" dirty="0" err="1" smtClean="0">
                <a:solidFill>
                  <a:srgbClr val="FF0000"/>
                </a:solidFill>
              </a:rPr>
              <a:t>WindowAdapter</a:t>
            </a:r>
            <a:r>
              <a:rPr lang="en-US" sz="1600" dirty="0" smtClean="0">
                <a:solidFill>
                  <a:srgbClr val="FF0000"/>
                </a:solidFill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	</a:t>
            </a:r>
            <a:r>
              <a:rPr lang="en-US" sz="1600" dirty="0" smtClean="0">
                <a:solidFill>
                  <a:srgbClr val="FF0000"/>
                </a:solidFill>
              </a:rPr>
              <a:t>{ public </a:t>
            </a:r>
            <a:r>
              <a:rPr lang="en-US" sz="1600" dirty="0" smtClean="0">
                <a:solidFill>
                  <a:srgbClr val="FF0000"/>
                </a:solidFill>
              </a:rPr>
              <a:t>void </a:t>
            </a:r>
            <a:r>
              <a:rPr lang="en-US" sz="1600" dirty="0" err="1" smtClean="0">
                <a:solidFill>
                  <a:srgbClr val="FF0000"/>
                </a:solidFill>
              </a:rPr>
              <a:t>windowClosing</a:t>
            </a:r>
            <a:r>
              <a:rPr lang="en-US" sz="1600" dirty="0" smtClean="0">
                <a:solidFill>
                  <a:srgbClr val="FF0000"/>
                </a:solidFill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</a:rPr>
              <a:t>WindowEvent</a:t>
            </a:r>
            <a:r>
              <a:rPr lang="en-US" sz="1600" dirty="0" smtClean="0">
                <a:solidFill>
                  <a:srgbClr val="FF0000"/>
                </a:solidFill>
              </a:rPr>
              <a:t> we)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		</a:t>
            </a:r>
            <a:r>
              <a:rPr lang="en-US" sz="1600" dirty="0" smtClean="0">
                <a:solidFill>
                  <a:srgbClr val="FF0000"/>
                </a:solidFill>
              </a:rPr>
              <a:t>{ </a:t>
            </a:r>
            <a:r>
              <a:rPr lang="en-US" sz="1600" dirty="0" err="1" smtClean="0">
                <a:solidFill>
                  <a:srgbClr val="FF0000"/>
                </a:solidFill>
              </a:rPr>
              <a:t>System.exit</a:t>
            </a:r>
            <a:r>
              <a:rPr lang="en-US" sz="1600" dirty="0" smtClean="0">
                <a:solidFill>
                  <a:srgbClr val="FF0000"/>
                </a:solidFill>
              </a:rPr>
              <a:t>(0); } } );</a:t>
            </a:r>
            <a:endParaRPr lang="en-US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dirty="0" smtClean="0"/>
              <a:t>	}</a:t>
            </a:r>
          </a:p>
          <a:p>
            <a:pPr>
              <a:buNone/>
            </a:pPr>
            <a:r>
              <a:rPr lang="en-US" sz="1600" dirty="0" smtClean="0"/>
              <a:t>	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	{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MyFrameCBG</a:t>
            </a:r>
            <a:r>
              <a:rPr lang="en-US" sz="1600" dirty="0" smtClean="0"/>
              <a:t> mf = new </a:t>
            </a:r>
            <a:r>
              <a:rPr lang="en-US" sz="1600" dirty="0" err="1" smtClean="0"/>
              <a:t>MyFrameCBG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	}</a:t>
            </a:r>
          </a:p>
          <a:p>
            <a:pPr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Arvind</a:t>
            </a:r>
            <a:r>
              <a:rPr lang="en-US" dirty="0" smtClean="0"/>
              <a:t> M </a:t>
            </a:r>
            <a:r>
              <a:rPr lang="en-US" dirty="0" err="1" smtClean="0"/>
              <a:t>Bhave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295400"/>
            <a:ext cx="6934586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Dropdown </a:t>
            </a:r>
            <a:r>
              <a:rPr lang="en-US" sz="4400" dirty="0" smtClean="0"/>
              <a:t>Boxes (</a:t>
            </a:r>
            <a:r>
              <a:rPr lang="en-US" sz="4400" dirty="0" err="1" smtClean="0"/>
              <a:t>ComboBox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2400"/>
            <a:ext cx="74676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import java.awt.*;</a:t>
            </a:r>
          </a:p>
          <a:p>
            <a:pPr>
              <a:buNone/>
            </a:pPr>
            <a:r>
              <a:rPr lang="en-US" sz="1600" dirty="0" smtClean="0"/>
              <a:t>import </a:t>
            </a:r>
            <a:r>
              <a:rPr lang="en-US" sz="1600" dirty="0" err="1" smtClean="0"/>
              <a:t>java.awt.event</a:t>
            </a:r>
            <a:r>
              <a:rPr lang="en-US" sz="1600" dirty="0" smtClean="0"/>
              <a:t>.*;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public </a:t>
            </a:r>
            <a:r>
              <a:rPr lang="en-US" sz="1600" dirty="0" smtClean="0"/>
              <a:t>class </a:t>
            </a:r>
            <a:r>
              <a:rPr lang="en-US" sz="1600" dirty="0" err="1" smtClean="0"/>
              <a:t>MyFrameCombo</a:t>
            </a:r>
            <a:r>
              <a:rPr lang="en-US" sz="1600" dirty="0" smtClean="0"/>
              <a:t> extends Frame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	Choice </a:t>
            </a:r>
            <a:r>
              <a:rPr lang="en-US" sz="1600" dirty="0" err="1" smtClean="0"/>
              <a:t>myList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MyFrameCombo</a:t>
            </a:r>
            <a:r>
              <a:rPr lang="en-US" sz="1600" dirty="0" smtClean="0"/>
              <a:t>()</a:t>
            </a:r>
          </a:p>
          <a:p>
            <a:pPr>
              <a:buNone/>
            </a:pPr>
            <a:r>
              <a:rPr lang="en-US" sz="1600" dirty="0" smtClean="0"/>
              <a:t>	{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setSize</a:t>
            </a:r>
            <a:r>
              <a:rPr lang="en-US" sz="1600" dirty="0" smtClean="0"/>
              <a:t>(400, 200</a:t>
            </a:r>
            <a:r>
              <a:rPr lang="en-US" sz="1600" dirty="0" smtClean="0"/>
              <a:t>); </a:t>
            </a:r>
            <a:r>
              <a:rPr lang="en-US" sz="1600" dirty="0" err="1" smtClean="0"/>
              <a:t>setTitle</a:t>
            </a:r>
            <a:r>
              <a:rPr lang="en-US" sz="1600" dirty="0" smtClean="0"/>
              <a:t>("My </a:t>
            </a:r>
            <a:r>
              <a:rPr lang="en-US" sz="1600" dirty="0" smtClean="0"/>
              <a:t>Choice"); </a:t>
            </a:r>
            <a:r>
              <a:rPr lang="en-US" sz="1600" dirty="0" smtClean="0"/>
              <a:t>	</a:t>
            </a:r>
            <a:r>
              <a:rPr lang="en-US" sz="1600" dirty="0" err="1" smtClean="0"/>
              <a:t>setLayout</a:t>
            </a:r>
            <a:r>
              <a:rPr lang="en-US" sz="1600" dirty="0" smtClean="0"/>
              <a:t>(new </a:t>
            </a:r>
            <a:r>
              <a:rPr lang="en-US" sz="1600" dirty="0" err="1" smtClean="0"/>
              <a:t>FlowLayout</a:t>
            </a:r>
            <a:r>
              <a:rPr lang="en-US" sz="1600" dirty="0" smtClean="0"/>
              <a:t>());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setVisible</a:t>
            </a:r>
            <a:r>
              <a:rPr lang="en-US" sz="1600" dirty="0" smtClean="0"/>
              <a:t>(true</a:t>
            </a:r>
            <a:r>
              <a:rPr lang="en-US" sz="1600" dirty="0" smtClean="0"/>
              <a:t>);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myList</a:t>
            </a:r>
            <a:r>
              <a:rPr lang="en-US" sz="1600" dirty="0" smtClean="0"/>
              <a:t> = new Choice();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myList.add</a:t>
            </a:r>
            <a:r>
              <a:rPr lang="en-US" sz="1600" dirty="0" smtClean="0"/>
              <a:t>("CSE</a:t>
            </a:r>
            <a:r>
              <a:rPr lang="en-US" sz="1600" dirty="0" smtClean="0"/>
              <a:t>"); 	</a:t>
            </a:r>
            <a:r>
              <a:rPr lang="en-US" sz="1600" dirty="0" err="1" smtClean="0"/>
              <a:t>myList.add</a:t>
            </a:r>
            <a:r>
              <a:rPr lang="en-US" sz="1600" dirty="0" smtClean="0"/>
              <a:t>(“MCA"); </a:t>
            </a:r>
            <a:r>
              <a:rPr lang="en-US" sz="1600" dirty="0" smtClean="0"/>
              <a:t>	</a:t>
            </a:r>
            <a:r>
              <a:rPr lang="en-US" sz="1600" dirty="0" err="1" smtClean="0"/>
              <a:t>myList.add</a:t>
            </a:r>
            <a:r>
              <a:rPr lang="en-US" sz="1600" dirty="0" smtClean="0"/>
              <a:t>("EEE");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myList.add</a:t>
            </a:r>
            <a:r>
              <a:rPr lang="en-US" sz="1600" dirty="0" smtClean="0"/>
              <a:t>("IT</a:t>
            </a:r>
            <a:r>
              <a:rPr lang="en-US" sz="1600" dirty="0" smtClean="0"/>
              <a:t>");  add(</a:t>
            </a:r>
            <a:r>
              <a:rPr lang="en-US" sz="1600" dirty="0" err="1" smtClean="0"/>
              <a:t>myList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>
                <a:solidFill>
                  <a:srgbClr val="FF0000"/>
                </a:solidFill>
              </a:rPr>
              <a:t>addWindowListener</a:t>
            </a:r>
            <a:r>
              <a:rPr lang="en-US" sz="1600" dirty="0" smtClean="0">
                <a:solidFill>
                  <a:srgbClr val="FF0000"/>
                </a:solidFill>
              </a:rPr>
              <a:t>(new </a:t>
            </a:r>
            <a:r>
              <a:rPr lang="en-US" sz="1600" dirty="0" err="1" smtClean="0">
                <a:solidFill>
                  <a:srgbClr val="FF0000"/>
                </a:solidFill>
              </a:rPr>
              <a:t>WindowAdapter</a:t>
            </a:r>
            <a:r>
              <a:rPr lang="en-US" sz="1600" dirty="0" smtClean="0">
                <a:solidFill>
                  <a:srgbClr val="FF0000"/>
                </a:solidFill>
              </a:rPr>
              <a:t>() { 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public </a:t>
            </a:r>
            <a:r>
              <a:rPr lang="en-US" sz="1600" dirty="0" smtClean="0">
                <a:solidFill>
                  <a:srgbClr val="FF0000"/>
                </a:solidFill>
              </a:rPr>
              <a:t>void </a:t>
            </a:r>
            <a:r>
              <a:rPr lang="en-US" sz="1600" dirty="0" err="1" smtClean="0">
                <a:solidFill>
                  <a:srgbClr val="FF0000"/>
                </a:solidFill>
              </a:rPr>
              <a:t>windowClosing</a:t>
            </a:r>
            <a:r>
              <a:rPr lang="en-US" sz="1600" dirty="0" smtClean="0">
                <a:solidFill>
                  <a:srgbClr val="FF0000"/>
                </a:solidFill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</a:rPr>
              <a:t>WindowEvent</a:t>
            </a:r>
            <a:r>
              <a:rPr lang="en-US" sz="1600" dirty="0" smtClean="0">
                <a:solidFill>
                  <a:srgbClr val="FF0000"/>
                </a:solidFill>
              </a:rPr>
              <a:t> we</a:t>
            </a:r>
            <a:r>
              <a:rPr lang="en-US" sz="1600" dirty="0" smtClean="0">
                <a:solidFill>
                  <a:srgbClr val="FF0000"/>
                </a:solidFill>
              </a:rPr>
              <a:t>) { </a:t>
            </a:r>
            <a:r>
              <a:rPr lang="en-US" sz="1600" dirty="0" err="1" smtClean="0">
                <a:solidFill>
                  <a:srgbClr val="FF0000"/>
                </a:solidFill>
              </a:rPr>
              <a:t>System.exit</a:t>
            </a:r>
            <a:r>
              <a:rPr lang="en-US" sz="1600" dirty="0" smtClean="0">
                <a:solidFill>
                  <a:srgbClr val="FF0000"/>
                </a:solidFill>
              </a:rPr>
              <a:t>(0); } } );</a:t>
            </a:r>
            <a:endParaRPr lang="en-US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dirty="0" smtClean="0"/>
              <a:t>	}</a:t>
            </a:r>
          </a:p>
          <a:p>
            <a:pPr>
              <a:buNone/>
            </a:pPr>
            <a:r>
              <a:rPr lang="en-US" sz="1600" dirty="0" smtClean="0"/>
              <a:t>	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	{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MyFrameCombo</a:t>
            </a:r>
            <a:r>
              <a:rPr lang="en-US" sz="1600" dirty="0" smtClean="0"/>
              <a:t> mf = new </a:t>
            </a:r>
            <a:r>
              <a:rPr lang="en-US" sz="1600" dirty="0" err="1" smtClean="0"/>
              <a:t>MyFrameCombo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	}</a:t>
            </a:r>
          </a:p>
          <a:p>
            <a:pPr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Dropdown </a:t>
            </a:r>
            <a:r>
              <a:rPr lang="en-US" sz="4400" dirty="0" smtClean="0"/>
              <a:t>Boxes (</a:t>
            </a:r>
            <a:r>
              <a:rPr lang="en-US" sz="4400" dirty="0" err="1" smtClean="0"/>
              <a:t>ComboBox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  <p:pic>
        <p:nvPicPr>
          <p:cNvPr id="614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066800"/>
            <a:ext cx="6160818" cy="322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List Boxes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List Boxes</a:t>
            </a:r>
            <a:endParaRPr lang="en-US" dirty="0" smtClean="0"/>
          </a:p>
          <a:p>
            <a:r>
              <a:rPr lang="en-US" dirty="0" smtClean="0"/>
              <a:t>A List box contains a list of items among which the user can select one or more items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More than one items in the list box are visible to the user.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list box can be created using the </a:t>
            </a:r>
            <a:r>
              <a:rPr lang="en-US" i="1" dirty="0" smtClean="0"/>
              <a:t>List</a:t>
            </a:r>
            <a:r>
              <a:rPr lang="en-US" dirty="0" smtClean="0"/>
              <a:t> class along with the following constructors:</a:t>
            </a:r>
          </a:p>
          <a:p>
            <a:r>
              <a:rPr lang="en-US" dirty="0" smtClean="0"/>
              <a:t>List()</a:t>
            </a:r>
          </a:p>
          <a:p>
            <a:r>
              <a:rPr lang="en-US" dirty="0" smtClean="0"/>
              <a:t>List(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numRows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List(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numRows</a:t>
            </a:r>
            <a:r>
              <a:rPr lang="en-US" dirty="0" smtClean="0"/>
              <a:t>,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multipleSelect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numRows</a:t>
            </a:r>
            <a:r>
              <a:rPr lang="en-US" dirty="0" smtClean="0"/>
              <a:t> </a:t>
            </a:r>
            <a:r>
              <a:rPr lang="en-US" dirty="0" smtClean="0"/>
              <a:t>-----number </a:t>
            </a:r>
            <a:r>
              <a:rPr lang="en-US" dirty="0" smtClean="0"/>
              <a:t>of items to be visible to the user </a:t>
            </a:r>
            <a:r>
              <a:rPr lang="en-US" dirty="0" err="1" smtClean="0"/>
              <a:t>multipleSelect</a:t>
            </a:r>
            <a:r>
              <a:rPr lang="en-US" dirty="0" smtClean="0"/>
              <a:t> ----- </a:t>
            </a:r>
            <a:r>
              <a:rPr lang="en-US" dirty="0" smtClean="0"/>
              <a:t>whether the user can select multiple items or not.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List Boxes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04800"/>
            <a:ext cx="7467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List Boxes</a:t>
            </a:r>
            <a:endParaRPr lang="en-US" dirty="0" smtClean="0"/>
          </a:p>
          <a:p>
            <a:r>
              <a:rPr lang="en-US" sz="3800" dirty="0" smtClean="0"/>
              <a:t>When a list item is double clicked, </a:t>
            </a:r>
            <a:r>
              <a:rPr lang="en-US" sz="3800" dirty="0" err="1" smtClean="0"/>
              <a:t>ActionEvent</a:t>
            </a:r>
            <a:r>
              <a:rPr lang="en-US" sz="3800" dirty="0" smtClean="0"/>
              <a:t> is generated. It can be handled with </a:t>
            </a:r>
            <a:r>
              <a:rPr lang="en-US" sz="3800" dirty="0" err="1" smtClean="0"/>
              <a:t>ActionListener</a:t>
            </a:r>
            <a:r>
              <a:rPr lang="en-US" sz="3800" dirty="0" smtClean="0"/>
              <a:t> and the event handling method is </a:t>
            </a:r>
            <a:r>
              <a:rPr lang="en-US" sz="3800" dirty="0" err="1" smtClean="0"/>
              <a:t>actionPerformed</a:t>
            </a:r>
            <a:r>
              <a:rPr lang="en-US" sz="3800" dirty="0" smtClean="0"/>
              <a:t>(). </a:t>
            </a:r>
            <a:endParaRPr lang="en-US" sz="3800" dirty="0" smtClean="0"/>
          </a:p>
          <a:p>
            <a:r>
              <a:rPr lang="en-US" sz="3800" dirty="0" smtClean="0"/>
              <a:t>When </a:t>
            </a:r>
            <a:r>
              <a:rPr lang="en-US" sz="3800" dirty="0" smtClean="0"/>
              <a:t>a list item is selected or deselected, </a:t>
            </a:r>
            <a:r>
              <a:rPr lang="en-US" sz="3800" dirty="0" err="1" smtClean="0"/>
              <a:t>ItemEvent</a:t>
            </a:r>
            <a:r>
              <a:rPr lang="en-US" sz="3800" dirty="0" smtClean="0"/>
              <a:t> is generated. It can be handled with </a:t>
            </a:r>
            <a:r>
              <a:rPr lang="en-US" sz="3800" dirty="0" err="1" smtClean="0"/>
              <a:t>ItemListener</a:t>
            </a:r>
            <a:r>
              <a:rPr lang="en-US" sz="3800" dirty="0" smtClean="0"/>
              <a:t> and the event handling method is </a:t>
            </a:r>
            <a:r>
              <a:rPr lang="en-US" sz="3800" dirty="0" err="1" smtClean="0"/>
              <a:t>itemStateChanged</a:t>
            </a:r>
            <a:r>
              <a:rPr lang="en-US" sz="3800" dirty="0" smtClean="0"/>
              <a:t>().</a:t>
            </a:r>
          </a:p>
          <a:p>
            <a:r>
              <a:rPr lang="en-US" sz="3800" dirty="0" smtClean="0"/>
              <a:t> </a:t>
            </a:r>
            <a:r>
              <a:rPr lang="en-US" sz="3800" dirty="0" smtClean="0"/>
              <a:t>We can use </a:t>
            </a:r>
            <a:r>
              <a:rPr lang="en-US" sz="3800" dirty="0" err="1" smtClean="0"/>
              <a:t>getItemSelectable</a:t>
            </a:r>
            <a:r>
              <a:rPr lang="en-US" sz="3800" dirty="0" smtClean="0"/>
              <a:t>() method to obtain a reference to the object that raised this event</a:t>
            </a:r>
            <a:r>
              <a:rPr lang="en-US" sz="3800" dirty="0" smtClean="0"/>
              <a:t>.</a:t>
            </a:r>
          </a:p>
          <a:p>
            <a:pPr>
              <a:buNone/>
            </a:pPr>
            <a:endParaRPr lang="en-US" sz="3300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List Boxes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04800"/>
            <a:ext cx="7467600" cy="5257800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 smtClean="0"/>
              <a:t>List Boxes</a:t>
            </a:r>
            <a:endParaRPr lang="en-US" dirty="0" smtClean="0"/>
          </a:p>
          <a:p>
            <a:r>
              <a:rPr lang="en-US" sz="3800" dirty="0" smtClean="0"/>
              <a:t>Following are some of the methods available in the List class:</a:t>
            </a:r>
          </a:p>
          <a:p>
            <a:r>
              <a:rPr lang="en-US" sz="4200" i="1" dirty="0" smtClean="0"/>
              <a:t>void add(String name)</a:t>
            </a:r>
            <a:r>
              <a:rPr lang="en-US" sz="4200" dirty="0" smtClean="0"/>
              <a:t> – To add an item to the list box.</a:t>
            </a:r>
          </a:p>
          <a:p>
            <a:r>
              <a:rPr lang="en-US" sz="4200" i="1" dirty="0" smtClean="0"/>
              <a:t>void add(String name, </a:t>
            </a:r>
            <a:r>
              <a:rPr lang="en-US" sz="4200" i="1" dirty="0" err="1" smtClean="0"/>
              <a:t>int</a:t>
            </a:r>
            <a:r>
              <a:rPr lang="en-US" sz="4200" i="1" dirty="0" smtClean="0"/>
              <a:t> index)</a:t>
            </a:r>
            <a:r>
              <a:rPr lang="en-US" sz="4200" dirty="0" smtClean="0"/>
              <a:t> – To add an item at the specified index in the list box.</a:t>
            </a:r>
          </a:p>
          <a:p>
            <a:r>
              <a:rPr lang="en-US" sz="4200" i="1" dirty="0" smtClean="0"/>
              <a:t>String </a:t>
            </a:r>
            <a:r>
              <a:rPr lang="en-US" sz="4200" i="1" dirty="0" err="1" smtClean="0"/>
              <a:t>getSelectedItem</a:t>
            </a:r>
            <a:r>
              <a:rPr lang="en-US" sz="4200" i="1" dirty="0" smtClean="0"/>
              <a:t>()</a:t>
            </a:r>
            <a:r>
              <a:rPr lang="en-US" sz="4200" dirty="0" smtClean="0"/>
              <a:t> – To get the item name which is selected by the user.</a:t>
            </a:r>
          </a:p>
          <a:p>
            <a:r>
              <a:rPr lang="en-US" sz="4200" i="1" dirty="0" err="1" smtClean="0"/>
              <a:t>int</a:t>
            </a:r>
            <a:r>
              <a:rPr lang="en-US" sz="4200" i="1" dirty="0" smtClean="0"/>
              <a:t> </a:t>
            </a:r>
            <a:r>
              <a:rPr lang="en-US" sz="4200" i="1" dirty="0" err="1" smtClean="0"/>
              <a:t>getSelectedIndex</a:t>
            </a:r>
            <a:r>
              <a:rPr lang="en-US" sz="4200" i="1" dirty="0" smtClean="0"/>
              <a:t>()</a:t>
            </a:r>
            <a:r>
              <a:rPr lang="en-US" sz="4200" dirty="0" smtClean="0"/>
              <a:t> – To get the item index which is selected by the user.</a:t>
            </a:r>
          </a:p>
          <a:p>
            <a:r>
              <a:rPr lang="en-US" sz="4200" i="1" dirty="0" smtClean="0"/>
              <a:t>String[] </a:t>
            </a:r>
            <a:r>
              <a:rPr lang="en-US" sz="4200" i="1" dirty="0" err="1" smtClean="0"/>
              <a:t>getSelectedItems</a:t>
            </a:r>
            <a:r>
              <a:rPr lang="en-US" sz="4200" i="1" dirty="0" smtClean="0"/>
              <a:t>()</a:t>
            </a:r>
            <a:r>
              <a:rPr lang="en-US" sz="4200" dirty="0" smtClean="0"/>
              <a:t> – To retrieve the selected item names by the user.</a:t>
            </a:r>
          </a:p>
          <a:p>
            <a:r>
              <a:rPr lang="en-US" sz="4200" i="1" dirty="0" err="1" smtClean="0"/>
              <a:t>int</a:t>
            </a:r>
            <a:r>
              <a:rPr lang="en-US" sz="4200" i="1" dirty="0" smtClean="0"/>
              <a:t>[] </a:t>
            </a:r>
            <a:r>
              <a:rPr lang="en-US" sz="4200" i="1" dirty="0" err="1" smtClean="0"/>
              <a:t>getSelectedIndexes</a:t>
            </a:r>
            <a:r>
              <a:rPr lang="en-US" sz="4200" i="1" dirty="0" smtClean="0"/>
              <a:t>()</a:t>
            </a:r>
            <a:r>
              <a:rPr lang="en-US" sz="4200" dirty="0" smtClean="0"/>
              <a:t> – To retrieve the selected item indexes by the user.</a:t>
            </a:r>
          </a:p>
          <a:p>
            <a:r>
              <a:rPr lang="en-US" sz="4200" i="1" dirty="0" err="1" smtClean="0"/>
              <a:t>int</a:t>
            </a:r>
            <a:r>
              <a:rPr lang="en-US" sz="4200" i="1" dirty="0" smtClean="0"/>
              <a:t> </a:t>
            </a:r>
            <a:r>
              <a:rPr lang="en-US" sz="4200" i="1" dirty="0" err="1" smtClean="0"/>
              <a:t>getItemCount</a:t>
            </a:r>
            <a:r>
              <a:rPr lang="en-US" sz="4200" i="1" dirty="0" smtClean="0"/>
              <a:t>() </a:t>
            </a:r>
            <a:r>
              <a:rPr lang="en-US" sz="4200" dirty="0" smtClean="0"/>
              <a:t>– To retrieve the number of items in the list box.</a:t>
            </a:r>
          </a:p>
          <a:p>
            <a:r>
              <a:rPr lang="en-US" sz="4200" i="1" dirty="0" smtClean="0"/>
              <a:t>void select(</a:t>
            </a:r>
            <a:r>
              <a:rPr lang="en-US" sz="4200" i="1" dirty="0" err="1" smtClean="0"/>
              <a:t>int</a:t>
            </a:r>
            <a:r>
              <a:rPr lang="en-US" sz="4200" i="1" dirty="0" smtClean="0"/>
              <a:t> index)</a:t>
            </a:r>
            <a:r>
              <a:rPr lang="en-US" sz="4200" dirty="0" smtClean="0"/>
              <a:t> – To select an item based on the given index.</a:t>
            </a:r>
          </a:p>
          <a:p>
            <a:r>
              <a:rPr lang="en-US" sz="4200" i="1" dirty="0" smtClean="0"/>
              <a:t>String </a:t>
            </a:r>
            <a:r>
              <a:rPr lang="en-US" sz="4200" i="1" dirty="0" err="1" smtClean="0"/>
              <a:t>getItem</a:t>
            </a:r>
            <a:r>
              <a:rPr lang="en-US" sz="4200" i="1" dirty="0" smtClean="0"/>
              <a:t>(</a:t>
            </a:r>
            <a:r>
              <a:rPr lang="en-US" sz="4200" i="1" dirty="0" err="1" smtClean="0"/>
              <a:t>int</a:t>
            </a:r>
            <a:r>
              <a:rPr lang="en-US" sz="4200" i="1" dirty="0" smtClean="0"/>
              <a:t> index)</a:t>
            </a:r>
            <a:r>
              <a:rPr lang="en-US" sz="4200" dirty="0" smtClean="0"/>
              <a:t> – To retrieve the item at the given index.</a:t>
            </a:r>
          </a:p>
          <a:p>
            <a:pPr>
              <a:buNone/>
            </a:pPr>
            <a:endParaRPr lang="en-US" sz="3300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7146" y="304800"/>
            <a:ext cx="8610599" cy="517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2D571-98E8-4318-8047-7F34D50E83F8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64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List Boxes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28600"/>
            <a:ext cx="7543800" cy="57150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6400" dirty="0" smtClean="0"/>
              <a:t>import java.awt.*;</a:t>
            </a:r>
          </a:p>
          <a:p>
            <a:pPr>
              <a:buNone/>
            </a:pPr>
            <a:r>
              <a:rPr lang="en-US" sz="6400" dirty="0" smtClean="0"/>
              <a:t>import </a:t>
            </a:r>
            <a:r>
              <a:rPr lang="en-US" sz="6400" dirty="0" err="1" smtClean="0"/>
              <a:t>java.awt.event</a:t>
            </a:r>
            <a:r>
              <a:rPr lang="en-US" sz="6400" dirty="0" smtClean="0"/>
              <a:t>.*;</a:t>
            </a:r>
          </a:p>
          <a:p>
            <a:pPr>
              <a:buNone/>
            </a:pPr>
            <a:r>
              <a:rPr lang="en-US" sz="6400" dirty="0" smtClean="0"/>
              <a:t>public </a:t>
            </a:r>
            <a:r>
              <a:rPr lang="en-US" sz="6400" dirty="0" smtClean="0"/>
              <a:t>class </a:t>
            </a:r>
            <a:r>
              <a:rPr lang="en-US" sz="6400" dirty="0" err="1" smtClean="0"/>
              <a:t>MyFrameList</a:t>
            </a:r>
            <a:r>
              <a:rPr lang="en-US" sz="6400" dirty="0" smtClean="0"/>
              <a:t> extends Frame</a:t>
            </a:r>
          </a:p>
          <a:p>
            <a:pPr>
              <a:buNone/>
            </a:pPr>
            <a:r>
              <a:rPr lang="en-US" sz="6400" dirty="0" smtClean="0"/>
              <a:t>{</a:t>
            </a:r>
          </a:p>
          <a:p>
            <a:pPr>
              <a:buNone/>
            </a:pPr>
            <a:r>
              <a:rPr lang="en-US" sz="6400" dirty="0" smtClean="0"/>
              <a:t>	List </a:t>
            </a:r>
            <a:r>
              <a:rPr lang="en-US" sz="6400" dirty="0" err="1" smtClean="0"/>
              <a:t>myList</a:t>
            </a:r>
            <a:r>
              <a:rPr lang="en-US" sz="6400" dirty="0" smtClean="0"/>
              <a:t>;</a:t>
            </a:r>
          </a:p>
          <a:p>
            <a:pPr>
              <a:buNone/>
            </a:pPr>
            <a:r>
              <a:rPr lang="en-US" sz="6400" dirty="0" smtClean="0"/>
              <a:t>	</a:t>
            </a:r>
            <a:r>
              <a:rPr lang="en-US" sz="6400" dirty="0" err="1" smtClean="0"/>
              <a:t>MyFrameList</a:t>
            </a:r>
            <a:r>
              <a:rPr lang="en-US" sz="6400" dirty="0" smtClean="0"/>
              <a:t>()</a:t>
            </a:r>
          </a:p>
          <a:p>
            <a:pPr>
              <a:buNone/>
            </a:pPr>
            <a:r>
              <a:rPr lang="en-US" sz="8000" dirty="0" smtClean="0"/>
              <a:t>	{</a:t>
            </a:r>
          </a:p>
          <a:p>
            <a:pPr>
              <a:buNone/>
            </a:pPr>
            <a:r>
              <a:rPr lang="en-US" sz="8000" dirty="0" smtClean="0"/>
              <a:t>		</a:t>
            </a:r>
            <a:r>
              <a:rPr lang="en-US" sz="6400" dirty="0" err="1" smtClean="0"/>
              <a:t>setSize</a:t>
            </a:r>
            <a:r>
              <a:rPr lang="en-US" sz="6400" dirty="0" smtClean="0"/>
              <a:t>(400, 200); </a:t>
            </a:r>
            <a:r>
              <a:rPr lang="en-US" sz="6400" dirty="0" err="1" smtClean="0"/>
              <a:t>setTitle</a:t>
            </a:r>
            <a:r>
              <a:rPr lang="en-US" sz="6400" dirty="0" smtClean="0"/>
              <a:t>("My Application");</a:t>
            </a:r>
          </a:p>
          <a:p>
            <a:pPr>
              <a:buNone/>
            </a:pPr>
            <a:r>
              <a:rPr lang="en-US" sz="6400" dirty="0" smtClean="0"/>
              <a:t>		</a:t>
            </a:r>
            <a:r>
              <a:rPr lang="en-US" sz="6400" dirty="0" err="1" smtClean="0"/>
              <a:t>setLayout</a:t>
            </a:r>
            <a:r>
              <a:rPr lang="en-US" sz="6400" dirty="0" smtClean="0"/>
              <a:t>(new </a:t>
            </a:r>
            <a:r>
              <a:rPr lang="en-US" sz="6400" dirty="0" err="1" smtClean="0"/>
              <a:t>FlowLayout</a:t>
            </a:r>
            <a:r>
              <a:rPr lang="en-US" sz="6400" dirty="0" smtClean="0"/>
              <a:t>());</a:t>
            </a:r>
          </a:p>
          <a:p>
            <a:pPr>
              <a:buNone/>
            </a:pPr>
            <a:r>
              <a:rPr lang="en-US" sz="6400" dirty="0" smtClean="0"/>
              <a:t>		</a:t>
            </a:r>
            <a:r>
              <a:rPr lang="en-US" sz="6400" dirty="0" err="1" smtClean="0"/>
              <a:t>myList</a:t>
            </a:r>
            <a:r>
              <a:rPr lang="en-US" sz="6400" dirty="0" smtClean="0"/>
              <a:t> = new List();</a:t>
            </a:r>
          </a:p>
          <a:p>
            <a:pPr>
              <a:buNone/>
            </a:pPr>
            <a:r>
              <a:rPr lang="en-US" sz="6400" dirty="0" smtClean="0"/>
              <a:t>		</a:t>
            </a:r>
            <a:r>
              <a:rPr lang="en-US" sz="6400" dirty="0" err="1" smtClean="0"/>
              <a:t>myList.add</a:t>
            </a:r>
            <a:r>
              <a:rPr lang="en-US" sz="6400" dirty="0" smtClean="0"/>
              <a:t>("CSE"); </a:t>
            </a:r>
            <a:r>
              <a:rPr lang="en-US" sz="6400" dirty="0" err="1" smtClean="0"/>
              <a:t>myList.add</a:t>
            </a:r>
            <a:r>
              <a:rPr lang="en-US" sz="6400" dirty="0" smtClean="0"/>
              <a:t>("MCA"); </a:t>
            </a:r>
          </a:p>
          <a:p>
            <a:pPr>
              <a:buNone/>
            </a:pPr>
            <a:r>
              <a:rPr lang="en-US" sz="6400" dirty="0" smtClean="0"/>
              <a:t>		</a:t>
            </a:r>
            <a:r>
              <a:rPr lang="en-US" sz="6400" dirty="0" err="1" smtClean="0"/>
              <a:t>myList.add</a:t>
            </a:r>
            <a:r>
              <a:rPr lang="en-US" sz="6400" dirty="0" smtClean="0"/>
              <a:t>("EEE"); </a:t>
            </a:r>
            <a:r>
              <a:rPr lang="en-US" sz="6400" dirty="0" err="1" smtClean="0"/>
              <a:t>myList.add</a:t>
            </a:r>
            <a:r>
              <a:rPr lang="en-US" sz="6400" dirty="0" smtClean="0"/>
              <a:t>("IT");</a:t>
            </a:r>
          </a:p>
          <a:p>
            <a:pPr>
              <a:buNone/>
            </a:pPr>
            <a:r>
              <a:rPr lang="en-US" sz="6400" dirty="0" smtClean="0"/>
              <a:t>		add(</a:t>
            </a:r>
            <a:r>
              <a:rPr lang="en-US" sz="6400" dirty="0" err="1" smtClean="0"/>
              <a:t>myList</a:t>
            </a:r>
            <a:r>
              <a:rPr lang="en-US" sz="6400" dirty="0" smtClean="0"/>
              <a:t>);</a:t>
            </a:r>
          </a:p>
          <a:p>
            <a:pPr>
              <a:buNone/>
            </a:pPr>
            <a:r>
              <a:rPr lang="en-US" sz="8000" dirty="0" smtClean="0"/>
              <a:t>		</a:t>
            </a:r>
            <a:r>
              <a:rPr lang="en-US" sz="7200" dirty="0" err="1" smtClean="0">
                <a:solidFill>
                  <a:srgbClr val="FF0000"/>
                </a:solidFill>
              </a:rPr>
              <a:t>addWindowListener</a:t>
            </a:r>
            <a:r>
              <a:rPr lang="en-US" sz="7200" dirty="0" smtClean="0">
                <a:solidFill>
                  <a:srgbClr val="FF0000"/>
                </a:solidFill>
              </a:rPr>
              <a:t>(new </a:t>
            </a:r>
            <a:r>
              <a:rPr lang="en-US" sz="7200" dirty="0" err="1" smtClean="0">
                <a:solidFill>
                  <a:srgbClr val="FF0000"/>
                </a:solidFill>
              </a:rPr>
              <a:t>WindowAdapter</a:t>
            </a:r>
            <a:r>
              <a:rPr lang="en-US" sz="7200" dirty="0" smtClean="0">
                <a:solidFill>
                  <a:srgbClr val="FF0000"/>
                </a:solidFill>
              </a:rPr>
              <a:t>()</a:t>
            </a:r>
          </a:p>
          <a:p>
            <a:pPr>
              <a:buNone/>
            </a:pPr>
            <a:r>
              <a:rPr lang="en-US" sz="7200" dirty="0" smtClean="0">
                <a:solidFill>
                  <a:srgbClr val="FF0000"/>
                </a:solidFill>
              </a:rPr>
              <a:t>		</a:t>
            </a:r>
            <a:r>
              <a:rPr lang="en-US" sz="7200" dirty="0" smtClean="0">
                <a:solidFill>
                  <a:srgbClr val="FF0000"/>
                </a:solidFill>
              </a:rPr>
              <a:t>{ public </a:t>
            </a:r>
            <a:r>
              <a:rPr lang="en-US" sz="7200" dirty="0" smtClean="0">
                <a:solidFill>
                  <a:srgbClr val="FF0000"/>
                </a:solidFill>
              </a:rPr>
              <a:t>void </a:t>
            </a:r>
            <a:r>
              <a:rPr lang="en-US" sz="7200" dirty="0" err="1" smtClean="0">
                <a:solidFill>
                  <a:srgbClr val="FF0000"/>
                </a:solidFill>
              </a:rPr>
              <a:t>windowClosing</a:t>
            </a:r>
            <a:r>
              <a:rPr lang="en-US" sz="7200" dirty="0" smtClean="0">
                <a:solidFill>
                  <a:srgbClr val="FF0000"/>
                </a:solidFill>
              </a:rPr>
              <a:t>(</a:t>
            </a:r>
            <a:r>
              <a:rPr lang="en-US" sz="7200" dirty="0" err="1" smtClean="0">
                <a:solidFill>
                  <a:srgbClr val="FF0000"/>
                </a:solidFill>
              </a:rPr>
              <a:t>WindowEvent</a:t>
            </a:r>
            <a:r>
              <a:rPr lang="en-US" sz="7200" dirty="0" smtClean="0">
                <a:solidFill>
                  <a:srgbClr val="FF0000"/>
                </a:solidFill>
              </a:rPr>
              <a:t> we)</a:t>
            </a:r>
          </a:p>
          <a:p>
            <a:pPr>
              <a:buNone/>
            </a:pPr>
            <a:r>
              <a:rPr lang="en-US" sz="7200" dirty="0" smtClean="0">
                <a:solidFill>
                  <a:srgbClr val="FF0000"/>
                </a:solidFill>
              </a:rPr>
              <a:t>			</a:t>
            </a:r>
            <a:r>
              <a:rPr lang="en-US" sz="7200" dirty="0" smtClean="0">
                <a:solidFill>
                  <a:srgbClr val="FF0000"/>
                </a:solidFill>
              </a:rPr>
              <a:t>{ </a:t>
            </a:r>
            <a:r>
              <a:rPr lang="en-US" sz="7200" dirty="0" err="1" smtClean="0">
                <a:solidFill>
                  <a:srgbClr val="FF0000"/>
                </a:solidFill>
              </a:rPr>
              <a:t>System.exit</a:t>
            </a:r>
            <a:r>
              <a:rPr lang="en-US" sz="7200" dirty="0" smtClean="0">
                <a:solidFill>
                  <a:srgbClr val="FF0000"/>
                </a:solidFill>
              </a:rPr>
              <a:t>(0); } } ); </a:t>
            </a:r>
            <a:r>
              <a:rPr lang="en-US" sz="7200" dirty="0" err="1" smtClean="0"/>
              <a:t>setVisible</a:t>
            </a:r>
            <a:r>
              <a:rPr lang="en-US" sz="7200" dirty="0" smtClean="0"/>
              <a:t>(true</a:t>
            </a:r>
            <a:r>
              <a:rPr lang="en-US" sz="7200" dirty="0" smtClean="0"/>
              <a:t>);</a:t>
            </a:r>
          </a:p>
          <a:p>
            <a:pPr>
              <a:buNone/>
            </a:pPr>
            <a:r>
              <a:rPr lang="en-US" sz="7200" dirty="0" smtClean="0"/>
              <a:t>	}</a:t>
            </a:r>
          </a:p>
          <a:p>
            <a:pPr>
              <a:buNone/>
            </a:pPr>
            <a:r>
              <a:rPr lang="en-US" sz="7200" dirty="0" smtClean="0"/>
              <a:t>	public static void main(String[] </a:t>
            </a:r>
            <a:r>
              <a:rPr lang="en-US" sz="7200" dirty="0" err="1" smtClean="0"/>
              <a:t>args</a:t>
            </a:r>
            <a:r>
              <a:rPr lang="en-US" sz="7200" dirty="0" smtClean="0"/>
              <a:t>)</a:t>
            </a:r>
          </a:p>
          <a:p>
            <a:pPr>
              <a:buNone/>
            </a:pPr>
            <a:r>
              <a:rPr lang="en-US" sz="7200" dirty="0" smtClean="0"/>
              <a:t>	{</a:t>
            </a:r>
          </a:p>
          <a:p>
            <a:pPr>
              <a:buNone/>
            </a:pPr>
            <a:r>
              <a:rPr lang="en-US" sz="7200" dirty="0" smtClean="0"/>
              <a:t>		</a:t>
            </a:r>
            <a:r>
              <a:rPr lang="en-US" sz="7200" dirty="0" err="1" smtClean="0"/>
              <a:t>MyFrameList</a:t>
            </a:r>
            <a:r>
              <a:rPr lang="en-US" sz="7200" dirty="0" smtClean="0"/>
              <a:t> mf = new </a:t>
            </a:r>
            <a:r>
              <a:rPr lang="en-US" sz="7200" dirty="0" err="1" smtClean="0"/>
              <a:t>MyFrameList</a:t>
            </a:r>
            <a:r>
              <a:rPr lang="en-US" sz="7200" dirty="0" smtClean="0"/>
              <a:t>();</a:t>
            </a:r>
          </a:p>
          <a:p>
            <a:pPr>
              <a:buNone/>
            </a:pPr>
            <a:r>
              <a:rPr lang="en-US" sz="7200" dirty="0" smtClean="0"/>
              <a:t>	}</a:t>
            </a:r>
          </a:p>
          <a:p>
            <a:pPr>
              <a:buNone/>
            </a:pPr>
            <a:r>
              <a:rPr lang="en-US" sz="7200" dirty="0" smtClean="0"/>
              <a:t>}</a:t>
            </a:r>
          </a:p>
          <a:p>
            <a:pPr>
              <a:buNone/>
            </a:pPr>
            <a:endParaRPr lang="en-US" sz="80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List Boxes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981200"/>
            <a:ext cx="5854060" cy="294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TextField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Text Fields</a:t>
            </a:r>
            <a:endParaRPr lang="en-US" dirty="0" smtClean="0"/>
          </a:p>
          <a:p>
            <a:r>
              <a:rPr lang="en-US" dirty="0" smtClean="0"/>
              <a:t>A text field or text box is a single line text entry control which allows the user to enter a single line of text.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text field can be created using the </a:t>
            </a:r>
            <a:r>
              <a:rPr lang="en-US" i="1" dirty="0" err="1" smtClean="0"/>
              <a:t>TextField</a:t>
            </a:r>
            <a:r>
              <a:rPr lang="en-US" i="1" dirty="0" smtClean="0"/>
              <a:t> </a:t>
            </a:r>
            <a:r>
              <a:rPr lang="en-US" dirty="0" smtClean="0"/>
              <a:t>class </a:t>
            </a:r>
            <a:r>
              <a:rPr lang="en-US" dirty="0" smtClean="0"/>
              <a:t>along with its following constructors:</a:t>
            </a:r>
          </a:p>
          <a:p>
            <a:r>
              <a:rPr lang="en-US" dirty="0" err="1" smtClean="0"/>
              <a:t>TextField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TextField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numChars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TextField</a:t>
            </a:r>
            <a:r>
              <a:rPr lang="en-US" dirty="0" smtClean="0"/>
              <a:t>(String 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TextField</a:t>
            </a:r>
            <a:r>
              <a:rPr lang="en-US" dirty="0" smtClean="0"/>
              <a:t>(String </a:t>
            </a:r>
            <a:r>
              <a:rPr lang="en-US" dirty="0" err="1" smtClean="0"/>
              <a:t>str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numChars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 the above constructors </a:t>
            </a:r>
            <a:r>
              <a:rPr lang="en-US" dirty="0" err="1" smtClean="0"/>
              <a:t>numChars</a:t>
            </a:r>
            <a:r>
              <a:rPr lang="en-US" dirty="0" smtClean="0"/>
              <a:t> specifies the width of the text field,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 err="1" smtClean="0"/>
              <a:t>str</a:t>
            </a:r>
            <a:r>
              <a:rPr lang="en-US" dirty="0" smtClean="0"/>
              <a:t> specifies the initial text in the text field.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TextField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609600"/>
            <a:ext cx="74676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Following are various methods available in </a:t>
            </a:r>
            <a:r>
              <a:rPr lang="en-US" dirty="0" err="1" smtClean="0"/>
              <a:t>TextField</a:t>
            </a:r>
            <a:r>
              <a:rPr lang="en-US" dirty="0" smtClean="0"/>
              <a:t> class:</a:t>
            </a:r>
          </a:p>
          <a:p>
            <a:pPr algn="just"/>
            <a:r>
              <a:rPr lang="en-US" i="1" dirty="0" smtClean="0">
                <a:solidFill>
                  <a:srgbClr val="0070C0"/>
                </a:solidFill>
              </a:rPr>
              <a:t>String </a:t>
            </a:r>
            <a:r>
              <a:rPr lang="en-US" i="1" dirty="0" err="1" smtClean="0">
                <a:solidFill>
                  <a:srgbClr val="0070C0"/>
                </a:solidFill>
              </a:rPr>
              <a:t>getText</a:t>
            </a:r>
            <a:r>
              <a:rPr lang="en-US" i="1" dirty="0" smtClean="0">
                <a:solidFill>
                  <a:srgbClr val="0070C0"/>
                </a:solidFill>
              </a:rPr>
              <a:t>() – </a:t>
            </a:r>
            <a:r>
              <a:rPr lang="en-US" dirty="0" smtClean="0">
                <a:solidFill>
                  <a:srgbClr val="0070C0"/>
                </a:solidFill>
              </a:rPr>
              <a:t>Retrieves the text in the text field.</a:t>
            </a:r>
          </a:p>
          <a:p>
            <a:pPr algn="just"/>
            <a:r>
              <a:rPr lang="en-US" i="1" dirty="0" smtClean="0"/>
              <a:t>void </a:t>
            </a:r>
            <a:r>
              <a:rPr lang="en-US" i="1" dirty="0" err="1" smtClean="0"/>
              <a:t>setText</a:t>
            </a:r>
            <a:r>
              <a:rPr lang="en-US" i="1" dirty="0" smtClean="0"/>
              <a:t>(String </a:t>
            </a:r>
            <a:r>
              <a:rPr lang="en-US" i="1" dirty="0" err="1" smtClean="0"/>
              <a:t>str</a:t>
            </a:r>
            <a:r>
              <a:rPr lang="en-US" i="1" dirty="0" smtClean="0"/>
              <a:t>)</a:t>
            </a:r>
            <a:r>
              <a:rPr lang="en-US" dirty="0" smtClean="0"/>
              <a:t> – Assigns or sets text in the text field.</a:t>
            </a:r>
          </a:p>
          <a:p>
            <a:pPr algn="just"/>
            <a:r>
              <a:rPr lang="en-US" i="1" dirty="0" smtClean="0">
                <a:solidFill>
                  <a:srgbClr val="0070C0"/>
                </a:solidFill>
              </a:rPr>
              <a:t>String </a:t>
            </a:r>
            <a:r>
              <a:rPr lang="en-US" i="1" dirty="0" err="1" smtClean="0">
                <a:solidFill>
                  <a:srgbClr val="0070C0"/>
                </a:solidFill>
              </a:rPr>
              <a:t>getSelectedText</a:t>
            </a:r>
            <a:r>
              <a:rPr lang="en-US" i="1" dirty="0" smtClean="0">
                <a:solidFill>
                  <a:srgbClr val="0070C0"/>
                </a:solidFill>
              </a:rPr>
              <a:t>() </a:t>
            </a:r>
            <a:r>
              <a:rPr lang="en-US" dirty="0" smtClean="0">
                <a:solidFill>
                  <a:srgbClr val="0070C0"/>
                </a:solidFill>
              </a:rPr>
              <a:t>– Retrieves the selected text in the text field.</a:t>
            </a:r>
          </a:p>
          <a:p>
            <a:pPr algn="just"/>
            <a:r>
              <a:rPr lang="en-US" i="1" dirty="0" smtClean="0"/>
              <a:t>void select(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startindex</a:t>
            </a:r>
            <a:r>
              <a:rPr lang="en-US" i="1" dirty="0" smtClean="0"/>
              <a:t>, 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endindex</a:t>
            </a:r>
            <a:r>
              <a:rPr lang="en-US" i="1" dirty="0" smtClean="0"/>
              <a:t>)</a:t>
            </a:r>
            <a:r>
              <a:rPr lang="en-US" dirty="0" smtClean="0"/>
              <a:t> – To select the text in text field from </a:t>
            </a:r>
            <a:r>
              <a:rPr lang="en-US" dirty="0" err="1" smtClean="0"/>
              <a:t>startindex</a:t>
            </a:r>
            <a:r>
              <a:rPr lang="en-US" dirty="0" smtClean="0"/>
              <a:t> to </a:t>
            </a:r>
            <a:r>
              <a:rPr lang="en-US" dirty="0" err="1" smtClean="0"/>
              <a:t>endindex</a:t>
            </a:r>
            <a:r>
              <a:rPr lang="en-US" dirty="0" smtClean="0"/>
              <a:t> – 1.</a:t>
            </a:r>
          </a:p>
          <a:p>
            <a:pPr algn="just"/>
            <a:r>
              <a:rPr lang="en-US" i="1" dirty="0" err="1" smtClean="0">
                <a:solidFill>
                  <a:srgbClr val="0070C0"/>
                </a:solidFill>
              </a:rPr>
              <a:t>boolean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</a:rPr>
              <a:t>isEditable</a:t>
            </a:r>
            <a:r>
              <a:rPr lang="en-US" i="1" dirty="0" smtClean="0">
                <a:solidFill>
                  <a:srgbClr val="0070C0"/>
                </a:solidFill>
              </a:rPr>
              <a:t>()</a:t>
            </a:r>
            <a:r>
              <a:rPr lang="en-US" dirty="0" smtClean="0">
                <a:solidFill>
                  <a:srgbClr val="0070C0"/>
                </a:solidFill>
              </a:rPr>
              <a:t> – To check whether the text field is editable or not.</a:t>
            </a:r>
          </a:p>
          <a:p>
            <a:pPr algn="just"/>
            <a:r>
              <a:rPr lang="en-US" i="1" dirty="0" smtClean="0"/>
              <a:t>void </a:t>
            </a:r>
            <a:r>
              <a:rPr lang="en-US" i="1" dirty="0" err="1" smtClean="0"/>
              <a:t>setEditable</a:t>
            </a:r>
            <a:r>
              <a:rPr lang="en-US" i="1" dirty="0" smtClean="0"/>
              <a:t>(</a:t>
            </a:r>
            <a:r>
              <a:rPr lang="en-US" i="1" dirty="0" err="1" smtClean="0"/>
              <a:t>boolean</a:t>
            </a:r>
            <a:r>
              <a:rPr lang="en-US" i="1" dirty="0" smtClean="0"/>
              <a:t> </a:t>
            </a:r>
            <a:r>
              <a:rPr lang="en-US" i="1" dirty="0" err="1" smtClean="0"/>
              <a:t>canEdit</a:t>
            </a:r>
            <a:r>
              <a:rPr lang="en-US" i="1" dirty="0" smtClean="0"/>
              <a:t>)</a:t>
            </a:r>
            <a:r>
              <a:rPr lang="en-US" dirty="0" smtClean="0"/>
              <a:t> – To make a text field editable or non-editable.</a:t>
            </a:r>
          </a:p>
          <a:p>
            <a:pPr algn="just"/>
            <a:r>
              <a:rPr lang="en-US" i="1" dirty="0" smtClean="0">
                <a:solidFill>
                  <a:srgbClr val="0070C0"/>
                </a:solidFill>
              </a:rPr>
              <a:t>void </a:t>
            </a:r>
            <a:r>
              <a:rPr lang="en-US" i="1" dirty="0" err="1" smtClean="0">
                <a:solidFill>
                  <a:srgbClr val="0070C0"/>
                </a:solidFill>
              </a:rPr>
              <a:t>setEchoChar</a:t>
            </a:r>
            <a:r>
              <a:rPr lang="en-US" i="1" dirty="0" smtClean="0">
                <a:solidFill>
                  <a:srgbClr val="0070C0"/>
                </a:solidFill>
              </a:rPr>
              <a:t>(char </a:t>
            </a:r>
            <a:r>
              <a:rPr lang="en-US" i="1" dirty="0" err="1" smtClean="0">
                <a:solidFill>
                  <a:srgbClr val="0070C0"/>
                </a:solidFill>
              </a:rPr>
              <a:t>ch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>
                <a:solidFill>
                  <a:srgbClr val="0070C0"/>
                </a:solidFill>
              </a:rPr>
              <a:t> – To set the echo character of a text field. This is generally used for password fields.</a:t>
            </a:r>
          </a:p>
          <a:p>
            <a:pPr algn="just"/>
            <a:r>
              <a:rPr lang="en-US" i="1" dirty="0" err="1" smtClean="0"/>
              <a:t>boolean</a:t>
            </a:r>
            <a:r>
              <a:rPr lang="en-US" i="1" dirty="0" smtClean="0"/>
              <a:t> </a:t>
            </a:r>
            <a:r>
              <a:rPr lang="en-US" i="1" dirty="0" err="1" smtClean="0"/>
              <a:t>echoCharIsSet</a:t>
            </a:r>
            <a:r>
              <a:rPr lang="en-US" i="1" dirty="0" smtClean="0"/>
              <a:t>()</a:t>
            </a:r>
            <a:r>
              <a:rPr lang="en-US" dirty="0" smtClean="0"/>
              <a:t> – To check whether the echo character for the text field is set or not.</a:t>
            </a:r>
          </a:p>
          <a:p>
            <a:pPr algn="just"/>
            <a:r>
              <a:rPr lang="en-US" i="1" dirty="0" smtClean="0">
                <a:solidFill>
                  <a:srgbClr val="0070C0"/>
                </a:solidFill>
              </a:rPr>
              <a:t>char </a:t>
            </a:r>
            <a:r>
              <a:rPr lang="en-US" i="1" dirty="0" err="1" smtClean="0">
                <a:solidFill>
                  <a:srgbClr val="0070C0"/>
                </a:solidFill>
              </a:rPr>
              <a:t>getEchoChar</a:t>
            </a:r>
            <a:r>
              <a:rPr lang="en-US" i="1" dirty="0" smtClean="0">
                <a:solidFill>
                  <a:srgbClr val="0070C0"/>
                </a:solidFill>
              </a:rPr>
              <a:t>()</a:t>
            </a:r>
            <a:r>
              <a:rPr lang="en-US" dirty="0" smtClean="0">
                <a:solidFill>
                  <a:srgbClr val="0070C0"/>
                </a:solidFill>
              </a:rPr>
              <a:t> – To retrieve the current echo character.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TextField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04800"/>
            <a:ext cx="7467600" cy="563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import java.awt.*;</a:t>
            </a:r>
          </a:p>
          <a:p>
            <a:pPr>
              <a:buNone/>
            </a:pPr>
            <a:r>
              <a:rPr lang="en-US" sz="1600" dirty="0" smtClean="0"/>
              <a:t>import </a:t>
            </a:r>
            <a:r>
              <a:rPr lang="en-US" sz="1600" dirty="0" err="1" smtClean="0"/>
              <a:t>java.awt.event</a:t>
            </a:r>
            <a:r>
              <a:rPr lang="en-US" sz="1600" dirty="0" smtClean="0"/>
              <a:t>.*;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public </a:t>
            </a:r>
            <a:r>
              <a:rPr lang="en-US" sz="1600" dirty="0" smtClean="0"/>
              <a:t>class </a:t>
            </a:r>
            <a:r>
              <a:rPr lang="en-US" sz="1600" dirty="0" err="1" smtClean="0"/>
              <a:t>MyFrameTF</a:t>
            </a:r>
            <a:r>
              <a:rPr lang="en-US" sz="1600" dirty="0" smtClean="0"/>
              <a:t> extends Frame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	Label </a:t>
            </a:r>
            <a:r>
              <a:rPr lang="en-US" sz="1600" dirty="0" err="1" smtClean="0"/>
              <a:t>myLabel</a:t>
            </a:r>
            <a:r>
              <a:rPr lang="en-US" sz="1600" dirty="0" smtClean="0"/>
              <a:t>; </a:t>
            </a:r>
            <a:r>
              <a:rPr lang="en-US" sz="1600" dirty="0" smtClean="0"/>
              <a:t>	</a:t>
            </a:r>
            <a:r>
              <a:rPr lang="en-US" sz="1600" dirty="0" err="1" smtClean="0"/>
              <a:t>TextField</a:t>
            </a:r>
            <a:r>
              <a:rPr lang="en-US" sz="1600" dirty="0" smtClean="0"/>
              <a:t> </a:t>
            </a:r>
            <a:r>
              <a:rPr lang="en-US" sz="1600" dirty="0" err="1" smtClean="0"/>
              <a:t>tf</a:t>
            </a:r>
            <a:r>
              <a:rPr lang="en-US" sz="1600" dirty="0" smtClean="0"/>
              <a:t>;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MyFrameTF</a:t>
            </a:r>
            <a:r>
              <a:rPr lang="en-US" sz="1600" dirty="0" smtClean="0"/>
              <a:t>()</a:t>
            </a:r>
          </a:p>
          <a:p>
            <a:pPr>
              <a:buNone/>
            </a:pPr>
            <a:r>
              <a:rPr lang="en-US" sz="1600" dirty="0" smtClean="0"/>
              <a:t>	{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setSize</a:t>
            </a:r>
            <a:r>
              <a:rPr lang="en-US" sz="1600" dirty="0" smtClean="0"/>
              <a:t>(400, 200</a:t>
            </a:r>
            <a:r>
              <a:rPr lang="en-US" sz="1600" dirty="0" smtClean="0"/>
              <a:t>); </a:t>
            </a:r>
            <a:r>
              <a:rPr lang="en-US" sz="1600" dirty="0" err="1" smtClean="0"/>
              <a:t>setTitle</a:t>
            </a:r>
            <a:r>
              <a:rPr lang="en-US" sz="1600" dirty="0" smtClean="0"/>
              <a:t>("My Application</a:t>
            </a:r>
            <a:r>
              <a:rPr lang="en-US" sz="1600" dirty="0" smtClean="0"/>
              <a:t>"); </a:t>
            </a:r>
            <a:r>
              <a:rPr lang="en-US" sz="1600" dirty="0" smtClean="0"/>
              <a:t>	</a:t>
            </a:r>
            <a:r>
              <a:rPr lang="en-US" sz="1600" dirty="0" err="1" smtClean="0"/>
              <a:t>setLayout</a:t>
            </a:r>
            <a:r>
              <a:rPr lang="en-US" sz="1600" dirty="0" smtClean="0"/>
              <a:t>(new </a:t>
            </a:r>
            <a:r>
              <a:rPr lang="en-US" sz="1600" dirty="0" err="1" smtClean="0"/>
              <a:t>FlowLayout</a:t>
            </a:r>
            <a:r>
              <a:rPr lang="en-US" sz="1600" dirty="0" smtClean="0"/>
              <a:t>());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myLabel</a:t>
            </a:r>
            <a:r>
              <a:rPr lang="en-US" sz="1600" dirty="0" smtClean="0"/>
              <a:t> = new Label("Enter name: ");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tf</a:t>
            </a:r>
            <a:r>
              <a:rPr lang="en-US" sz="1600" dirty="0" smtClean="0"/>
              <a:t> = new </a:t>
            </a:r>
            <a:r>
              <a:rPr lang="en-US" sz="1600" dirty="0" err="1" smtClean="0"/>
              <a:t>TextField</a:t>
            </a:r>
            <a:r>
              <a:rPr lang="en-US" sz="1600" dirty="0" smtClean="0"/>
              <a:t>(20</a:t>
            </a:r>
            <a:r>
              <a:rPr lang="en-US" sz="1600" dirty="0" smtClean="0"/>
              <a:t>); add(</a:t>
            </a:r>
            <a:r>
              <a:rPr lang="en-US" sz="1600" dirty="0" err="1" smtClean="0"/>
              <a:t>myLabel</a:t>
            </a:r>
            <a:r>
              <a:rPr lang="en-US" sz="1600" dirty="0" smtClean="0"/>
              <a:t>); add(</a:t>
            </a:r>
            <a:r>
              <a:rPr lang="en-US" sz="1600" dirty="0" err="1" smtClean="0"/>
              <a:t>tf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addWindowListener</a:t>
            </a:r>
            <a:r>
              <a:rPr lang="en-US" sz="1600" dirty="0" smtClean="0"/>
              <a:t>(new </a:t>
            </a:r>
            <a:r>
              <a:rPr lang="en-US" sz="1600" dirty="0" err="1" smtClean="0"/>
              <a:t>WindowAdapter</a:t>
            </a:r>
            <a:r>
              <a:rPr lang="en-US" sz="1600" dirty="0" smtClean="0"/>
              <a:t>()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smtClean="0"/>
              <a:t>{ public </a:t>
            </a:r>
            <a:r>
              <a:rPr lang="en-US" sz="1600" dirty="0" smtClean="0"/>
              <a:t>void </a:t>
            </a:r>
            <a:r>
              <a:rPr lang="en-US" sz="1600" dirty="0" err="1" smtClean="0"/>
              <a:t>windowClosing</a:t>
            </a:r>
            <a:r>
              <a:rPr lang="en-US" sz="1600" dirty="0" smtClean="0"/>
              <a:t>(</a:t>
            </a:r>
            <a:r>
              <a:rPr lang="en-US" sz="1600" dirty="0" err="1" smtClean="0"/>
              <a:t>WindowEvent</a:t>
            </a:r>
            <a:r>
              <a:rPr lang="en-US" sz="1600" dirty="0" smtClean="0"/>
              <a:t> we)</a:t>
            </a:r>
          </a:p>
          <a:p>
            <a:pPr>
              <a:buNone/>
            </a:pPr>
            <a:r>
              <a:rPr lang="en-US" sz="1600" dirty="0" smtClean="0"/>
              <a:t>			</a:t>
            </a:r>
            <a:r>
              <a:rPr lang="en-US" sz="1600" dirty="0" smtClean="0"/>
              <a:t>{ </a:t>
            </a:r>
            <a:r>
              <a:rPr lang="en-US" sz="1600" dirty="0" err="1" smtClean="0"/>
              <a:t>System.exit</a:t>
            </a:r>
            <a:r>
              <a:rPr lang="en-US" sz="1600" dirty="0" smtClean="0"/>
              <a:t>(0); } } ); 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setVisible</a:t>
            </a:r>
            <a:r>
              <a:rPr lang="en-US" sz="1600" dirty="0" smtClean="0"/>
              <a:t>(true</a:t>
            </a:r>
            <a:r>
              <a:rPr lang="en-US" sz="1600" dirty="0" smtClean="0"/>
              <a:t>); </a:t>
            </a:r>
            <a:r>
              <a:rPr lang="en-US" sz="1600" dirty="0" smtClean="0"/>
              <a:t>	}</a:t>
            </a:r>
          </a:p>
          <a:p>
            <a:pPr>
              <a:buNone/>
            </a:pPr>
            <a:r>
              <a:rPr lang="en-US" sz="1600" dirty="0" smtClean="0"/>
              <a:t>	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	{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MyFrameTF</a:t>
            </a:r>
            <a:r>
              <a:rPr lang="en-US" sz="1600" dirty="0" smtClean="0"/>
              <a:t> mf = new </a:t>
            </a:r>
            <a:r>
              <a:rPr lang="en-US" sz="1600" dirty="0" err="1" smtClean="0"/>
              <a:t>MyFrameTF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	}</a:t>
            </a:r>
          </a:p>
          <a:p>
            <a:pPr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TextField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905000"/>
            <a:ext cx="5917066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TextArea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81000"/>
            <a:ext cx="7467600" cy="48768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Text Areas</a:t>
            </a:r>
            <a:endParaRPr lang="en-US" dirty="0" smtClean="0"/>
          </a:p>
          <a:p>
            <a:r>
              <a:rPr lang="en-US" dirty="0" smtClean="0"/>
              <a:t>A text area is a multi-line text entry control in which user can enter multiple lines of text. A text area can be created using the </a:t>
            </a:r>
            <a:r>
              <a:rPr lang="en-US" i="1" dirty="0" err="1" smtClean="0"/>
              <a:t>TextArea</a:t>
            </a:r>
            <a:r>
              <a:rPr lang="en-US" dirty="0" smtClean="0"/>
              <a:t> class along with the following constructors:</a:t>
            </a:r>
          </a:p>
          <a:p>
            <a:r>
              <a:rPr lang="en-US" dirty="0" err="1" smtClean="0"/>
              <a:t>TextArea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TextArea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numLines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numChars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TextArea</a:t>
            </a:r>
            <a:r>
              <a:rPr lang="en-US" dirty="0" smtClean="0"/>
              <a:t>(String 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TextArea</a:t>
            </a:r>
            <a:r>
              <a:rPr lang="en-US" dirty="0" smtClean="0"/>
              <a:t>(String </a:t>
            </a:r>
            <a:r>
              <a:rPr lang="en-US" dirty="0" err="1" smtClean="0"/>
              <a:t>str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numLines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numChars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TextArea</a:t>
            </a:r>
            <a:r>
              <a:rPr lang="en-US" dirty="0" smtClean="0"/>
              <a:t>(String </a:t>
            </a:r>
            <a:r>
              <a:rPr lang="en-US" dirty="0" err="1" smtClean="0"/>
              <a:t>str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numLines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numChars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sBars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 the above constructors, </a:t>
            </a:r>
            <a:r>
              <a:rPr lang="en-US" dirty="0" err="1" smtClean="0"/>
              <a:t>numLines</a:t>
            </a:r>
            <a:r>
              <a:rPr lang="en-US" dirty="0" smtClean="0"/>
              <a:t> specifies the height of the text area, </a:t>
            </a:r>
            <a:r>
              <a:rPr lang="en-US" dirty="0" err="1" smtClean="0"/>
              <a:t>numChars</a:t>
            </a:r>
            <a:r>
              <a:rPr lang="en-US" dirty="0" smtClean="0"/>
              <a:t> specifies the width of the text area, </a:t>
            </a:r>
            <a:r>
              <a:rPr lang="en-US" dirty="0" err="1" smtClean="0"/>
              <a:t>str</a:t>
            </a:r>
            <a:r>
              <a:rPr lang="en-US" dirty="0" smtClean="0"/>
              <a:t> specifies the initial text in the text area and </a:t>
            </a:r>
            <a:r>
              <a:rPr lang="en-US" dirty="0" err="1" smtClean="0"/>
              <a:t>sBars</a:t>
            </a:r>
            <a:r>
              <a:rPr lang="en-US" dirty="0" smtClean="0"/>
              <a:t> specifies the scroll bars. Valid values of </a:t>
            </a:r>
            <a:r>
              <a:rPr lang="en-US" dirty="0" err="1" smtClean="0"/>
              <a:t>sBars</a:t>
            </a:r>
            <a:r>
              <a:rPr lang="en-US" dirty="0" smtClean="0"/>
              <a:t> can be any one of the following:</a:t>
            </a:r>
          </a:p>
          <a:p>
            <a:r>
              <a:rPr lang="en-US" dirty="0" smtClean="0"/>
              <a:t>SCROLLBARS_BOTH</a:t>
            </a:r>
          </a:p>
          <a:p>
            <a:r>
              <a:rPr lang="en-US" dirty="0" smtClean="0"/>
              <a:t>SCROLLBARS_NONE</a:t>
            </a:r>
          </a:p>
          <a:p>
            <a:r>
              <a:rPr lang="en-US" dirty="0" smtClean="0"/>
              <a:t>SCROLLBARS_HORIZONTAL_ONLY</a:t>
            </a:r>
          </a:p>
          <a:p>
            <a:r>
              <a:rPr lang="en-US" dirty="0" smtClean="0"/>
              <a:t>SCROLLBARS_VERTICAL_ONLY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TextArea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81000"/>
            <a:ext cx="746760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Following are some of the methods available in the </a:t>
            </a:r>
            <a:r>
              <a:rPr lang="en-US" dirty="0" err="1" smtClean="0"/>
              <a:t>TextArea</a:t>
            </a:r>
            <a:r>
              <a:rPr lang="en-US" dirty="0" smtClean="0"/>
              <a:t> class:</a:t>
            </a:r>
          </a:p>
          <a:p>
            <a:endParaRPr lang="en-US" i="1" dirty="0" smtClean="0"/>
          </a:p>
          <a:p>
            <a:r>
              <a:rPr lang="en-US" i="1" dirty="0" smtClean="0"/>
              <a:t>String </a:t>
            </a:r>
            <a:r>
              <a:rPr lang="en-US" i="1" dirty="0" err="1" smtClean="0"/>
              <a:t>getText</a:t>
            </a:r>
            <a:r>
              <a:rPr lang="en-US" i="1" dirty="0" smtClean="0"/>
              <a:t>()</a:t>
            </a:r>
            <a:r>
              <a:rPr lang="en-US" dirty="0" smtClean="0"/>
              <a:t> – To retrieve the text in the text area.</a:t>
            </a:r>
          </a:p>
          <a:p>
            <a:r>
              <a:rPr lang="en-US" i="1" dirty="0" smtClean="0"/>
              <a:t>void </a:t>
            </a:r>
            <a:r>
              <a:rPr lang="en-US" i="1" dirty="0" err="1" smtClean="0"/>
              <a:t>setText</a:t>
            </a:r>
            <a:r>
              <a:rPr lang="en-US" i="1" dirty="0" smtClean="0"/>
              <a:t>(String </a:t>
            </a:r>
            <a:r>
              <a:rPr lang="en-US" i="1" dirty="0" err="1" smtClean="0"/>
              <a:t>str</a:t>
            </a:r>
            <a:r>
              <a:rPr lang="en-US" i="1" dirty="0" smtClean="0"/>
              <a:t>) </a:t>
            </a:r>
            <a:r>
              <a:rPr lang="en-US" dirty="0" smtClean="0"/>
              <a:t>– To assign or set the text in a text area.</a:t>
            </a:r>
          </a:p>
          <a:p>
            <a:r>
              <a:rPr lang="en-US" i="1" dirty="0" smtClean="0"/>
              <a:t>String </a:t>
            </a:r>
            <a:r>
              <a:rPr lang="en-US" i="1" dirty="0" err="1" smtClean="0"/>
              <a:t>getSelectedText</a:t>
            </a:r>
            <a:r>
              <a:rPr lang="en-US" i="1" dirty="0" smtClean="0"/>
              <a:t>() – </a:t>
            </a:r>
            <a:r>
              <a:rPr lang="en-US" dirty="0" smtClean="0"/>
              <a:t>To retrieve the selected text in a text area.</a:t>
            </a:r>
          </a:p>
          <a:p>
            <a:r>
              <a:rPr lang="en-US" i="1" dirty="0" smtClean="0"/>
              <a:t>void select(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startindex</a:t>
            </a:r>
            <a:r>
              <a:rPr lang="en-US" i="1" dirty="0" smtClean="0"/>
              <a:t>, 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endindex</a:t>
            </a:r>
            <a:r>
              <a:rPr lang="en-US" i="1" dirty="0" smtClean="0"/>
              <a:t>)</a:t>
            </a:r>
            <a:r>
              <a:rPr lang="en-US" dirty="0" smtClean="0"/>
              <a:t> – To select the text in text field from </a:t>
            </a:r>
            <a:r>
              <a:rPr lang="en-US" dirty="0" err="1" smtClean="0"/>
              <a:t>startindex</a:t>
            </a:r>
            <a:r>
              <a:rPr lang="en-US" dirty="0" smtClean="0"/>
              <a:t> to </a:t>
            </a:r>
            <a:r>
              <a:rPr lang="en-US" dirty="0" err="1" smtClean="0"/>
              <a:t>endindex</a:t>
            </a:r>
            <a:r>
              <a:rPr lang="en-US" dirty="0" smtClean="0"/>
              <a:t> – 1.</a:t>
            </a:r>
          </a:p>
          <a:p>
            <a:r>
              <a:rPr lang="en-US" i="1" dirty="0" err="1" smtClean="0"/>
              <a:t>boolean</a:t>
            </a:r>
            <a:r>
              <a:rPr lang="en-US" i="1" dirty="0" smtClean="0"/>
              <a:t> </a:t>
            </a:r>
            <a:r>
              <a:rPr lang="en-US" i="1" dirty="0" err="1" smtClean="0"/>
              <a:t>isEditable</a:t>
            </a:r>
            <a:r>
              <a:rPr lang="en-US" i="1" dirty="0" smtClean="0"/>
              <a:t>()</a:t>
            </a:r>
            <a:r>
              <a:rPr lang="en-US" dirty="0" smtClean="0"/>
              <a:t> – To check whether the text field is editable or not.</a:t>
            </a:r>
          </a:p>
          <a:p>
            <a:r>
              <a:rPr lang="en-US" i="1" dirty="0" smtClean="0"/>
              <a:t>void </a:t>
            </a:r>
            <a:r>
              <a:rPr lang="en-US" i="1" dirty="0" err="1" smtClean="0"/>
              <a:t>setEditable</a:t>
            </a:r>
            <a:r>
              <a:rPr lang="en-US" i="1" dirty="0" smtClean="0"/>
              <a:t>(</a:t>
            </a:r>
            <a:r>
              <a:rPr lang="en-US" i="1" dirty="0" err="1" smtClean="0"/>
              <a:t>boolean</a:t>
            </a:r>
            <a:r>
              <a:rPr lang="en-US" i="1" dirty="0" smtClean="0"/>
              <a:t> </a:t>
            </a:r>
            <a:r>
              <a:rPr lang="en-US" i="1" dirty="0" err="1" smtClean="0"/>
              <a:t>canEdit</a:t>
            </a:r>
            <a:r>
              <a:rPr lang="en-US" i="1" dirty="0" smtClean="0"/>
              <a:t>)</a:t>
            </a:r>
            <a:r>
              <a:rPr lang="en-US" dirty="0" smtClean="0"/>
              <a:t> – To make a text field editable or non-editable.</a:t>
            </a:r>
          </a:p>
          <a:p>
            <a:r>
              <a:rPr lang="en-US" i="1" dirty="0" smtClean="0"/>
              <a:t>void append(String </a:t>
            </a:r>
            <a:r>
              <a:rPr lang="en-US" i="1" dirty="0" err="1" smtClean="0"/>
              <a:t>str</a:t>
            </a:r>
            <a:r>
              <a:rPr lang="en-US" i="1" dirty="0" smtClean="0"/>
              <a:t>)</a:t>
            </a:r>
            <a:r>
              <a:rPr lang="en-US" dirty="0" smtClean="0"/>
              <a:t> – To append the given string to the text in the text area.</a:t>
            </a:r>
          </a:p>
          <a:p>
            <a:r>
              <a:rPr lang="en-US" i="1" dirty="0" smtClean="0"/>
              <a:t>void insert(String </a:t>
            </a:r>
            <a:r>
              <a:rPr lang="en-US" i="1" dirty="0" err="1" smtClean="0"/>
              <a:t>str</a:t>
            </a:r>
            <a:r>
              <a:rPr lang="en-US" i="1" dirty="0" smtClean="0"/>
              <a:t>, </a:t>
            </a:r>
            <a:r>
              <a:rPr lang="en-US" i="1" dirty="0" err="1" smtClean="0"/>
              <a:t>int</a:t>
            </a:r>
            <a:r>
              <a:rPr lang="en-US" i="1" dirty="0" smtClean="0"/>
              <a:t> index) </a:t>
            </a:r>
            <a:r>
              <a:rPr lang="en-US" dirty="0" smtClean="0"/>
              <a:t>– To insert the given string at the specified index.</a:t>
            </a:r>
          </a:p>
          <a:p>
            <a:r>
              <a:rPr lang="en-US" i="1" dirty="0" smtClean="0"/>
              <a:t>void </a:t>
            </a:r>
            <a:r>
              <a:rPr lang="en-US" i="1" dirty="0" err="1" smtClean="0"/>
              <a:t>replaceRange</a:t>
            </a:r>
            <a:r>
              <a:rPr lang="en-US" i="1" dirty="0" smtClean="0"/>
              <a:t>(String </a:t>
            </a:r>
            <a:r>
              <a:rPr lang="en-US" i="1" dirty="0" err="1" smtClean="0"/>
              <a:t>str</a:t>
            </a:r>
            <a:r>
              <a:rPr lang="en-US" i="1" dirty="0" smtClean="0"/>
              <a:t>, 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startIndex</a:t>
            </a:r>
            <a:r>
              <a:rPr lang="en-US" i="1" dirty="0" smtClean="0"/>
              <a:t>, 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endIndex</a:t>
            </a:r>
            <a:r>
              <a:rPr lang="en-US" i="1" dirty="0" smtClean="0"/>
              <a:t>)</a:t>
            </a:r>
            <a:r>
              <a:rPr lang="en-US" dirty="0" smtClean="0"/>
              <a:t> – To replace the text from </a:t>
            </a:r>
            <a:r>
              <a:rPr lang="en-US" dirty="0" err="1" smtClean="0"/>
              <a:t>startIndex</a:t>
            </a:r>
            <a:r>
              <a:rPr lang="en-US" dirty="0" smtClean="0"/>
              <a:t> to </a:t>
            </a:r>
            <a:r>
              <a:rPr lang="en-US" dirty="0" err="1" smtClean="0"/>
              <a:t>endIndex</a:t>
            </a:r>
            <a:r>
              <a:rPr lang="en-US" dirty="0" smtClean="0"/>
              <a:t> – 1 with the given string.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TextArea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81000"/>
            <a:ext cx="7467600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import java.awt.*;</a:t>
            </a:r>
          </a:p>
          <a:p>
            <a:pPr>
              <a:buNone/>
            </a:pPr>
            <a:r>
              <a:rPr lang="en-US" sz="1800" dirty="0" smtClean="0"/>
              <a:t>import </a:t>
            </a:r>
            <a:r>
              <a:rPr lang="en-US" sz="1800" dirty="0" err="1" smtClean="0"/>
              <a:t>java.awt.event</a:t>
            </a:r>
            <a:r>
              <a:rPr lang="en-US" sz="1800" dirty="0" smtClean="0"/>
              <a:t>.*;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public </a:t>
            </a:r>
            <a:r>
              <a:rPr lang="en-US" sz="1800" dirty="0" smtClean="0"/>
              <a:t>class </a:t>
            </a:r>
            <a:r>
              <a:rPr lang="en-US" sz="1800" dirty="0" err="1" smtClean="0"/>
              <a:t>MyFrameTA</a:t>
            </a:r>
            <a:r>
              <a:rPr lang="en-US" sz="1800" dirty="0" smtClean="0"/>
              <a:t> extends Frame</a:t>
            </a:r>
          </a:p>
          <a:p>
            <a:pPr>
              <a:buNone/>
            </a:pPr>
            <a:r>
              <a:rPr lang="en-US" sz="1800" dirty="0" smtClean="0"/>
              <a:t>{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TextArea</a:t>
            </a:r>
            <a:r>
              <a:rPr lang="en-US" sz="1800" dirty="0" smtClean="0"/>
              <a:t> </a:t>
            </a:r>
            <a:r>
              <a:rPr lang="en-US" sz="1800" dirty="0" err="1" smtClean="0"/>
              <a:t>ta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MyFrameTA</a:t>
            </a:r>
            <a:r>
              <a:rPr lang="en-US" sz="1800" dirty="0" smtClean="0"/>
              <a:t>()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smtClean="0"/>
              <a:t>{ </a:t>
            </a:r>
            <a:r>
              <a:rPr lang="en-US" sz="1800" dirty="0" smtClean="0"/>
              <a:t>	</a:t>
            </a:r>
            <a:r>
              <a:rPr lang="en-US" sz="1800" dirty="0" err="1" smtClean="0"/>
              <a:t>setSize</a:t>
            </a:r>
            <a:r>
              <a:rPr lang="en-US" sz="1800" dirty="0" smtClean="0"/>
              <a:t>(400, 200</a:t>
            </a:r>
            <a:r>
              <a:rPr lang="en-US" sz="1800" dirty="0" smtClean="0"/>
              <a:t>); </a:t>
            </a:r>
            <a:r>
              <a:rPr lang="en-US" sz="1800" dirty="0" smtClean="0"/>
              <a:t>	</a:t>
            </a:r>
            <a:r>
              <a:rPr lang="en-US" sz="1800" dirty="0" err="1" smtClean="0"/>
              <a:t>setTitle</a:t>
            </a:r>
            <a:r>
              <a:rPr lang="en-US" sz="1800" dirty="0" smtClean="0"/>
              <a:t>("My Application</a:t>
            </a:r>
            <a:r>
              <a:rPr lang="en-US" sz="1800" dirty="0" smtClean="0"/>
              <a:t>"); </a:t>
            </a:r>
          </a:p>
          <a:p>
            <a:pPr>
              <a:buNone/>
            </a:pPr>
            <a:r>
              <a:rPr lang="en-US" sz="1800" dirty="0" err="1" smtClean="0"/>
              <a:t>setLayout</a:t>
            </a:r>
            <a:r>
              <a:rPr lang="en-US" sz="1800" dirty="0" smtClean="0"/>
              <a:t>(new </a:t>
            </a:r>
            <a:r>
              <a:rPr lang="en-US" sz="1800" dirty="0" err="1" smtClean="0"/>
              <a:t>FlowLayout</a:t>
            </a:r>
            <a:r>
              <a:rPr lang="en-US" sz="1800" dirty="0" smtClean="0"/>
              <a:t>()); </a:t>
            </a:r>
            <a:r>
              <a:rPr lang="en-US" sz="1800" dirty="0" smtClean="0"/>
              <a:t>	</a:t>
            </a:r>
            <a:r>
              <a:rPr lang="en-US" sz="1800" dirty="0" err="1" smtClean="0"/>
              <a:t>ta</a:t>
            </a:r>
            <a:r>
              <a:rPr lang="en-US" sz="1800" dirty="0" smtClean="0"/>
              <a:t> = new </a:t>
            </a:r>
            <a:r>
              <a:rPr lang="en-US" sz="1800" dirty="0" err="1" smtClean="0"/>
              <a:t>TextArea</a:t>
            </a:r>
            <a:r>
              <a:rPr lang="en-US" sz="1800" dirty="0" smtClean="0"/>
              <a:t>(3, 20</a:t>
            </a:r>
            <a:r>
              <a:rPr lang="en-US" sz="1800" dirty="0" smtClean="0"/>
              <a:t>); add(</a:t>
            </a:r>
            <a:r>
              <a:rPr lang="en-US" sz="1800" dirty="0" err="1" smtClean="0"/>
              <a:t>ta</a:t>
            </a:r>
            <a:r>
              <a:rPr lang="en-US" sz="1800" dirty="0" smtClean="0"/>
              <a:t>);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addWindowListener</a:t>
            </a:r>
            <a:r>
              <a:rPr lang="en-US" sz="1800" dirty="0" smtClean="0"/>
              <a:t>(new </a:t>
            </a:r>
            <a:r>
              <a:rPr lang="en-US" sz="1800" dirty="0" err="1" smtClean="0"/>
              <a:t>WindowAdapter</a:t>
            </a:r>
            <a:r>
              <a:rPr lang="en-US" sz="1800" dirty="0" smtClean="0"/>
              <a:t>()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smtClean="0"/>
              <a:t>{ public </a:t>
            </a:r>
            <a:r>
              <a:rPr lang="en-US" sz="1800" dirty="0" smtClean="0"/>
              <a:t>void </a:t>
            </a:r>
            <a:r>
              <a:rPr lang="en-US" sz="1800" dirty="0" err="1" smtClean="0"/>
              <a:t>windowClosing</a:t>
            </a:r>
            <a:r>
              <a:rPr lang="en-US" sz="1800" dirty="0" smtClean="0"/>
              <a:t>(</a:t>
            </a:r>
            <a:r>
              <a:rPr lang="en-US" sz="1800" dirty="0" err="1" smtClean="0"/>
              <a:t>WindowEvent</a:t>
            </a:r>
            <a:r>
              <a:rPr lang="en-US" sz="1800" dirty="0" smtClean="0"/>
              <a:t> we)</a:t>
            </a:r>
          </a:p>
          <a:p>
            <a:pPr>
              <a:buNone/>
            </a:pPr>
            <a:r>
              <a:rPr lang="en-US" sz="1800" dirty="0" smtClean="0"/>
              <a:t>			</a:t>
            </a:r>
            <a:r>
              <a:rPr lang="en-US" sz="1800" dirty="0" smtClean="0"/>
              <a:t>{ </a:t>
            </a:r>
            <a:r>
              <a:rPr lang="en-US" sz="1800" dirty="0" err="1" smtClean="0"/>
              <a:t>System.exit</a:t>
            </a:r>
            <a:r>
              <a:rPr lang="en-US" sz="1800" dirty="0" smtClean="0"/>
              <a:t>(0); } } </a:t>
            </a:r>
            <a:r>
              <a:rPr lang="en-US" sz="1800" dirty="0" smtClean="0"/>
              <a:t>	);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setVisible</a:t>
            </a:r>
            <a:r>
              <a:rPr lang="en-US" sz="1800" dirty="0" smtClean="0"/>
              <a:t>(true</a:t>
            </a:r>
            <a:r>
              <a:rPr lang="en-US" sz="1800" dirty="0" smtClean="0"/>
              <a:t>); </a:t>
            </a:r>
            <a:r>
              <a:rPr lang="en-US" sz="1800" dirty="0" smtClean="0"/>
              <a:t>	}</a:t>
            </a:r>
          </a:p>
          <a:p>
            <a:pPr>
              <a:buNone/>
            </a:pPr>
            <a:r>
              <a:rPr lang="en-US" sz="1800" dirty="0" smtClean="0"/>
              <a:t>	public static void main(String[] </a:t>
            </a:r>
            <a:r>
              <a:rPr lang="en-US" sz="1800" dirty="0" err="1" smtClean="0"/>
              <a:t>args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	{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MyFrameTA</a:t>
            </a:r>
            <a:r>
              <a:rPr lang="en-US" sz="1800" dirty="0" smtClean="0"/>
              <a:t> mf = new </a:t>
            </a:r>
            <a:r>
              <a:rPr lang="en-US" sz="1800" dirty="0" err="1" smtClean="0"/>
              <a:t>MyFrameTA</a:t>
            </a:r>
            <a:r>
              <a:rPr lang="en-US" sz="1800" dirty="0" smtClean="0"/>
              <a:t>();</a:t>
            </a:r>
          </a:p>
          <a:p>
            <a:pPr>
              <a:buNone/>
            </a:pPr>
            <a:r>
              <a:rPr lang="en-US" sz="1800" smtClean="0"/>
              <a:t>	</a:t>
            </a:r>
            <a:r>
              <a:rPr lang="en-US" sz="1800" smtClean="0"/>
              <a:t>} }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TextArea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0E12-092F-406B-BFD4-5EA80C050D3A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447800"/>
            <a:ext cx="647249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657850"/>
            <a:ext cx="7239000" cy="971550"/>
          </a:xfrm>
        </p:spPr>
        <p:txBody>
          <a:bodyPr/>
          <a:lstStyle/>
          <a:p>
            <a:r>
              <a:rPr lang="en-US" sz="6600" dirty="0" smtClean="0"/>
              <a:t>AWT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5173" y="152400"/>
            <a:ext cx="649446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74222" y="4724400"/>
            <a:ext cx="6456363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EEA6-A3BA-4B72-8265-7B9B461761D5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355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715000"/>
            <a:ext cx="7239000" cy="685800"/>
          </a:xfrm>
        </p:spPr>
        <p:txBody>
          <a:bodyPr/>
          <a:lstStyle/>
          <a:p>
            <a:r>
              <a:rPr lang="en-US" sz="4000" dirty="0" smtClean="0"/>
              <a:t>Component and </a:t>
            </a:r>
            <a:r>
              <a:rPr lang="en-US" sz="4400" dirty="0" smtClean="0"/>
              <a:t>Container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Component is the abstract root class for many GUI control classes. Container is a sub class of Component class. </a:t>
            </a:r>
            <a:endParaRPr lang="en-US" dirty="0" smtClean="0"/>
          </a:p>
          <a:p>
            <a:r>
              <a:rPr lang="en-US" dirty="0" smtClean="0"/>
              <a:t>A component is an object that can be displayed on the screen and can interact with user.</a:t>
            </a:r>
          </a:p>
          <a:p>
            <a:r>
              <a:rPr lang="en-US" dirty="0" smtClean="0"/>
              <a:t>Except for menus, most of the GUI components are inherited from the Component class.</a:t>
            </a:r>
          </a:p>
          <a:p>
            <a:r>
              <a:rPr lang="en-US" dirty="0" smtClean="0"/>
              <a:t>The </a:t>
            </a:r>
            <a:r>
              <a:rPr lang="en-US" dirty="0"/>
              <a:t>Component and various Container classes are arranged in a hierarchy as shown below: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75E2-ED77-44B3-B6E2-9202F8F36664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242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715000"/>
            <a:ext cx="7239000" cy="685800"/>
          </a:xfrm>
        </p:spPr>
        <p:txBody>
          <a:bodyPr/>
          <a:lstStyle/>
          <a:p>
            <a:r>
              <a:rPr lang="en-US" sz="4000" dirty="0" smtClean="0"/>
              <a:t>Component and </a:t>
            </a:r>
            <a:r>
              <a:rPr lang="en-US" sz="4400" dirty="0" smtClean="0"/>
              <a:t>Container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75E2-ED77-44B3-B6E2-9202F8F36664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Arvind M Bhave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AB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62000"/>
            <a:ext cx="6400800" cy="4471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29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rmal">
  <a:themeElements>
    <a:clrScheme name="Thermal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Thermal</Template>
  <TotalTime>595</TotalTime>
  <Words>2024</Words>
  <Application>Microsoft Office PowerPoint</Application>
  <PresentationFormat>On-screen Show (4:3)</PresentationFormat>
  <Paragraphs>741</Paragraphs>
  <Slides>69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Thermal</vt:lpstr>
      <vt:lpstr>AWT</vt:lpstr>
      <vt:lpstr>AWT</vt:lpstr>
      <vt:lpstr>AWTclasses</vt:lpstr>
      <vt:lpstr>AWT classes</vt:lpstr>
      <vt:lpstr>AWT classes</vt:lpstr>
      <vt:lpstr>AWT classes</vt:lpstr>
      <vt:lpstr>AWT</vt:lpstr>
      <vt:lpstr>Component and Container</vt:lpstr>
      <vt:lpstr>Component and Container</vt:lpstr>
      <vt:lpstr>Methods of Component class</vt:lpstr>
      <vt:lpstr>Container</vt:lpstr>
      <vt:lpstr>Types of Containers </vt:lpstr>
      <vt:lpstr>Types of Containers</vt:lpstr>
      <vt:lpstr>Window</vt:lpstr>
      <vt:lpstr>Dialog</vt:lpstr>
      <vt:lpstr>                                                             Panel</vt:lpstr>
      <vt:lpstr>                                                             Frame</vt:lpstr>
      <vt:lpstr>Canvas</vt:lpstr>
      <vt:lpstr>Frame </vt:lpstr>
      <vt:lpstr>Frame</vt:lpstr>
      <vt:lpstr>Frame</vt:lpstr>
      <vt:lpstr>Slide 22</vt:lpstr>
      <vt:lpstr>Button</vt:lpstr>
      <vt:lpstr>Frame Program</vt:lpstr>
      <vt:lpstr>Frame Program</vt:lpstr>
      <vt:lpstr>Layout Manager</vt:lpstr>
      <vt:lpstr>Layout Managers</vt:lpstr>
      <vt:lpstr>FlowLayout</vt:lpstr>
      <vt:lpstr>FlowLayout</vt:lpstr>
      <vt:lpstr>Flow Layout</vt:lpstr>
      <vt:lpstr>Flow Layout</vt:lpstr>
      <vt:lpstr>Border Layout</vt:lpstr>
      <vt:lpstr>Border Layout</vt:lpstr>
      <vt:lpstr>Border Layout</vt:lpstr>
      <vt:lpstr>Border Layout</vt:lpstr>
      <vt:lpstr>GridLayout Manager</vt:lpstr>
      <vt:lpstr>GridLayout Manager</vt:lpstr>
      <vt:lpstr>GridLayout Manager</vt:lpstr>
      <vt:lpstr>GridLayout</vt:lpstr>
      <vt:lpstr>Default Layout Managers</vt:lpstr>
      <vt:lpstr>Awt Controls</vt:lpstr>
      <vt:lpstr>AWT Control</vt:lpstr>
      <vt:lpstr>AWT Control</vt:lpstr>
      <vt:lpstr>AWT Control</vt:lpstr>
      <vt:lpstr>AWT Control</vt:lpstr>
      <vt:lpstr>AWT Control</vt:lpstr>
      <vt:lpstr>AWT Control</vt:lpstr>
      <vt:lpstr>AWT Control</vt:lpstr>
      <vt:lpstr>AWT Control</vt:lpstr>
      <vt:lpstr>AWT Control</vt:lpstr>
      <vt:lpstr>AWT Control</vt:lpstr>
      <vt:lpstr>checkbox</vt:lpstr>
      <vt:lpstr>Slide 53</vt:lpstr>
      <vt:lpstr>Slide 54</vt:lpstr>
      <vt:lpstr>Dropdown Boxes (ComboBox)</vt:lpstr>
      <vt:lpstr>Dropdown Boxes (ComboBox)</vt:lpstr>
      <vt:lpstr>List Boxes</vt:lpstr>
      <vt:lpstr>List Boxes</vt:lpstr>
      <vt:lpstr>List Boxes</vt:lpstr>
      <vt:lpstr>List Boxes</vt:lpstr>
      <vt:lpstr>List Boxes</vt:lpstr>
      <vt:lpstr>TextField</vt:lpstr>
      <vt:lpstr>TextField</vt:lpstr>
      <vt:lpstr>TextField</vt:lpstr>
      <vt:lpstr>TextField</vt:lpstr>
      <vt:lpstr>TextArea</vt:lpstr>
      <vt:lpstr>TextArea</vt:lpstr>
      <vt:lpstr>TextArea</vt:lpstr>
      <vt:lpstr>TextArea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AWT</dc:title>
  <dc:creator>com</dc:creator>
  <cp:lastModifiedBy>Bhave</cp:lastModifiedBy>
  <cp:revision>117</cp:revision>
  <dcterms:created xsi:type="dcterms:W3CDTF">2018-02-20T18:11:20Z</dcterms:created>
  <dcterms:modified xsi:type="dcterms:W3CDTF">2018-03-16T11:42:41Z</dcterms:modified>
</cp:coreProperties>
</file>