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82702-8F08-42E8-9FA2-FB6FA2223041}" type="datetimeFigureOut">
              <a:rPr lang="en-US" smtClean="0"/>
              <a:pPr/>
              <a:t>3/22/2018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92229-8A39-49E8-8195-DBA970435562}" type="slidenum">
              <a:rPr lang="en-US" smtClean="0"/>
              <a:pPr/>
              <a:t>‹#›</a:t>
            </a:fld>
            <a:endParaRPr lang="en-US"/>
          </a:p>
        </p:txBody>
      </p:sp>
    </p:spTree>
    <p:extLst>
      <p:ext uri="{BB962C8B-B14F-4D97-AF65-F5344CB8AC3E}">
        <p14:creationId xmlns:p14="http://schemas.microsoft.com/office/powerpoint/2010/main" val="207289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512934-C71F-46B3-9545-9D8CF8C0DAF3}" type="datetime1">
              <a:rPr lang="en-US" smtClean="0"/>
              <a:pPr/>
              <a:t>3/22/2018</a:t>
            </a:fld>
            <a:endParaRPr lang="en-US"/>
          </a:p>
        </p:txBody>
      </p:sp>
      <p:sp>
        <p:nvSpPr>
          <p:cNvPr id="5" name="Footer Placeholder 4"/>
          <p:cNvSpPr>
            <a:spLocks noGrp="1"/>
          </p:cNvSpPr>
          <p:nvPr>
            <p:ph type="ftr" sz="quarter" idx="11"/>
          </p:nvPr>
        </p:nvSpPr>
        <p:spPr/>
        <p:txBody>
          <a:bodyPr/>
          <a:lstStyle/>
          <a:p>
            <a:r>
              <a:rPr lang="en-US" dirty="0" err="1" smtClean="0"/>
              <a:t>Arvind</a:t>
            </a:r>
            <a:r>
              <a:rPr lang="en-US" dirty="0" smtClean="0"/>
              <a:t> M Bhave</a:t>
            </a:r>
            <a:endParaRPr lang="en-US" dirty="0"/>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r>
              <a:rPr lang="en-US" dirty="0" err="1" smtClean="0"/>
              <a:t>Arvind</a:t>
            </a:r>
            <a:r>
              <a:rPr lang="en-US" dirty="0" smtClean="0"/>
              <a:t> Bhave</a:t>
            </a:r>
            <a:endParaRPr lang="en-US" dirty="0"/>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638800"/>
            <a:ext cx="7239000" cy="762000"/>
          </a:xfrm>
        </p:spPr>
        <p:txBody>
          <a:bodyPr>
            <a:noAutofit/>
          </a:bodyPr>
          <a:lstStyle>
            <a:lvl1pPr algn="l">
              <a:defRPr sz="4400" baseline="0">
                <a:ln w="12700">
                  <a:solidFill>
                    <a:schemeClr val="tx2"/>
                  </a:solidFill>
                </a:ln>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solidFill>
                  <a:schemeClr val="tx1">
                    <a:lumMod val="50000"/>
                  </a:schemeClr>
                </a:solidFill>
              </a:defRPr>
            </a:lvl1pPr>
            <a:lvl2pPr>
              <a:defRPr sz="1800">
                <a:solidFill>
                  <a:schemeClr val="tx1">
                    <a:lumMod val="50000"/>
                  </a:schemeClr>
                </a:solidFill>
              </a:defRPr>
            </a:lvl2pPr>
            <a:lvl3pPr>
              <a:defRPr sz="1800">
                <a:solidFill>
                  <a:schemeClr val="tx1">
                    <a:lumMod val="50000"/>
                  </a:schemeClr>
                </a:solidFill>
              </a:defRPr>
            </a:lvl3pPr>
            <a:lvl4pPr>
              <a:defRPr sz="1800">
                <a:solidFill>
                  <a:schemeClr val="tx1">
                    <a:lumMod val="50000"/>
                  </a:schemeClr>
                </a:solidFill>
              </a:defRPr>
            </a:lvl4pPr>
            <a:lvl5pPr>
              <a:defRPr sz="1800">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4460E12-092F-406B-BFD4-5EA80C050D3A}" type="datetime1">
              <a:rPr lang="en-US" smtClean="0"/>
              <a:pPr/>
              <a:t>3/22/2018</a:t>
            </a:fld>
            <a:endParaRPr lang="en-US"/>
          </a:p>
        </p:txBody>
      </p:sp>
      <p:sp>
        <p:nvSpPr>
          <p:cNvPr id="10" name="Slide Number Placeholder 9"/>
          <p:cNvSpPr>
            <a:spLocks noGrp="1"/>
          </p:cNvSpPr>
          <p:nvPr>
            <p:ph type="sldNum" sz="quarter" idx="11"/>
          </p:nvPr>
        </p:nvSpPr>
        <p:spPr/>
        <p:txBody>
          <a:bodyPr/>
          <a:lstStyle>
            <a:lvl1pPr>
              <a:defRPr/>
            </a:lvl1pPr>
          </a:lstStyle>
          <a:p>
            <a:r>
              <a:rPr lang="en-US" dirty="0" smtClean="0"/>
              <a:t>AB</a:t>
            </a:r>
            <a:endParaRPr lang="en-US" dirty="0"/>
          </a:p>
        </p:txBody>
      </p:sp>
      <p:sp>
        <p:nvSpPr>
          <p:cNvPr id="12" name="Footer Placeholder 11"/>
          <p:cNvSpPr>
            <a:spLocks noGrp="1"/>
          </p:cNvSpPr>
          <p:nvPr>
            <p:ph type="ftr" sz="quarter" idx="12"/>
          </p:nvPr>
        </p:nvSpPr>
        <p:spPr/>
        <p:txBody>
          <a:bodyPr/>
          <a:lstStyle/>
          <a:p>
            <a:r>
              <a:rPr lang="en-US" dirty="0" err="1" smtClean="0"/>
              <a:t>Arvind</a:t>
            </a:r>
            <a:r>
              <a:rPr lang="en-US" dirty="0" smtClean="0"/>
              <a:t> M Bhave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715000"/>
            <a:ext cx="7239000" cy="6858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r>
              <a:rPr lang="en-US" dirty="0" err="1" smtClean="0"/>
              <a:t>Arvind</a:t>
            </a:r>
            <a:r>
              <a:rPr lang="en-US" dirty="0" smtClean="0"/>
              <a:t> M Bhave</a:t>
            </a:r>
            <a:endParaRPr lang="en-US" dirty="0"/>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r>
              <a:rPr lang="en-US" dirty="0" smtClean="0"/>
              <a:t>AB</a:t>
            </a:r>
            <a:endParaRPr lang="en-US" dirty="0"/>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fld id="{DEB1B816-F81F-440F-BF11-5769FE1495EF}" type="datetime1">
              <a:rPr lang="en-US" smtClean="0"/>
              <a:pPr/>
              <a:t>3/22/2018</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hf hdr="0"/>
  <p:txStyles>
    <p:titleStyle>
      <a:lvl1pPr algn="l" defTabSz="914400" rtl="0" eaLnBrk="1" latinLnBrk="0" hangingPunct="1">
        <a:spcBef>
          <a:spcPct val="0"/>
        </a:spcBef>
        <a:buNone/>
        <a:defRPr sz="44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50000"/>
            </a:schemeClr>
          </a:solidFill>
          <a:latin typeface="Baskerville Old Face"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50000"/>
            </a:schemeClr>
          </a:solidFill>
          <a:latin typeface="Baskerville Old Face" pitchFamily="18" charset="0"/>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lumMod val="50000"/>
            </a:schemeClr>
          </a:solidFill>
          <a:latin typeface="Baskerville Old Face"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lumMod val="50000"/>
            </a:schemeClr>
          </a:solidFill>
          <a:latin typeface="Baskerville Old Face"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lumMod val="50000"/>
            </a:schemeClr>
          </a:solidFill>
          <a:latin typeface="Baskerville Old Face" pitchFamily="18" charset="0"/>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rtertutorials.com/corejava/event-handling-overview.html#javaawtevent_Package" TargetMode="External"/><Relationship Id="rId2" Type="http://schemas.openxmlformats.org/officeDocument/2006/relationships/hyperlink" Target="https://www.startertutorials.com/corejava/event-handling-overview.html#Delegation_Event_Model" TargetMode="External"/><Relationship Id="rId1" Type="http://schemas.openxmlformats.org/officeDocument/2006/relationships/slideLayout" Target="../slideLayouts/slideLayout2.xml"/><Relationship Id="rId4" Type="http://schemas.openxmlformats.org/officeDocument/2006/relationships/hyperlink" Target="https://www.startertutorials.com/corejava/event-handling-overview.html#Sources_of_Ev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 Handling</a:t>
            </a:r>
            <a:endParaRPr lang="en-US" dirty="0"/>
          </a:p>
        </p:txBody>
      </p:sp>
      <p:sp>
        <p:nvSpPr>
          <p:cNvPr id="3" name="Subtitle 2"/>
          <p:cNvSpPr>
            <a:spLocks noGrp="1"/>
          </p:cNvSpPr>
          <p:nvPr>
            <p:ph type="subTitle" idx="1"/>
          </p:nvPr>
        </p:nvSpPr>
        <p:spPr/>
        <p:txBody>
          <a:bodyPr/>
          <a:lstStyle/>
          <a:p>
            <a:r>
              <a:rPr lang="en-US" dirty="0" err="1" smtClean="0"/>
              <a:t>Arvind</a:t>
            </a:r>
            <a:r>
              <a:rPr lang="en-US" dirty="0" smtClean="0"/>
              <a:t> Bhave</a:t>
            </a:r>
            <a:endParaRPr lang="en-US" dirty="0"/>
          </a:p>
        </p:txBody>
      </p:sp>
      <p:sp>
        <p:nvSpPr>
          <p:cNvPr id="4" name="Date Placeholder 3"/>
          <p:cNvSpPr>
            <a:spLocks noGrp="1"/>
          </p:cNvSpPr>
          <p:nvPr>
            <p:ph type="dt" sz="half" idx="10"/>
          </p:nvPr>
        </p:nvSpPr>
        <p:spPr/>
        <p:txBody>
          <a:bodyPr/>
          <a:lstStyle/>
          <a:p>
            <a:fld id="{1B77CD9A-6D2B-4BC5-8A9F-2872EBC37B46}" type="datetime1">
              <a:rPr lang="en-US" smtClean="0"/>
              <a:pPr/>
              <a:t>3/22/2018</a:t>
            </a:fld>
            <a:endParaRPr lang="en-US"/>
          </a:p>
        </p:txBody>
      </p:sp>
      <p:sp>
        <p:nvSpPr>
          <p:cNvPr id="5" name="Footer Placeholder 4"/>
          <p:cNvSpPr>
            <a:spLocks noGrp="1"/>
          </p:cNvSpPr>
          <p:nvPr>
            <p:ph type="ftr" sz="quarter" idx="11"/>
          </p:nvPr>
        </p:nvSpPr>
        <p:spPr/>
        <p:txBody>
          <a:bodyPr/>
          <a:lstStyle/>
          <a:p>
            <a:r>
              <a:rPr lang="en-US" smtClean="0"/>
              <a:t>Arvind M Bhave</a:t>
            </a:r>
            <a:endParaRPr lang="en-US" dirty="0"/>
          </a:p>
        </p:txBody>
      </p:sp>
      <p:sp>
        <p:nvSpPr>
          <p:cNvPr id="6" name="Slide Number Placeholder 5"/>
          <p:cNvSpPr>
            <a:spLocks noGrp="1"/>
          </p:cNvSpPr>
          <p:nvPr>
            <p:ph type="sldNum"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val="246274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fontScale="92500"/>
          </a:bodyPr>
          <a:lstStyle/>
          <a:p>
            <a:r>
              <a:rPr lang="en-US" dirty="0" err="1" smtClean="0">
                <a:solidFill>
                  <a:srgbClr val="FF0000"/>
                </a:solidFill>
              </a:rPr>
              <a:t>java.awt.event</a:t>
            </a:r>
            <a:r>
              <a:rPr lang="en-US" dirty="0" smtClean="0">
                <a:solidFill>
                  <a:srgbClr val="FF0000"/>
                </a:solidFill>
              </a:rPr>
              <a:t> Package</a:t>
            </a:r>
          </a:p>
          <a:p>
            <a:pPr algn="just"/>
            <a:r>
              <a:rPr lang="en-US" dirty="0" smtClean="0"/>
              <a:t>The </a:t>
            </a:r>
            <a:r>
              <a:rPr lang="en-US" i="1" dirty="0" err="1" smtClean="0"/>
              <a:t>java.awt.event</a:t>
            </a:r>
            <a:r>
              <a:rPr lang="en-US" dirty="0" smtClean="0"/>
              <a:t> package contains many event classes which can be used for event handling.</a:t>
            </a:r>
          </a:p>
          <a:p>
            <a:pPr algn="just"/>
            <a:r>
              <a:rPr lang="en-US" dirty="0" smtClean="0"/>
              <a:t>Root class for all the event classes in Java is </a:t>
            </a:r>
            <a:r>
              <a:rPr lang="en-US" b="1" dirty="0" err="1" smtClean="0"/>
              <a:t>EventObject</a:t>
            </a:r>
            <a:r>
              <a:rPr lang="en-US" b="1" i="1" dirty="0" smtClean="0"/>
              <a:t> </a:t>
            </a:r>
            <a:r>
              <a:rPr lang="en-US" dirty="0" smtClean="0"/>
              <a:t>which is available in </a:t>
            </a:r>
            <a:r>
              <a:rPr lang="en-US" i="1" dirty="0" err="1" smtClean="0"/>
              <a:t>java.util</a:t>
            </a:r>
            <a:r>
              <a:rPr lang="en-US" dirty="0" smtClean="0"/>
              <a:t> package.</a:t>
            </a:r>
          </a:p>
          <a:p>
            <a:pPr algn="just"/>
            <a:r>
              <a:rPr lang="en-US" dirty="0" smtClean="0"/>
              <a:t>Root class for all AWT event classes is </a:t>
            </a:r>
            <a:r>
              <a:rPr lang="en-US" b="1" dirty="0" err="1" smtClean="0"/>
              <a:t>AWTEvent</a:t>
            </a:r>
            <a:r>
              <a:rPr lang="en-US" b="1" i="1" dirty="0" smtClean="0"/>
              <a:t> </a:t>
            </a:r>
            <a:r>
              <a:rPr lang="en-US" dirty="0" smtClean="0"/>
              <a:t>which is available in </a:t>
            </a:r>
            <a:r>
              <a:rPr lang="en-US" i="1" dirty="0" smtClean="0"/>
              <a:t>java.awt </a:t>
            </a:r>
            <a:r>
              <a:rPr lang="en-US" dirty="0" smtClean="0"/>
              <a:t>package and is a sub class of </a:t>
            </a:r>
            <a:r>
              <a:rPr lang="en-US" i="1" dirty="0" err="1" smtClean="0"/>
              <a:t>EventObject</a:t>
            </a:r>
            <a:r>
              <a:rPr lang="en-US" dirty="0" smtClean="0"/>
              <a:t> class.</a:t>
            </a:r>
          </a:p>
          <a:p>
            <a:pPr algn="just"/>
            <a:r>
              <a:rPr lang="en-US" dirty="0" smtClean="0"/>
              <a:t>Some of the frequently used event classes available in </a:t>
            </a:r>
            <a:r>
              <a:rPr lang="en-US" i="1" dirty="0" err="1" smtClean="0"/>
              <a:t>java.awt.event</a:t>
            </a:r>
            <a:r>
              <a:rPr lang="en-US" dirty="0" err="1" smtClean="0"/>
              <a:t>package</a:t>
            </a:r>
            <a:r>
              <a:rPr lang="en-US" dirty="0" smtClean="0"/>
              <a:t> are listed below:</a:t>
            </a:r>
          </a:p>
          <a:p>
            <a:endParaRPr lang="en-US" dirty="0" smtClean="0"/>
          </a:p>
          <a:p>
            <a:pPr algn="just"/>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227783" y="457200"/>
            <a:ext cx="9184226" cy="5257800"/>
          </a:xfrm>
          <a:prstGeom prst="rect">
            <a:avLst/>
          </a:prstGeom>
          <a:noFill/>
          <a:ln w="9525">
            <a:noFill/>
            <a:miter lim="800000"/>
            <a:headEnd/>
            <a:tailEnd/>
          </a:ln>
        </p:spPr>
      </p:pic>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Various constructors and methods available in the above listed event classes are as follows:</a:t>
            </a:r>
          </a:p>
          <a:p>
            <a:r>
              <a:rPr lang="en-US" dirty="0" smtClean="0"/>
              <a:t> </a:t>
            </a:r>
            <a:r>
              <a:rPr lang="en-US" b="1" dirty="0" err="1" smtClean="0"/>
              <a:t>ActionEvent</a:t>
            </a:r>
            <a:endParaRPr lang="en-US" dirty="0" smtClean="0"/>
          </a:p>
          <a:p>
            <a:pPr algn="just"/>
            <a:r>
              <a:rPr lang="en-US" dirty="0" smtClean="0"/>
              <a:t>An action event is generated when a button is clicked, or a list item is double-clicked, or a menu item is selected.</a:t>
            </a:r>
          </a:p>
          <a:p>
            <a:pPr algn="just"/>
            <a:r>
              <a:rPr lang="en-US" dirty="0" err="1" smtClean="0"/>
              <a:t>ActionEvent</a:t>
            </a:r>
            <a:r>
              <a:rPr lang="en-US" dirty="0" smtClean="0"/>
              <a:t> class contains the following methods:</a:t>
            </a:r>
          </a:p>
          <a:p>
            <a:pPr algn="just"/>
            <a:r>
              <a:rPr lang="en-US" i="1" dirty="0" smtClean="0"/>
              <a:t>String </a:t>
            </a:r>
            <a:r>
              <a:rPr lang="en-US" i="1" dirty="0" err="1" smtClean="0">
                <a:solidFill>
                  <a:srgbClr val="FF0000"/>
                </a:solidFill>
              </a:rPr>
              <a:t>getActionCommand</a:t>
            </a:r>
            <a:r>
              <a:rPr lang="en-US" i="1" dirty="0" smtClean="0">
                <a:solidFill>
                  <a:srgbClr val="FF0000"/>
                </a:solidFill>
              </a:rPr>
              <a:t>() </a:t>
            </a:r>
            <a:r>
              <a:rPr lang="en-US" i="1" dirty="0" smtClean="0"/>
              <a:t>– </a:t>
            </a:r>
            <a:r>
              <a:rPr lang="en-US" dirty="0" smtClean="0"/>
              <a:t>Used to obtain the command name for the invoking </a:t>
            </a:r>
            <a:r>
              <a:rPr lang="en-US" dirty="0" err="1" smtClean="0"/>
              <a:t>ActionEvent</a:t>
            </a:r>
            <a:r>
              <a:rPr lang="en-US" dirty="0" smtClean="0"/>
              <a:t> object.</a:t>
            </a:r>
          </a:p>
          <a:p>
            <a:pPr algn="just"/>
            <a:r>
              <a:rPr lang="en-US" i="1" dirty="0" err="1" smtClean="0"/>
              <a:t>int</a:t>
            </a:r>
            <a:r>
              <a:rPr lang="en-US" i="1" dirty="0" smtClean="0"/>
              <a:t> </a:t>
            </a:r>
            <a:r>
              <a:rPr lang="en-US" i="1" dirty="0" err="1" smtClean="0">
                <a:solidFill>
                  <a:srgbClr val="FF0000"/>
                </a:solidFill>
              </a:rPr>
              <a:t>getModifiers</a:t>
            </a:r>
            <a:r>
              <a:rPr lang="en-US" i="1" dirty="0" smtClean="0">
                <a:solidFill>
                  <a:srgbClr val="FF0000"/>
                </a:solidFill>
              </a:rPr>
              <a:t>() </a:t>
            </a:r>
            <a:r>
              <a:rPr lang="en-US" i="1" dirty="0" smtClean="0"/>
              <a:t>– </a:t>
            </a:r>
            <a:r>
              <a:rPr lang="en-US" dirty="0" smtClean="0"/>
              <a:t>This method returns an integer that indicates which modifier keys (ALT, CTRL, META, and/or SHIFT) were pressed.</a:t>
            </a:r>
          </a:p>
          <a:p>
            <a:pPr algn="just"/>
            <a:r>
              <a:rPr lang="en-US" i="1" dirty="0" smtClean="0">
                <a:solidFill>
                  <a:srgbClr val="FF0000"/>
                </a:solidFill>
              </a:rPr>
              <a:t>long </a:t>
            </a:r>
            <a:r>
              <a:rPr lang="en-US" i="1" dirty="0" err="1" smtClean="0">
                <a:solidFill>
                  <a:srgbClr val="FF0000"/>
                </a:solidFill>
              </a:rPr>
              <a:t>getWhen</a:t>
            </a:r>
            <a:r>
              <a:rPr lang="en-US" i="1" dirty="0" smtClean="0">
                <a:solidFill>
                  <a:srgbClr val="FF0000"/>
                </a:solidFill>
              </a:rPr>
              <a:t>() </a:t>
            </a:r>
            <a:r>
              <a:rPr lang="en-US" i="1" dirty="0" smtClean="0"/>
              <a:t>– </a:t>
            </a:r>
            <a:r>
              <a:rPr lang="en-US" dirty="0" smtClean="0"/>
              <a:t>Returns the time when the event was generated.</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381000"/>
            <a:ext cx="7467600" cy="4876800"/>
          </a:xfrm>
        </p:spPr>
        <p:txBody>
          <a:bodyPr>
            <a:normAutofit fontScale="55000" lnSpcReduction="20000"/>
          </a:bodyPr>
          <a:lstStyle/>
          <a:p>
            <a:r>
              <a:rPr lang="en-US" b="1" dirty="0" err="1" smtClean="0"/>
              <a:t>AdjustmentEvent</a:t>
            </a:r>
            <a:endParaRPr lang="en-US" dirty="0" smtClean="0"/>
          </a:p>
          <a:p>
            <a:pPr algn="just"/>
            <a:r>
              <a:rPr lang="en-US" sz="3600" dirty="0" smtClean="0"/>
              <a:t>The adjustment event is generated when the scroll bar is adjusted. There are five types of adjustment events. For each type there is a constant declared in the class which are as follows:</a:t>
            </a:r>
          </a:p>
          <a:p>
            <a:pPr algn="just"/>
            <a:r>
              <a:rPr lang="en-US" sz="3600" dirty="0" smtClean="0"/>
              <a:t>BLOCK_DECREMENT</a:t>
            </a:r>
          </a:p>
          <a:p>
            <a:pPr algn="just"/>
            <a:r>
              <a:rPr lang="en-US" sz="3600" dirty="0" smtClean="0"/>
              <a:t>BLOCK_INCREMENT</a:t>
            </a:r>
          </a:p>
          <a:p>
            <a:pPr algn="just"/>
            <a:r>
              <a:rPr lang="en-US" sz="3600" dirty="0" smtClean="0"/>
              <a:t>TRACK</a:t>
            </a:r>
          </a:p>
          <a:p>
            <a:pPr algn="just"/>
            <a:r>
              <a:rPr lang="en-US" sz="3600" dirty="0" smtClean="0"/>
              <a:t>UNIT_DECREMENT</a:t>
            </a:r>
          </a:p>
          <a:p>
            <a:pPr algn="just"/>
            <a:r>
              <a:rPr lang="en-US" sz="3600" dirty="0" smtClean="0"/>
              <a:t>UNIT_INCREMENT</a:t>
            </a:r>
          </a:p>
          <a:p>
            <a:pPr algn="just"/>
            <a:r>
              <a:rPr lang="en-US" sz="3600" dirty="0" smtClean="0"/>
              <a:t>Following are the methods available in </a:t>
            </a:r>
            <a:r>
              <a:rPr lang="en-US" sz="3600" dirty="0" err="1" smtClean="0"/>
              <a:t>AdjustmentEvent</a:t>
            </a:r>
            <a:r>
              <a:rPr lang="en-US" sz="3600" dirty="0" smtClean="0"/>
              <a:t> class:</a:t>
            </a:r>
          </a:p>
          <a:p>
            <a:pPr algn="just"/>
            <a:r>
              <a:rPr lang="en-US" sz="3600" i="1" dirty="0" smtClean="0"/>
              <a:t>Adjustable </a:t>
            </a:r>
            <a:r>
              <a:rPr lang="en-US" sz="3600" i="1" dirty="0" err="1" smtClean="0"/>
              <a:t>getAdjustable</a:t>
            </a:r>
            <a:r>
              <a:rPr lang="en-US" sz="3600" i="1" dirty="0" smtClean="0"/>
              <a:t>() – </a:t>
            </a:r>
            <a:r>
              <a:rPr lang="en-US" sz="3600" dirty="0" smtClean="0"/>
              <a:t>Returns the object that generated the event.</a:t>
            </a:r>
          </a:p>
          <a:p>
            <a:pPr algn="just"/>
            <a:r>
              <a:rPr lang="en-US" sz="3600" i="1" dirty="0" err="1" smtClean="0"/>
              <a:t>int</a:t>
            </a:r>
            <a:r>
              <a:rPr lang="en-US" sz="3600" i="1" dirty="0" smtClean="0"/>
              <a:t> </a:t>
            </a:r>
            <a:r>
              <a:rPr lang="en-US" sz="3600" i="1" dirty="0" err="1" smtClean="0"/>
              <a:t>getAdjustmentType</a:t>
            </a:r>
            <a:r>
              <a:rPr lang="en-US" sz="3600" i="1" dirty="0" smtClean="0"/>
              <a:t>() – </a:t>
            </a:r>
            <a:r>
              <a:rPr lang="en-US" sz="3600" dirty="0" smtClean="0"/>
              <a:t>Returns one of the five constants that represents the type of event.</a:t>
            </a:r>
          </a:p>
          <a:p>
            <a:pPr algn="just"/>
            <a:r>
              <a:rPr lang="en-US" sz="3600" i="1" dirty="0" err="1" smtClean="0"/>
              <a:t>int</a:t>
            </a:r>
            <a:r>
              <a:rPr lang="en-US" sz="3600" i="1" dirty="0" smtClean="0"/>
              <a:t> </a:t>
            </a:r>
            <a:r>
              <a:rPr lang="en-US" sz="3600" i="1" dirty="0" err="1" smtClean="0"/>
              <a:t>getValue</a:t>
            </a:r>
            <a:r>
              <a:rPr lang="en-US" sz="3600" i="1" dirty="0" smtClean="0"/>
              <a:t>() – Returns a number that represents the amount of adjustment.</a:t>
            </a:r>
            <a:endParaRPr lang="en-US" sz="3600" dirty="0" smtClean="0"/>
          </a:p>
          <a:p>
            <a:pPr algn="just"/>
            <a:r>
              <a:rPr lang="en-US" sz="3600" dirty="0" smtClean="0"/>
              <a:t> </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381000"/>
            <a:ext cx="7467600" cy="4876800"/>
          </a:xfrm>
        </p:spPr>
        <p:txBody>
          <a:bodyPr>
            <a:normAutofit fontScale="92500" lnSpcReduction="20000"/>
          </a:bodyPr>
          <a:lstStyle/>
          <a:p>
            <a:r>
              <a:rPr lang="en-US" b="1" dirty="0" err="1" smtClean="0"/>
              <a:t>ComponentEvent</a:t>
            </a:r>
            <a:endParaRPr lang="en-US" dirty="0" smtClean="0"/>
          </a:p>
          <a:p>
            <a:r>
              <a:rPr lang="en-US" dirty="0" smtClean="0"/>
              <a:t>A component event is generated when the visibility, position and size of a component is changed. There are four types of component events which are identified by the following constants:</a:t>
            </a:r>
          </a:p>
          <a:p>
            <a:r>
              <a:rPr lang="en-US" dirty="0" smtClean="0"/>
              <a:t>COMPONENT_HIDDEN</a:t>
            </a:r>
          </a:p>
          <a:p>
            <a:r>
              <a:rPr lang="en-US" dirty="0" smtClean="0"/>
              <a:t>COMPONENT_SHOWN</a:t>
            </a:r>
          </a:p>
          <a:p>
            <a:r>
              <a:rPr lang="en-US" dirty="0" smtClean="0"/>
              <a:t>COMPONENT_MOVED</a:t>
            </a:r>
          </a:p>
          <a:p>
            <a:r>
              <a:rPr lang="en-US" dirty="0" smtClean="0"/>
              <a:t>COMPONENT_RESIZED</a:t>
            </a:r>
          </a:p>
          <a:p>
            <a:r>
              <a:rPr lang="en-US" dirty="0" smtClean="0"/>
              <a:t>Following method is available in the </a:t>
            </a:r>
            <a:r>
              <a:rPr lang="en-US" dirty="0" err="1" smtClean="0"/>
              <a:t>ComponentEvent</a:t>
            </a:r>
            <a:r>
              <a:rPr lang="en-US" dirty="0" smtClean="0"/>
              <a:t> class:</a:t>
            </a:r>
          </a:p>
          <a:p>
            <a:r>
              <a:rPr lang="en-US" i="1" dirty="0" smtClean="0"/>
              <a:t>Component </a:t>
            </a:r>
            <a:r>
              <a:rPr lang="en-US" i="1" dirty="0" err="1" smtClean="0"/>
              <a:t>getComponent</a:t>
            </a:r>
            <a:r>
              <a:rPr lang="en-US" i="1" dirty="0" smtClean="0"/>
              <a:t>() – </a:t>
            </a:r>
            <a:r>
              <a:rPr lang="en-US" dirty="0" smtClean="0"/>
              <a:t>Returns the component that generated the event.</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381000"/>
            <a:ext cx="7467600" cy="4876800"/>
          </a:xfrm>
        </p:spPr>
        <p:txBody>
          <a:bodyPr>
            <a:normAutofit fontScale="85000" lnSpcReduction="20000"/>
          </a:bodyPr>
          <a:lstStyle/>
          <a:p>
            <a:r>
              <a:rPr lang="en-US" b="1" dirty="0" err="1" smtClean="0"/>
              <a:t>ContainerEvent</a:t>
            </a:r>
            <a:endParaRPr lang="en-US" dirty="0" smtClean="0"/>
          </a:p>
          <a:p>
            <a:r>
              <a:rPr lang="en-US" dirty="0" smtClean="0"/>
              <a:t>A container event is generated when a component is added to or removed from the container. There are two types of container events which are represented by the following constants:</a:t>
            </a:r>
          </a:p>
          <a:p>
            <a:r>
              <a:rPr lang="en-US" dirty="0" smtClean="0"/>
              <a:t>COMPONENT_ADDED</a:t>
            </a:r>
          </a:p>
          <a:p>
            <a:r>
              <a:rPr lang="en-US" dirty="0" smtClean="0"/>
              <a:t>COMPONENT_REMOVED</a:t>
            </a:r>
          </a:p>
          <a:p>
            <a:r>
              <a:rPr lang="en-US" dirty="0" smtClean="0"/>
              <a:t>Following are the methods available in the </a:t>
            </a:r>
            <a:r>
              <a:rPr lang="en-US" dirty="0" err="1" smtClean="0"/>
              <a:t>ContainerEvent</a:t>
            </a:r>
            <a:r>
              <a:rPr lang="en-US" dirty="0" smtClean="0"/>
              <a:t> class:</a:t>
            </a:r>
          </a:p>
          <a:p>
            <a:r>
              <a:rPr lang="en-US" i="1" dirty="0" smtClean="0"/>
              <a:t>Container </a:t>
            </a:r>
            <a:r>
              <a:rPr lang="en-US" i="1" dirty="0" err="1" smtClean="0"/>
              <a:t>getContainer</a:t>
            </a:r>
            <a:r>
              <a:rPr lang="en-US" i="1" dirty="0" smtClean="0"/>
              <a:t>() – </a:t>
            </a:r>
            <a:r>
              <a:rPr lang="en-US" dirty="0" smtClean="0"/>
              <a:t>Returns the reference of the container that generated the event.</a:t>
            </a:r>
          </a:p>
          <a:p>
            <a:r>
              <a:rPr lang="en-US" i="1" dirty="0" smtClean="0"/>
              <a:t>Component </a:t>
            </a:r>
            <a:r>
              <a:rPr lang="en-US" i="1" dirty="0" err="1" smtClean="0"/>
              <a:t>getChild</a:t>
            </a:r>
            <a:r>
              <a:rPr lang="en-US" i="1" dirty="0" smtClean="0"/>
              <a:t>() – </a:t>
            </a:r>
            <a:r>
              <a:rPr lang="en-US" dirty="0" smtClean="0"/>
              <a:t>Returns the reference of the component that is added to or removed from the container.</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381000"/>
            <a:ext cx="7467600" cy="4876800"/>
          </a:xfrm>
        </p:spPr>
        <p:txBody>
          <a:bodyPr>
            <a:normAutofit fontScale="92500" lnSpcReduction="20000"/>
          </a:bodyPr>
          <a:lstStyle/>
          <a:p>
            <a:r>
              <a:rPr lang="en-US" b="1" dirty="0" err="1" smtClean="0"/>
              <a:t>FocusEvent</a:t>
            </a:r>
            <a:endParaRPr lang="en-US" dirty="0" smtClean="0"/>
          </a:p>
          <a:p>
            <a:r>
              <a:rPr lang="en-US" dirty="0" smtClean="0"/>
              <a:t>A focus event is generated when a component gains or loses input focus. These events are identified by the following constants:</a:t>
            </a:r>
          </a:p>
          <a:p>
            <a:r>
              <a:rPr lang="en-US" dirty="0" smtClean="0"/>
              <a:t>FOCUS_GAINED</a:t>
            </a:r>
          </a:p>
          <a:p>
            <a:r>
              <a:rPr lang="en-US" dirty="0" smtClean="0"/>
              <a:t>FOCUS_LOST</a:t>
            </a:r>
          </a:p>
          <a:p>
            <a:r>
              <a:rPr lang="en-US" dirty="0" smtClean="0"/>
              <a:t>Following are the methods available in the </a:t>
            </a:r>
            <a:r>
              <a:rPr lang="en-US" dirty="0" err="1" smtClean="0"/>
              <a:t>FocusEvent</a:t>
            </a:r>
            <a:r>
              <a:rPr lang="en-US" dirty="0" smtClean="0"/>
              <a:t> class:</a:t>
            </a:r>
          </a:p>
          <a:p>
            <a:r>
              <a:rPr lang="en-US" i="1" dirty="0" smtClean="0"/>
              <a:t>Component </a:t>
            </a:r>
            <a:r>
              <a:rPr lang="en-US" i="1" dirty="0" err="1" smtClean="0"/>
              <a:t>getOppositeComponent</a:t>
            </a:r>
            <a:r>
              <a:rPr lang="en-US" i="1" dirty="0" smtClean="0"/>
              <a:t>() </a:t>
            </a:r>
            <a:r>
              <a:rPr lang="en-US" dirty="0" smtClean="0"/>
              <a:t>– Returns the other component that gained or lost focus.</a:t>
            </a:r>
          </a:p>
          <a:p>
            <a:r>
              <a:rPr lang="en-US" i="1" dirty="0" err="1" smtClean="0"/>
              <a:t>boolean</a:t>
            </a:r>
            <a:r>
              <a:rPr lang="en-US" i="1" dirty="0" smtClean="0"/>
              <a:t> </a:t>
            </a:r>
            <a:r>
              <a:rPr lang="en-US" i="1" dirty="0" err="1" smtClean="0"/>
              <a:t>isTemporary</a:t>
            </a:r>
            <a:r>
              <a:rPr lang="en-US" i="1" dirty="0" smtClean="0"/>
              <a:t>() </a:t>
            </a:r>
            <a:r>
              <a:rPr lang="en-US" dirty="0" smtClean="0"/>
              <a:t>– Method returns true or false that indicates whether the change in focus is temporary or not.</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381000"/>
            <a:ext cx="7467600" cy="4876800"/>
          </a:xfrm>
        </p:spPr>
        <p:txBody>
          <a:bodyPr>
            <a:normAutofit fontScale="70000" lnSpcReduction="20000"/>
          </a:bodyPr>
          <a:lstStyle/>
          <a:p>
            <a:r>
              <a:rPr lang="en-US" b="1" dirty="0" err="1" smtClean="0"/>
              <a:t>ItemEvent</a:t>
            </a:r>
            <a:endParaRPr lang="en-US" dirty="0" smtClean="0"/>
          </a:p>
          <a:p>
            <a:pPr algn="just"/>
            <a:r>
              <a:rPr lang="en-US" sz="3100" dirty="0" smtClean="0"/>
              <a:t>An item event is generated when the user clicks on a check box or clicks a list item or selects / deselects a checkable menu item. These events are identified by the following constants:</a:t>
            </a:r>
          </a:p>
          <a:p>
            <a:pPr algn="just"/>
            <a:r>
              <a:rPr lang="en-US" sz="3100" dirty="0" smtClean="0"/>
              <a:t>SELECTED</a:t>
            </a:r>
          </a:p>
          <a:p>
            <a:pPr algn="just"/>
            <a:r>
              <a:rPr lang="en-US" sz="3100" dirty="0" smtClean="0"/>
              <a:t>DESELECTED</a:t>
            </a:r>
          </a:p>
          <a:p>
            <a:pPr algn="just"/>
            <a:r>
              <a:rPr lang="en-US" sz="3100" dirty="0" smtClean="0"/>
              <a:t>Following are the methods available in the </a:t>
            </a:r>
            <a:r>
              <a:rPr lang="en-US" sz="3100" dirty="0" err="1" smtClean="0"/>
              <a:t>ItemEvent</a:t>
            </a:r>
            <a:r>
              <a:rPr lang="en-US" sz="3100" dirty="0" smtClean="0"/>
              <a:t> class:</a:t>
            </a:r>
          </a:p>
          <a:p>
            <a:pPr algn="just"/>
            <a:r>
              <a:rPr lang="en-US" sz="3100" i="1" dirty="0" smtClean="0"/>
              <a:t>Object </a:t>
            </a:r>
            <a:r>
              <a:rPr lang="en-US" sz="3100" i="1" dirty="0" err="1" smtClean="0"/>
              <a:t>getItem</a:t>
            </a:r>
            <a:r>
              <a:rPr lang="en-US" sz="3100" i="1" dirty="0" smtClean="0"/>
              <a:t>()</a:t>
            </a:r>
            <a:r>
              <a:rPr lang="en-US" sz="3100" dirty="0" smtClean="0"/>
              <a:t> – Returns a reference to the item whose state has changed.</a:t>
            </a:r>
          </a:p>
          <a:p>
            <a:pPr algn="just"/>
            <a:r>
              <a:rPr lang="en-US" sz="3100" i="1" dirty="0" err="1" smtClean="0"/>
              <a:t>ItemSelectable</a:t>
            </a:r>
            <a:r>
              <a:rPr lang="en-US" sz="3100" i="1" dirty="0" smtClean="0"/>
              <a:t> </a:t>
            </a:r>
            <a:r>
              <a:rPr lang="en-US" sz="3100" i="1" dirty="0" err="1" smtClean="0"/>
              <a:t>getItemSelectable</a:t>
            </a:r>
            <a:r>
              <a:rPr lang="en-US" sz="3100" i="1" dirty="0" smtClean="0"/>
              <a:t>()</a:t>
            </a:r>
            <a:r>
              <a:rPr lang="en-US" sz="3100" dirty="0" smtClean="0"/>
              <a:t> – Returns the reference of </a:t>
            </a:r>
            <a:r>
              <a:rPr lang="en-US" sz="3100" i="1" dirty="0" err="1" smtClean="0"/>
              <a:t>ItemSelectable</a:t>
            </a:r>
            <a:r>
              <a:rPr lang="en-US" sz="3100" dirty="0" err="1" smtClean="0"/>
              <a:t>object</a:t>
            </a:r>
            <a:r>
              <a:rPr lang="en-US" sz="3100" dirty="0" smtClean="0"/>
              <a:t> that raised the event.</a:t>
            </a:r>
          </a:p>
          <a:p>
            <a:pPr algn="just"/>
            <a:r>
              <a:rPr lang="en-US" sz="3100" i="1" dirty="0" err="1" smtClean="0"/>
              <a:t>int</a:t>
            </a:r>
            <a:r>
              <a:rPr lang="en-US" sz="3100" i="1" dirty="0" smtClean="0"/>
              <a:t> </a:t>
            </a:r>
            <a:r>
              <a:rPr lang="en-US" sz="3100" i="1" dirty="0" err="1" smtClean="0"/>
              <a:t>getStateChange</a:t>
            </a:r>
            <a:r>
              <a:rPr lang="en-US" sz="3100" i="1" dirty="0" smtClean="0"/>
              <a:t>()</a:t>
            </a:r>
            <a:r>
              <a:rPr lang="en-US" sz="3100" dirty="0" smtClean="0"/>
              <a:t> – Returns the status of the state (whether SELECTED or DESELECTED)</a:t>
            </a:r>
          </a:p>
          <a:p>
            <a:pPr algn="just">
              <a:buNone/>
            </a:pPr>
            <a:r>
              <a:rPr lang="en-US" sz="3100" dirty="0" smtClean="0"/>
              <a:t> </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381000"/>
            <a:ext cx="7467600" cy="4876800"/>
          </a:xfrm>
        </p:spPr>
        <p:txBody>
          <a:bodyPr>
            <a:normAutofit fontScale="85000" lnSpcReduction="20000"/>
          </a:bodyPr>
          <a:lstStyle/>
          <a:p>
            <a:r>
              <a:rPr lang="en-US" b="1" dirty="0" err="1" smtClean="0"/>
              <a:t>KeyEvent</a:t>
            </a:r>
            <a:endParaRPr lang="en-US" dirty="0" smtClean="0"/>
          </a:p>
          <a:p>
            <a:r>
              <a:rPr lang="en-US" dirty="0" smtClean="0"/>
              <a:t>A key event is generated when a key on the keyboard is pressed, released or typed. These events are identified by the following constants:</a:t>
            </a:r>
          </a:p>
          <a:p>
            <a:r>
              <a:rPr lang="en-US" dirty="0" smtClean="0"/>
              <a:t>KEY_PRESSED (when a key is pressed)</a:t>
            </a:r>
          </a:p>
          <a:p>
            <a:r>
              <a:rPr lang="en-US" dirty="0" smtClean="0"/>
              <a:t>KEY_RELEASED (when a key is released)</a:t>
            </a:r>
          </a:p>
          <a:p>
            <a:r>
              <a:rPr lang="en-US" dirty="0" smtClean="0"/>
              <a:t>KEY_TYPED (when a character is typed)</a:t>
            </a:r>
          </a:p>
          <a:p>
            <a:r>
              <a:rPr lang="en-US" dirty="0" smtClean="0"/>
              <a:t>There are several other constants which recognizes various keys on the keyboard and they are as follows:</a:t>
            </a:r>
          </a:p>
          <a:p>
            <a:r>
              <a:rPr lang="en-US" dirty="0" err="1" smtClean="0"/>
              <a:t>KeyEvent</a:t>
            </a:r>
            <a:r>
              <a:rPr lang="en-US" dirty="0" smtClean="0"/>
              <a:t> is a sub class of </a:t>
            </a:r>
            <a:r>
              <a:rPr lang="en-US" dirty="0" err="1" smtClean="0"/>
              <a:t>InputEvent</a:t>
            </a:r>
            <a:r>
              <a:rPr lang="en-US" dirty="0" smtClean="0"/>
              <a:t>. </a:t>
            </a:r>
          </a:p>
          <a:p>
            <a:r>
              <a:rPr lang="en-US" dirty="0" smtClean="0"/>
              <a:t>Following are the methods available in </a:t>
            </a:r>
            <a:r>
              <a:rPr lang="en-US" dirty="0" err="1" smtClean="0"/>
              <a:t>KeyEvent</a:t>
            </a:r>
            <a:r>
              <a:rPr lang="en-US" dirty="0" smtClean="0"/>
              <a:t> class:</a:t>
            </a:r>
          </a:p>
          <a:p>
            <a:r>
              <a:rPr lang="en-US" i="1" dirty="0" smtClean="0"/>
              <a:t>char </a:t>
            </a:r>
            <a:r>
              <a:rPr lang="en-US" i="1" dirty="0" err="1" smtClean="0"/>
              <a:t>getKeyChar</a:t>
            </a:r>
            <a:r>
              <a:rPr lang="en-US" i="1" dirty="0" smtClean="0"/>
              <a:t>() – </a:t>
            </a:r>
            <a:r>
              <a:rPr lang="en-US" dirty="0" smtClean="0"/>
              <a:t>Returns the character entered from the keyboard</a:t>
            </a:r>
          </a:p>
          <a:p>
            <a:r>
              <a:rPr lang="en-US" i="1" dirty="0" err="1" smtClean="0"/>
              <a:t>int</a:t>
            </a:r>
            <a:r>
              <a:rPr lang="en-US" i="1" dirty="0" smtClean="0"/>
              <a:t> </a:t>
            </a:r>
            <a:r>
              <a:rPr lang="en-US" i="1" dirty="0" err="1" smtClean="0"/>
              <a:t>getKeyCode</a:t>
            </a:r>
            <a:r>
              <a:rPr lang="en-US" i="1" dirty="0" smtClean="0"/>
              <a:t>() – </a:t>
            </a:r>
            <a:r>
              <a:rPr lang="en-US" dirty="0" smtClean="0"/>
              <a:t>Returns the key code</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735806" y="2286000"/>
            <a:ext cx="8133159" cy="2057400"/>
          </a:xfrm>
          <a:prstGeom prst="rect">
            <a:avLst/>
          </a:prstGeom>
          <a:noFill/>
          <a:ln w="9525">
            <a:noFill/>
            <a:miter lim="800000"/>
            <a:headEnd/>
            <a:tailEnd/>
          </a:ln>
        </p:spPr>
      </p:pic>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What is an Event?</a:t>
            </a:r>
          </a:p>
          <a:p>
            <a:pPr algn="just"/>
            <a:r>
              <a:rPr lang="en-US" dirty="0"/>
              <a:t>Change in the state of an object is known as event </a:t>
            </a:r>
            <a:endParaRPr lang="en-US" dirty="0" smtClean="0"/>
          </a:p>
          <a:p>
            <a:pPr algn="just"/>
            <a:r>
              <a:rPr lang="en-US" dirty="0" smtClean="0"/>
              <a:t>Events </a:t>
            </a:r>
            <a:r>
              <a:rPr lang="en-US" dirty="0"/>
              <a:t>are generated as result of user interaction with the graphical user interface components. </a:t>
            </a:r>
            <a:endParaRPr lang="en-US" dirty="0" smtClean="0"/>
          </a:p>
          <a:p>
            <a:pPr algn="just"/>
            <a:r>
              <a:rPr lang="en-US" dirty="0" smtClean="0"/>
              <a:t>For </a:t>
            </a:r>
            <a:r>
              <a:rPr lang="en-US" dirty="0"/>
              <a:t>example, </a:t>
            </a:r>
            <a:endParaRPr lang="en-US" dirty="0" smtClean="0"/>
          </a:p>
          <a:p>
            <a:pPr lvl="1" algn="just"/>
            <a:r>
              <a:rPr lang="en-US" dirty="0" smtClean="0"/>
              <a:t>clicking </a:t>
            </a:r>
            <a:r>
              <a:rPr lang="en-US" dirty="0"/>
              <a:t>on a button, </a:t>
            </a:r>
            <a:endParaRPr lang="en-US" dirty="0" smtClean="0"/>
          </a:p>
          <a:p>
            <a:pPr lvl="1" algn="just"/>
            <a:r>
              <a:rPr lang="en-US" dirty="0" smtClean="0"/>
              <a:t>moving </a:t>
            </a:r>
            <a:r>
              <a:rPr lang="en-US" dirty="0"/>
              <a:t>the mouse, </a:t>
            </a:r>
            <a:endParaRPr lang="en-US" dirty="0" smtClean="0"/>
          </a:p>
          <a:p>
            <a:pPr lvl="1" algn="just"/>
            <a:r>
              <a:rPr lang="en-US" dirty="0" smtClean="0"/>
              <a:t>entering </a:t>
            </a:r>
            <a:r>
              <a:rPr lang="en-US" dirty="0"/>
              <a:t>a character through keyboard</a:t>
            </a:r>
            <a:r>
              <a:rPr lang="en-US" dirty="0" smtClean="0"/>
              <a:t>,</a:t>
            </a:r>
          </a:p>
          <a:p>
            <a:pPr lvl="1" algn="just"/>
            <a:r>
              <a:rPr lang="en-US" dirty="0" smtClean="0"/>
              <a:t>selecting </a:t>
            </a:r>
            <a:r>
              <a:rPr lang="en-US" dirty="0"/>
              <a:t>an item from list</a:t>
            </a:r>
            <a:r>
              <a:rPr lang="en-US" dirty="0" smtClean="0"/>
              <a:t>,</a:t>
            </a:r>
          </a:p>
          <a:p>
            <a:pPr lvl="1" algn="just"/>
            <a:r>
              <a:rPr lang="en-US" dirty="0" smtClean="0"/>
              <a:t> </a:t>
            </a:r>
            <a:r>
              <a:rPr lang="en-US" dirty="0"/>
              <a:t>scrolling the page </a:t>
            </a:r>
            <a:endParaRPr lang="en-US" dirty="0" smtClean="0"/>
          </a:p>
          <a:p>
            <a:pPr lvl="1" algn="just"/>
            <a:r>
              <a:rPr lang="en-US" dirty="0" smtClean="0"/>
              <a:t>are </a:t>
            </a:r>
            <a:r>
              <a:rPr lang="en-US" dirty="0"/>
              <a:t>the activities that causes an event to happen.</a:t>
            </a:r>
          </a:p>
          <a:p>
            <a:pPr algn="just"/>
            <a:endParaRPr lang="en-US" dirty="0" smtClean="0"/>
          </a:p>
          <a:p>
            <a:pPr algn="just"/>
            <a:r>
              <a:rPr lang="en-US" dirty="0" smtClean="0"/>
              <a:t>The </a:t>
            </a:r>
            <a:r>
              <a:rPr lang="en-US" dirty="0"/>
              <a:t>process of handling events is known as event handling</a:t>
            </a:r>
            <a:r>
              <a:rPr lang="en-US" dirty="0" smtClean="0"/>
              <a:t>.</a:t>
            </a:r>
          </a:p>
          <a:p>
            <a:pPr algn="just"/>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192612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lstStyle/>
          <a:p>
            <a:r>
              <a:rPr lang="en-US" b="1" dirty="0" err="1" smtClean="0"/>
              <a:t>MouseEvent</a:t>
            </a:r>
            <a:endParaRPr lang="en-US" dirty="0" smtClean="0"/>
          </a:p>
          <a:p>
            <a:r>
              <a:rPr lang="en-US" dirty="0" smtClean="0"/>
              <a:t>The mouse event is generated when the user generates a mouse event on a source. Mouse events are represented by the following constants:</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407737" y="1524000"/>
            <a:ext cx="8863263" cy="3200400"/>
          </a:xfrm>
          <a:prstGeom prst="rect">
            <a:avLst/>
          </a:prstGeom>
          <a:noFill/>
          <a:ln w="9525">
            <a:noFill/>
            <a:miter lim="800000"/>
            <a:headEnd/>
            <a:tailEnd/>
          </a:ln>
        </p:spPr>
      </p:pic>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fontScale="47500" lnSpcReduction="20000"/>
          </a:bodyPr>
          <a:lstStyle/>
          <a:p>
            <a:r>
              <a:rPr lang="en-US" sz="3600" dirty="0" smtClean="0"/>
              <a:t>Following are some of the methods available in </a:t>
            </a:r>
            <a:r>
              <a:rPr lang="en-US" sz="3600" dirty="0" err="1" smtClean="0"/>
              <a:t>MouseEvent</a:t>
            </a:r>
            <a:r>
              <a:rPr lang="en-US" sz="3600" dirty="0" smtClean="0"/>
              <a:t> class:</a:t>
            </a:r>
          </a:p>
          <a:p>
            <a:r>
              <a:rPr lang="en-US" sz="3600" i="1" dirty="0" err="1" smtClean="0"/>
              <a:t>int</a:t>
            </a:r>
            <a:r>
              <a:rPr lang="en-US" sz="3600" i="1" dirty="0" smtClean="0"/>
              <a:t> </a:t>
            </a:r>
            <a:r>
              <a:rPr lang="en-US" sz="3600" i="1" dirty="0" err="1" smtClean="0"/>
              <a:t>getX</a:t>
            </a:r>
            <a:r>
              <a:rPr lang="en-US" sz="3600" i="1" dirty="0" smtClean="0"/>
              <a:t>() – </a:t>
            </a:r>
            <a:r>
              <a:rPr lang="en-US" sz="3600" dirty="0" smtClean="0"/>
              <a:t>Returns the x-coordinate of the mouse at which the event was generated.</a:t>
            </a:r>
          </a:p>
          <a:p>
            <a:r>
              <a:rPr lang="en-US" sz="3600" i="1" dirty="0" err="1" smtClean="0"/>
              <a:t>int</a:t>
            </a:r>
            <a:r>
              <a:rPr lang="en-US" sz="3600" i="1" dirty="0" smtClean="0"/>
              <a:t> </a:t>
            </a:r>
            <a:r>
              <a:rPr lang="en-US" sz="3600" i="1" dirty="0" err="1" smtClean="0"/>
              <a:t>getY</a:t>
            </a:r>
            <a:r>
              <a:rPr lang="en-US" sz="3600" i="1" dirty="0" smtClean="0"/>
              <a:t>() – </a:t>
            </a:r>
            <a:r>
              <a:rPr lang="en-US" sz="3600" dirty="0" smtClean="0"/>
              <a:t>Returns the y-coordinate of the mouse at which the event was generated.</a:t>
            </a:r>
          </a:p>
          <a:p>
            <a:r>
              <a:rPr lang="en-US" sz="3600" i="1" dirty="0" smtClean="0"/>
              <a:t>Point </a:t>
            </a:r>
            <a:r>
              <a:rPr lang="en-US" sz="3600" i="1" dirty="0" err="1" smtClean="0"/>
              <a:t>getPoint</a:t>
            </a:r>
            <a:r>
              <a:rPr lang="en-US" sz="3600" i="1" dirty="0" smtClean="0"/>
              <a:t>() </a:t>
            </a:r>
            <a:r>
              <a:rPr lang="en-US" sz="3600" dirty="0" smtClean="0"/>
              <a:t>– Returns the x and y coordinates of mouse at which the event was generated.</a:t>
            </a:r>
          </a:p>
          <a:p>
            <a:r>
              <a:rPr lang="en-US" sz="3600" i="1" dirty="0" err="1" smtClean="0"/>
              <a:t>int</a:t>
            </a:r>
            <a:r>
              <a:rPr lang="en-US" sz="3600" i="1" dirty="0" smtClean="0"/>
              <a:t> </a:t>
            </a:r>
            <a:r>
              <a:rPr lang="en-US" sz="3600" i="1" dirty="0" err="1" smtClean="0"/>
              <a:t>getClickCount</a:t>
            </a:r>
            <a:r>
              <a:rPr lang="en-US" sz="3600" i="1" dirty="0" smtClean="0"/>
              <a:t>() </a:t>
            </a:r>
            <a:r>
              <a:rPr lang="en-US" sz="3600" dirty="0" smtClean="0"/>
              <a:t>– This method returns the number of mouse clicks for an event.</a:t>
            </a:r>
          </a:p>
          <a:p>
            <a:r>
              <a:rPr lang="en-US" sz="3600" i="1" dirty="0" err="1" smtClean="0"/>
              <a:t>int</a:t>
            </a:r>
            <a:r>
              <a:rPr lang="en-US" sz="3600" i="1" dirty="0" smtClean="0"/>
              <a:t> </a:t>
            </a:r>
            <a:r>
              <a:rPr lang="en-US" sz="3600" i="1" dirty="0" err="1" smtClean="0"/>
              <a:t>getButton</a:t>
            </a:r>
            <a:r>
              <a:rPr lang="en-US" sz="3600" i="1" dirty="0" smtClean="0"/>
              <a:t>() </a:t>
            </a:r>
            <a:r>
              <a:rPr lang="en-US" sz="3600" dirty="0" smtClean="0"/>
              <a:t>– Returns an integer that represents the buttons that caused the event. Returned value can be either </a:t>
            </a:r>
            <a:r>
              <a:rPr lang="en-US" sz="3600" i="1" dirty="0" smtClean="0"/>
              <a:t>NOBUTTON, BUTTON1 (left mouse button), BUTTON2 (middle mouse button), or BUTTON3 (right mouse button).</a:t>
            </a:r>
            <a:endParaRPr lang="en-US" sz="3600" dirty="0" smtClean="0"/>
          </a:p>
          <a:p>
            <a:r>
              <a:rPr lang="en-US" sz="3600" dirty="0" smtClean="0"/>
              <a:t>Following methods are available to obtain the coordinates relative to the screen:</a:t>
            </a:r>
          </a:p>
          <a:p>
            <a:r>
              <a:rPr lang="en-US" sz="3600" i="1" dirty="0" smtClean="0"/>
              <a:t>Point </a:t>
            </a:r>
            <a:r>
              <a:rPr lang="en-US" sz="3600" i="1" dirty="0" err="1" smtClean="0"/>
              <a:t>getLocationOnScreen</a:t>
            </a:r>
            <a:r>
              <a:rPr lang="en-US" sz="3600" i="1" dirty="0" smtClean="0"/>
              <a:t>()</a:t>
            </a:r>
            <a:endParaRPr lang="en-US" sz="3600" dirty="0" smtClean="0"/>
          </a:p>
          <a:p>
            <a:r>
              <a:rPr lang="en-US" sz="3600" i="1" dirty="0" err="1" smtClean="0"/>
              <a:t>int</a:t>
            </a:r>
            <a:r>
              <a:rPr lang="en-US" sz="3600" i="1" dirty="0" smtClean="0"/>
              <a:t> </a:t>
            </a:r>
            <a:r>
              <a:rPr lang="en-US" sz="3600" i="1" dirty="0" err="1" smtClean="0"/>
              <a:t>getXOnScreen</a:t>
            </a:r>
            <a:r>
              <a:rPr lang="en-US" sz="3600" i="1" dirty="0" smtClean="0"/>
              <a:t>()</a:t>
            </a:r>
            <a:endParaRPr lang="en-US" sz="3600" dirty="0" smtClean="0"/>
          </a:p>
          <a:p>
            <a:r>
              <a:rPr lang="en-US" sz="3600" i="1" dirty="0" err="1" smtClean="0"/>
              <a:t>int</a:t>
            </a:r>
            <a:r>
              <a:rPr lang="en-US" sz="3600" i="1" dirty="0" smtClean="0"/>
              <a:t> </a:t>
            </a:r>
            <a:r>
              <a:rPr lang="en-US" sz="3600" i="1" dirty="0" err="1" smtClean="0"/>
              <a:t>getYOnScreen</a:t>
            </a:r>
            <a:r>
              <a:rPr lang="en-US" sz="3600" i="1" dirty="0" smtClean="0"/>
              <a:t>()</a:t>
            </a:r>
            <a:endParaRPr lang="en-US" sz="3600" dirty="0" smtClean="0"/>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a:bodyPr>
          <a:lstStyle/>
          <a:p>
            <a:r>
              <a:rPr lang="en-US" b="1" dirty="0" err="1" smtClean="0"/>
              <a:t>TextEvent</a:t>
            </a:r>
            <a:endParaRPr lang="en-US" dirty="0" smtClean="0"/>
          </a:p>
          <a:p>
            <a:r>
              <a:rPr lang="en-US" dirty="0" smtClean="0"/>
              <a:t>The text event is generated when the user enters a character into a text field or a text area. This event is identified by the following constant:</a:t>
            </a:r>
          </a:p>
          <a:p>
            <a:r>
              <a:rPr lang="en-US" dirty="0" smtClean="0"/>
              <a:t>TEXT_VALUE_CHANGED</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a:bodyPr>
          <a:lstStyle/>
          <a:p>
            <a:r>
              <a:rPr lang="en-US" b="1" dirty="0" err="1" smtClean="0"/>
              <a:t>WindowEvent</a:t>
            </a:r>
            <a:endParaRPr lang="en-US" dirty="0" smtClean="0"/>
          </a:p>
          <a:p>
            <a:r>
              <a:rPr lang="en-US" dirty="0" smtClean="0"/>
              <a:t>A window event is generated when a user performs any one of the window related events which are identified by the following constants:</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400210" y="762000"/>
            <a:ext cx="8286590" cy="4160777"/>
          </a:xfrm>
          <a:prstGeom prst="rect">
            <a:avLst/>
          </a:prstGeom>
          <a:noFill/>
          <a:ln w="9525">
            <a:noFill/>
            <a:miter lim="800000"/>
            <a:headEnd/>
            <a:tailEnd/>
          </a:ln>
        </p:spPr>
      </p:pic>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Following are some of the methods available in the </a:t>
            </a:r>
            <a:r>
              <a:rPr lang="en-US" dirty="0" err="1" smtClean="0"/>
              <a:t>WindowEvent</a:t>
            </a:r>
            <a:r>
              <a:rPr lang="en-US" dirty="0" smtClean="0"/>
              <a:t> class:</a:t>
            </a:r>
          </a:p>
          <a:p>
            <a:r>
              <a:rPr lang="en-US" i="1" dirty="0" smtClean="0"/>
              <a:t>Window </a:t>
            </a:r>
            <a:r>
              <a:rPr lang="en-US" i="1" dirty="0" err="1" smtClean="0"/>
              <a:t>getWindow</a:t>
            </a:r>
            <a:r>
              <a:rPr lang="en-US" i="1" dirty="0" smtClean="0"/>
              <a:t>()</a:t>
            </a:r>
            <a:r>
              <a:rPr lang="en-US" dirty="0" smtClean="0"/>
              <a:t> – Returns the reference of the window on which the event is generated.</a:t>
            </a:r>
          </a:p>
          <a:p>
            <a:r>
              <a:rPr lang="en-US" i="1" dirty="0" smtClean="0"/>
              <a:t>Window </a:t>
            </a:r>
            <a:r>
              <a:rPr lang="en-US" i="1" dirty="0" err="1" smtClean="0"/>
              <a:t>getOppositeWindow</a:t>
            </a:r>
            <a:r>
              <a:rPr lang="en-US" i="1" dirty="0" smtClean="0"/>
              <a:t>() – </a:t>
            </a:r>
            <a:r>
              <a:rPr lang="en-US" dirty="0" smtClean="0"/>
              <a:t>Returns the reference to the previous window when a focus event of activation event has occurred.</a:t>
            </a:r>
          </a:p>
          <a:p>
            <a:r>
              <a:rPr lang="en-US" i="1" dirty="0" err="1" smtClean="0"/>
              <a:t>int</a:t>
            </a:r>
            <a:r>
              <a:rPr lang="en-US" i="1" dirty="0" smtClean="0"/>
              <a:t> </a:t>
            </a:r>
            <a:r>
              <a:rPr lang="en-US" i="1" dirty="0" err="1" smtClean="0"/>
              <a:t>getOldState</a:t>
            </a:r>
            <a:r>
              <a:rPr lang="en-US" i="1" dirty="0" smtClean="0"/>
              <a:t>()</a:t>
            </a:r>
            <a:r>
              <a:rPr lang="en-US" dirty="0" smtClean="0"/>
              <a:t> – Returns an integer indicating the old state of the window.</a:t>
            </a:r>
          </a:p>
          <a:p>
            <a:r>
              <a:rPr lang="en-US" i="1" dirty="0" err="1" smtClean="0"/>
              <a:t>int</a:t>
            </a:r>
            <a:r>
              <a:rPr lang="en-US" i="1" dirty="0" smtClean="0"/>
              <a:t> </a:t>
            </a:r>
            <a:r>
              <a:rPr lang="en-US" i="1" dirty="0" err="1" smtClean="0"/>
              <a:t>getNewState</a:t>
            </a:r>
            <a:r>
              <a:rPr lang="en-US" i="1" dirty="0" smtClean="0"/>
              <a:t>()</a:t>
            </a:r>
            <a:r>
              <a:rPr lang="en-US" dirty="0" smtClean="0"/>
              <a:t> – Returns an integer indicating the new state of the window.</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a:bodyPr>
          <a:lstStyle/>
          <a:p>
            <a:r>
              <a:rPr lang="en-US" dirty="0" smtClean="0"/>
              <a:t>Sources of Events</a:t>
            </a:r>
          </a:p>
          <a:p>
            <a:r>
              <a:rPr lang="en-US" dirty="0" smtClean="0"/>
              <a:t>All GUI elements which are derived from the </a:t>
            </a:r>
            <a:r>
              <a:rPr lang="en-US" i="1" dirty="0" smtClean="0"/>
              <a:t>Component </a:t>
            </a:r>
            <a:r>
              <a:rPr lang="en-US" dirty="0" smtClean="0"/>
              <a:t>class are examples of sources which generates events. Following are some of the examples of event sources available in Java:</a:t>
            </a:r>
          </a:p>
          <a:p>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211017" y="685800"/>
            <a:ext cx="8725251" cy="4800600"/>
          </a:xfrm>
          <a:prstGeom prst="rect">
            <a:avLst/>
          </a:prstGeom>
          <a:noFill/>
          <a:ln w="9525">
            <a:noFill/>
            <a:miter lim="800000"/>
            <a:headEnd/>
            <a:tailEnd/>
          </a:ln>
        </p:spPr>
      </p:pic>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lstStyle/>
          <a:p>
            <a:r>
              <a:rPr lang="en-US" dirty="0" smtClean="0"/>
              <a:t>Event Listener Interfaces</a:t>
            </a:r>
          </a:p>
          <a:p>
            <a:pPr algn="just"/>
            <a:r>
              <a:rPr lang="en-US" dirty="0" smtClean="0"/>
              <a:t>The event delegation model contains two main components. First are the event sources and second are the listeners. </a:t>
            </a:r>
          </a:p>
          <a:p>
            <a:pPr algn="just"/>
            <a:r>
              <a:rPr lang="en-US" dirty="0" smtClean="0"/>
              <a:t>Most of the listener interfaces are available in the </a:t>
            </a:r>
            <a:r>
              <a:rPr lang="en-US" i="1" dirty="0" err="1" smtClean="0">
                <a:solidFill>
                  <a:srgbClr val="FF0000"/>
                </a:solidFill>
              </a:rPr>
              <a:t>java.awt.event</a:t>
            </a:r>
            <a:r>
              <a:rPr lang="en-US" dirty="0" smtClean="0"/>
              <a:t> package. </a:t>
            </a:r>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fontScale="85000" lnSpcReduction="20000"/>
          </a:bodyPr>
          <a:lstStyle/>
          <a:p>
            <a:r>
              <a:rPr lang="en-US" dirty="0"/>
              <a:t>Types of Event</a:t>
            </a:r>
          </a:p>
          <a:p>
            <a:r>
              <a:rPr lang="en-US" dirty="0" smtClean="0"/>
              <a:t>classified </a:t>
            </a:r>
            <a:r>
              <a:rPr lang="en-US" dirty="0"/>
              <a:t>into two categories:</a:t>
            </a:r>
          </a:p>
          <a:p>
            <a:pPr algn="just"/>
            <a:r>
              <a:rPr lang="en-US" b="1" dirty="0"/>
              <a:t>Foreground Events</a:t>
            </a:r>
            <a:r>
              <a:rPr lang="en-US" dirty="0"/>
              <a:t> - Those events which require the direct interaction of user</a:t>
            </a:r>
            <a:r>
              <a:rPr lang="en-US" dirty="0" smtClean="0"/>
              <a:t>. They </a:t>
            </a:r>
            <a:r>
              <a:rPr lang="en-US" dirty="0"/>
              <a:t>are generated as consequences of a person interacting with the graphical components in Graphical User Interface. </a:t>
            </a:r>
            <a:endParaRPr lang="en-US" dirty="0" smtClean="0"/>
          </a:p>
          <a:p>
            <a:pPr algn="just"/>
            <a:r>
              <a:rPr lang="en-US" dirty="0" smtClean="0"/>
              <a:t>For </a:t>
            </a:r>
            <a:r>
              <a:rPr lang="en-US" dirty="0"/>
              <a:t>example, clicking on a button, moving the mouse, entering a character through </a:t>
            </a:r>
            <a:r>
              <a:rPr lang="en-US" err="1"/>
              <a:t>keyboard</a:t>
            </a:r>
            <a:r>
              <a:rPr lang="en-US" smtClean="0"/>
              <a:t>, selecting </a:t>
            </a:r>
            <a:r>
              <a:rPr lang="en-US" dirty="0"/>
              <a:t>an item from list, scrolling the page etc.</a:t>
            </a:r>
          </a:p>
          <a:p>
            <a:pPr algn="just"/>
            <a:r>
              <a:rPr lang="en-US" b="1" dirty="0"/>
              <a:t>Background Events</a:t>
            </a:r>
            <a:r>
              <a:rPr lang="en-US" dirty="0"/>
              <a:t> - Those events that require the interaction of end user are known as background events. Operating system interrupts, hardware or software failure, timer expires, an operation completion are the example of background events.</a:t>
            </a:r>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lstStyle/>
          <a:p>
            <a:pPr algn="just"/>
            <a:r>
              <a:rPr lang="en-US" dirty="0" smtClean="0"/>
              <a:t>In Java, there are several event listener interfaces which are listed below:</a:t>
            </a:r>
          </a:p>
          <a:p>
            <a:r>
              <a:rPr lang="en-US" b="1" dirty="0" err="1" smtClean="0"/>
              <a:t>ActionListener</a:t>
            </a:r>
            <a:r>
              <a:rPr lang="en-US" b="1" dirty="0" smtClean="0"/>
              <a:t> </a:t>
            </a:r>
            <a:endParaRPr lang="en-US" dirty="0" smtClean="0"/>
          </a:p>
          <a:p>
            <a:r>
              <a:rPr lang="en-US" dirty="0" smtClean="0"/>
              <a:t>This interface deals with the action events. </a:t>
            </a:r>
          </a:p>
          <a:p>
            <a:r>
              <a:rPr lang="en-US" dirty="0" smtClean="0"/>
              <a:t>The event handling method available in the </a:t>
            </a:r>
            <a:r>
              <a:rPr lang="en-US" dirty="0" err="1" smtClean="0"/>
              <a:t>ActionListener</a:t>
            </a:r>
            <a:r>
              <a:rPr lang="en-US" dirty="0" smtClean="0"/>
              <a:t> interface:</a:t>
            </a:r>
          </a:p>
          <a:p>
            <a:pPr>
              <a:buNone/>
            </a:pPr>
            <a:r>
              <a:rPr lang="en-US" i="1" dirty="0" smtClean="0">
                <a:solidFill>
                  <a:srgbClr val="0070C0"/>
                </a:solidFill>
              </a:rPr>
              <a:t>	</a:t>
            </a:r>
            <a:r>
              <a:rPr lang="en-US" dirty="0" smtClean="0">
                <a:solidFill>
                  <a:srgbClr val="0070C0"/>
                </a:solidFill>
              </a:rPr>
              <a:t>void </a:t>
            </a:r>
            <a:r>
              <a:rPr lang="en-US" dirty="0" err="1" smtClean="0">
                <a:solidFill>
                  <a:srgbClr val="0070C0"/>
                </a:solidFill>
              </a:rPr>
              <a:t>actionPerformed</a:t>
            </a:r>
            <a:r>
              <a:rPr lang="en-US" dirty="0" smtClean="0">
                <a:solidFill>
                  <a:srgbClr val="0070C0"/>
                </a:solidFill>
              </a:rPr>
              <a:t>(</a:t>
            </a:r>
            <a:r>
              <a:rPr lang="en-US" dirty="0" err="1" smtClean="0">
                <a:solidFill>
                  <a:srgbClr val="0070C0"/>
                </a:solidFill>
              </a:rPr>
              <a:t>ActionEvent</a:t>
            </a:r>
            <a:r>
              <a:rPr lang="en-US" dirty="0" smtClean="0">
                <a:solidFill>
                  <a:srgbClr val="0070C0"/>
                </a:solidFill>
              </a:rPr>
              <a:t> </a:t>
            </a:r>
            <a:r>
              <a:rPr lang="en-US" dirty="0" err="1" smtClean="0">
                <a:solidFill>
                  <a:srgbClr val="0070C0"/>
                </a:solidFill>
              </a:rPr>
              <a:t>ae</a:t>
            </a:r>
            <a:r>
              <a:rPr lang="en-US" dirty="0" smtClean="0">
                <a:solidFill>
                  <a:srgbClr val="0070C0"/>
                </a:solidFill>
              </a:rPr>
              <a:t>)</a:t>
            </a:r>
          </a:p>
          <a:p>
            <a:pPr algn="just"/>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lnSpcReduction="10000"/>
          </a:bodyPr>
          <a:lstStyle/>
          <a:p>
            <a:r>
              <a:rPr lang="en-US" b="1" dirty="0" err="1" smtClean="0"/>
              <a:t>AdjustmentListener</a:t>
            </a:r>
            <a:endParaRPr lang="en-US" dirty="0" smtClean="0"/>
          </a:p>
          <a:p>
            <a:pPr algn="just"/>
            <a:r>
              <a:rPr lang="en-US" dirty="0" smtClean="0"/>
              <a:t>This interface deals with the adjustment event generated by the scroll bar. </a:t>
            </a:r>
          </a:p>
          <a:p>
            <a:pPr>
              <a:buNone/>
            </a:pPr>
            <a:r>
              <a:rPr lang="en-US" sz="2400" dirty="0" smtClean="0">
                <a:solidFill>
                  <a:srgbClr val="0070C0"/>
                </a:solidFill>
              </a:rPr>
              <a:t>void </a:t>
            </a:r>
            <a:r>
              <a:rPr lang="en-US" sz="2400" dirty="0" err="1" smtClean="0">
                <a:solidFill>
                  <a:srgbClr val="0070C0"/>
                </a:solidFill>
              </a:rPr>
              <a:t>adjustmentValueChanged</a:t>
            </a:r>
            <a:r>
              <a:rPr lang="en-US" sz="2400" dirty="0" smtClean="0">
                <a:solidFill>
                  <a:srgbClr val="0070C0"/>
                </a:solidFill>
              </a:rPr>
              <a:t>(</a:t>
            </a:r>
            <a:r>
              <a:rPr lang="en-US" sz="2400" dirty="0" err="1" smtClean="0">
                <a:solidFill>
                  <a:srgbClr val="0070C0"/>
                </a:solidFill>
              </a:rPr>
              <a:t>AdjustmentEvent</a:t>
            </a:r>
            <a:r>
              <a:rPr lang="en-US" sz="2400" dirty="0" smtClean="0">
                <a:solidFill>
                  <a:srgbClr val="0070C0"/>
                </a:solidFill>
              </a:rPr>
              <a:t> </a:t>
            </a:r>
            <a:r>
              <a:rPr lang="en-US" sz="2400" dirty="0" err="1" smtClean="0">
                <a:solidFill>
                  <a:srgbClr val="0070C0"/>
                </a:solidFill>
              </a:rPr>
              <a:t>ae</a:t>
            </a:r>
            <a:r>
              <a:rPr lang="en-US" sz="2400" dirty="0" smtClean="0">
                <a:solidFill>
                  <a:srgbClr val="0070C0"/>
                </a:solidFill>
              </a:rPr>
              <a:t>)</a:t>
            </a:r>
          </a:p>
          <a:p>
            <a:r>
              <a:rPr lang="en-US" sz="2400" b="1" dirty="0" err="1" smtClean="0"/>
              <a:t>ComponentListener</a:t>
            </a:r>
            <a:endParaRPr lang="en-US" sz="2400" dirty="0" smtClean="0"/>
          </a:p>
          <a:p>
            <a:r>
              <a:rPr lang="en-US" sz="2400" dirty="0" smtClean="0"/>
              <a:t>This interface deals with the component events. </a:t>
            </a:r>
          </a:p>
          <a:p>
            <a:pPr>
              <a:buNone/>
            </a:pPr>
            <a:r>
              <a:rPr lang="en-US" sz="2400" dirty="0" smtClean="0">
                <a:solidFill>
                  <a:srgbClr val="0070C0"/>
                </a:solidFill>
              </a:rPr>
              <a:t>void </a:t>
            </a:r>
            <a:r>
              <a:rPr lang="en-US" sz="2400" dirty="0" err="1" smtClean="0">
                <a:solidFill>
                  <a:srgbClr val="0070C0"/>
                </a:solidFill>
              </a:rPr>
              <a:t>componentResized</a:t>
            </a:r>
            <a:r>
              <a:rPr lang="en-US" sz="2400" dirty="0" smtClean="0">
                <a:solidFill>
                  <a:srgbClr val="0070C0"/>
                </a:solidFill>
              </a:rPr>
              <a:t>(</a:t>
            </a:r>
            <a:r>
              <a:rPr lang="en-US" sz="2400" dirty="0" err="1" smtClean="0">
                <a:solidFill>
                  <a:srgbClr val="0070C0"/>
                </a:solidFill>
              </a:rPr>
              <a:t>ComponentEvent</a:t>
            </a:r>
            <a:r>
              <a:rPr lang="en-US" sz="2400" dirty="0" smtClean="0">
                <a:solidFill>
                  <a:srgbClr val="0070C0"/>
                </a:solidFill>
              </a:rPr>
              <a:t> </a:t>
            </a:r>
            <a:r>
              <a:rPr lang="en-US" sz="2400" dirty="0" err="1" smtClean="0">
                <a:solidFill>
                  <a:srgbClr val="0070C0"/>
                </a:solidFill>
              </a:rPr>
              <a:t>ce</a:t>
            </a:r>
            <a:r>
              <a:rPr lang="en-US" sz="2400" dirty="0" smtClean="0">
                <a:solidFill>
                  <a:srgbClr val="0070C0"/>
                </a:solidFill>
              </a:rPr>
              <a:t>)</a:t>
            </a:r>
          </a:p>
          <a:p>
            <a:pPr>
              <a:buNone/>
            </a:pPr>
            <a:r>
              <a:rPr lang="en-US" sz="2400" dirty="0" smtClean="0">
                <a:solidFill>
                  <a:srgbClr val="0070C0"/>
                </a:solidFill>
              </a:rPr>
              <a:t>void </a:t>
            </a:r>
            <a:r>
              <a:rPr lang="en-US" sz="2400" dirty="0" err="1" smtClean="0">
                <a:solidFill>
                  <a:srgbClr val="0070C0"/>
                </a:solidFill>
              </a:rPr>
              <a:t>componentMoved</a:t>
            </a:r>
            <a:r>
              <a:rPr lang="en-US" sz="2400" dirty="0" smtClean="0">
                <a:solidFill>
                  <a:srgbClr val="0070C0"/>
                </a:solidFill>
              </a:rPr>
              <a:t>(</a:t>
            </a:r>
            <a:r>
              <a:rPr lang="en-US" sz="2400" dirty="0" err="1" smtClean="0">
                <a:solidFill>
                  <a:srgbClr val="0070C0"/>
                </a:solidFill>
              </a:rPr>
              <a:t>ComponentEvent</a:t>
            </a:r>
            <a:r>
              <a:rPr lang="en-US" sz="2400" dirty="0" smtClean="0">
                <a:solidFill>
                  <a:srgbClr val="0070C0"/>
                </a:solidFill>
              </a:rPr>
              <a:t> </a:t>
            </a:r>
            <a:r>
              <a:rPr lang="en-US" sz="2400" dirty="0" err="1" smtClean="0">
                <a:solidFill>
                  <a:srgbClr val="0070C0"/>
                </a:solidFill>
              </a:rPr>
              <a:t>ce</a:t>
            </a:r>
            <a:r>
              <a:rPr lang="en-US" sz="2400" dirty="0" smtClean="0">
                <a:solidFill>
                  <a:srgbClr val="0070C0"/>
                </a:solidFill>
              </a:rPr>
              <a:t>)</a:t>
            </a:r>
          </a:p>
          <a:p>
            <a:pPr>
              <a:buNone/>
            </a:pPr>
            <a:r>
              <a:rPr lang="en-US" sz="2400" dirty="0" smtClean="0">
                <a:solidFill>
                  <a:srgbClr val="0070C0"/>
                </a:solidFill>
              </a:rPr>
              <a:t>void </a:t>
            </a:r>
            <a:r>
              <a:rPr lang="en-US" sz="2400" dirty="0" err="1" smtClean="0">
                <a:solidFill>
                  <a:srgbClr val="0070C0"/>
                </a:solidFill>
              </a:rPr>
              <a:t>componentShown</a:t>
            </a:r>
            <a:r>
              <a:rPr lang="en-US" sz="2400" dirty="0" smtClean="0">
                <a:solidFill>
                  <a:srgbClr val="0070C0"/>
                </a:solidFill>
              </a:rPr>
              <a:t>(</a:t>
            </a:r>
            <a:r>
              <a:rPr lang="en-US" sz="2400" dirty="0" err="1" smtClean="0">
                <a:solidFill>
                  <a:srgbClr val="0070C0"/>
                </a:solidFill>
              </a:rPr>
              <a:t>ComponentEvent</a:t>
            </a:r>
            <a:r>
              <a:rPr lang="en-US" sz="2400" dirty="0" smtClean="0">
                <a:solidFill>
                  <a:srgbClr val="0070C0"/>
                </a:solidFill>
              </a:rPr>
              <a:t> </a:t>
            </a:r>
            <a:r>
              <a:rPr lang="en-US" sz="2400" dirty="0" err="1" smtClean="0">
                <a:solidFill>
                  <a:srgbClr val="0070C0"/>
                </a:solidFill>
              </a:rPr>
              <a:t>ce</a:t>
            </a:r>
            <a:r>
              <a:rPr lang="en-US" sz="2400" dirty="0" smtClean="0">
                <a:solidFill>
                  <a:srgbClr val="0070C0"/>
                </a:solidFill>
              </a:rPr>
              <a:t>)</a:t>
            </a:r>
          </a:p>
          <a:p>
            <a:pPr>
              <a:buNone/>
            </a:pPr>
            <a:r>
              <a:rPr lang="en-US" sz="2400" dirty="0" smtClean="0">
                <a:solidFill>
                  <a:srgbClr val="0070C0"/>
                </a:solidFill>
              </a:rPr>
              <a:t>void </a:t>
            </a:r>
            <a:r>
              <a:rPr lang="en-US" sz="2400" dirty="0" err="1" smtClean="0">
                <a:solidFill>
                  <a:srgbClr val="0070C0"/>
                </a:solidFill>
              </a:rPr>
              <a:t>componentHidden</a:t>
            </a:r>
            <a:r>
              <a:rPr lang="en-US" sz="2400" dirty="0" smtClean="0">
                <a:solidFill>
                  <a:srgbClr val="0070C0"/>
                </a:solidFill>
              </a:rPr>
              <a:t>(</a:t>
            </a:r>
            <a:r>
              <a:rPr lang="en-US" sz="2400" dirty="0" err="1" smtClean="0">
                <a:solidFill>
                  <a:srgbClr val="0070C0"/>
                </a:solidFill>
              </a:rPr>
              <a:t>ComponentEvent</a:t>
            </a:r>
            <a:r>
              <a:rPr lang="en-US" sz="2400" dirty="0" smtClean="0">
                <a:solidFill>
                  <a:srgbClr val="0070C0"/>
                </a:solidFill>
              </a:rPr>
              <a:t> </a:t>
            </a:r>
            <a:r>
              <a:rPr lang="en-US" sz="2400" dirty="0" err="1" smtClean="0">
                <a:solidFill>
                  <a:srgbClr val="0070C0"/>
                </a:solidFill>
              </a:rPr>
              <a:t>ce</a:t>
            </a:r>
            <a:r>
              <a:rPr lang="en-US" sz="2400" dirty="0" smtClean="0">
                <a:solidFill>
                  <a:srgbClr val="0070C0"/>
                </a:solidFill>
              </a:rPr>
              <a:t>)</a:t>
            </a:r>
          </a:p>
          <a:p>
            <a:endParaRPr lang="en-US" sz="2400" dirty="0" smtClean="0">
              <a:solidFill>
                <a:srgbClr val="0070C0"/>
              </a:solidFill>
            </a:endParaRPr>
          </a:p>
          <a:p>
            <a:pPr algn="just"/>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p:txBody>
          <a:bodyPr>
            <a:normAutofit fontScale="92500" lnSpcReduction="20000"/>
          </a:bodyPr>
          <a:lstStyle/>
          <a:p>
            <a:r>
              <a:rPr lang="en-US" b="1" dirty="0" err="1" smtClean="0"/>
              <a:t>ContainerListener</a:t>
            </a:r>
            <a:endParaRPr lang="en-US" dirty="0" smtClean="0"/>
          </a:p>
          <a:p>
            <a:r>
              <a:rPr lang="en-US" dirty="0" smtClean="0"/>
              <a:t>This interface deals with the events that can be generated on containers</a:t>
            </a:r>
          </a:p>
          <a:p>
            <a:r>
              <a:rPr lang="en-US" dirty="0" smtClean="0"/>
              <a:t>methods available</a:t>
            </a:r>
          </a:p>
          <a:p>
            <a:pPr>
              <a:buNone/>
            </a:pPr>
            <a:r>
              <a:rPr lang="en-US" dirty="0" smtClean="0">
                <a:solidFill>
                  <a:srgbClr val="0070C0"/>
                </a:solidFill>
              </a:rPr>
              <a:t>void </a:t>
            </a:r>
            <a:r>
              <a:rPr lang="en-US" dirty="0" err="1" smtClean="0">
                <a:solidFill>
                  <a:srgbClr val="0070C0"/>
                </a:solidFill>
              </a:rPr>
              <a:t>componentAdded</a:t>
            </a:r>
            <a:r>
              <a:rPr lang="en-US" dirty="0" smtClean="0">
                <a:solidFill>
                  <a:srgbClr val="0070C0"/>
                </a:solidFill>
              </a:rPr>
              <a:t>(</a:t>
            </a:r>
            <a:r>
              <a:rPr lang="en-US" dirty="0" err="1" smtClean="0">
                <a:solidFill>
                  <a:srgbClr val="0070C0"/>
                </a:solidFill>
              </a:rPr>
              <a:t>ContainerEvent</a:t>
            </a:r>
            <a:r>
              <a:rPr lang="en-US" dirty="0" smtClean="0">
                <a:solidFill>
                  <a:srgbClr val="0070C0"/>
                </a:solidFill>
              </a:rPr>
              <a:t> </a:t>
            </a:r>
            <a:r>
              <a:rPr lang="en-US" dirty="0" err="1" smtClean="0">
                <a:solidFill>
                  <a:srgbClr val="0070C0"/>
                </a:solidFill>
              </a:rPr>
              <a:t>ce</a:t>
            </a:r>
            <a:r>
              <a:rPr lang="en-US" dirty="0" smtClean="0">
                <a:solidFill>
                  <a:srgbClr val="0070C0"/>
                </a:solidFill>
              </a:rPr>
              <a:t>)</a:t>
            </a:r>
          </a:p>
          <a:p>
            <a:pPr>
              <a:buNone/>
            </a:pPr>
            <a:r>
              <a:rPr lang="en-US" dirty="0" smtClean="0">
                <a:solidFill>
                  <a:srgbClr val="0070C0"/>
                </a:solidFill>
              </a:rPr>
              <a:t>void </a:t>
            </a:r>
            <a:r>
              <a:rPr lang="en-US" dirty="0" err="1" smtClean="0">
                <a:solidFill>
                  <a:srgbClr val="0070C0"/>
                </a:solidFill>
              </a:rPr>
              <a:t>componentRemoved</a:t>
            </a:r>
            <a:r>
              <a:rPr lang="en-US" dirty="0" smtClean="0">
                <a:solidFill>
                  <a:srgbClr val="0070C0"/>
                </a:solidFill>
              </a:rPr>
              <a:t>(</a:t>
            </a:r>
            <a:r>
              <a:rPr lang="en-US" dirty="0" err="1" smtClean="0">
                <a:solidFill>
                  <a:srgbClr val="0070C0"/>
                </a:solidFill>
              </a:rPr>
              <a:t>ContainerEvent</a:t>
            </a:r>
            <a:r>
              <a:rPr lang="en-US" dirty="0" smtClean="0">
                <a:solidFill>
                  <a:srgbClr val="0070C0"/>
                </a:solidFill>
              </a:rPr>
              <a:t> </a:t>
            </a:r>
            <a:r>
              <a:rPr lang="en-US" dirty="0" err="1" smtClean="0">
                <a:solidFill>
                  <a:srgbClr val="0070C0"/>
                </a:solidFill>
              </a:rPr>
              <a:t>ce</a:t>
            </a:r>
            <a:r>
              <a:rPr lang="en-US" dirty="0" smtClean="0">
                <a:solidFill>
                  <a:srgbClr val="0070C0"/>
                </a:solidFill>
              </a:rPr>
              <a:t>)</a:t>
            </a:r>
          </a:p>
          <a:p>
            <a:r>
              <a:rPr lang="en-US" dirty="0" smtClean="0"/>
              <a:t> </a:t>
            </a:r>
            <a:r>
              <a:rPr lang="en-US" b="1" dirty="0" err="1" smtClean="0"/>
              <a:t>FocusListener</a:t>
            </a:r>
            <a:endParaRPr lang="en-US" dirty="0" smtClean="0"/>
          </a:p>
          <a:p>
            <a:r>
              <a:rPr lang="en-US" dirty="0" smtClean="0"/>
              <a:t>This interface deals with focus events that can be generated on different components or containers. </a:t>
            </a:r>
          </a:p>
          <a:p>
            <a:pPr>
              <a:buNone/>
            </a:pPr>
            <a:r>
              <a:rPr lang="en-US" dirty="0" smtClean="0">
                <a:solidFill>
                  <a:srgbClr val="0070C0"/>
                </a:solidFill>
              </a:rPr>
              <a:t>void </a:t>
            </a:r>
            <a:r>
              <a:rPr lang="en-US" dirty="0" err="1" smtClean="0">
                <a:solidFill>
                  <a:srgbClr val="0070C0"/>
                </a:solidFill>
              </a:rPr>
              <a:t>focusGained</a:t>
            </a:r>
            <a:r>
              <a:rPr lang="en-US" dirty="0" smtClean="0">
                <a:solidFill>
                  <a:srgbClr val="0070C0"/>
                </a:solidFill>
              </a:rPr>
              <a:t>(</a:t>
            </a:r>
            <a:r>
              <a:rPr lang="en-US" dirty="0" err="1" smtClean="0">
                <a:solidFill>
                  <a:srgbClr val="0070C0"/>
                </a:solidFill>
              </a:rPr>
              <a:t>FocusEvent</a:t>
            </a:r>
            <a:r>
              <a:rPr lang="en-US" dirty="0" smtClean="0">
                <a:solidFill>
                  <a:srgbClr val="0070C0"/>
                </a:solidFill>
              </a:rPr>
              <a:t> </a:t>
            </a:r>
            <a:r>
              <a:rPr lang="en-US" dirty="0" err="1" smtClean="0">
                <a:solidFill>
                  <a:srgbClr val="0070C0"/>
                </a:solidFill>
              </a:rPr>
              <a:t>fe</a:t>
            </a:r>
            <a:r>
              <a:rPr lang="en-US" dirty="0" smtClean="0">
                <a:solidFill>
                  <a:srgbClr val="0070C0"/>
                </a:solidFill>
              </a:rPr>
              <a:t>)</a:t>
            </a:r>
          </a:p>
          <a:p>
            <a:pPr>
              <a:buNone/>
            </a:pPr>
            <a:r>
              <a:rPr lang="en-US" dirty="0" smtClean="0">
                <a:solidFill>
                  <a:srgbClr val="0070C0"/>
                </a:solidFill>
              </a:rPr>
              <a:t>void </a:t>
            </a:r>
            <a:r>
              <a:rPr lang="en-US" dirty="0" err="1" smtClean="0">
                <a:solidFill>
                  <a:srgbClr val="0070C0"/>
                </a:solidFill>
              </a:rPr>
              <a:t>focusLost</a:t>
            </a:r>
            <a:r>
              <a:rPr lang="en-US" dirty="0" smtClean="0">
                <a:solidFill>
                  <a:srgbClr val="0070C0"/>
                </a:solidFill>
              </a:rPr>
              <a:t>(</a:t>
            </a:r>
            <a:r>
              <a:rPr lang="en-US" dirty="0" err="1" smtClean="0">
                <a:solidFill>
                  <a:srgbClr val="0070C0"/>
                </a:solidFill>
              </a:rPr>
              <a:t>FocusEvent</a:t>
            </a:r>
            <a:r>
              <a:rPr lang="en-US" dirty="0" smtClean="0">
                <a:solidFill>
                  <a:srgbClr val="0070C0"/>
                </a:solidFill>
              </a:rPr>
              <a:t> </a:t>
            </a:r>
            <a:r>
              <a:rPr lang="en-US" dirty="0" err="1" smtClean="0">
                <a:solidFill>
                  <a:srgbClr val="0070C0"/>
                </a:solidFill>
              </a:rPr>
              <a:t>fe</a:t>
            </a:r>
            <a:r>
              <a:rPr lang="en-US" dirty="0" smtClean="0">
                <a:solidFill>
                  <a:srgbClr val="0070C0"/>
                </a:solidFill>
              </a:rPr>
              <a:t>)</a:t>
            </a:r>
          </a:p>
          <a:p>
            <a:pPr algn="just"/>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381000"/>
            <a:ext cx="7467600" cy="5486400"/>
          </a:xfrm>
        </p:spPr>
        <p:txBody>
          <a:bodyPr>
            <a:noAutofit/>
          </a:bodyPr>
          <a:lstStyle/>
          <a:p>
            <a:pPr marL="0" indent="0" algn="just">
              <a:buNone/>
            </a:pPr>
            <a:r>
              <a:rPr lang="en-US" sz="1600" dirty="0"/>
              <a:t>import </a:t>
            </a:r>
            <a:r>
              <a:rPr lang="en-US" sz="1600" dirty="0" err="1"/>
              <a:t>java.awt</a:t>
            </a:r>
            <a:r>
              <a:rPr lang="en-US" sz="1600" dirty="0"/>
              <a:t>.*;</a:t>
            </a:r>
          </a:p>
          <a:p>
            <a:pPr marL="0" indent="0" algn="just">
              <a:buNone/>
            </a:pPr>
            <a:r>
              <a:rPr lang="en-US" sz="1600" dirty="0"/>
              <a:t>import </a:t>
            </a:r>
            <a:r>
              <a:rPr lang="en-US" sz="1600" dirty="0" err="1"/>
              <a:t>java.awt.event</a:t>
            </a:r>
            <a:r>
              <a:rPr lang="en-US" sz="1600" dirty="0"/>
              <a:t>.*;</a:t>
            </a:r>
          </a:p>
          <a:p>
            <a:pPr marL="0" indent="0" algn="just">
              <a:buNone/>
            </a:pPr>
            <a:r>
              <a:rPr lang="en-US" sz="1600" dirty="0"/>
              <a:t>import </a:t>
            </a:r>
            <a:r>
              <a:rPr lang="en-US" sz="1600" dirty="0" err="1"/>
              <a:t>java.applet</a:t>
            </a:r>
            <a:r>
              <a:rPr lang="en-US" sz="1600" dirty="0"/>
              <a:t>.*;</a:t>
            </a:r>
          </a:p>
          <a:p>
            <a:pPr marL="0" indent="0" algn="just">
              <a:buNone/>
            </a:pPr>
            <a:r>
              <a:rPr lang="en-US" sz="1600" dirty="0"/>
              <a:t>public class </a:t>
            </a:r>
            <a:r>
              <a:rPr lang="en-US" sz="1600" dirty="0" err="1"/>
              <a:t>MyAppletMouseAWT</a:t>
            </a:r>
            <a:r>
              <a:rPr lang="en-US" sz="1600" dirty="0"/>
              <a:t> extends Applet implements </a:t>
            </a:r>
            <a:r>
              <a:rPr lang="en-US" sz="1600" dirty="0" err="1"/>
              <a:t>MouseListener</a:t>
            </a:r>
            <a:r>
              <a:rPr lang="en-US" sz="1600" dirty="0"/>
              <a:t>, </a:t>
            </a:r>
            <a:r>
              <a:rPr lang="en-US" sz="1600" dirty="0" err="1"/>
              <a:t>MouseMotionListener</a:t>
            </a:r>
            <a:endParaRPr lang="en-US" sz="1600" dirty="0"/>
          </a:p>
          <a:p>
            <a:pPr marL="0" indent="0" algn="just">
              <a:buNone/>
            </a:pPr>
            <a:r>
              <a:rPr lang="en-US" sz="1600" dirty="0"/>
              <a:t>{</a:t>
            </a:r>
          </a:p>
          <a:p>
            <a:pPr marL="0" indent="0" algn="just">
              <a:buNone/>
            </a:pPr>
            <a:r>
              <a:rPr lang="en-US" sz="1600" dirty="0"/>
              <a:t>	Label </a:t>
            </a:r>
            <a:r>
              <a:rPr lang="en-US" sz="1600" dirty="0" err="1"/>
              <a:t>label</a:t>
            </a:r>
            <a:r>
              <a:rPr lang="en-US" sz="1600" dirty="0"/>
              <a:t>;</a:t>
            </a:r>
          </a:p>
          <a:p>
            <a:pPr marL="0" indent="0" algn="just">
              <a:buNone/>
            </a:pPr>
            <a:r>
              <a:rPr lang="en-US" sz="1600" dirty="0"/>
              <a:t>	public void </a:t>
            </a:r>
            <a:r>
              <a:rPr lang="en-US" sz="1600" dirty="0" err="1"/>
              <a:t>init</a:t>
            </a:r>
            <a:r>
              <a:rPr lang="en-US" sz="1600" dirty="0"/>
              <a:t>()</a:t>
            </a:r>
          </a:p>
          <a:p>
            <a:pPr marL="0" indent="0" algn="just">
              <a:buNone/>
            </a:pPr>
            <a:r>
              <a:rPr lang="en-US" sz="1600" dirty="0"/>
              <a:t>	{</a:t>
            </a:r>
          </a:p>
          <a:p>
            <a:pPr marL="0" indent="0" algn="just">
              <a:buNone/>
            </a:pPr>
            <a:r>
              <a:rPr lang="en-US" sz="1600" dirty="0"/>
              <a:t>		</a:t>
            </a:r>
            <a:r>
              <a:rPr lang="en-US" sz="1600" dirty="0" err="1"/>
              <a:t>setSize</a:t>
            </a:r>
            <a:r>
              <a:rPr lang="en-US" sz="1600" dirty="0"/>
              <a:t>(600,600);</a:t>
            </a:r>
          </a:p>
          <a:p>
            <a:pPr marL="0" indent="0" algn="just">
              <a:buNone/>
            </a:pPr>
            <a:r>
              <a:rPr lang="en-US" sz="1600" dirty="0"/>
              <a:t>		//</a:t>
            </a:r>
            <a:r>
              <a:rPr lang="en-US" sz="1600" dirty="0" err="1"/>
              <a:t>setLayout</a:t>
            </a:r>
            <a:r>
              <a:rPr lang="en-US" sz="1600" dirty="0"/>
              <a:t>(new </a:t>
            </a:r>
            <a:r>
              <a:rPr lang="en-US" sz="1600" dirty="0" err="1"/>
              <a:t>FlowLayout</a:t>
            </a:r>
            <a:r>
              <a:rPr lang="en-US" sz="1600" dirty="0"/>
              <a:t>());</a:t>
            </a:r>
          </a:p>
          <a:p>
            <a:pPr marL="0" indent="0" algn="just">
              <a:buNone/>
            </a:pPr>
            <a:r>
              <a:rPr lang="en-US" sz="1600" dirty="0"/>
              <a:t>		</a:t>
            </a:r>
            <a:r>
              <a:rPr lang="en-US" sz="1600" dirty="0" err="1"/>
              <a:t>setLayout</a:t>
            </a:r>
            <a:r>
              <a:rPr lang="en-US" sz="1600" dirty="0"/>
              <a:t>(null);</a:t>
            </a:r>
          </a:p>
          <a:p>
            <a:pPr marL="0" indent="0" algn="just">
              <a:buNone/>
            </a:pPr>
            <a:r>
              <a:rPr lang="en-US" sz="1600" dirty="0"/>
              <a:t>		label = new Label();</a:t>
            </a:r>
          </a:p>
          <a:p>
            <a:pPr marL="0" indent="0" algn="just">
              <a:buNone/>
            </a:pPr>
            <a:r>
              <a:rPr lang="en-US" sz="1600" dirty="0"/>
              <a:t>		add(label);</a:t>
            </a:r>
          </a:p>
          <a:p>
            <a:pPr marL="0" indent="0" algn="just">
              <a:buNone/>
            </a:pPr>
            <a:r>
              <a:rPr lang="en-US" sz="1600" dirty="0"/>
              <a:t>		</a:t>
            </a:r>
            <a:r>
              <a:rPr lang="en-US" sz="1600" dirty="0" err="1"/>
              <a:t>label.setBounds</a:t>
            </a:r>
            <a:r>
              <a:rPr lang="en-US" sz="1600" dirty="0"/>
              <a:t>(50,50,100,160);</a:t>
            </a:r>
          </a:p>
          <a:p>
            <a:pPr marL="0" indent="0" algn="just">
              <a:buNone/>
            </a:pPr>
            <a:r>
              <a:rPr lang="en-US" sz="1600" dirty="0"/>
              <a:t>		</a:t>
            </a:r>
            <a:r>
              <a:rPr lang="en-US" sz="1600" dirty="0" err="1"/>
              <a:t>addMouseListener</a:t>
            </a:r>
            <a:r>
              <a:rPr lang="en-US" sz="1600" dirty="0"/>
              <a:t>(this);</a:t>
            </a:r>
          </a:p>
          <a:p>
            <a:pPr marL="0" indent="0" algn="just">
              <a:buNone/>
            </a:pPr>
            <a:r>
              <a:rPr lang="en-US" sz="1600" dirty="0"/>
              <a:t>		</a:t>
            </a:r>
            <a:r>
              <a:rPr lang="en-US" sz="1600" dirty="0" err="1"/>
              <a:t>addMouseMotionListener</a:t>
            </a:r>
            <a:r>
              <a:rPr lang="en-US" sz="1600" dirty="0"/>
              <a:t>(this);</a:t>
            </a:r>
          </a:p>
          <a:p>
            <a:pPr marL="0" indent="0" algn="just">
              <a:buNone/>
            </a:pPr>
            <a:r>
              <a:rPr lang="en-US" sz="1600" dirty="0"/>
              <a:t>	}</a:t>
            </a:r>
          </a:p>
          <a:p>
            <a:pPr marL="0" indent="0" algn="just">
              <a:buNone/>
            </a:pPr>
            <a:r>
              <a:rPr lang="en-US" sz="1600" dirty="0"/>
              <a:t>		</a:t>
            </a:r>
            <a:endParaRPr lang="en-US" sz="1600"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143000" y="685800"/>
            <a:ext cx="7467600" cy="4572000"/>
          </a:xfrm>
        </p:spPr>
        <p:txBody>
          <a:bodyPr>
            <a:noAutofit/>
          </a:bodyPr>
          <a:lstStyle/>
          <a:p>
            <a:pPr marL="0" indent="0" algn="just">
              <a:buNone/>
            </a:pPr>
            <a:r>
              <a:rPr lang="en-US" sz="1400" dirty="0"/>
              <a:t>public void </a:t>
            </a:r>
            <a:r>
              <a:rPr lang="en-US" sz="1400" dirty="0" err="1"/>
              <a:t>mouseClicked</a:t>
            </a:r>
            <a:r>
              <a:rPr lang="en-US" sz="1400" dirty="0"/>
              <a:t>(</a:t>
            </a:r>
            <a:r>
              <a:rPr lang="en-US" sz="1400" dirty="0" err="1"/>
              <a:t>MouseEvent</a:t>
            </a:r>
            <a:r>
              <a:rPr lang="en-US" sz="1400" dirty="0"/>
              <a:t> me)</a:t>
            </a:r>
          </a:p>
          <a:p>
            <a:pPr marL="0" indent="0" algn="just">
              <a:buNone/>
            </a:pPr>
            <a:endParaRPr lang="en-US" sz="1400" dirty="0" smtClean="0"/>
          </a:p>
          <a:p>
            <a:pPr marL="0" indent="0" algn="just">
              <a:buNone/>
            </a:pPr>
            <a:r>
              <a:rPr lang="en-US" sz="1400" dirty="0" smtClean="0"/>
              <a:t>{</a:t>
            </a:r>
            <a:endParaRPr lang="en-US" sz="1400" dirty="0"/>
          </a:p>
          <a:p>
            <a:pPr marL="0" indent="0" algn="just">
              <a:buNone/>
            </a:pPr>
            <a:r>
              <a:rPr lang="en-US" sz="1400" dirty="0"/>
              <a:t>		</a:t>
            </a:r>
            <a:r>
              <a:rPr lang="en-US" sz="1400" dirty="0" err="1"/>
              <a:t>label.setText</a:t>
            </a:r>
            <a:r>
              <a:rPr lang="en-US" sz="1400" dirty="0"/>
              <a:t>("Mouse is clicked");</a:t>
            </a:r>
          </a:p>
          <a:p>
            <a:pPr marL="0" indent="0" algn="just">
              <a:buNone/>
            </a:pPr>
            <a:r>
              <a:rPr lang="en-US" sz="1400" dirty="0"/>
              <a:t>	}</a:t>
            </a:r>
          </a:p>
          <a:p>
            <a:pPr marL="0" indent="0" algn="just">
              <a:buNone/>
            </a:pPr>
            <a:r>
              <a:rPr lang="en-US" sz="1400" dirty="0"/>
              <a:t>	public void </a:t>
            </a:r>
            <a:r>
              <a:rPr lang="en-US" sz="1400" dirty="0" err="1"/>
              <a:t>mousePressed</a:t>
            </a:r>
            <a:r>
              <a:rPr lang="en-US" sz="1400" dirty="0"/>
              <a:t>(</a:t>
            </a:r>
            <a:r>
              <a:rPr lang="en-US" sz="1400" dirty="0" err="1"/>
              <a:t>MouseEvent</a:t>
            </a:r>
            <a:r>
              <a:rPr lang="en-US" sz="1400" dirty="0"/>
              <a:t> me){</a:t>
            </a:r>
            <a:r>
              <a:rPr lang="en-US" sz="1400" dirty="0" err="1"/>
              <a:t>label.setText</a:t>
            </a:r>
            <a:r>
              <a:rPr lang="en-US" sz="1400" dirty="0"/>
              <a:t>("Mouse is Pressed");</a:t>
            </a:r>
          </a:p>
          <a:p>
            <a:pPr marL="0" indent="0" algn="just">
              <a:buNone/>
            </a:pPr>
            <a:r>
              <a:rPr lang="en-US" sz="1400" dirty="0"/>
              <a:t>	}</a:t>
            </a:r>
          </a:p>
          <a:p>
            <a:pPr marL="0" indent="0" algn="just">
              <a:buNone/>
            </a:pPr>
            <a:r>
              <a:rPr lang="en-US" sz="1400" dirty="0"/>
              <a:t>	public void </a:t>
            </a:r>
            <a:r>
              <a:rPr lang="en-US" sz="1400" dirty="0" err="1"/>
              <a:t>mouseReleased</a:t>
            </a:r>
            <a:r>
              <a:rPr lang="en-US" sz="1400" dirty="0"/>
              <a:t>(</a:t>
            </a:r>
            <a:r>
              <a:rPr lang="en-US" sz="1400" dirty="0" err="1"/>
              <a:t>MouseEvent</a:t>
            </a:r>
            <a:r>
              <a:rPr lang="en-US" sz="1400" dirty="0"/>
              <a:t> me){</a:t>
            </a:r>
            <a:r>
              <a:rPr lang="en-US" sz="1400" dirty="0" err="1"/>
              <a:t>label.setText</a:t>
            </a:r>
            <a:r>
              <a:rPr lang="en-US" sz="1400" dirty="0"/>
              <a:t>("Mouse is </a:t>
            </a:r>
            <a:r>
              <a:rPr lang="en-US" sz="1400" dirty="0" err="1"/>
              <a:t>Relesed</a:t>
            </a:r>
            <a:r>
              <a:rPr lang="en-US" sz="1400" dirty="0"/>
              <a:t>");</a:t>
            </a:r>
          </a:p>
          <a:p>
            <a:pPr marL="0" indent="0" algn="just">
              <a:buNone/>
            </a:pPr>
            <a:r>
              <a:rPr lang="en-US" sz="1400" dirty="0"/>
              <a:t>	}</a:t>
            </a:r>
          </a:p>
          <a:p>
            <a:pPr marL="0" indent="0" algn="just">
              <a:buNone/>
            </a:pPr>
            <a:r>
              <a:rPr lang="en-US" sz="1400" dirty="0"/>
              <a:t>	public void </a:t>
            </a:r>
            <a:r>
              <a:rPr lang="en-US" sz="1400" dirty="0" err="1"/>
              <a:t>mouseEntered</a:t>
            </a:r>
            <a:r>
              <a:rPr lang="en-US" sz="1400" dirty="0"/>
              <a:t>(</a:t>
            </a:r>
            <a:r>
              <a:rPr lang="en-US" sz="1400" dirty="0" err="1"/>
              <a:t>MouseEvent</a:t>
            </a:r>
            <a:r>
              <a:rPr lang="en-US" sz="1400" dirty="0"/>
              <a:t> me){}</a:t>
            </a:r>
          </a:p>
          <a:p>
            <a:pPr marL="0" indent="0" algn="just">
              <a:buNone/>
            </a:pPr>
            <a:r>
              <a:rPr lang="en-US" sz="1400" dirty="0"/>
              <a:t>	public void </a:t>
            </a:r>
            <a:r>
              <a:rPr lang="en-US" sz="1400" dirty="0" err="1"/>
              <a:t>mouseExited</a:t>
            </a:r>
            <a:r>
              <a:rPr lang="en-US" sz="1400" dirty="0"/>
              <a:t>(</a:t>
            </a:r>
            <a:r>
              <a:rPr lang="en-US" sz="1400" dirty="0" err="1"/>
              <a:t>MouseEvent</a:t>
            </a:r>
            <a:r>
              <a:rPr lang="en-US" sz="1400" dirty="0"/>
              <a:t> me){}</a:t>
            </a:r>
          </a:p>
          <a:p>
            <a:pPr marL="0" indent="0" algn="just">
              <a:buNone/>
            </a:pPr>
            <a:r>
              <a:rPr lang="en-US" sz="1400" dirty="0"/>
              <a:t>	public void </a:t>
            </a:r>
            <a:r>
              <a:rPr lang="en-US" sz="1400" dirty="0" err="1"/>
              <a:t>mouseDragged</a:t>
            </a:r>
            <a:r>
              <a:rPr lang="en-US" sz="1400" dirty="0"/>
              <a:t>(</a:t>
            </a:r>
            <a:r>
              <a:rPr lang="en-US" sz="1400" dirty="0" err="1"/>
              <a:t>MouseEvent</a:t>
            </a:r>
            <a:r>
              <a:rPr lang="en-US" sz="1400" dirty="0"/>
              <a:t> me){}</a:t>
            </a:r>
          </a:p>
          <a:p>
            <a:pPr marL="0" indent="0" algn="just">
              <a:buNone/>
            </a:pPr>
            <a:r>
              <a:rPr lang="en-US" sz="1400" dirty="0"/>
              <a:t>	public void </a:t>
            </a:r>
            <a:r>
              <a:rPr lang="en-US" sz="1400" dirty="0" err="1"/>
              <a:t>mouseMoved</a:t>
            </a:r>
            <a:r>
              <a:rPr lang="en-US" sz="1400" dirty="0"/>
              <a:t>(</a:t>
            </a:r>
            <a:r>
              <a:rPr lang="en-US" sz="1400" dirty="0" err="1"/>
              <a:t>MouseEvent</a:t>
            </a:r>
            <a:r>
              <a:rPr lang="en-US" sz="1400" dirty="0"/>
              <a:t> me)</a:t>
            </a:r>
          </a:p>
          <a:p>
            <a:pPr marL="0" indent="0" algn="just">
              <a:buNone/>
            </a:pPr>
            <a:r>
              <a:rPr lang="en-US" sz="1400" dirty="0"/>
              <a:t>	{</a:t>
            </a:r>
          </a:p>
          <a:p>
            <a:pPr marL="0" indent="0" algn="just">
              <a:buNone/>
            </a:pPr>
            <a:r>
              <a:rPr lang="en-US" sz="1400" dirty="0"/>
              <a:t>		</a:t>
            </a:r>
            <a:r>
              <a:rPr lang="en-US" sz="1400" dirty="0" err="1"/>
              <a:t>label.setText</a:t>
            </a:r>
            <a:r>
              <a:rPr lang="en-US" sz="1400" dirty="0"/>
              <a:t>("Mouse is moved");</a:t>
            </a:r>
          </a:p>
          <a:p>
            <a:pPr marL="0" indent="0" algn="just">
              <a:buNone/>
            </a:pPr>
            <a:r>
              <a:rPr lang="en-US" sz="1400" dirty="0"/>
              <a:t>	}</a:t>
            </a:r>
          </a:p>
          <a:p>
            <a:pPr marL="0" indent="0" algn="just">
              <a:buNone/>
            </a:pPr>
            <a:r>
              <a:rPr lang="en-US" sz="1400" dirty="0" smtClean="0"/>
              <a:t>}</a:t>
            </a:r>
            <a:endParaRPr lang="en-US" sz="1400" dirty="0"/>
          </a:p>
        </p:txBody>
      </p:sp>
    </p:spTree>
    <p:extLst>
      <p:ext uri="{BB962C8B-B14F-4D97-AF65-F5344CB8AC3E}">
        <p14:creationId xmlns:p14="http://schemas.microsoft.com/office/powerpoint/2010/main" val="3112968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143000" y="685800"/>
            <a:ext cx="7467600" cy="4572000"/>
          </a:xfrm>
        </p:spPr>
        <p:txBody>
          <a:bodyPr>
            <a:noAutofit/>
          </a:bodyPr>
          <a:lstStyle/>
          <a:p>
            <a:pPr marL="0" indent="0" algn="just">
              <a:buNone/>
            </a:pP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962025"/>
            <a:ext cx="5586412" cy="47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19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143000" y="457200"/>
            <a:ext cx="7467600" cy="5715000"/>
          </a:xfrm>
        </p:spPr>
        <p:txBody>
          <a:bodyPr>
            <a:noAutofit/>
          </a:bodyPr>
          <a:lstStyle/>
          <a:p>
            <a:pPr marL="0" indent="0" algn="just">
              <a:buNone/>
            </a:pPr>
            <a:r>
              <a:rPr lang="en-US" sz="1800" dirty="0"/>
              <a:t>import </a:t>
            </a:r>
            <a:r>
              <a:rPr lang="en-US" sz="1800" dirty="0" err="1"/>
              <a:t>java.awt</a:t>
            </a:r>
            <a:r>
              <a:rPr lang="en-US" sz="1800" dirty="0" smtClean="0"/>
              <a:t>.*; import </a:t>
            </a:r>
            <a:r>
              <a:rPr lang="en-US" sz="1800" dirty="0" err="1"/>
              <a:t>java.awt.event</a:t>
            </a:r>
            <a:r>
              <a:rPr lang="en-US" sz="1800" dirty="0" smtClean="0"/>
              <a:t>.*; import </a:t>
            </a:r>
            <a:r>
              <a:rPr lang="en-US" sz="1800" dirty="0" err="1"/>
              <a:t>java.awt.Graphics</a:t>
            </a:r>
            <a:r>
              <a:rPr lang="en-US" sz="1800" dirty="0"/>
              <a:t>;</a:t>
            </a:r>
          </a:p>
          <a:p>
            <a:pPr marL="0" indent="0" algn="just">
              <a:buNone/>
            </a:pPr>
            <a:r>
              <a:rPr lang="en-US" sz="1800" dirty="0" smtClean="0"/>
              <a:t>public </a:t>
            </a:r>
            <a:r>
              <a:rPr lang="en-US" sz="1800" dirty="0"/>
              <a:t>class </a:t>
            </a:r>
            <a:r>
              <a:rPr lang="en-US" sz="1800" dirty="0" err="1"/>
              <a:t>ActionListenerExample</a:t>
            </a:r>
            <a:r>
              <a:rPr lang="en-US" sz="1800" dirty="0"/>
              <a:t> {</a:t>
            </a:r>
          </a:p>
          <a:p>
            <a:pPr marL="0" indent="0" algn="just">
              <a:buNone/>
            </a:pPr>
            <a:r>
              <a:rPr lang="en-US" sz="1800" dirty="0" smtClean="0"/>
              <a:t>	public </a:t>
            </a:r>
            <a:r>
              <a:rPr lang="en-US" sz="1800" dirty="0"/>
              <a:t>static void main(String[] </a:t>
            </a:r>
            <a:r>
              <a:rPr lang="en-US" sz="1800" dirty="0" err="1"/>
              <a:t>args</a:t>
            </a:r>
            <a:r>
              <a:rPr lang="en-US" sz="1800" dirty="0"/>
              <a:t>) {</a:t>
            </a:r>
          </a:p>
          <a:p>
            <a:pPr marL="0" indent="0" algn="just">
              <a:buNone/>
            </a:pPr>
            <a:r>
              <a:rPr lang="en-US" sz="1800" dirty="0"/>
              <a:t>    </a:t>
            </a:r>
            <a:r>
              <a:rPr lang="en-US" sz="1800" dirty="0" smtClean="0"/>
              <a:t>	Frame </a:t>
            </a:r>
            <a:r>
              <a:rPr lang="en-US" sz="1800" dirty="0"/>
              <a:t>f=new Frame("</a:t>
            </a:r>
            <a:r>
              <a:rPr lang="en-US" sz="1800" dirty="0" err="1"/>
              <a:t>ActionListener</a:t>
            </a:r>
            <a:r>
              <a:rPr lang="en-US" sz="1800" dirty="0"/>
              <a:t> Example");</a:t>
            </a:r>
          </a:p>
          <a:p>
            <a:pPr marL="0" indent="0" algn="just">
              <a:buNone/>
            </a:pPr>
            <a:r>
              <a:rPr lang="en-US" sz="1800" dirty="0"/>
              <a:t>   </a:t>
            </a:r>
            <a:r>
              <a:rPr lang="en-US" sz="1800" dirty="0" smtClean="0"/>
              <a:t>	 </a:t>
            </a:r>
            <a:r>
              <a:rPr lang="en-US" sz="1800" dirty="0"/>
              <a:t>final </a:t>
            </a:r>
            <a:r>
              <a:rPr lang="en-US" sz="1800" dirty="0" err="1"/>
              <a:t>TextField</a:t>
            </a:r>
            <a:r>
              <a:rPr lang="en-US" sz="1800" dirty="0"/>
              <a:t> </a:t>
            </a:r>
            <a:r>
              <a:rPr lang="en-US" sz="1800" dirty="0" err="1"/>
              <a:t>tf</a:t>
            </a:r>
            <a:r>
              <a:rPr lang="en-US" sz="1800" dirty="0"/>
              <a:t>=new </a:t>
            </a:r>
            <a:r>
              <a:rPr lang="en-US" sz="1800" dirty="0" err="1"/>
              <a:t>TextField</a:t>
            </a:r>
            <a:r>
              <a:rPr lang="en-US" sz="1800" dirty="0" smtClean="0"/>
              <a:t>();     </a:t>
            </a:r>
            <a:r>
              <a:rPr lang="en-US" sz="1800" dirty="0" err="1"/>
              <a:t>tf.setBounds</a:t>
            </a:r>
            <a:r>
              <a:rPr lang="en-US" sz="1800" dirty="0"/>
              <a:t>(100,100, 150,30);</a:t>
            </a:r>
          </a:p>
          <a:p>
            <a:pPr marL="0" indent="0" algn="just">
              <a:buNone/>
            </a:pPr>
            <a:r>
              <a:rPr lang="en-US" sz="1800" dirty="0" smtClean="0"/>
              <a:t>	  </a:t>
            </a:r>
            <a:r>
              <a:rPr lang="en-US" sz="1800" dirty="0"/>
              <a:t>Button b=new Button("Press Me</a:t>
            </a:r>
            <a:r>
              <a:rPr lang="en-US" sz="1800" dirty="0" smtClean="0"/>
              <a:t>");     </a:t>
            </a:r>
            <a:r>
              <a:rPr lang="en-US" sz="1800" dirty="0" err="1"/>
              <a:t>b.setBounds</a:t>
            </a:r>
            <a:r>
              <a:rPr lang="en-US" sz="1800" dirty="0"/>
              <a:t>(150,150,60,30</a:t>
            </a:r>
            <a:r>
              <a:rPr lang="en-US" sz="1800" dirty="0" smtClean="0"/>
              <a:t>);</a:t>
            </a:r>
          </a:p>
          <a:p>
            <a:pPr marL="0" indent="0" algn="just">
              <a:buNone/>
            </a:pPr>
            <a:r>
              <a:rPr lang="en-US" sz="1800" dirty="0" smtClean="0"/>
              <a:t>	</a:t>
            </a:r>
            <a:r>
              <a:rPr lang="en-US" sz="1800" dirty="0" err="1" smtClean="0"/>
              <a:t>b.setForeground</a:t>
            </a:r>
            <a:r>
              <a:rPr lang="en-US" sz="1800" dirty="0" smtClean="0"/>
              <a:t>(</a:t>
            </a:r>
            <a:r>
              <a:rPr lang="en-US" sz="1800" dirty="0" err="1" smtClean="0"/>
              <a:t>Color.red</a:t>
            </a:r>
            <a:r>
              <a:rPr lang="en-US" sz="1800" dirty="0" smtClean="0"/>
              <a:t>);</a:t>
            </a:r>
            <a:endParaRPr lang="en-US" sz="1800" dirty="0"/>
          </a:p>
          <a:p>
            <a:pPr marL="0" indent="0" algn="just">
              <a:buNone/>
            </a:pPr>
            <a:r>
              <a:rPr lang="en-US" sz="1800" dirty="0" err="1" smtClean="0">
                <a:solidFill>
                  <a:srgbClr val="FF0000"/>
                </a:solidFill>
              </a:rPr>
              <a:t>b.addActionListener</a:t>
            </a:r>
            <a:r>
              <a:rPr lang="en-US" sz="1800" dirty="0" smtClean="0">
                <a:solidFill>
                  <a:srgbClr val="FF0000"/>
                </a:solidFill>
              </a:rPr>
              <a:t>(new </a:t>
            </a:r>
            <a:r>
              <a:rPr lang="en-US" sz="1800" dirty="0" err="1">
                <a:solidFill>
                  <a:srgbClr val="FF0000"/>
                </a:solidFill>
              </a:rPr>
              <a:t>ActionListener</a:t>
            </a:r>
            <a:r>
              <a:rPr lang="en-US" sz="1800" dirty="0">
                <a:solidFill>
                  <a:srgbClr val="FF0000"/>
                </a:solidFill>
              </a:rPr>
              <a:t>(){</a:t>
            </a:r>
          </a:p>
          <a:p>
            <a:pPr marL="0" indent="0" algn="just">
              <a:buNone/>
            </a:pPr>
            <a:r>
              <a:rPr lang="en-US" sz="1800" dirty="0"/>
              <a:t>    </a:t>
            </a:r>
            <a:r>
              <a:rPr lang="en-US" sz="1800" dirty="0" smtClean="0"/>
              <a:t>	</a:t>
            </a:r>
            <a:r>
              <a:rPr lang="en-US" sz="1800" dirty="0" smtClean="0">
                <a:solidFill>
                  <a:srgbClr val="FF0000"/>
                </a:solidFill>
              </a:rPr>
              <a:t>public </a:t>
            </a:r>
            <a:r>
              <a:rPr lang="en-US" sz="1800" dirty="0">
                <a:solidFill>
                  <a:srgbClr val="FF0000"/>
                </a:solidFill>
              </a:rPr>
              <a:t>void </a:t>
            </a:r>
            <a:r>
              <a:rPr lang="en-US" sz="1800" dirty="0" err="1">
                <a:solidFill>
                  <a:srgbClr val="FF0000"/>
                </a:solidFill>
              </a:rPr>
              <a:t>actionPerformed</a:t>
            </a:r>
            <a:r>
              <a:rPr lang="en-US" sz="1800" dirty="0">
                <a:solidFill>
                  <a:srgbClr val="FF0000"/>
                </a:solidFill>
              </a:rPr>
              <a:t>(</a:t>
            </a:r>
            <a:r>
              <a:rPr lang="en-US" sz="1800" dirty="0" err="1">
                <a:solidFill>
                  <a:srgbClr val="FF0000"/>
                </a:solidFill>
              </a:rPr>
              <a:t>ActionEvent</a:t>
            </a:r>
            <a:r>
              <a:rPr lang="en-US" sz="1800" dirty="0">
                <a:solidFill>
                  <a:srgbClr val="FF0000"/>
                </a:solidFill>
              </a:rPr>
              <a:t> </a:t>
            </a:r>
            <a:r>
              <a:rPr lang="en-US" sz="1800" dirty="0" err="1">
                <a:solidFill>
                  <a:srgbClr val="FF0000"/>
                </a:solidFill>
              </a:rPr>
              <a:t>ae</a:t>
            </a:r>
            <a:r>
              <a:rPr lang="en-US" sz="1800" dirty="0">
                <a:solidFill>
                  <a:srgbClr val="FF0000"/>
                </a:solidFill>
              </a:rPr>
              <a:t>){</a:t>
            </a:r>
          </a:p>
          <a:p>
            <a:pPr marL="0" indent="0" algn="just">
              <a:buNone/>
            </a:pPr>
            <a:r>
              <a:rPr lang="en-US" sz="1800" dirty="0">
                <a:solidFill>
                  <a:srgbClr val="FF0000"/>
                </a:solidFill>
              </a:rPr>
              <a:t>           </a:t>
            </a:r>
            <a:r>
              <a:rPr lang="en-US" sz="1800" dirty="0" smtClean="0">
                <a:solidFill>
                  <a:srgbClr val="FF0000"/>
                </a:solidFill>
              </a:rPr>
              <a:t>	</a:t>
            </a:r>
            <a:r>
              <a:rPr lang="en-US" sz="1800" dirty="0" err="1" smtClean="0">
                <a:solidFill>
                  <a:srgbClr val="FF0000"/>
                </a:solidFill>
              </a:rPr>
              <a:t>tf.setText</a:t>
            </a:r>
            <a:r>
              <a:rPr lang="en-US" sz="1800" dirty="0">
                <a:solidFill>
                  <a:srgbClr val="FF0000"/>
                </a:solidFill>
              </a:rPr>
              <a:t>("Welcome to IICC</a:t>
            </a:r>
            <a:r>
              <a:rPr lang="en-US" sz="1800" dirty="0" smtClean="0">
                <a:solidFill>
                  <a:srgbClr val="FF0000"/>
                </a:solidFill>
              </a:rPr>
              <a:t>.");</a:t>
            </a:r>
          </a:p>
          <a:p>
            <a:pPr marL="0" indent="0" algn="just">
              <a:buNone/>
            </a:pPr>
            <a:r>
              <a:rPr lang="en-US" sz="1800" dirty="0">
                <a:solidFill>
                  <a:srgbClr val="FF0000"/>
                </a:solidFill>
              </a:rPr>
              <a:t>	</a:t>
            </a:r>
            <a:r>
              <a:rPr lang="en-US" sz="1800" dirty="0" smtClean="0">
                <a:solidFill>
                  <a:srgbClr val="FF0000"/>
                </a:solidFill>
              </a:rPr>
              <a:t> </a:t>
            </a:r>
            <a:r>
              <a:rPr lang="en-US" sz="1800" dirty="0" err="1" smtClean="0">
                <a:solidFill>
                  <a:srgbClr val="FF0000"/>
                </a:solidFill>
              </a:rPr>
              <a:t>tf.setForeground</a:t>
            </a:r>
            <a:r>
              <a:rPr lang="en-US" sz="1800" dirty="0" smtClean="0">
                <a:solidFill>
                  <a:srgbClr val="FF0000"/>
                </a:solidFill>
              </a:rPr>
              <a:t>(</a:t>
            </a:r>
            <a:r>
              <a:rPr lang="en-US" sz="1800" dirty="0" err="1" smtClean="0">
                <a:solidFill>
                  <a:srgbClr val="FF0000"/>
                </a:solidFill>
              </a:rPr>
              <a:t>Color.white</a:t>
            </a:r>
            <a:r>
              <a:rPr lang="en-US" sz="1800" dirty="0" smtClean="0">
                <a:solidFill>
                  <a:srgbClr val="FF0000"/>
                </a:solidFill>
              </a:rPr>
              <a:t>);</a:t>
            </a:r>
          </a:p>
          <a:p>
            <a:pPr marL="0" indent="0" algn="just">
              <a:buNone/>
            </a:pPr>
            <a:r>
              <a:rPr lang="en-US" sz="1800" dirty="0" smtClean="0">
                <a:solidFill>
                  <a:srgbClr val="FF0000"/>
                </a:solidFill>
              </a:rPr>
              <a:t>	</a:t>
            </a:r>
            <a:r>
              <a:rPr lang="en-US" sz="1800" dirty="0" err="1" smtClean="0">
                <a:solidFill>
                  <a:srgbClr val="FF0000"/>
                </a:solidFill>
              </a:rPr>
              <a:t>tf.setBackground</a:t>
            </a:r>
            <a:r>
              <a:rPr lang="en-US" sz="1800" dirty="0" smtClean="0">
                <a:solidFill>
                  <a:srgbClr val="FF0000"/>
                </a:solidFill>
              </a:rPr>
              <a:t>(</a:t>
            </a:r>
            <a:r>
              <a:rPr lang="en-US" sz="1800" dirty="0" err="1" smtClean="0">
                <a:solidFill>
                  <a:srgbClr val="FF0000"/>
                </a:solidFill>
              </a:rPr>
              <a:t>Color.blue</a:t>
            </a:r>
            <a:r>
              <a:rPr lang="en-US" sz="1800" dirty="0" smtClean="0">
                <a:solidFill>
                  <a:srgbClr val="FF0000"/>
                </a:solidFill>
              </a:rPr>
              <a:t>);</a:t>
            </a:r>
            <a:endParaRPr lang="en-US" sz="1800" dirty="0">
              <a:solidFill>
                <a:srgbClr val="FF0000"/>
              </a:solidFill>
            </a:endParaRPr>
          </a:p>
          <a:p>
            <a:pPr marL="0" indent="0" algn="just">
              <a:buNone/>
            </a:pPr>
            <a:r>
              <a:rPr lang="en-US" sz="1800" dirty="0" smtClean="0">
                <a:solidFill>
                  <a:srgbClr val="FF0000"/>
                </a:solidFill>
              </a:rPr>
              <a:t>		}     </a:t>
            </a:r>
            <a:r>
              <a:rPr lang="en-US" sz="1800" dirty="0">
                <a:solidFill>
                  <a:srgbClr val="FF0000"/>
                </a:solidFill>
              </a:rPr>
              <a:t>});</a:t>
            </a:r>
          </a:p>
          <a:p>
            <a:pPr marL="0" indent="0" algn="just">
              <a:buNone/>
            </a:pPr>
            <a:r>
              <a:rPr lang="en-US" sz="1800" dirty="0"/>
              <a:t>    </a:t>
            </a:r>
            <a:r>
              <a:rPr lang="en-US" sz="1800" dirty="0" err="1"/>
              <a:t>f.add</a:t>
            </a:r>
            <a:r>
              <a:rPr lang="en-US" sz="1800" dirty="0"/>
              <a:t>(b);</a:t>
            </a:r>
            <a:r>
              <a:rPr lang="en-US" sz="1800" dirty="0" err="1"/>
              <a:t>f.add</a:t>
            </a:r>
            <a:r>
              <a:rPr lang="en-US" sz="1800" dirty="0"/>
              <a:t>(</a:t>
            </a:r>
            <a:r>
              <a:rPr lang="en-US" sz="1800" dirty="0" err="1"/>
              <a:t>tf</a:t>
            </a:r>
            <a:r>
              <a:rPr lang="en-US" sz="1800" dirty="0" smtClean="0"/>
              <a:t>);     </a:t>
            </a:r>
            <a:r>
              <a:rPr lang="en-US" sz="1800" dirty="0" err="1"/>
              <a:t>f.setSize</a:t>
            </a:r>
            <a:r>
              <a:rPr lang="en-US" sz="1800" dirty="0"/>
              <a:t>(400,400);</a:t>
            </a:r>
          </a:p>
          <a:p>
            <a:pPr marL="0" indent="0" algn="just">
              <a:buNone/>
            </a:pPr>
            <a:r>
              <a:rPr lang="en-US" sz="1800" dirty="0"/>
              <a:t>    </a:t>
            </a:r>
            <a:r>
              <a:rPr lang="en-US" sz="1800" dirty="0" err="1"/>
              <a:t>f.setLayout</a:t>
            </a:r>
            <a:r>
              <a:rPr lang="en-US" sz="1800" dirty="0"/>
              <a:t>(null</a:t>
            </a:r>
            <a:r>
              <a:rPr lang="en-US" sz="1800" dirty="0" smtClean="0"/>
              <a:t>);     </a:t>
            </a:r>
            <a:r>
              <a:rPr lang="en-US" sz="1800" dirty="0" err="1"/>
              <a:t>f.setVisible</a:t>
            </a:r>
            <a:r>
              <a:rPr lang="en-US" sz="1800" dirty="0"/>
              <a:t>(true);</a:t>
            </a:r>
          </a:p>
          <a:p>
            <a:pPr marL="0" indent="0" algn="just">
              <a:buNone/>
            </a:pPr>
            <a:r>
              <a:rPr lang="en-US" sz="1800" dirty="0"/>
              <a:t>}</a:t>
            </a:r>
          </a:p>
          <a:p>
            <a:pPr marL="0" indent="0" algn="just">
              <a:buNone/>
            </a:pPr>
            <a:r>
              <a:rPr lang="en-US" sz="1800" dirty="0"/>
              <a:t>}</a:t>
            </a:r>
          </a:p>
        </p:txBody>
      </p:sp>
    </p:spTree>
    <p:extLst>
      <p:ext uri="{BB962C8B-B14F-4D97-AF65-F5344CB8AC3E}">
        <p14:creationId xmlns:p14="http://schemas.microsoft.com/office/powerpoint/2010/main" val="124208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143000" y="457200"/>
            <a:ext cx="7467600" cy="5715000"/>
          </a:xfrm>
        </p:spPr>
        <p:txBody>
          <a:bodyPr>
            <a:noAutofit/>
          </a:bodyPr>
          <a:lstStyle/>
          <a:p>
            <a:pPr marL="0" indent="0" algn="just">
              <a:buNone/>
            </a:pPr>
            <a:endParaRPr lang="en-US" sz="1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721896"/>
            <a:ext cx="4567238" cy="4635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115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Event </a:t>
            </a:r>
            <a:r>
              <a:rPr lang="en-US" dirty="0" smtClean="0"/>
              <a:t>Handling </a:t>
            </a:r>
            <a:r>
              <a:rPr lang="en-US" sz="2400" b="0" dirty="0" err="1" smtClean="0">
                <a:effectLst/>
              </a:rPr>
              <a:t>ItemListener</a:t>
            </a:r>
            <a:r>
              <a:rPr lang="en-US" sz="2400" b="0" dirty="0" smtClean="0">
                <a:effectLst/>
              </a:rPr>
              <a:t> </a:t>
            </a:r>
            <a:r>
              <a:rPr lang="en-US" b="0" dirty="0">
                <a:effectLst/>
              </a:rPr>
              <a:t/>
            </a:r>
            <a:br>
              <a:rPr lang="en-US" b="0" dirty="0">
                <a:effectLst/>
              </a:rPr>
            </a:b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143000" y="457200"/>
            <a:ext cx="7467600" cy="4648200"/>
          </a:xfrm>
        </p:spPr>
        <p:txBody>
          <a:bodyPr>
            <a:noAutofit/>
          </a:bodyPr>
          <a:lstStyle/>
          <a:p>
            <a:pPr marL="0" indent="0" algn="just">
              <a:buNone/>
            </a:pPr>
            <a:r>
              <a:rPr lang="en-US" sz="1800" dirty="0"/>
              <a:t>import </a:t>
            </a:r>
            <a:r>
              <a:rPr lang="en-US" sz="1800" dirty="0" err="1"/>
              <a:t>java.awt</a:t>
            </a:r>
            <a:r>
              <a:rPr lang="en-US" sz="1800" dirty="0" smtClean="0"/>
              <a:t>.*; import </a:t>
            </a:r>
            <a:r>
              <a:rPr lang="en-US" sz="1800" dirty="0" err="1"/>
              <a:t>java.awt.event</a:t>
            </a:r>
            <a:r>
              <a:rPr lang="en-US" sz="1800" dirty="0"/>
              <a:t>.*;</a:t>
            </a:r>
          </a:p>
          <a:p>
            <a:pPr marL="0" indent="0" algn="just">
              <a:buNone/>
            </a:pPr>
            <a:r>
              <a:rPr lang="en-US" sz="1800" dirty="0"/>
              <a:t>public class </a:t>
            </a:r>
            <a:r>
              <a:rPr lang="en-US" sz="1800" dirty="0" err="1"/>
              <a:t>ItemListenerExample</a:t>
            </a:r>
            <a:r>
              <a:rPr lang="en-US" sz="1800" dirty="0"/>
              <a:t> implements </a:t>
            </a:r>
            <a:r>
              <a:rPr lang="en-US" sz="1800" dirty="0" err="1"/>
              <a:t>ItemListener</a:t>
            </a:r>
            <a:r>
              <a:rPr lang="en-US" sz="1800" dirty="0"/>
              <a:t>{</a:t>
            </a:r>
          </a:p>
          <a:p>
            <a:pPr marL="0" indent="0" algn="just">
              <a:buNone/>
            </a:pPr>
            <a:r>
              <a:rPr lang="en-US" sz="1800" dirty="0"/>
              <a:t>    Checkbox checkBox1,checkBox2</a:t>
            </a:r>
            <a:r>
              <a:rPr lang="en-US" sz="1800" dirty="0" smtClean="0"/>
              <a:t>;     </a:t>
            </a:r>
            <a:r>
              <a:rPr lang="en-US" sz="1800" dirty="0"/>
              <a:t>Label </a:t>
            </a:r>
            <a:r>
              <a:rPr lang="en-US" sz="1800" dirty="0" err="1"/>
              <a:t>label</a:t>
            </a:r>
            <a:r>
              <a:rPr lang="en-US" sz="1800" dirty="0"/>
              <a:t>;</a:t>
            </a:r>
          </a:p>
          <a:p>
            <a:pPr marL="0" indent="0" algn="just">
              <a:buNone/>
            </a:pPr>
            <a:r>
              <a:rPr lang="en-US" sz="1800" dirty="0"/>
              <a:t>    </a:t>
            </a:r>
            <a:r>
              <a:rPr lang="en-US" sz="1800" dirty="0" err="1"/>
              <a:t>ItemListenerExample</a:t>
            </a:r>
            <a:r>
              <a:rPr lang="en-US" sz="1800" dirty="0"/>
              <a:t>(){</a:t>
            </a:r>
          </a:p>
          <a:p>
            <a:pPr marL="0" indent="0" algn="just">
              <a:buNone/>
            </a:pPr>
            <a:r>
              <a:rPr lang="en-US" sz="1800" dirty="0"/>
              <a:t>        Frame f= new Frame("</a:t>
            </a:r>
            <a:r>
              <a:rPr lang="en-US" sz="1800" dirty="0" err="1"/>
              <a:t>CheckBox</a:t>
            </a:r>
            <a:r>
              <a:rPr lang="en-US" sz="1800" dirty="0"/>
              <a:t> </a:t>
            </a:r>
            <a:r>
              <a:rPr lang="en-US" sz="1800" dirty="0" err="1"/>
              <a:t>ItemListener</a:t>
            </a:r>
            <a:r>
              <a:rPr lang="en-US" sz="1800" dirty="0"/>
              <a:t> Example");</a:t>
            </a:r>
          </a:p>
          <a:p>
            <a:pPr marL="0" indent="0" algn="just">
              <a:buNone/>
            </a:pPr>
            <a:r>
              <a:rPr lang="en-US" sz="1800" dirty="0"/>
              <a:t>        label = new Label</a:t>
            </a:r>
            <a:r>
              <a:rPr lang="en-US" sz="1800" dirty="0" smtClean="0"/>
              <a:t>();        </a:t>
            </a:r>
            <a:r>
              <a:rPr lang="en-US" sz="1800" dirty="0" err="1"/>
              <a:t>label.setAlignment</a:t>
            </a:r>
            <a:r>
              <a:rPr lang="en-US" sz="1800" dirty="0"/>
              <a:t>(</a:t>
            </a:r>
            <a:r>
              <a:rPr lang="en-US" sz="1800" dirty="0" err="1"/>
              <a:t>Label.CENTER</a:t>
            </a:r>
            <a:r>
              <a:rPr lang="en-US" sz="1800" dirty="0"/>
              <a:t>);</a:t>
            </a:r>
          </a:p>
          <a:p>
            <a:pPr marL="0" indent="0" algn="just">
              <a:buNone/>
            </a:pPr>
            <a:r>
              <a:rPr lang="en-US" sz="1800" dirty="0"/>
              <a:t>        </a:t>
            </a:r>
            <a:r>
              <a:rPr lang="en-US" sz="1800" dirty="0" err="1"/>
              <a:t>label.setSize</a:t>
            </a:r>
            <a:r>
              <a:rPr lang="en-US" sz="1800" dirty="0"/>
              <a:t>(400,100);</a:t>
            </a:r>
          </a:p>
          <a:p>
            <a:pPr marL="0" indent="0" algn="just">
              <a:buNone/>
            </a:pPr>
            <a:r>
              <a:rPr lang="en-US" sz="1800" dirty="0"/>
              <a:t>      </a:t>
            </a:r>
            <a:r>
              <a:rPr lang="en-US" sz="1800" dirty="0" smtClean="0"/>
              <a:t> </a:t>
            </a:r>
            <a:r>
              <a:rPr lang="en-US" sz="1800" dirty="0"/>
              <a:t>checkBox1 = new Checkbox("C</a:t>
            </a:r>
            <a:r>
              <a:rPr lang="en-US" sz="1800" dirty="0" smtClean="0"/>
              <a:t>++"); checkBox1.setBounds(100,100</a:t>
            </a:r>
            <a:r>
              <a:rPr lang="en-US" sz="1800" dirty="0"/>
              <a:t>, 50,50);</a:t>
            </a:r>
          </a:p>
          <a:p>
            <a:pPr marL="0" indent="0" algn="just">
              <a:buNone/>
            </a:pPr>
            <a:r>
              <a:rPr lang="en-US" sz="1800" dirty="0"/>
              <a:t>       </a:t>
            </a:r>
            <a:r>
              <a:rPr lang="en-US" sz="1800" dirty="0" smtClean="0"/>
              <a:t>checkBox2 </a:t>
            </a:r>
            <a:r>
              <a:rPr lang="en-US" sz="1800" dirty="0"/>
              <a:t>= new Checkbox("Java</a:t>
            </a:r>
            <a:r>
              <a:rPr lang="en-US" sz="1800" dirty="0" smtClean="0"/>
              <a:t>"); checkBox2.setBounds(100,150</a:t>
            </a:r>
            <a:r>
              <a:rPr lang="en-US" sz="1800" dirty="0"/>
              <a:t>, 50,50);</a:t>
            </a:r>
          </a:p>
          <a:p>
            <a:pPr marL="0" indent="0" algn="just">
              <a:buNone/>
            </a:pPr>
            <a:r>
              <a:rPr lang="en-US" sz="1800" dirty="0"/>
              <a:t>        </a:t>
            </a:r>
            <a:r>
              <a:rPr lang="en-US" sz="1800" dirty="0" err="1"/>
              <a:t>f.add</a:t>
            </a:r>
            <a:r>
              <a:rPr lang="en-US" sz="1800" dirty="0"/>
              <a:t>(checkBox1); </a:t>
            </a:r>
            <a:r>
              <a:rPr lang="en-US" sz="1800" dirty="0" err="1"/>
              <a:t>f.add</a:t>
            </a:r>
            <a:r>
              <a:rPr lang="en-US" sz="1800" dirty="0"/>
              <a:t>(checkBox2); </a:t>
            </a:r>
            <a:r>
              <a:rPr lang="en-US" sz="1800" dirty="0" err="1"/>
              <a:t>f.add</a:t>
            </a:r>
            <a:r>
              <a:rPr lang="en-US" sz="1800" dirty="0"/>
              <a:t>(label);</a:t>
            </a:r>
          </a:p>
          <a:p>
            <a:pPr marL="0" indent="0" algn="just">
              <a:buNone/>
            </a:pPr>
            <a:r>
              <a:rPr lang="en-US" sz="1800" dirty="0"/>
              <a:t>        checkBox1.addItemListener(this);</a:t>
            </a:r>
          </a:p>
          <a:p>
            <a:pPr marL="0" indent="0" algn="just">
              <a:buNone/>
            </a:pPr>
            <a:r>
              <a:rPr lang="en-US" sz="1800" dirty="0"/>
              <a:t>        checkBox2.addItemListener(this);</a:t>
            </a:r>
          </a:p>
          <a:p>
            <a:pPr marL="0" indent="0" algn="just">
              <a:buNone/>
            </a:pPr>
            <a:r>
              <a:rPr lang="en-US" sz="1800" dirty="0"/>
              <a:t>        </a:t>
            </a:r>
            <a:r>
              <a:rPr lang="en-US" sz="1800" dirty="0" err="1"/>
              <a:t>f.setSize</a:t>
            </a:r>
            <a:r>
              <a:rPr lang="en-US" sz="1800" dirty="0"/>
              <a:t>(400,400</a:t>
            </a:r>
            <a:r>
              <a:rPr lang="en-US" sz="1800" dirty="0" smtClean="0"/>
              <a:t>);        </a:t>
            </a:r>
            <a:r>
              <a:rPr lang="en-US" sz="1800" dirty="0" err="1"/>
              <a:t>f.setLayout</a:t>
            </a:r>
            <a:r>
              <a:rPr lang="en-US" sz="1800" dirty="0"/>
              <a:t>(null</a:t>
            </a:r>
            <a:r>
              <a:rPr lang="en-US" sz="1800" dirty="0" smtClean="0"/>
              <a:t>);        </a:t>
            </a:r>
            <a:r>
              <a:rPr lang="en-US" sz="1800" dirty="0" err="1"/>
              <a:t>f.setVisible</a:t>
            </a:r>
            <a:r>
              <a:rPr lang="en-US" sz="1800" dirty="0"/>
              <a:t>(true);</a:t>
            </a:r>
          </a:p>
          <a:p>
            <a:pPr marL="0" indent="0" algn="just">
              <a:buNone/>
            </a:pPr>
            <a:r>
              <a:rPr lang="en-US" sz="1800" dirty="0"/>
              <a:t>     }</a:t>
            </a:r>
          </a:p>
          <a:p>
            <a:pPr marL="0" indent="0" algn="just">
              <a:buNone/>
            </a:pPr>
            <a:r>
              <a:rPr lang="en-US" sz="1800" dirty="0"/>
              <a:t>    </a:t>
            </a:r>
          </a:p>
        </p:txBody>
      </p:sp>
    </p:spTree>
    <p:extLst>
      <p:ext uri="{BB962C8B-B14F-4D97-AF65-F5344CB8AC3E}">
        <p14:creationId xmlns:p14="http://schemas.microsoft.com/office/powerpoint/2010/main" val="3317767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Event </a:t>
            </a:r>
            <a:r>
              <a:rPr lang="en-US" dirty="0" smtClean="0"/>
              <a:t>Handling </a:t>
            </a:r>
            <a:r>
              <a:rPr lang="en-US" sz="2400" b="0" dirty="0" err="1" smtClean="0">
                <a:effectLst/>
              </a:rPr>
              <a:t>ItemListener</a:t>
            </a:r>
            <a:r>
              <a:rPr lang="en-US" sz="2400" b="0" dirty="0" smtClean="0">
                <a:effectLst/>
              </a:rPr>
              <a:t> </a:t>
            </a:r>
            <a:r>
              <a:rPr lang="en-US" b="0" dirty="0">
                <a:effectLst/>
              </a:rPr>
              <a:t/>
            </a:r>
            <a:br>
              <a:rPr lang="en-US" b="0" dirty="0">
                <a:effectLst/>
              </a:rPr>
            </a:b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457200"/>
            <a:ext cx="7467600" cy="4648200"/>
          </a:xfrm>
        </p:spPr>
        <p:txBody>
          <a:bodyPr>
            <a:noAutofit/>
          </a:bodyPr>
          <a:lstStyle/>
          <a:p>
            <a:pPr marL="0" indent="0" algn="just">
              <a:buNone/>
            </a:pPr>
            <a:r>
              <a:rPr lang="en-US" sz="1800" dirty="0" smtClean="0"/>
              <a:t>public </a:t>
            </a:r>
            <a:r>
              <a:rPr lang="en-US" sz="1800" dirty="0"/>
              <a:t>void </a:t>
            </a:r>
            <a:r>
              <a:rPr lang="en-US" sz="1800" dirty="0" err="1"/>
              <a:t>itemStateChanged</a:t>
            </a:r>
            <a:r>
              <a:rPr lang="en-US" sz="1800" dirty="0"/>
              <a:t>(</a:t>
            </a:r>
            <a:r>
              <a:rPr lang="en-US" sz="1800" dirty="0" err="1"/>
              <a:t>ItemEvent</a:t>
            </a:r>
            <a:r>
              <a:rPr lang="en-US" sz="1800" dirty="0"/>
              <a:t> </a:t>
            </a:r>
            <a:r>
              <a:rPr lang="en-US" sz="1800" dirty="0" err="1"/>
              <a:t>ie</a:t>
            </a:r>
            <a:r>
              <a:rPr lang="en-US" sz="1800" dirty="0"/>
              <a:t>) {</a:t>
            </a:r>
          </a:p>
          <a:p>
            <a:pPr marL="0" indent="0" algn="just">
              <a:buNone/>
            </a:pPr>
            <a:r>
              <a:rPr lang="en-US" sz="1800" dirty="0"/>
              <a:t>        if(</a:t>
            </a:r>
            <a:r>
              <a:rPr lang="en-US" sz="1800" dirty="0" err="1"/>
              <a:t>ie.getSource</a:t>
            </a:r>
            <a:r>
              <a:rPr lang="en-US" sz="1800" dirty="0"/>
              <a:t>()==checkBox1)</a:t>
            </a:r>
          </a:p>
          <a:p>
            <a:pPr marL="0" indent="0" algn="just">
              <a:buNone/>
            </a:pPr>
            <a:r>
              <a:rPr lang="en-US" sz="1800" dirty="0"/>
              <a:t>            </a:t>
            </a:r>
            <a:r>
              <a:rPr lang="en-US" sz="1800" dirty="0" err="1"/>
              <a:t>label.setText</a:t>
            </a:r>
            <a:r>
              <a:rPr lang="en-US" sz="1800" dirty="0"/>
              <a:t>("C++ Checkbox: "</a:t>
            </a:r>
          </a:p>
          <a:p>
            <a:pPr marL="0" indent="0" algn="just">
              <a:buNone/>
            </a:pPr>
            <a:r>
              <a:rPr lang="en-US" sz="1800" dirty="0"/>
              <a:t>            + (</a:t>
            </a:r>
            <a:r>
              <a:rPr lang="en-US" sz="1800" dirty="0" err="1"/>
              <a:t>ie.getStateChange</a:t>
            </a:r>
            <a:r>
              <a:rPr lang="en-US" sz="1800" dirty="0"/>
              <a:t>()==1?"checked":"unchecked"));</a:t>
            </a:r>
          </a:p>
          <a:p>
            <a:pPr marL="0" indent="0" algn="just">
              <a:buNone/>
            </a:pPr>
            <a:r>
              <a:rPr lang="en-US" sz="1800" dirty="0"/>
              <a:t>        if(</a:t>
            </a:r>
            <a:r>
              <a:rPr lang="en-US" sz="1800" dirty="0" err="1"/>
              <a:t>ie.getSource</a:t>
            </a:r>
            <a:r>
              <a:rPr lang="en-US" sz="1800" dirty="0"/>
              <a:t>()==checkBox2)</a:t>
            </a:r>
          </a:p>
          <a:p>
            <a:pPr marL="0" indent="0" algn="just">
              <a:buNone/>
            </a:pPr>
            <a:r>
              <a:rPr lang="en-US" sz="1800" dirty="0"/>
              <a:t>        </a:t>
            </a:r>
            <a:r>
              <a:rPr lang="en-US" sz="1800" dirty="0" err="1"/>
              <a:t>label.setText</a:t>
            </a:r>
            <a:r>
              <a:rPr lang="en-US" sz="1800" dirty="0"/>
              <a:t>("Java Checkbox: "</a:t>
            </a:r>
          </a:p>
          <a:p>
            <a:pPr marL="0" indent="0" algn="just">
              <a:buNone/>
            </a:pPr>
            <a:r>
              <a:rPr lang="en-US" sz="1800" dirty="0"/>
              <a:t>        + (</a:t>
            </a:r>
            <a:r>
              <a:rPr lang="en-US" sz="1800" dirty="0" err="1"/>
              <a:t>ie.getStateChange</a:t>
            </a:r>
            <a:r>
              <a:rPr lang="en-US" sz="1800" dirty="0"/>
              <a:t>()==1?"checked":"unchecked"));</a:t>
            </a:r>
          </a:p>
          <a:p>
            <a:pPr marL="0" indent="0" algn="just">
              <a:buNone/>
            </a:pPr>
            <a:r>
              <a:rPr lang="en-US" sz="1800" dirty="0"/>
              <a:t>     }</a:t>
            </a:r>
          </a:p>
          <a:p>
            <a:pPr marL="0" indent="0" algn="just">
              <a:buNone/>
            </a:pPr>
            <a:r>
              <a:rPr lang="en-US" sz="1800" dirty="0"/>
              <a:t>public static void main(String </a:t>
            </a:r>
            <a:r>
              <a:rPr lang="en-US" sz="1800" dirty="0" err="1"/>
              <a:t>args</a:t>
            </a:r>
            <a:r>
              <a:rPr lang="en-US" sz="1800" dirty="0"/>
              <a:t>[])</a:t>
            </a:r>
          </a:p>
          <a:p>
            <a:pPr marL="0" indent="0" algn="just">
              <a:buNone/>
            </a:pPr>
            <a:r>
              <a:rPr lang="en-US" sz="1800" dirty="0"/>
              <a:t>{</a:t>
            </a:r>
          </a:p>
          <a:p>
            <a:pPr marL="0" indent="0" algn="just">
              <a:buNone/>
            </a:pPr>
            <a:r>
              <a:rPr lang="en-US" sz="1800" dirty="0"/>
              <a:t>    new </a:t>
            </a:r>
            <a:r>
              <a:rPr lang="en-US" sz="1800" dirty="0" err="1"/>
              <a:t>ItemListenerExample</a:t>
            </a:r>
            <a:r>
              <a:rPr lang="en-US" sz="1800" dirty="0"/>
              <a:t>();</a:t>
            </a:r>
          </a:p>
          <a:p>
            <a:pPr marL="0" indent="0" algn="just">
              <a:buNone/>
            </a:pPr>
            <a:r>
              <a:rPr lang="en-US" sz="1800" dirty="0"/>
              <a:t>}</a:t>
            </a:r>
          </a:p>
          <a:p>
            <a:pPr marL="0" indent="0" algn="just">
              <a:buNone/>
            </a:pPr>
            <a:r>
              <a:rPr lang="en-US" sz="1800" dirty="0"/>
              <a:t>}</a:t>
            </a:r>
          </a:p>
        </p:txBody>
      </p:sp>
    </p:spTree>
    <p:extLst>
      <p:ext uri="{BB962C8B-B14F-4D97-AF65-F5344CB8AC3E}">
        <p14:creationId xmlns:p14="http://schemas.microsoft.com/office/powerpoint/2010/main" val="242541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a:bodyPr>
          <a:lstStyle/>
          <a:p>
            <a:r>
              <a:rPr lang="en-US" dirty="0" smtClean="0"/>
              <a:t>What is Event Handling?</a:t>
            </a:r>
          </a:p>
          <a:p>
            <a:pPr algn="just"/>
            <a:r>
              <a:rPr lang="en-US" dirty="0" smtClean="0"/>
              <a:t>Event Handling is the mechanism that controls the event and decides what should happen if an event occurs. This mechanism have the code which is known as event handler that is executed when an event occurs. </a:t>
            </a:r>
          </a:p>
          <a:p>
            <a:pPr algn="just"/>
            <a:r>
              <a:rPr lang="en-US" dirty="0" smtClean="0"/>
              <a:t>Java Uses the Delegation Event Model to handle the events. This model defines the standard mechanism to generate and handle the events. Let's have a brief introduction to this model.</a:t>
            </a: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Event </a:t>
            </a:r>
            <a:r>
              <a:rPr lang="en-US" dirty="0" smtClean="0"/>
              <a:t>Handling </a:t>
            </a:r>
            <a:r>
              <a:rPr lang="en-US" sz="2400" b="0" dirty="0" err="1" smtClean="0">
                <a:effectLst/>
              </a:rPr>
              <a:t>ItemListener</a:t>
            </a:r>
            <a:r>
              <a:rPr lang="en-US" sz="2400" b="0" dirty="0" smtClean="0">
                <a:effectLst/>
              </a:rPr>
              <a:t> </a:t>
            </a:r>
            <a:r>
              <a:rPr lang="en-US" b="0" dirty="0">
                <a:effectLst/>
              </a:rPr>
              <a:t/>
            </a:r>
            <a:br>
              <a:rPr lang="en-US" b="0" dirty="0">
                <a:effectLst/>
              </a:rPr>
            </a:br>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
        <p:nvSpPr>
          <p:cNvPr id="7" name="Content Placeholder 6"/>
          <p:cNvSpPr>
            <a:spLocks noGrp="1"/>
          </p:cNvSpPr>
          <p:nvPr>
            <p:ph idx="1"/>
          </p:nvPr>
        </p:nvSpPr>
        <p:spPr>
          <a:xfrm>
            <a:off x="1219200" y="457200"/>
            <a:ext cx="7467600" cy="4648200"/>
          </a:xfrm>
        </p:spPr>
        <p:txBody>
          <a:bodyPr>
            <a:noAutofit/>
          </a:bodyPr>
          <a:lstStyle/>
          <a:p>
            <a:pPr marL="0" indent="0" algn="just">
              <a:buNone/>
            </a:pPr>
            <a:endParaRPr lang="en-US" sz="18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519" y="609601"/>
            <a:ext cx="4385481" cy="43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937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05400"/>
            <a:ext cx="7239000" cy="1295400"/>
          </a:xfrm>
        </p:spPr>
        <p:txBody>
          <a:bodyPr/>
          <a:lstStyle/>
          <a:p>
            <a:r>
              <a:rPr lang="en-US" dirty="0" smtClean="0"/>
              <a:t/>
            </a:r>
            <a:br>
              <a:rPr lang="en-US" dirty="0" smtClean="0"/>
            </a:br>
            <a:r>
              <a:rPr lang="en-US" dirty="0" smtClean="0"/>
              <a:t>Java </a:t>
            </a:r>
            <a:r>
              <a:rPr lang="en-US" dirty="0"/>
              <a:t>AWT Panel</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Panel is a simplest container class. It provides space in which an application can attach any other component. It inherits the Container class.</a:t>
            </a:r>
          </a:p>
          <a:p>
            <a:r>
              <a:rPr lang="en-US" dirty="0"/>
              <a:t>It doesn't have title bar.</a:t>
            </a:r>
          </a:p>
          <a:p>
            <a:endParaRPr lang="en-US" dirty="0"/>
          </a:p>
        </p:txBody>
      </p:sp>
      <p:sp>
        <p:nvSpPr>
          <p:cNvPr id="4" name="Date Placeholder 3"/>
          <p:cNvSpPr>
            <a:spLocks noGrp="1"/>
          </p:cNvSpPr>
          <p:nvPr>
            <p:ph type="dt" sz="half" idx="10"/>
          </p:nvPr>
        </p:nvSpPr>
        <p:spPr/>
        <p:txBody>
          <a:bodyPr/>
          <a:lstStyle/>
          <a:p>
            <a:fld id="{44460E12-092F-406B-BFD4-5EA80C050D3A}" type="datetime1">
              <a:rPr lang="en-US" smtClean="0"/>
              <a:pPr/>
              <a:t>3/22/2018</a:t>
            </a:fld>
            <a:endParaRPr lang="en-US"/>
          </a:p>
        </p:txBody>
      </p:sp>
      <p:sp>
        <p:nvSpPr>
          <p:cNvPr id="5" name="Slide Number Placeholder 4"/>
          <p:cNvSpPr>
            <a:spLocks noGrp="1"/>
          </p:cNvSpPr>
          <p:nvPr>
            <p:ph type="sldNum" sz="quarter" idx="11"/>
          </p:nvPr>
        </p:nvSpPr>
        <p:spPr/>
        <p:txBody>
          <a:bodyPr/>
          <a:lstStyle/>
          <a:p>
            <a:r>
              <a:rPr lang="en-US" smtClean="0"/>
              <a:t>AB</a:t>
            </a:r>
            <a:endParaRPr lang="en-US" dirty="0"/>
          </a:p>
        </p:txBody>
      </p:sp>
      <p:sp>
        <p:nvSpPr>
          <p:cNvPr id="6" name="Footer Placeholder 5"/>
          <p:cNvSpPr>
            <a:spLocks noGrp="1"/>
          </p:cNvSpPr>
          <p:nvPr>
            <p:ph type="ftr" sz="quarter" idx="12"/>
          </p:nvPr>
        </p:nvSpPr>
        <p:spPr/>
        <p:txBody>
          <a:bodyPr/>
          <a:lstStyle/>
          <a:p>
            <a:r>
              <a:rPr lang="en-US" smtClean="0"/>
              <a:t>Arvind M Bhave</a:t>
            </a:r>
            <a:endParaRPr lang="en-US" dirty="0"/>
          </a:p>
        </p:txBody>
      </p:sp>
    </p:spTree>
    <p:extLst>
      <p:ext uri="{BB962C8B-B14F-4D97-AF65-F5344CB8AC3E}">
        <p14:creationId xmlns:p14="http://schemas.microsoft.com/office/powerpoint/2010/main" val="1470358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05400"/>
            <a:ext cx="7239000" cy="1295400"/>
          </a:xfrm>
        </p:spPr>
        <p:txBody>
          <a:bodyPr/>
          <a:lstStyle/>
          <a:p>
            <a:r>
              <a:rPr lang="en-US" dirty="0" smtClean="0"/>
              <a:t/>
            </a:r>
            <a:br>
              <a:rPr lang="en-US" dirty="0" smtClean="0"/>
            </a:br>
            <a:r>
              <a:rPr lang="en-US" dirty="0" smtClean="0"/>
              <a:t>Java </a:t>
            </a:r>
            <a:r>
              <a:rPr lang="en-US" dirty="0"/>
              <a:t>AWT Panel</a:t>
            </a:r>
            <a:br>
              <a:rPr lang="en-US" dirty="0"/>
            </a:br>
            <a:endParaRPr lang="en-US" dirty="0"/>
          </a:p>
        </p:txBody>
      </p:sp>
      <p:sp>
        <p:nvSpPr>
          <p:cNvPr id="3" name="Content Placeholder 2"/>
          <p:cNvSpPr>
            <a:spLocks noGrp="1"/>
          </p:cNvSpPr>
          <p:nvPr>
            <p:ph idx="1"/>
          </p:nvPr>
        </p:nvSpPr>
        <p:spPr>
          <a:xfrm>
            <a:off x="1219200" y="228600"/>
            <a:ext cx="7467600" cy="5029200"/>
          </a:xfrm>
        </p:spPr>
        <p:txBody>
          <a:bodyPr>
            <a:noAutofit/>
          </a:bodyPr>
          <a:lstStyle/>
          <a:p>
            <a:pPr marL="0" indent="0">
              <a:buNone/>
            </a:pPr>
            <a:r>
              <a:rPr lang="en-US" sz="1600" dirty="0"/>
              <a:t>import </a:t>
            </a:r>
            <a:r>
              <a:rPr lang="en-US" sz="1600" dirty="0" err="1"/>
              <a:t>java.awt</a:t>
            </a:r>
            <a:r>
              <a:rPr lang="en-US" sz="1600" dirty="0" smtClean="0"/>
              <a:t>.*; import </a:t>
            </a:r>
            <a:r>
              <a:rPr lang="en-US" sz="1600" dirty="0" err="1"/>
              <a:t>java.awt.event</a:t>
            </a:r>
            <a:r>
              <a:rPr lang="en-US" sz="1600" dirty="0" smtClean="0"/>
              <a:t>.*; import </a:t>
            </a:r>
            <a:r>
              <a:rPr lang="en-US" sz="1600" dirty="0" err="1"/>
              <a:t>java.awt.Color</a:t>
            </a:r>
            <a:r>
              <a:rPr lang="en-US" sz="1600" dirty="0"/>
              <a:t>;</a:t>
            </a:r>
          </a:p>
          <a:p>
            <a:pPr marL="0" indent="0">
              <a:buNone/>
            </a:pPr>
            <a:r>
              <a:rPr lang="en-US" sz="1600" dirty="0"/>
              <a:t>public class </a:t>
            </a:r>
            <a:r>
              <a:rPr lang="en-US" sz="1600" dirty="0" err="1"/>
              <a:t>PanelExample</a:t>
            </a:r>
            <a:r>
              <a:rPr lang="en-US" sz="1600" dirty="0"/>
              <a:t> {</a:t>
            </a:r>
          </a:p>
          <a:p>
            <a:pPr marL="0" indent="0">
              <a:buNone/>
            </a:pPr>
            <a:r>
              <a:rPr lang="en-US" sz="1600" dirty="0"/>
              <a:t>     </a:t>
            </a:r>
            <a:r>
              <a:rPr lang="en-US" sz="1600" dirty="0" err="1"/>
              <a:t>PanelExample</a:t>
            </a:r>
            <a:r>
              <a:rPr lang="en-US" sz="1600" dirty="0"/>
              <a:t>()</a:t>
            </a:r>
          </a:p>
          <a:p>
            <a:pPr marL="0" indent="0">
              <a:buNone/>
            </a:pPr>
            <a:r>
              <a:rPr lang="en-US" sz="1600" dirty="0"/>
              <a:t>        {</a:t>
            </a:r>
          </a:p>
          <a:p>
            <a:pPr marL="0" indent="0">
              <a:buNone/>
            </a:pPr>
            <a:r>
              <a:rPr lang="en-US" sz="1600" dirty="0"/>
              <a:t>        Frame f= new Frame("Panel Example");</a:t>
            </a:r>
          </a:p>
          <a:p>
            <a:pPr marL="0" indent="0">
              <a:buNone/>
            </a:pPr>
            <a:r>
              <a:rPr lang="en-US" sz="1600" dirty="0"/>
              <a:t>        Panel panel=new Panel</a:t>
            </a:r>
            <a:r>
              <a:rPr lang="en-US" sz="1600" dirty="0" smtClean="0"/>
              <a:t>();         </a:t>
            </a:r>
            <a:r>
              <a:rPr lang="en-US" sz="1600" dirty="0" err="1"/>
              <a:t>panel.setBounds</a:t>
            </a:r>
            <a:r>
              <a:rPr lang="en-US" sz="1600" dirty="0"/>
              <a:t>(40,80,200,200);</a:t>
            </a:r>
          </a:p>
          <a:p>
            <a:pPr marL="0" indent="0">
              <a:buNone/>
            </a:pPr>
            <a:r>
              <a:rPr lang="en-US" sz="1600" dirty="0"/>
              <a:t>        </a:t>
            </a:r>
            <a:r>
              <a:rPr lang="en-US" sz="1600" dirty="0" err="1"/>
              <a:t>panel.setBackground</a:t>
            </a:r>
            <a:r>
              <a:rPr lang="en-US" sz="1600" dirty="0"/>
              <a:t>(</a:t>
            </a:r>
            <a:r>
              <a:rPr lang="en-US" sz="1600" dirty="0" err="1"/>
              <a:t>Color.gray</a:t>
            </a:r>
            <a:r>
              <a:rPr lang="en-US" sz="1600" dirty="0" smtClean="0"/>
              <a:t>); </a:t>
            </a:r>
            <a:endParaRPr lang="en-US" sz="1600" dirty="0"/>
          </a:p>
          <a:p>
            <a:pPr marL="0" indent="0">
              <a:buNone/>
            </a:pPr>
            <a:r>
              <a:rPr lang="en-US" sz="1600" dirty="0"/>
              <a:t>        Button b1=new Button("Button 1</a:t>
            </a:r>
            <a:r>
              <a:rPr lang="en-US" sz="1600" dirty="0" smtClean="0"/>
              <a:t>");        </a:t>
            </a:r>
            <a:r>
              <a:rPr lang="en-US" sz="1600" dirty="0"/>
              <a:t>b1.setBounds(50,100,80,30);</a:t>
            </a:r>
          </a:p>
          <a:p>
            <a:pPr marL="0" indent="0">
              <a:buNone/>
            </a:pPr>
            <a:r>
              <a:rPr lang="en-US" sz="1600" dirty="0"/>
              <a:t>        b1.setBackground(</a:t>
            </a:r>
            <a:r>
              <a:rPr lang="en-US" sz="1600" dirty="0" err="1"/>
              <a:t>Color.yellow</a:t>
            </a:r>
            <a:r>
              <a:rPr lang="en-US" sz="1600" dirty="0" smtClean="0"/>
              <a:t>); </a:t>
            </a:r>
            <a:endParaRPr lang="en-US" sz="1600" dirty="0"/>
          </a:p>
          <a:p>
            <a:pPr marL="0" indent="0">
              <a:buNone/>
            </a:pPr>
            <a:r>
              <a:rPr lang="en-US" sz="1600" dirty="0"/>
              <a:t>        Button b2=new Button("Button 2</a:t>
            </a:r>
            <a:r>
              <a:rPr lang="en-US" sz="1600" dirty="0" smtClean="0"/>
              <a:t>");         </a:t>
            </a:r>
            <a:r>
              <a:rPr lang="en-US" sz="1600" dirty="0"/>
              <a:t>b2.setBounds(100,100,80,30);</a:t>
            </a:r>
          </a:p>
          <a:p>
            <a:pPr marL="0" indent="0">
              <a:buNone/>
            </a:pPr>
            <a:r>
              <a:rPr lang="en-US" sz="1600" dirty="0"/>
              <a:t>        b2.setBackground(</a:t>
            </a:r>
            <a:r>
              <a:rPr lang="en-US" sz="1600" dirty="0" err="1"/>
              <a:t>Color.green</a:t>
            </a:r>
            <a:r>
              <a:rPr lang="en-US" sz="1600" dirty="0"/>
              <a:t>);</a:t>
            </a:r>
          </a:p>
          <a:p>
            <a:pPr marL="0" indent="0">
              <a:buNone/>
            </a:pPr>
            <a:r>
              <a:rPr lang="en-US" sz="1600" dirty="0"/>
              <a:t>        </a:t>
            </a:r>
            <a:r>
              <a:rPr lang="en-US" sz="1600" dirty="0" err="1"/>
              <a:t>panel.add</a:t>
            </a:r>
            <a:r>
              <a:rPr lang="en-US" sz="1600" dirty="0"/>
              <a:t>(b1); </a:t>
            </a:r>
            <a:r>
              <a:rPr lang="en-US" sz="1600" dirty="0" err="1"/>
              <a:t>panel.add</a:t>
            </a:r>
            <a:r>
              <a:rPr lang="en-US" sz="1600" dirty="0"/>
              <a:t>(b2</a:t>
            </a:r>
            <a:r>
              <a:rPr lang="en-US" sz="1600" dirty="0" smtClean="0"/>
              <a:t>);        </a:t>
            </a:r>
            <a:r>
              <a:rPr lang="en-US" sz="1600" dirty="0" err="1"/>
              <a:t>f.add</a:t>
            </a:r>
            <a:r>
              <a:rPr lang="en-US" sz="1600" dirty="0"/>
              <a:t>(panel);</a:t>
            </a:r>
          </a:p>
          <a:p>
            <a:pPr marL="0" indent="0">
              <a:buNone/>
            </a:pPr>
            <a:r>
              <a:rPr lang="en-US" sz="1600" dirty="0"/>
              <a:t>        </a:t>
            </a:r>
            <a:r>
              <a:rPr lang="en-US" sz="1600" dirty="0" err="1"/>
              <a:t>f.setSize</a:t>
            </a:r>
            <a:r>
              <a:rPr lang="en-US" sz="1600" dirty="0"/>
              <a:t>(400,400</a:t>
            </a:r>
            <a:r>
              <a:rPr lang="en-US" sz="1600" dirty="0" smtClean="0"/>
              <a:t>);        </a:t>
            </a:r>
            <a:r>
              <a:rPr lang="en-US" sz="1600" dirty="0" err="1"/>
              <a:t>f.setLayout</a:t>
            </a:r>
            <a:r>
              <a:rPr lang="en-US" sz="1600" dirty="0"/>
              <a:t>(null</a:t>
            </a:r>
            <a:r>
              <a:rPr lang="en-US" sz="1600" dirty="0" smtClean="0"/>
              <a:t>);         </a:t>
            </a:r>
            <a:r>
              <a:rPr lang="en-US" sz="1600" dirty="0" err="1"/>
              <a:t>f.setVisible</a:t>
            </a:r>
            <a:r>
              <a:rPr lang="en-US" sz="1600" dirty="0"/>
              <a:t>(true);</a:t>
            </a:r>
          </a:p>
          <a:p>
            <a:pPr marL="0" indent="0">
              <a:buNone/>
            </a:pPr>
            <a:r>
              <a:rPr lang="en-US" sz="1600" dirty="0"/>
              <a:t>        }</a:t>
            </a:r>
          </a:p>
          <a:p>
            <a:pPr marL="0" indent="0">
              <a:buNone/>
            </a:pPr>
            <a:r>
              <a:rPr lang="en-US" sz="1600" dirty="0" smtClean="0"/>
              <a:t>        </a:t>
            </a:r>
            <a:r>
              <a:rPr lang="en-US" sz="1600" dirty="0"/>
              <a:t>public static void main(String </a:t>
            </a:r>
            <a:r>
              <a:rPr lang="en-US" sz="1600" dirty="0" err="1"/>
              <a:t>args</a:t>
            </a:r>
            <a:r>
              <a:rPr lang="en-US" sz="1600" dirty="0" smtClean="0"/>
              <a:t>[])       </a:t>
            </a:r>
            <a:r>
              <a:rPr lang="en-US" sz="1600" dirty="0"/>
              <a:t>{</a:t>
            </a:r>
          </a:p>
          <a:p>
            <a:pPr marL="0" indent="0">
              <a:buNone/>
            </a:pPr>
            <a:r>
              <a:rPr lang="en-US" sz="1600" dirty="0"/>
              <a:t>        new </a:t>
            </a:r>
            <a:r>
              <a:rPr lang="en-US" sz="1600" dirty="0" err="1"/>
              <a:t>PanelExample</a:t>
            </a:r>
            <a:r>
              <a:rPr lang="en-US" sz="1600" dirty="0" smtClean="0"/>
              <a:t>();         </a:t>
            </a:r>
            <a:r>
              <a:rPr lang="en-US" sz="1600" dirty="0"/>
              <a:t>}</a:t>
            </a:r>
          </a:p>
          <a:p>
            <a:pPr marL="0" indent="0">
              <a:buNone/>
            </a:pPr>
            <a:r>
              <a:rPr lang="en-US" sz="1600" dirty="0"/>
              <a:t>}</a:t>
            </a:r>
          </a:p>
        </p:txBody>
      </p:sp>
      <p:sp>
        <p:nvSpPr>
          <p:cNvPr id="4" name="Date Placeholder 3"/>
          <p:cNvSpPr>
            <a:spLocks noGrp="1"/>
          </p:cNvSpPr>
          <p:nvPr>
            <p:ph type="dt" sz="half" idx="10"/>
          </p:nvPr>
        </p:nvSpPr>
        <p:spPr/>
        <p:txBody>
          <a:bodyPr/>
          <a:lstStyle/>
          <a:p>
            <a:fld id="{44460E12-092F-406B-BFD4-5EA80C050D3A}" type="datetime1">
              <a:rPr lang="en-US" smtClean="0"/>
              <a:pPr/>
              <a:t>3/22/2018</a:t>
            </a:fld>
            <a:endParaRPr lang="en-US"/>
          </a:p>
        </p:txBody>
      </p:sp>
      <p:sp>
        <p:nvSpPr>
          <p:cNvPr id="5" name="Slide Number Placeholder 4"/>
          <p:cNvSpPr>
            <a:spLocks noGrp="1"/>
          </p:cNvSpPr>
          <p:nvPr>
            <p:ph type="sldNum" sz="quarter" idx="11"/>
          </p:nvPr>
        </p:nvSpPr>
        <p:spPr/>
        <p:txBody>
          <a:bodyPr/>
          <a:lstStyle/>
          <a:p>
            <a:r>
              <a:rPr lang="en-US" smtClean="0"/>
              <a:t>AB</a:t>
            </a:r>
            <a:endParaRPr lang="en-US" dirty="0"/>
          </a:p>
        </p:txBody>
      </p:sp>
      <p:sp>
        <p:nvSpPr>
          <p:cNvPr id="6" name="Footer Placeholder 5"/>
          <p:cNvSpPr>
            <a:spLocks noGrp="1"/>
          </p:cNvSpPr>
          <p:nvPr>
            <p:ph type="ftr" sz="quarter" idx="12"/>
          </p:nvPr>
        </p:nvSpPr>
        <p:spPr/>
        <p:txBody>
          <a:bodyPr/>
          <a:lstStyle/>
          <a:p>
            <a:r>
              <a:rPr lang="en-US" smtClean="0"/>
              <a:t>Arvind M Bhave</a:t>
            </a:r>
            <a:endParaRPr lang="en-US" dirty="0"/>
          </a:p>
        </p:txBody>
      </p:sp>
    </p:spTree>
    <p:extLst>
      <p:ext uri="{BB962C8B-B14F-4D97-AF65-F5344CB8AC3E}">
        <p14:creationId xmlns:p14="http://schemas.microsoft.com/office/powerpoint/2010/main" val="1489564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05400"/>
            <a:ext cx="7239000" cy="1295400"/>
          </a:xfrm>
        </p:spPr>
        <p:txBody>
          <a:bodyPr/>
          <a:lstStyle/>
          <a:p>
            <a:r>
              <a:rPr lang="en-US" dirty="0" smtClean="0"/>
              <a:t/>
            </a:r>
            <a:br>
              <a:rPr lang="en-US" dirty="0" smtClean="0"/>
            </a:br>
            <a:r>
              <a:rPr lang="en-US" dirty="0" smtClean="0"/>
              <a:t>Java </a:t>
            </a:r>
            <a:r>
              <a:rPr lang="en-US" dirty="0"/>
              <a:t>AWT Panel</a:t>
            </a:r>
            <a:br>
              <a:rPr lang="en-US" dirty="0"/>
            </a:br>
            <a:endParaRPr lang="en-US" dirty="0"/>
          </a:p>
        </p:txBody>
      </p:sp>
      <p:sp>
        <p:nvSpPr>
          <p:cNvPr id="3" name="Content Placeholder 2"/>
          <p:cNvSpPr>
            <a:spLocks noGrp="1"/>
          </p:cNvSpPr>
          <p:nvPr>
            <p:ph idx="1"/>
          </p:nvPr>
        </p:nvSpPr>
        <p:spPr>
          <a:xfrm>
            <a:off x="1219200" y="228600"/>
            <a:ext cx="7467600" cy="5029200"/>
          </a:xfrm>
        </p:spPr>
        <p:txBody>
          <a:bodyPr>
            <a:noAutofit/>
          </a:bodyPr>
          <a:lstStyle/>
          <a:p>
            <a:pPr marL="0" indent="0">
              <a:buNone/>
            </a:pPr>
            <a:endParaRPr lang="en-US" sz="1600" dirty="0"/>
          </a:p>
        </p:txBody>
      </p:sp>
      <p:sp>
        <p:nvSpPr>
          <p:cNvPr id="4" name="Date Placeholder 3"/>
          <p:cNvSpPr>
            <a:spLocks noGrp="1"/>
          </p:cNvSpPr>
          <p:nvPr>
            <p:ph type="dt" sz="half" idx="10"/>
          </p:nvPr>
        </p:nvSpPr>
        <p:spPr/>
        <p:txBody>
          <a:bodyPr/>
          <a:lstStyle/>
          <a:p>
            <a:fld id="{44460E12-092F-406B-BFD4-5EA80C050D3A}" type="datetime1">
              <a:rPr lang="en-US" smtClean="0"/>
              <a:pPr/>
              <a:t>3/22/2018</a:t>
            </a:fld>
            <a:endParaRPr lang="en-US"/>
          </a:p>
        </p:txBody>
      </p:sp>
      <p:sp>
        <p:nvSpPr>
          <p:cNvPr id="5" name="Slide Number Placeholder 4"/>
          <p:cNvSpPr>
            <a:spLocks noGrp="1"/>
          </p:cNvSpPr>
          <p:nvPr>
            <p:ph type="sldNum" sz="quarter" idx="11"/>
          </p:nvPr>
        </p:nvSpPr>
        <p:spPr/>
        <p:txBody>
          <a:bodyPr/>
          <a:lstStyle/>
          <a:p>
            <a:r>
              <a:rPr lang="en-US" smtClean="0"/>
              <a:t>AB</a:t>
            </a:r>
            <a:endParaRPr lang="en-US" dirty="0"/>
          </a:p>
        </p:txBody>
      </p:sp>
      <p:sp>
        <p:nvSpPr>
          <p:cNvPr id="6" name="Footer Placeholder 5"/>
          <p:cNvSpPr>
            <a:spLocks noGrp="1"/>
          </p:cNvSpPr>
          <p:nvPr>
            <p:ph type="ftr" sz="quarter" idx="12"/>
          </p:nvPr>
        </p:nvSpPr>
        <p:spPr/>
        <p:txBody>
          <a:bodyPr/>
          <a:lstStyle/>
          <a:p>
            <a:r>
              <a:rPr lang="en-US" smtClean="0"/>
              <a:t>Arvind M Bhave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484" y="533400"/>
            <a:ext cx="438023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782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Scrollbar</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import</a:t>
            </a:r>
            <a:r>
              <a:rPr lang="en-US" dirty="0"/>
              <a:t> </a:t>
            </a:r>
            <a:r>
              <a:rPr lang="en-US" dirty="0" err="1"/>
              <a:t>java.awt</a:t>
            </a:r>
            <a:r>
              <a:rPr lang="en-US" dirty="0"/>
              <a:t>.*;  </a:t>
            </a:r>
          </a:p>
          <a:p>
            <a:r>
              <a:rPr lang="en-US" b="1" dirty="0"/>
              <a:t>class</a:t>
            </a:r>
            <a:r>
              <a:rPr lang="en-US" dirty="0"/>
              <a:t> </a:t>
            </a:r>
            <a:r>
              <a:rPr lang="en-US" dirty="0" err="1"/>
              <a:t>ScrollbarExample</a:t>
            </a:r>
            <a:r>
              <a:rPr lang="en-US" dirty="0"/>
              <a:t>{  </a:t>
            </a:r>
          </a:p>
          <a:p>
            <a:r>
              <a:rPr lang="en-US" dirty="0" err="1"/>
              <a:t>ScrollbarExample</a:t>
            </a:r>
            <a:r>
              <a:rPr lang="en-US" dirty="0"/>
              <a:t>(){  </a:t>
            </a:r>
          </a:p>
          <a:p>
            <a:r>
              <a:rPr lang="en-US" dirty="0"/>
              <a:t>            Frame f= </a:t>
            </a:r>
            <a:r>
              <a:rPr lang="en-US" b="1" dirty="0"/>
              <a:t>new</a:t>
            </a:r>
            <a:r>
              <a:rPr lang="en-US" dirty="0"/>
              <a:t> Frame("Scrollbar Example");  </a:t>
            </a:r>
          </a:p>
          <a:p>
            <a:r>
              <a:rPr lang="en-US" dirty="0"/>
              <a:t>            Scrollbar s=</a:t>
            </a:r>
            <a:r>
              <a:rPr lang="en-US" b="1" dirty="0"/>
              <a:t>new</a:t>
            </a:r>
            <a:r>
              <a:rPr lang="en-US" dirty="0"/>
              <a:t> Scrollbar();  </a:t>
            </a:r>
          </a:p>
          <a:p>
            <a:r>
              <a:rPr lang="en-US" dirty="0"/>
              <a:t>            </a:t>
            </a:r>
            <a:r>
              <a:rPr lang="en-US" dirty="0" err="1"/>
              <a:t>s.setBounds</a:t>
            </a:r>
            <a:r>
              <a:rPr lang="en-US" dirty="0"/>
              <a:t>(100,100, 50,100);  </a:t>
            </a:r>
          </a:p>
          <a:p>
            <a:r>
              <a:rPr lang="en-US" dirty="0"/>
              <a:t>            </a:t>
            </a:r>
            <a:r>
              <a:rPr lang="en-US" dirty="0" err="1"/>
              <a:t>f.add</a:t>
            </a:r>
            <a:r>
              <a:rPr lang="en-US" dirty="0"/>
              <a:t>(s);  </a:t>
            </a:r>
          </a:p>
          <a:p>
            <a:r>
              <a:rPr lang="en-US" dirty="0"/>
              <a:t>            </a:t>
            </a:r>
            <a:r>
              <a:rPr lang="en-US" dirty="0" err="1"/>
              <a:t>f.setSize</a:t>
            </a:r>
            <a:r>
              <a:rPr lang="en-US" dirty="0"/>
              <a:t>(400,400);  </a:t>
            </a:r>
          </a:p>
          <a:p>
            <a:r>
              <a:rPr lang="en-US" dirty="0"/>
              <a:t>            </a:t>
            </a:r>
            <a:r>
              <a:rPr lang="en-US" dirty="0" err="1"/>
              <a:t>f.setLayout</a:t>
            </a:r>
            <a:r>
              <a:rPr lang="en-US" dirty="0"/>
              <a:t>(</a:t>
            </a:r>
            <a:r>
              <a:rPr lang="en-US" b="1" dirty="0"/>
              <a:t>null</a:t>
            </a:r>
            <a:r>
              <a:rPr lang="en-US" dirty="0"/>
              <a:t>);  </a:t>
            </a:r>
          </a:p>
          <a:p>
            <a:r>
              <a:rPr lang="en-US" dirty="0"/>
              <a:t>            </a:t>
            </a:r>
            <a:r>
              <a:rPr lang="en-US" dirty="0" err="1"/>
              <a:t>f.setVisible</a:t>
            </a:r>
            <a:r>
              <a:rPr lang="en-US" dirty="0"/>
              <a:t>(</a:t>
            </a:r>
            <a:r>
              <a:rPr lang="en-US" b="1" dirty="0"/>
              <a:t>true</a:t>
            </a:r>
            <a:r>
              <a:rPr lang="en-US" dirty="0"/>
              <a:t>);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new</a:t>
            </a:r>
            <a:r>
              <a:rPr lang="en-US" dirty="0"/>
              <a:t> </a:t>
            </a:r>
            <a:r>
              <a:rPr lang="en-US" dirty="0" err="1"/>
              <a:t>ScrollbarExample</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44460E12-092F-406B-BFD4-5EA80C050D3A}" type="datetime1">
              <a:rPr lang="en-US" smtClean="0"/>
              <a:pPr/>
              <a:t>3/22/2018</a:t>
            </a:fld>
            <a:endParaRPr lang="en-US"/>
          </a:p>
        </p:txBody>
      </p:sp>
      <p:sp>
        <p:nvSpPr>
          <p:cNvPr id="5" name="Slide Number Placeholder 4"/>
          <p:cNvSpPr>
            <a:spLocks noGrp="1"/>
          </p:cNvSpPr>
          <p:nvPr>
            <p:ph type="sldNum" sz="quarter" idx="11"/>
          </p:nvPr>
        </p:nvSpPr>
        <p:spPr/>
        <p:txBody>
          <a:bodyPr/>
          <a:lstStyle/>
          <a:p>
            <a:r>
              <a:rPr lang="en-US" smtClean="0"/>
              <a:t>AB</a:t>
            </a:r>
            <a:endParaRPr lang="en-US" dirty="0"/>
          </a:p>
        </p:txBody>
      </p:sp>
      <p:sp>
        <p:nvSpPr>
          <p:cNvPr id="6" name="Footer Placeholder 5"/>
          <p:cNvSpPr>
            <a:spLocks noGrp="1"/>
          </p:cNvSpPr>
          <p:nvPr>
            <p:ph type="ftr" sz="quarter" idx="12"/>
          </p:nvPr>
        </p:nvSpPr>
        <p:spPr/>
        <p:txBody>
          <a:bodyPr/>
          <a:lstStyle/>
          <a:p>
            <a:r>
              <a:rPr lang="en-US" smtClean="0"/>
              <a:t>Arvind M Bhave</a:t>
            </a:r>
            <a:endParaRPr lang="en-US" dirty="0"/>
          </a:p>
        </p:txBody>
      </p:sp>
    </p:spTree>
    <p:extLst>
      <p:ext uri="{BB962C8B-B14F-4D97-AF65-F5344CB8AC3E}">
        <p14:creationId xmlns:p14="http://schemas.microsoft.com/office/powerpoint/2010/main" val="3549886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Scrollbar</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44460E12-092F-406B-BFD4-5EA80C050D3A}" type="datetime1">
              <a:rPr lang="en-US" smtClean="0"/>
              <a:pPr/>
              <a:t>3/22/2018</a:t>
            </a:fld>
            <a:endParaRPr lang="en-US"/>
          </a:p>
        </p:txBody>
      </p:sp>
      <p:sp>
        <p:nvSpPr>
          <p:cNvPr id="5" name="Slide Number Placeholder 4"/>
          <p:cNvSpPr>
            <a:spLocks noGrp="1"/>
          </p:cNvSpPr>
          <p:nvPr>
            <p:ph type="sldNum" sz="quarter" idx="11"/>
          </p:nvPr>
        </p:nvSpPr>
        <p:spPr/>
        <p:txBody>
          <a:bodyPr/>
          <a:lstStyle/>
          <a:p>
            <a:r>
              <a:rPr lang="en-US" smtClean="0"/>
              <a:t>AB</a:t>
            </a:r>
            <a:endParaRPr lang="en-US" dirty="0"/>
          </a:p>
        </p:txBody>
      </p:sp>
      <p:sp>
        <p:nvSpPr>
          <p:cNvPr id="6" name="Footer Placeholder 5"/>
          <p:cNvSpPr>
            <a:spLocks noGrp="1"/>
          </p:cNvSpPr>
          <p:nvPr>
            <p:ph type="ftr" sz="quarter" idx="12"/>
          </p:nvPr>
        </p:nvSpPr>
        <p:spPr/>
        <p:txBody>
          <a:bodyPr/>
          <a:lstStyle/>
          <a:p>
            <a:r>
              <a:rPr lang="en-US" smtClean="0"/>
              <a:t>Arvind M Bhave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242" y="838201"/>
            <a:ext cx="4558572" cy="44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53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a:bodyPr>
          <a:lstStyle/>
          <a:p>
            <a:r>
              <a:rPr lang="en-US" dirty="0" smtClean="0">
                <a:hlinkClick r:id="rId2"/>
              </a:rPr>
              <a:t> </a:t>
            </a:r>
            <a:r>
              <a:rPr lang="en-US" b="1" dirty="0" smtClean="0">
                <a:hlinkClick r:id="rId2"/>
              </a:rPr>
              <a:t>Delegation Event Model</a:t>
            </a:r>
            <a:endParaRPr lang="en-US" b="1" dirty="0" smtClean="0"/>
          </a:p>
          <a:p>
            <a:r>
              <a:rPr lang="en-US" b="1" dirty="0" smtClean="0">
                <a:hlinkClick r:id="rId3"/>
              </a:rPr>
              <a:t> </a:t>
            </a:r>
            <a:r>
              <a:rPr lang="en-US" b="1" dirty="0" err="1" smtClean="0">
                <a:hlinkClick r:id="rId3"/>
              </a:rPr>
              <a:t>java.awt.event</a:t>
            </a:r>
            <a:r>
              <a:rPr lang="en-US" b="1" dirty="0" smtClean="0">
                <a:hlinkClick r:id="rId3"/>
              </a:rPr>
              <a:t> Package</a:t>
            </a:r>
            <a:endParaRPr lang="en-US" b="1" dirty="0" smtClean="0"/>
          </a:p>
          <a:p>
            <a:r>
              <a:rPr lang="en-US" b="1" dirty="0" smtClean="0">
                <a:hlinkClick r:id="rId4"/>
              </a:rPr>
              <a:t> Sources of Events</a:t>
            </a:r>
            <a:endParaRPr lang="en-US" b="1" dirty="0" smtClean="0"/>
          </a:p>
          <a:p>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fontScale="92500" lnSpcReduction="10000"/>
          </a:bodyPr>
          <a:lstStyle/>
          <a:p>
            <a:r>
              <a:rPr lang="en-US" dirty="0" smtClean="0"/>
              <a:t>Delegation Event Model has the following key participants namely:</a:t>
            </a:r>
          </a:p>
          <a:p>
            <a:pPr algn="just"/>
            <a:r>
              <a:rPr lang="en-US" b="1" dirty="0" smtClean="0"/>
              <a:t>Source</a:t>
            </a:r>
            <a:r>
              <a:rPr lang="en-US" dirty="0" smtClean="0"/>
              <a:t> - The source is an object on which event occurs. Source is responsible for providing information of the occurred event to it's handler. Java provide as with classes for source object.</a:t>
            </a:r>
          </a:p>
          <a:p>
            <a:pPr algn="just"/>
            <a:r>
              <a:rPr lang="en-US" b="1" dirty="0" smtClean="0"/>
              <a:t>Listener</a:t>
            </a:r>
            <a:r>
              <a:rPr lang="en-US" dirty="0" smtClean="0"/>
              <a:t> - It is also known as event handler. Listener is responsible for generating response to an event. From java implementation point of view the listener is also an object. Listener waits until it receives an event. Once the event is received , the listener process the event an then returns.</a:t>
            </a:r>
          </a:p>
          <a:p>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fontScale="92500" lnSpcReduction="20000"/>
          </a:bodyPr>
          <a:lstStyle/>
          <a:p>
            <a:r>
              <a:rPr lang="en-US" dirty="0" smtClean="0"/>
              <a:t>Delegation Event Model</a:t>
            </a:r>
          </a:p>
          <a:p>
            <a:pPr algn="just"/>
            <a:r>
              <a:rPr lang="en-US" dirty="0" smtClean="0"/>
              <a:t>The </a:t>
            </a:r>
            <a:r>
              <a:rPr lang="en-US" i="1" dirty="0" smtClean="0"/>
              <a:t>delegation event model</a:t>
            </a:r>
            <a:r>
              <a:rPr lang="en-US" dirty="0" smtClean="0"/>
              <a:t> provides a consistent way of generating and processing events. In this model a </a:t>
            </a:r>
            <a:r>
              <a:rPr lang="en-US" i="1" dirty="0" smtClean="0"/>
              <a:t>source</a:t>
            </a:r>
            <a:r>
              <a:rPr lang="en-US" dirty="0" smtClean="0"/>
              <a:t> generates an event and sends it to one or more </a:t>
            </a:r>
            <a:r>
              <a:rPr lang="en-US" i="1" dirty="0" smtClean="0"/>
              <a:t>listeners</a:t>
            </a:r>
            <a:r>
              <a:rPr lang="en-US" dirty="0" smtClean="0"/>
              <a:t>. A listener waits until it receives an event and once it receives an event, processes the event and returns.</a:t>
            </a:r>
          </a:p>
          <a:p>
            <a:pPr algn="just"/>
            <a:r>
              <a:rPr lang="en-US" dirty="0" smtClean="0"/>
              <a:t>The advantage of this model is the application logic for processing the events is clearly separated from the user interface logic. In this model the listeners must register with a source to receive the events.</a:t>
            </a:r>
          </a:p>
          <a:p>
            <a:pPr algn="just"/>
            <a:r>
              <a:rPr lang="en-US" dirty="0" smtClean="0"/>
              <a:t>Another advantage of this model is, notification of events is sent only to the registered listeners.</a:t>
            </a:r>
          </a:p>
          <a:p>
            <a:endParaRPr lang="en-US" dirty="0" smtClean="0"/>
          </a:p>
          <a:p>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a:bodyPr>
          <a:lstStyle/>
          <a:p>
            <a:pPr algn="just"/>
            <a:r>
              <a:rPr lang="en-US" dirty="0" smtClean="0"/>
              <a:t>A source must be registered with listeners in order for the events to be detected. </a:t>
            </a:r>
          </a:p>
          <a:p>
            <a:pPr algn="just"/>
            <a:r>
              <a:rPr lang="en-US" dirty="0" smtClean="0"/>
              <a:t>The general form of a registration method is as follows:</a:t>
            </a:r>
          </a:p>
          <a:p>
            <a:pPr algn="just"/>
            <a:r>
              <a:rPr lang="en-US" dirty="0" smtClean="0">
                <a:solidFill>
                  <a:srgbClr val="FF0000"/>
                </a:solidFill>
              </a:rPr>
              <a:t>public void </a:t>
            </a:r>
            <a:r>
              <a:rPr lang="en-US" dirty="0" err="1" smtClean="0">
                <a:solidFill>
                  <a:srgbClr val="FF0000"/>
                </a:solidFill>
              </a:rPr>
              <a:t>add</a:t>
            </a:r>
            <a:r>
              <a:rPr lang="en-US" i="1" dirty="0" err="1" smtClean="0">
                <a:solidFill>
                  <a:srgbClr val="FF0000"/>
                </a:solidFill>
              </a:rPr>
              <a:t>Type</a:t>
            </a:r>
            <a:r>
              <a:rPr lang="en-US" dirty="0" err="1" smtClean="0">
                <a:solidFill>
                  <a:srgbClr val="FF0000"/>
                </a:solidFill>
              </a:rPr>
              <a:t>Listener</a:t>
            </a:r>
            <a:r>
              <a:rPr lang="en-US" dirty="0" smtClean="0">
                <a:solidFill>
                  <a:srgbClr val="FF0000"/>
                </a:solidFill>
              </a:rPr>
              <a:t>(</a:t>
            </a:r>
            <a:r>
              <a:rPr lang="en-US" i="1" dirty="0" err="1" smtClean="0">
                <a:solidFill>
                  <a:srgbClr val="FF0000"/>
                </a:solidFill>
              </a:rPr>
              <a:t>Type</a:t>
            </a:r>
            <a:r>
              <a:rPr lang="en-US" dirty="0" err="1" smtClean="0">
                <a:solidFill>
                  <a:srgbClr val="FF0000"/>
                </a:solidFill>
              </a:rPr>
              <a:t>Listener</a:t>
            </a:r>
            <a:r>
              <a:rPr lang="en-US" dirty="0" smtClean="0">
                <a:solidFill>
                  <a:srgbClr val="FF0000"/>
                </a:solidFill>
              </a:rPr>
              <a:t> </a:t>
            </a:r>
            <a:r>
              <a:rPr lang="en-US" dirty="0" err="1" smtClean="0">
                <a:solidFill>
                  <a:srgbClr val="FF0000"/>
                </a:solidFill>
              </a:rPr>
              <a:t>tl</a:t>
            </a:r>
            <a:r>
              <a:rPr lang="en-US" dirty="0" smtClean="0">
                <a:solidFill>
                  <a:srgbClr val="FF0000"/>
                </a:solidFill>
              </a:rPr>
              <a:t>)</a:t>
            </a:r>
          </a:p>
          <a:p>
            <a:pPr algn="just"/>
            <a:r>
              <a:rPr lang="en-US" dirty="0" smtClean="0"/>
              <a:t>A listener can also be unregistered from the source using the remove method whose syntax is as follows:</a:t>
            </a:r>
          </a:p>
          <a:p>
            <a:pPr algn="just"/>
            <a:r>
              <a:rPr lang="en-US" sz="2400" dirty="0" smtClean="0">
                <a:solidFill>
                  <a:srgbClr val="FF0000"/>
                </a:solidFill>
              </a:rPr>
              <a:t>public void </a:t>
            </a:r>
            <a:r>
              <a:rPr lang="en-US" sz="2400" dirty="0" err="1" smtClean="0">
                <a:solidFill>
                  <a:srgbClr val="FF0000"/>
                </a:solidFill>
              </a:rPr>
              <a:t>remove</a:t>
            </a:r>
            <a:r>
              <a:rPr lang="en-US" sz="2400" i="1" dirty="0" err="1" smtClean="0">
                <a:solidFill>
                  <a:srgbClr val="FF0000"/>
                </a:solidFill>
              </a:rPr>
              <a:t>Type</a:t>
            </a:r>
            <a:r>
              <a:rPr lang="en-US" sz="2400" dirty="0" err="1" smtClean="0">
                <a:solidFill>
                  <a:srgbClr val="FF0000"/>
                </a:solidFill>
              </a:rPr>
              <a:t>Listener</a:t>
            </a:r>
            <a:r>
              <a:rPr lang="en-US" sz="2400" dirty="0" smtClean="0">
                <a:solidFill>
                  <a:srgbClr val="FF0000"/>
                </a:solidFill>
              </a:rPr>
              <a:t>(</a:t>
            </a:r>
            <a:r>
              <a:rPr lang="en-US" sz="2400" i="1" dirty="0" err="1" smtClean="0">
                <a:solidFill>
                  <a:srgbClr val="FF0000"/>
                </a:solidFill>
              </a:rPr>
              <a:t>Type</a:t>
            </a:r>
            <a:r>
              <a:rPr lang="en-US" sz="2400" dirty="0" err="1" smtClean="0">
                <a:solidFill>
                  <a:srgbClr val="FF0000"/>
                </a:solidFill>
              </a:rPr>
              <a:t>Listener</a:t>
            </a:r>
            <a:r>
              <a:rPr lang="en-US" sz="2400" dirty="0" smtClean="0">
                <a:solidFill>
                  <a:srgbClr val="FF0000"/>
                </a:solidFill>
              </a:rPr>
              <a:t> </a:t>
            </a:r>
            <a:r>
              <a:rPr lang="en-US" sz="2400" dirty="0" err="1" smtClean="0">
                <a:solidFill>
                  <a:srgbClr val="FF0000"/>
                </a:solidFill>
              </a:rPr>
              <a:t>tl</a:t>
            </a:r>
            <a:r>
              <a:rPr lang="en-US" sz="2400" dirty="0" smtClean="0">
                <a:solidFill>
                  <a:srgbClr val="FF0000"/>
                </a:solidFill>
              </a:rPr>
              <a:t>)</a:t>
            </a:r>
          </a:p>
          <a:p>
            <a:pPr algn="just"/>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a:t>
            </a:r>
            <a:endParaRPr lang="en-US" dirty="0"/>
          </a:p>
        </p:txBody>
      </p:sp>
      <p:sp>
        <p:nvSpPr>
          <p:cNvPr id="3" name="Content Placeholder 2"/>
          <p:cNvSpPr>
            <a:spLocks noGrp="1"/>
          </p:cNvSpPr>
          <p:nvPr>
            <p:ph idx="1"/>
          </p:nvPr>
        </p:nvSpPr>
        <p:spPr>
          <a:xfrm>
            <a:off x="1219200" y="838200"/>
            <a:ext cx="7467600" cy="4648200"/>
          </a:xfrm>
        </p:spPr>
        <p:txBody>
          <a:bodyPr>
            <a:normAutofit fontScale="92500" lnSpcReduction="20000"/>
          </a:bodyPr>
          <a:lstStyle/>
          <a:p>
            <a:r>
              <a:rPr lang="en-US" b="1" dirty="0" smtClean="0"/>
              <a:t>Event Listeners</a:t>
            </a:r>
            <a:endParaRPr lang="en-US" dirty="0" smtClean="0"/>
          </a:p>
          <a:p>
            <a:pPr algn="just"/>
            <a:r>
              <a:rPr lang="en-US" dirty="0" smtClean="0"/>
              <a:t>A </a:t>
            </a:r>
            <a:r>
              <a:rPr lang="en-US" i="1" dirty="0" smtClean="0"/>
              <a:t>listener</a:t>
            </a:r>
            <a:r>
              <a:rPr lang="en-US" dirty="0" smtClean="0"/>
              <a:t> is an object that is notified when an event occurs. </a:t>
            </a:r>
          </a:p>
          <a:p>
            <a:pPr algn="just"/>
            <a:r>
              <a:rPr lang="en-US" dirty="0" smtClean="0"/>
              <a:t>A listener has two major requirements. </a:t>
            </a:r>
          </a:p>
          <a:p>
            <a:pPr algn="just"/>
            <a:r>
              <a:rPr lang="en-US" dirty="0" smtClean="0"/>
              <a:t>First is, listener must be registered with a source to receive notifications and </a:t>
            </a:r>
            <a:r>
              <a:rPr lang="en-US" dirty="0" smtClean="0">
                <a:solidFill>
                  <a:srgbClr val="FF0000"/>
                </a:solidFill>
              </a:rPr>
              <a:t>second is</a:t>
            </a:r>
            <a:r>
              <a:rPr lang="en-US" dirty="0" smtClean="0"/>
              <a:t>, it must implement methods to receive and process these notifications.</a:t>
            </a:r>
          </a:p>
          <a:p>
            <a:pPr algn="just"/>
            <a:r>
              <a:rPr lang="en-US" dirty="0" smtClean="0"/>
              <a:t>In Java, events and sources are maintained as classes, listeners are maintained as interfaces. Most of them are available in </a:t>
            </a:r>
            <a:r>
              <a:rPr lang="en-US" i="1" dirty="0" err="1" smtClean="0"/>
              <a:t>java.awt.event</a:t>
            </a:r>
            <a:r>
              <a:rPr lang="en-US" i="1" dirty="0" smtClean="0"/>
              <a:t> </a:t>
            </a:r>
            <a:r>
              <a:rPr lang="en-US" dirty="0" smtClean="0"/>
              <a:t>package.</a:t>
            </a:r>
          </a:p>
          <a:p>
            <a:pPr algn="just"/>
            <a:r>
              <a:rPr lang="en-US" dirty="0" smtClean="0"/>
              <a:t>Examples of listeners are </a:t>
            </a:r>
            <a:r>
              <a:rPr lang="en-US" dirty="0" err="1" smtClean="0"/>
              <a:t>MouseListener</a:t>
            </a:r>
            <a:r>
              <a:rPr lang="en-US" dirty="0" smtClean="0"/>
              <a:t>, Key Listener etc.</a:t>
            </a:r>
          </a:p>
          <a:p>
            <a:pPr algn="just"/>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84E6197-3752-4764-BF9A-4C92E8C03D81}" type="datetime1">
              <a:rPr lang="en-US" smtClean="0"/>
              <a:pPr/>
              <a:t>3/22/2018</a:t>
            </a:fld>
            <a:endParaRPr lang="en-US"/>
          </a:p>
        </p:txBody>
      </p:sp>
      <p:sp>
        <p:nvSpPr>
          <p:cNvPr id="5" name="Footer Placeholder 4"/>
          <p:cNvSpPr>
            <a:spLocks noGrp="1"/>
          </p:cNvSpPr>
          <p:nvPr>
            <p:ph type="ftr" sz="quarter" idx="12"/>
          </p:nvPr>
        </p:nvSpPr>
        <p:spPr/>
        <p:txBody>
          <a:bodyPr/>
          <a:lstStyle/>
          <a:p>
            <a:r>
              <a:rPr lang="en-US" smtClean="0"/>
              <a:t>Arvind M Bhave</a:t>
            </a:r>
            <a:endParaRPr lang="en-US" dirty="0"/>
          </a:p>
        </p:txBody>
      </p:sp>
      <p:sp>
        <p:nvSpPr>
          <p:cNvPr id="6" name="Slide Number Placeholder 5"/>
          <p:cNvSpPr>
            <a:spLocks noGrp="1"/>
          </p:cNvSpPr>
          <p:nvPr>
            <p:ph type="sldNum" sz="quarter" idx="11"/>
          </p:nvPr>
        </p:nvSpPr>
        <p:spPr/>
        <p:txBody>
          <a:bodyPr/>
          <a:lstStyle/>
          <a:p>
            <a:r>
              <a:rPr lang="en-US" smtClean="0"/>
              <a:t>AB</a:t>
            </a:r>
            <a:endParaRPr lang="en-US" dirty="0"/>
          </a:p>
        </p:txBody>
      </p:sp>
    </p:spTree>
    <p:extLst>
      <p:ext uri="{BB962C8B-B14F-4D97-AF65-F5344CB8AC3E}">
        <p14:creationId xmlns:p14="http://schemas.microsoft.com/office/powerpoint/2010/main" val="287196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1093</TotalTime>
  <Words>1460</Words>
  <Application>Microsoft Office PowerPoint</Application>
  <PresentationFormat>On-screen Show (4:3)</PresentationFormat>
  <Paragraphs>455</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Thermal</vt:lpstr>
      <vt:lpstr>Event Handling</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Event Handling </vt:lpstr>
      <vt:lpstr>  Event Handling ItemListener  </vt:lpstr>
      <vt:lpstr>  Event Handling ItemListener  </vt:lpstr>
      <vt:lpstr>  Event Handling ItemListener  </vt:lpstr>
      <vt:lpstr> Java AWT Panel </vt:lpstr>
      <vt:lpstr> Java AWT Panel </vt:lpstr>
      <vt:lpstr> Java AWT Panel </vt:lpstr>
      <vt:lpstr>Scrollbar</vt:lpstr>
      <vt:lpstr>Scrollbar</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AWT</dc:title>
  <dc:creator>com</dc:creator>
  <cp:lastModifiedBy>com</cp:lastModifiedBy>
  <cp:revision>149</cp:revision>
  <dcterms:created xsi:type="dcterms:W3CDTF">2018-02-20T18:11:20Z</dcterms:created>
  <dcterms:modified xsi:type="dcterms:W3CDTF">2018-03-22T18:16:00Z</dcterms:modified>
</cp:coreProperties>
</file>