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7"/>
  </p:notesMasterIdLst>
  <p:sldIdLst>
    <p:sldId id="256" r:id="rId2"/>
    <p:sldId id="257" r:id="rId3"/>
    <p:sldId id="258" r:id="rId4"/>
    <p:sldId id="259" r:id="rId5"/>
    <p:sldId id="260" r:id="rId6"/>
    <p:sldId id="261" r:id="rId7"/>
    <p:sldId id="269" r:id="rId8"/>
    <p:sldId id="263" r:id="rId9"/>
    <p:sldId id="264" r:id="rId10"/>
    <p:sldId id="270" r:id="rId11"/>
    <p:sldId id="272" r:id="rId12"/>
    <p:sldId id="268" r:id="rId13"/>
    <p:sldId id="271" r:id="rId14"/>
    <p:sldId id="265" r:id="rId15"/>
    <p:sldId id="267" r:id="rId16"/>
    <p:sldId id="275" r:id="rId17"/>
    <p:sldId id="276" r:id="rId18"/>
    <p:sldId id="266" r:id="rId19"/>
    <p:sldId id="273" r:id="rId20"/>
    <p:sldId id="274" r:id="rId21"/>
    <p:sldId id="277" r:id="rId22"/>
    <p:sldId id="278" r:id="rId23"/>
    <p:sldId id="280" r:id="rId24"/>
    <p:sldId id="281"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9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D3082C-7BBD-4D5E-A265-2FCDB5A391F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3F0581A-ED0D-4F1F-BFDB-83FE6C6D40D9}">
      <dgm:prSet phldrT="[Text]"/>
      <dgm:spPr/>
      <dgm:t>
        <a:bodyPr/>
        <a:lstStyle/>
        <a:p>
          <a:r>
            <a:rPr lang="en-US" dirty="0" err="1" smtClean="0"/>
            <a:t>Throwable</a:t>
          </a:r>
          <a:endParaRPr lang="en-US" dirty="0"/>
        </a:p>
      </dgm:t>
    </dgm:pt>
    <dgm:pt modelId="{F8A5FEA9-6554-42BF-871E-2E8FD3A51B96}" type="parTrans" cxnId="{32F977E0-FEDF-4409-9EC8-B825E486D45D}">
      <dgm:prSet/>
      <dgm:spPr/>
      <dgm:t>
        <a:bodyPr/>
        <a:lstStyle/>
        <a:p>
          <a:endParaRPr lang="en-US"/>
        </a:p>
      </dgm:t>
    </dgm:pt>
    <dgm:pt modelId="{D5DDC1AE-8BF5-4EC7-B112-71F84F5DC728}" type="sibTrans" cxnId="{32F977E0-FEDF-4409-9EC8-B825E486D45D}">
      <dgm:prSet/>
      <dgm:spPr/>
      <dgm:t>
        <a:bodyPr/>
        <a:lstStyle/>
        <a:p>
          <a:endParaRPr lang="en-US"/>
        </a:p>
      </dgm:t>
    </dgm:pt>
    <dgm:pt modelId="{045F481F-EC7C-434B-927E-594BCD4483D2}">
      <dgm:prSet phldrT="[Text]"/>
      <dgm:spPr/>
      <dgm:t>
        <a:bodyPr/>
        <a:lstStyle/>
        <a:p>
          <a:r>
            <a:rPr lang="en-US" dirty="0" smtClean="0"/>
            <a:t>Exception</a:t>
          </a:r>
          <a:endParaRPr lang="en-US" dirty="0"/>
        </a:p>
      </dgm:t>
    </dgm:pt>
    <dgm:pt modelId="{D711D975-954D-4F49-958D-EB95D16A1287}" type="parTrans" cxnId="{BA04D7F1-C687-4CC9-AF7B-FABEC0FA5412}">
      <dgm:prSet/>
      <dgm:spPr/>
      <dgm:t>
        <a:bodyPr/>
        <a:lstStyle/>
        <a:p>
          <a:endParaRPr lang="en-US"/>
        </a:p>
      </dgm:t>
    </dgm:pt>
    <dgm:pt modelId="{BA0A1AC5-A8F4-412F-A79D-A274BFB25DB6}" type="sibTrans" cxnId="{BA04D7F1-C687-4CC9-AF7B-FABEC0FA5412}">
      <dgm:prSet/>
      <dgm:spPr/>
      <dgm:t>
        <a:bodyPr/>
        <a:lstStyle/>
        <a:p>
          <a:endParaRPr lang="en-US"/>
        </a:p>
      </dgm:t>
    </dgm:pt>
    <dgm:pt modelId="{EF69F423-B328-4AE9-8A83-73539399E9E8}">
      <dgm:prSet phldrT="[Text]"/>
      <dgm:spPr/>
      <dgm:t>
        <a:bodyPr/>
        <a:lstStyle/>
        <a:p>
          <a:r>
            <a:rPr lang="en-US" dirty="0" smtClean="0"/>
            <a:t>Error</a:t>
          </a:r>
          <a:endParaRPr lang="en-US" dirty="0"/>
        </a:p>
      </dgm:t>
    </dgm:pt>
    <dgm:pt modelId="{3058474D-BE71-48F6-B650-FE79D8F4F0BD}" type="parTrans" cxnId="{D80BB6BE-C630-4E6B-92BA-5D4DBA023544}">
      <dgm:prSet/>
      <dgm:spPr/>
      <dgm:t>
        <a:bodyPr/>
        <a:lstStyle/>
        <a:p>
          <a:endParaRPr lang="en-US"/>
        </a:p>
      </dgm:t>
    </dgm:pt>
    <dgm:pt modelId="{952D3D1B-5F19-4B71-A94E-2E62D8030827}" type="sibTrans" cxnId="{D80BB6BE-C630-4E6B-92BA-5D4DBA023544}">
      <dgm:prSet/>
      <dgm:spPr/>
      <dgm:t>
        <a:bodyPr/>
        <a:lstStyle/>
        <a:p>
          <a:endParaRPr lang="en-US"/>
        </a:p>
      </dgm:t>
    </dgm:pt>
    <dgm:pt modelId="{7D5929AE-CBC8-41E5-B8A6-AC939F489A11}" type="pres">
      <dgm:prSet presAssocID="{85D3082C-7BBD-4D5E-A265-2FCDB5A391FB}" presName="hierChild1" presStyleCnt="0">
        <dgm:presLayoutVars>
          <dgm:chPref val="1"/>
          <dgm:dir/>
          <dgm:animOne val="branch"/>
          <dgm:animLvl val="lvl"/>
          <dgm:resizeHandles/>
        </dgm:presLayoutVars>
      </dgm:prSet>
      <dgm:spPr/>
      <dgm:t>
        <a:bodyPr/>
        <a:lstStyle/>
        <a:p>
          <a:endParaRPr lang="en-US"/>
        </a:p>
      </dgm:t>
    </dgm:pt>
    <dgm:pt modelId="{EBE224D7-3309-45C5-958F-5662935B9B5D}" type="pres">
      <dgm:prSet presAssocID="{D3F0581A-ED0D-4F1F-BFDB-83FE6C6D40D9}" presName="hierRoot1" presStyleCnt="0"/>
      <dgm:spPr/>
    </dgm:pt>
    <dgm:pt modelId="{28D0499D-3CB6-4614-B943-628695557438}" type="pres">
      <dgm:prSet presAssocID="{D3F0581A-ED0D-4F1F-BFDB-83FE6C6D40D9}" presName="composite" presStyleCnt="0"/>
      <dgm:spPr/>
    </dgm:pt>
    <dgm:pt modelId="{124185F4-A0A8-45D6-9A08-AA00780B0FBB}" type="pres">
      <dgm:prSet presAssocID="{D3F0581A-ED0D-4F1F-BFDB-83FE6C6D40D9}" presName="background" presStyleLbl="node0" presStyleIdx="0" presStyleCnt="1"/>
      <dgm:spPr/>
    </dgm:pt>
    <dgm:pt modelId="{39D41CFF-81E8-4EFA-9870-D56990089611}" type="pres">
      <dgm:prSet presAssocID="{D3F0581A-ED0D-4F1F-BFDB-83FE6C6D40D9}" presName="text" presStyleLbl="fgAcc0" presStyleIdx="0" presStyleCnt="1">
        <dgm:presLayoutVars>
          <dgm:chPref val="3"/>
        </dgm:presLayoutVars>
      </dgm:prSet>
      <dgm:spPr/>
      <dgm:t>
        <a:bodyPr/>
        <a:lstStyle/>
        <a:p>
          <a:endParaRPr lang="en-US"/>
        </a:p>
      </dgm:t>
    </dgm:pt>
    <dgm:pt modelId="{19A2EF42-6B4C-49EC-9D0D-E9A1ABA50D39}" type="pres">
      <dgm:prSet presAssocID="{D3F0581A-ED0D-4F1F-BFDB-83FE6C6D40D9}" presName="hierChild2" presStyleCnt="0"/>
      <dgm:spPr/>
    </dgm:pt>
    <dgm:pt modelId="{CAE06B52-EBDF-4EA0-8EC3-3BF880FC62EB}" type="pres">
      <dgm:prSet presAssocID="{D711D975-954D-4F49-958D-EB95D16A1287}" presName="Name10" presStyleLbl="parChTrans1D2" presStyleIdx="0" presStyleCnt="2"/>
      <dgm:spPr/>
      <dgm:t>
        <a:bodyPr/>
        <a:lstStyle/>
        <a:p>
          <a:endParaRPr lang="en-US"/>
        </a:p>
      </dgm:t>
    </dgm:pt>
    <dgm:pt modelId="{1EBED6EB-B750-4E0B-89A8-9B9B32A3E262}" type="pres">
      <dgm:prSet presAssocID="{045F481F-EC7C-434B-927E-594BCD4483D2}" presName="hierRoot2" presStyleCnt="0"/>
      <dgm:spPr/>
    </dgm:pt>
    <dgm:pt modelId="{B251B94A-0B71-4426-9556-02BFFDD8ADA2}" type="pres">
      <dgm:prSet presAssocID="{045F481F-EC7C-434B-927E-594BCD4483D2}" presName="composite2" presStyleCnt="0"/>
      <dgm:spPr/>
    </dgm:pt>
    <dgm:pt modelId="{4B7EEC01-61FF-404B-9375-6CB10907B296}" type="pres">
      <dgm:prSet presAssocID="{045F481F-EC7C-434B-927E-594BCD4483D2}" presName="background2" presStyleLbl="node2" presStyleIdx="0" presStyleCnt="2"/>
      <dgm:spPr/>
    </dgm:pt>
    <dgm:pt modelId="{4BFF7698-8938-4FF7-A3C1-43829AEE3683}" type="pres">
      <dgm:prSet presAssocID="{045F481F-EC7C-434B-927E-594BCD4483D2}" presName="text2" presStyleLbl="fgAcc2" presStyleIdx="0" presStyleCnt="2">
        <dgm:presLayoutVars>
          <dgm:chPref val="3"/>
        </dgm:presLayoutVars>
      </dgm:prSet>
      <dgm:spPr/>
      <dgm:t>
        <a:bodyPr/>
        <a:lstStyle/>
        <a:p>
          <a:endParaRPr lang="en-US"/>
        </a:p>
      </dgm:t>
    </dgm:pt>
    <dgm:pt modelId="{B785049C-88B3-4A07-B85B-ABA6A5A69210}" type="pres">
      <dgm:prSet presAssocID="{045F481F-EC7C-434B-927E-594BCD4483D2}" presName="hierChild3" presStyleCnt="0"/>
      <dgm:spPr/>
    </dgm:pt>
    <dgm:pt modelId="{08723FF9-6161-4C93-AA39-CA141FCF7C9B}" type="pres">
      <dgm:prSet presAssocID="{3058474D-BE71-48F6-B650-FE79D8F4F0BD}" presName="Name10" presStyleLbl="parChTrans1D2" presStyleIdx="1" presStyleCnt="2"/>
      <dgm:spPr/>
      <dgm:t>
        <a:bodyPr/>
        <a:lstStyle/>
        <a:p>
          <a:endParaRPr lang="en-US"/>
        </a:p>
      </dgm:t>
    </dgm:pt>
    <dgm:pt modelId="{8EA7017E-30EC-43C8-B1B5-D732A71626F6}" type="pres">
      <dgm:prSet presAssocID="{EF69F423-B328-4AE9-8A83-73539399E9E8}" presName="hierRoot2" presStyleCnt="0"/>
      <dgm:spPr/>
    </dgm:pt>
    <dgm:pt modelId="{5814D68C-B06F-46EA-92ED-641DD012DE6D}" type="pres">
      <dgm:prSet presAssocID="{EF69F423-B328-4AE9-8A83-73539399E9E8}" presName="composite2" presStyleCnt="0"/>
      <dgm:spPr/>
    </dgm:pt>
    <dgm:pt modelId="{347571FA-1F12-4DA2-82DC-6E2FF800D2FB}" type="pres">
      <dgm:prSet presAssocID="{EF69F423-B328-4AE9-8A83-73539399E9E8}" presName="background2" presStyleLbl="node2" presStyleIdx="1" presStyleCnt="2"/>
      <dgm:spPr/>
    </dgm:pt>
    <dgm:pt modelId="{19383D95-C7D3-483E-9B5F-7FFF3DF41CF2}" type="pres">
      <dgm:prSet presAssocID="{EF69F423-B328-4AE9-8A83-73539399E9E8}" presName="text2" presStyleLbl="fgAcc2" presStyleIdx="1" presStyleCnt="2">
        <dgm:presLayoutVars>
          <dgm:chPref val="3"/>
        </dgm:presLayoutVars>
      </dgm:prSet>
      <dgm:spPr/>
      <dgm:t>
        <a:bodyPr/>
        <a:lstStyle/>
        <a:p>
          <a:endParaRPr lang="en-US"/>
        </a:p>
      </dgm:t>
    </dgm:pt>
    <dgm:pt modelId="{2DC9CEA5-EEAD-4459-9E2A-A1F45770BD2A}" type="pres">
      <dgm:prSet presAssocID="{EF69F423-B328-4AE9-8A83-73539399E9E8}" presName="hierChild3" presStyleCnt="0"/>
      <dgm:spPr/>
    </dgm:pt>
  </dgm:ptLst>
  <dgm:cxnLst>
    <dgm:cxn modelId="{6F4FE8AE-813D-4E59-84E2-43750727741C}" type="presOf" srcId="{3058474D-BE71-48F6-B650-FE79D8F4F0BD}" destId="{08723FF9-6161-4C93-AA39-CA141FCF7C9B}" srcOrd="0" destOrd="0" presId="urn:microsoft.com/office/officeart/2005/8/layout/hierarchy1"/>
    <dgm:cxn modelId="{E5D278C2-6EAA-4058-B9A6-CF47013B9959}" type="presOf" srcId="{85D3082C-7BBD-4D5E-A265-2FCDB5A391FB}" destId="{7D5929AE-CBC8-41E5-B8A6-AC939F489A11}" srcOrd="0" destOrd="0" presId="urn:microsoft.com/office/officeart/2005/8/layout/hierarchy1"/>
    <dgm:cxn modelId="{6996F4EE-F92B-46C6-9B5C-D2AF7EE8151B}" type="presOf" srcId="{D711D975-954D-4F49-958D-EB95D16A1287}" destId="{CAE06B52-EBDF-4EA0-8EC3-3BF880FC62EB}" srcOrd="0" destOrd="0" presId="urn:microsoft.com/office/officeart/2005/8/layout/hierarchy1"/>
    <dgm:cxn modelId="{E4E8AFCD-E0AB-4D03-8789-C77254A9C587}" type="presOf" srcId="{045F481F-EC7C-434B-927E-594BCD4483D2}" destId="{4BFF7698-8938-4FF7-A3C1-43829AEE3683}" srcOrd="0" destOrd="0" presId="urn:microsoft.com/office/officeart/2005/8/layout/hierarchy1"/>
    <dgm:cxn modelId="{4B426957-FE7A-4D25-B764-C96D7EC181BB}" type="presOf" srcId="{D3F0581A-ED0D-4F1F-BFDB-83FE6C6D40D9}" destId="{39D41CFF-81E8-4EFA-9870-D56990089611}" srcOrd="0" destOrd="0" presId="urn:microsoft.com/office/officeart/2005/8/layout/hierarchy1"/>
    <dgm:cxn modelId="{32F977E0-FEDF-4409-9EC8-B825E486D45D}" srcId="{85D3082C-7BBD-4D5E-A265-2FCDB5A391FB}" destId="{D3F0581A-ED0D-4F1F-BFDB-83FE6C6D40D9}" srcOrd="0" destOrd="0" parTransId="{F8A5FEA9-6554-42BF-871E-2E8FD3A51B96}" sibTransId="{D5DDC1AE-8BF5-4EC7-B112-71F84F5DC728}"/>
    <dgm:cxn modelId="{BA04D7F1-C687-4CC9-AF7B-FABEC0FA5412}" srcId="{D3F0581A-ED0D-4F1F-BFDB-83FE6C6D40D9}" destId="{045F481F-EC7C-434B-927E-594BCD4483D2}" srcOrd="0" destOrd="0" parTransId="{D711D975-954D-4F49-958D-EB95D16A1287}" sibTransId="{BA0A1AC5-A8F4-412F-A79D-A274BFB25DB6}"/>
    <dgm:cxn modelId="{EED6021C-3A60-4492-824E-202CA90FABA2}" type="presOf" srcId="{EF69F423-B328-4AE9-8A83-73539399E9E8}" destId="{19383D95-C7D3-483E-9B5F-7FFF3DF41CF2}" srcOrd="0" destOrd="0" presId="urn:microsoft.com/office/officeart/2005/8/layout/hierarchy1"/>
    <dgm:cxn modelId="{D80BB6BE-C630-4E6B-92BA-5D4DBA023544}" srcId="{D3F0581A-ED0D-4F1F-BFDB-83FE6C6D40D9}" destId="{EF69F423-B328-4AE9-8A83-73539399E9E8}" srcOrd="1" destOrd="0" parTransId="{3058474D-BE71-48F6-B650-FE79D8F4F0BD}" sibTransId="{952D3D1B-5F19-4B71-A94E-2E62D8030827}"/>
    <dgm:cxn modelId="{69755317-D676-4FD0-86D0-8F0C8458D748}" type="presParOf" srcId="{7D5929AE-CBC8-41E5-B8A6-AC939F489A11}" destId="{EBE224D7-3309-45C5-958F-5662935B9B5D}" srcOrd="0" destOrd="0" presId="urn:microsoft.com/office/officeart/2005/8/layout/hierarchy1"/>
    <dgm:cxn modelId="{2B6876DD-5D0B-423A-8DBF-90565E4E5EBD}" type="presParOf" srcId="{EBE224D7-3309-45C5-958F-5662935B9B5D}" destId="{28D0499D-3CB6-4614-B943-628695557438}" srcOrd="0" destOrd="0" presId="urn:microsoft.com/office/officeart/2005/8/layout/hierarchy1"/>
    <dgm:cxn modelId="{6E92D2A5-2DEC-4AF3-A6AE-85B57CD955D2}" type="presParOf" srcId="{28D0499D-3CB6-4614-B943-628695557438}" destId="{124185F4-A0A8-45D6-9A08-AA00780B0FBB}" srcOrd="0" destOrd="0" presId="urn:microsoft.com/office/officeart/2005/8/layout/hierarchy1"/>
    <dgm:cxn modelId="{DAFE3DBD-F790-408F-BA3C-C825D2D58637}" type="presParOf" srcId="{28D0499D-3CB6-4614-B943-628695557438}" destId="{39D41CFF-81E8-4EFA-9870-D56990089611}" srcOrd="1" destOrd="0" presId="urn:microsoft.com/office/officeart/2005/8/layout/hierarchy1"/>
    <dgm:cxn modelId="{978C365F-84E2-479F-8E13-A27B8AA65912}" type="presParOf" srcId="{EBE224D7-3309-45C5-958F-5662935B9B5D}" destId="{19A2EF42-6B4C-49EC-9D0D-E9A1ABA50D39}" srcOrd="1" destOrd="0" presId="urn:microsoft.com/office/officeart/2005/8/layout/hierarchy1"/>
    <dgm:cxn modelId="{D1342BC7-7E0F-4BBD-A297-67C3FE9B7E75}" type="presParOf" srcId="{19A2EF42-6B4C-49EC-9D0D-E9A1ABA50D39}" destId="{CAE06B52-EBDF-4EA0-8EC3-3BF880FC62EB}" srcOrd="0" destOrd="0" presId="urn:microsoft.com/office/officeart/2005/8/layout/hierarchy1"/>
    <dgm:cxn modelId="{B4F33799-A19D-4052-AE49-F3EBA0272930}" type="presParOf" srcId="{19A2EF42-6B4C-49EC-9D0D-E9A1ABA50D39}" destId="{1EBED6EB-B750-4E0B-89A8-9B9B32A3E262}" srcOrd="1" destOrd="0" presId="urn:microsoft.com/office/officeart/2005/8/layout/hierarchy1"/>
    <dgm:cxn modelId="{F514AB63-ABBF-42A0-99F3-A5CF06D83EE3}" type="presParOf" srcId="{1EBED6EB-B750-4E0B-89A8-9B9B32A3E262}" destId="{B251B94A-0B71-4426-9556-02BFFDD8ADA2}" srcOrd="0" destOrd="0" presId="urn:microsoft.com/office/officeart/2005/8/layout/hierarchy1"/>
    <dgm:cxn modelId="{269ACDBF-CBC3-41AB-9348-1A02BA9A9967}" type="presParOf" srcId="{B251B94A-0B71-4426-9556-02BFFDD8ADA2}" destId="{4B7EEC01-61FF-404B-9375-6CB10907B296}" srcOrd="0" destOrd="0" presId="urn:microsoft.com/office/officeart/2005/8/layout/hierarchy1"/>
    <dgm:cxn modelId="{7ACBFE9C-702F-41C8-8611-632416BC3ECB}" type="presParOf" srcId="{B251B94A-0B71-4426-9556-02BFFDD8ADA2}" destId="{4BFF7698-8938-4FF7-A3C1-43829AEE3683}" srcOrd="1" destOrd="0" presId="urn:microsoft.com/office/officeart/2005/8/layout/hierarchy1"/>
    <dgm:cxn modelId="{C85EFD75-1EA9-424C-B04A-CC71C30D1822}" type="presParOf" srcId="{1EBED6EB-B750-4E0B-89A8-9B9B32A3E262}" destId="{B785049C-88B3-4A07-B85B-ABA6A5A69210}" srcOrd="1" destOrd="0" presId="urn:microsoft.com/office/officeart/2005/8/layout/hierarchy1"/>
    <dgm:cxn modelId="{DC636E3E-1002-46C0-8874-4F28DAE5AC19}" type="presParOf" srcId="{19A2EF42-6B4C-49EC-9D0D-E9A1ABA50D39}" destId="{08723FF9-6161-4C93-AA39-CA141FCF7C9B}" srcOrd="2" destOrd="0" presId="urn:microsoft.com/office/officeart/2005/8/layout/hierarchy1"/>
    <dgm:cxn modelId="{0B95CD14-6EDA-4A9A-85CC-E418D2BC13D6}" type="presParOf" srcId="{19A2EF42-6B4C-49EC-9D0D-E9A1ABA50D39}" destId="{8EA7017E-30EC-43C8-B1B5-D732A71626F6}" srcOrd="3" destOrd="0" presId="urn:microsoft.com/office/officeart/2005/8/layout/hierarchy1"/>
    <dgm:cxn modelId="{5ECEC6E9-8081-4AF3-853B-49F9CD6521D5}" type="presParOf" srcId="{8EA7017E-30EC-43C8-B1B5-D732A71626F6}" destId="{5814D68C-B06F-46EA-92ED-641DD012DE6D}" srcOrd="0" destOrd="0" presId="urn:microsoft.com/office/officeart/2005/8/layout/hierarchy1"/>
    <dgm:cxn modelId="{95093AA1-F730-4853-80DA-E82DC25ED006}" type="presParOf" srcId="{5814D68C-B06F-46EA-92ED-641DD012DE6D}" destId="{347571FA-1F12-4DA2-82DC-6E2FF800D2FB}" srcOrd="0" destOrd="0" presId="urn:microsoft.com/office/officeart/2005/8/layout/hierarchy1"/>
    <dgm:cxn modelId="{8A4C7C52-551A-4F97-A385-580DD9560BF0}" type="presParOf" srcId="{5814D68C-B06F-46EA-92ED-641DD012DE6D}" destId="{19383D95-C7D3-483E-9B5F-7FFF3DF41CF2}" srcOrd="1" destOrd="0" presId="urn:microsoft.com/office/officeart/2005/8/layout/hierarchy1"/>
    <dgm:cxn modelId="{61A5819B-3D5D-4D3E-9DC6-F133EFEB724C}" type="presParOf" srcId="{8EA7017E-30EC-43C8-B1B5-D732A71626F6}" destId="{2DC9CEA5-EEAD-4459-9E2A-A1F45770BD2A}"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0FA7A-6031-4BAD-995D-CA01086DB7BA}" type="datetimeFigureOut">
              <a:rPr lang="en-US" smtClean="0"/>
              <a:pPr/>
              <a:t>3/20/2021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7A02C-C3D2-4E13-855D-F51858C8D1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C7437A2-9CE1-41D2-BE78-540E8FA94A67}" type="datetime1">
              <a:rPr lang="en-US" smtClean="0"/>
              <a:pPr/>
              <a:t>3/20/2021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Arvind M Bhave</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0BF243D-92EB-43A5-A193-05EF14CFAB9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0A7216-C38B-4865-8A40-06DF3B42BD0A}" type="datetime1">
              <a:rPr lang="en-US" smtClean="0"/>
              <a:pPr/>
              <a:t>3/20/2021</a:t>
            </a:fld>
            <a:endParaRPr lang="en-US"/>
          </a:p>
        </p:txBody>
      </p:sp>
      <p:sp>
        <p:nvSpPr>
          <p:cNvPr id="5" name="Footer Placeholder 4"/>
          <p:cNvSpPr>
            <a:spLocks noGrp="1"/>
          </p:cNvSpPr>
          <p:nvPr>
            <p:ph type="ftr" sz="quarter" idx="11"/>
          </p:nvPr>
        </p:nvSpPr>
        <p:spPr/>
        <p:txBody>
          <a:bodyPr/>
          <a:lstStyle/>
          <a:p>
            <a:r>
              <a:rPr lang="en-US" smtClean="0"/>
              <a:t>Arvind M Bhave</a:t>
            </a:r>
            <a:endParaRPr lang="en-US"/>
          </a:p>
        </p:txBody>
      </p:sp>
      <p:sp>
        <p:nvSpPr>
          <p:cNvPr id="6" name="Slide Number Placeholder 5"/>
          <p:cNvSpPr>
            <a:spLocks noGrp="1"/>
          </p:cNvSpPr>
          <p:nvPr>
            <p:ph type="sldNum" sz="quarter" idx="12"/>
          </p:nvPr>
        </p:nvSpPr>
        <p:spPr/>
        <p:txBody>
          <a:bodyPr/>
          <a:lstStyle/>
          <a:p>
            <a:fld id="{B0BF243D-92EB-43A5-A193-05EF14CFAB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71787D-9D7D-4289-BB63-370C7E96B5E3}" type="datetime1">
              <a:rPr lang="en-US" smtClean="0"/>
              <a:pPr/>
              <a:t>3/20/2021</a:t>
            </a:fld>
            <a:endParaRPr lang="en-US"/>
          </a:p>
        </p:txBody>
      </p:sp>
      <p:sp>
        <p:nvSpPr>
          <p:cNvPr id="5" name="Footer Placeholder 4"/>
          <p:cNvSpPr>
            <a:spLocks noGrp="1"/>
          </p:cNvSpPr>
          <p:nvPr>
            <p:ph type="ftr" sz="quarter" idx="11"/>
          </p:nvPr>
        </p:nvSpPr>
        <p:spPr/>
        <p:txBody>
          <a:bodyPr/>
          <a:lstStyle/>
          <a:p>
            <a:r>
              <a:rPr lang="en-US" smtClean="0"/>
              <a:t>Arvind M Bhave</a:t>
            </a:r>
            <a:endParaRPr lang="en-US"/>
          </a:p>
        </p:txBody>
      </p:sp>
      <p:sp>
        <p:nvSpPr>
          <p:cNvPr id="6" name="Slide Number Placeholder 5"/>
          <p:cNvSpPr>
            <a:spLocks noGrp="1"/>
          </p:cNvSpPr>
          <p:nvPr>
            <p:ph type="sldNum" sz="quarter" idx="12"/>
          </p:nvPr>
        </p:nvSpPr>
        <p:spPr/>
        <p:txBody>
          <a:bodyPr/>
          <a:lstStyle/>
          <a:p>
            <a:fld id="{B0BF243D-92EB-43A5-A193-05EF14CFAB9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E28C70D-733F-441F-A476-AA6610F2EC83}" type="datetime1">
              <a:rPr lang="en-US" smtClean="0"/>
              <a:pPr/>
              <a:t>3/20/2021</a:t>
            </a:fld>
            <a:endParaRPr lang="en-US"/>
          </a:p>
        </p:txBody>
      </p:sp>
      <p:sp>
        <p:nvSpPr>
          <p:cNvPr id="5" name="Footer Placeholder 4"/>
          <p:cNvSpPr>
            <a:spLocks noGrp="1"/>
          </p:cNvSpPr>
          <p:nvPr>
            <p:ph type="ftr" sz="quarter" idx="11"/>
          </p:nvPr>
        </p:nvSpPr>
        <p:spPr/>
        <p:txBody>
          <a:bodyPr/>
          <a:lstStyle/>
          <a:p>
            <a:r>
              <a:rPr lang="en-US" smtClean="0"/>
              <a:t>Arvind M Bhave</a:t>
            </a:r>
            <a:endParaRPr lang="en-US"/>
          </a:p>
        </p:txBody>
      </p:sp>
      <p:sp>
        <p:nvSpPr>
          <p:cNvPr id="6" name="Slide Number Placeholder 5"/>
          <p:cNvSpPr>
            <a:spLocks noGrp="1"/>
          </p:cNvSpPr>
          <p:nvPr>
            <p:ph type="sldNum" sz="quarter" idx="12"/>
          </p:nvPr>
        </p:nvSpPr>
        <p:spPr/>
        <p:txBody>
          <a:bodyPr/>
          <a:lstStyle/>
          <a:p>
            <a:fld id="{B0BF243D-92EB-43A5-A193-05EF14CFAB9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E8CD39-5547-4C95-8CF7-27487C75B319}" type="datetime1">
              <a:rPr lang="en-US" smtClean="0"/>
              <a:pPr/>
              <a:t>3/20/2021</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Arvind M Bhave</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0BF243D-92EB-43A5-A193-05EF14CFAB9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FC3EB53-1597-46E3-983D-A08BAE02D7D8}" type="datetime1">
              <a:rPr lang="en-US" smtClean="0"/>
              <a:pPr/>
              <a:t>3/20/2021</a:t>
            </a:fld>
            <a:endParaRPr lang="en-US"/>
          </a:p>
        </p:txBody>
      </p:sp>
      <p:sp>
        <p:nvSpPr>
          <p:cNvPr id="6" name="Footer Placeholder 5"/>
          <p:cNvSpPr>
            <a:spLocks noGrp="1"/>
          </p:cNvSpPr>
          <p:nvPr>
            <p:ph type="ftr" sz="quarter" idx="11"/>
          </p:nvPr>
        </p:nvSpPr>
        <p:spPr/>
        <p:txBody>
          <a:bodyPr/>
          <a:lstStyle/>
          <a:p>
            <a:r>
              <a:rPr lang="en-US" smtClean="0"/>
              <a:t>Arvind M Bhave</a:t>
            </a:r>
            <a:endParaRPr lang="en-US"/>
          </a:p>
        </p:txBody>
      </p:sp>
      <p:sp>
        <p:nvSpPr>
          <p:cNvPr id="7" name="Slide Number Placeholder 6"/>
          <p:cNvSpPr>
            <a:spLocks noGrp="1"/>
          </p:cNvSpPr>
          <p:nvPr>
            <p:ph type="sldNum" sz="quarter" idx="12"/>
          </p:nvPr>
        </p:nvSpPr>
        <p:spPr/>
        <p:txBody>
          <a:bodyPr/>
          <a:lstStyle/>
          <a:p>
            <a:fld id="{B0BF243D-92EB-43A5-A193-05EF14CFAB9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86D9026-AE5B-4B56-8B3B-E1B818FF05E4}" type="datetime1">
              <a:rPr lang="en-US" smtClean="0"/>
              <a:pPr/>
              <a:t>3/20/2021</a:t>
            </a:fld>
            <a:endParaRPr lang="en-US"/>
          </a:p>
        </p:txBody>
      </p:sp>
      <p:sp>
        <p:nvSpPr>
          <p:cNvPr id="8" name="Footer Placeholder 7"/>
          <p:cNvSpPr>
            <a:spLocks noGrp="1"/>
          </p:cNvSpPr>
          <p:nvPr>
            <p:ph type="ftr" sz="quarter" idx="11"/>
          </p:nvPr>
        </p:nvSpPr>
        <p:spPr/>
        <p:txBody>
          <a:bodyPr/>
          <a:lstStyle/>
          <a:p>
            <a:r>
              <a:rPr lang="en-US" smtClean="0"/>
              <a:t>Arvind M Bhave</a:t>
            </a:r>
            <a:endParaRPr lang="en-US"/>
          </a:p>
        </p:txBody>
      </p:sp>
      <p:sp>
        <p:nvSpPr>
          <p:cNvPr id="9" name="Slide Number Placeholder 8"/>
          <p:cNvSpPr>
            <a:spLocks noGrp="1"/>
          </p:cNvSpPr>
          <p:nvPr>
            <p:ph type="sldNum" sz="quarter" idx="12"/>
          </p:nvPr>
        </p:nvSpPr>
        <p:spPr/>
        <p:txBody>
          <a:bodyPr/>
          <a:lstStyle/>
          <a:p>
            <a:fld id="{B0BF243D-92EB-43A5-A193-05EF14CFAB9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8ABF75-6274-4292-9ABF-FCD2C6C4E222}" type="datetime1">
              <a:rPr lang="en-US" smtClean="0"/>
              <a:pPr/>
              <a:t>3/20/2021</a:t>
            </a:fld>
            <a:endParaRPr lang="en-US"/>
          </a:p>
        </p:txBody>
      </p:sp>
      <p:sp>
        <p:nvSpPr>
          <p:cNvPr id="4" name="Footer Placeholder 3"/>
          <p:cNvSpPr>
            <a:spLocks noGrp="1"/>
          </p:cNvSpPr>
          <p:nvPr>
            <p:ph type="ftr" sz="quarter" idx="11"/>
          </p:nvPr>
        </p:nvSpPr>
        <p:spPr/>
        <p:txBody>
          <a:bodyPr/>
          <a:lstStyle/>
          <a:p>
            <a:r>
              <a:rPr lang="en-US" smtClean="0"/>
              <a:t>Arvind M Bhave</a:t>
            </a:r>
            <a:endParaRPr lang="en-US"/>
          </a:p>
        </p:txBody>
      </p:sp>
      <p:sp>
        <p:nvSpPr>
          <p:cNvPr id="5" name="Slide Number Placeholder 4"/>
          <p:cNvSpPr>
            <a:spLocks noGrp="1"/>
          </p:cNvSpPr>
          <p:nvPr>
            <p:ph type="sldNum" sz="quarter" idx="12"/>
          </p:nvPr>
        </p:nvSpPr>
        <p:spPr/>
        <p:txBody>
          <a:bodyPr/>
          <a:lstStyle/>
          <a:p>
            <a:fld id="{B0BF243D-92EB-43A5-A193-05EF14CFAB9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A94AB-100F-4781-BE70-462FD9BFBE6D}" type="datetime1">
              <a:rPr lang="en-US" smtClean="0"/>
              <a:pPr/>
              <a:t>3/20/2021</a:t>
            </a:fld>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092D96-B23A-49D0-8310-7EAE55D00DF3}" type="datetime1">
              <a:rPr lang="en-US" smtClean="0"/>
              <a:pPr/>
              <a:t>3/20/2021</a:t>
            </a:fld>
            <a:endParaRPr lang="en-US"/>
          </a:p>
        </p:txBody>
      </p:sp>
      <p:sp>
        <p:nvSpPr>
          <p:cNvPr id="6" name="Footer Placeholder 5"/>
          <p:cNvSpPr>
            <a:spLocks noGrp="1"/>
          </p:cNvSpPr>
          <p:nvPr>
            <p:ph type="ftr" sz="quarter" idx="11"/>
          </p:nvPr>
        </p:nvSpPr>
        <p:spPr/>
        <p:txBody>
          <a:bodyPr/>
          <a:lstStyle/>
          <a:p>
            <a:r>
              <a:rPr lang="en-US" smtClean="0"/>
              <a:t>Arvind M Bhave</a:t>
            </a:r>
            <a:endParaRPr lang="en-US"/>
          </a:p>
        </p:txBody>
      </p:sp>
      <p:sp>
        <p:nvSpPr>
          <p:cNvPr id="7" name="Slide Number Placeholder 6"/>
          <p:cNvSpPr>
            <a:spLocks noGrp="1"/>
          </p:cNvSpPr>
          <p:nvPr>
            <p:ph type="sldNum" sz="quarter" idx="12"/>
          </p:nvPr>
        </p:nvSpPr>
        <p:spPr/>
        <p:txBody>
          <a:bodyPr/>
          <a:lstStyle/>
          <a:p>
            <a:fld id="{B0BF243D-92EB-43A5-A193-05EF14CFAB9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7CCEB1-E975-4441-AA56-2BCA9FB01A1D}" type="datetime1">
              <a:rPr lang="en-US" smtClean="0"/>
              <a:pPr/>
              <a:t>3/20/2021</a:t>
            </a:fld>
            <a:endParaRPr lang="en-US"/>
          </a:p>
        </p:txBody>
      </p:sp>
      <p:sp>
        <p:nvSpPr>
          <p:cNvPr id="6" name="Footer Placeholder 5"/>
          <p:cNvSpPr>
            <a:spLocks noGrp="1"/>
          </p:cNvSpPr>
          <p:nvPr>
            <p:ph type="ftr" sz="quarter" idx="11"/>
          </p:nvPr>
        </p:nvSpPr>
        <p:spPr/>
        <p:txBody>
          <a:bodyPr/>
          <a:lstStyle/>
          <a:p>
            <a:r>
              <a:rPr lang="en-US" smtClean="0"/>
              <a:t>Arvind M Bhave</a:t>
            </a:r>
            <a:endParaRPr lang="en-US"/>
          </a:p>
        </p:txBody>
      </p:sp>
      <p:sp>
        <p:nvSpPr>
          <p:cNvPr id="7" name="Slide Number Placeholder 6"/>
          <p:cNvSpPr>
            <a:spLocks noGrp="1"/>
          </p:cNvSpPr>
          <p:nvPr>
            <p:ph type="sldNum" sz="quarter" idx="12"/>
          </p:nvPr>
        </p:nvSpPr>
        <p:spPr/>
        <p:txBody>
          <a:bodyPr/>
          <a:lstStyle/>
          <a:p>
            <a:fld id="{B0BF243D-92EB-43A5-A193-05EF14CFAB9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6A3B0D0-072E-4FF3-90B2-1A768E547AC6}" type="datetime1">
              <a:rPr lang="en-US" smtClean="0"/>
              <a:pPr/>
              <a:t>3/20/2021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Arvind M Bhave</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0BF243D-92EB-43A5-A193-05EF14CFAB9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 Handling in JAVA</a:t>
            </a:r>
            <a:endParaRPr lang="en-US" dirty="0"/>
          </a:p>
        </p:txBody>
      </p:sp>
      <p:sp>
        <p:nvSpPr>
          <p:cNvPr id="3" name="Subtitle 2"/>
          <p:cNvSpPr>
            <a:spLocks noGrp="1"/>
          </p:cNvSpPr>
          <p:nvPr>
            <p:ph type="subTitle" idx="1"/>
          </p:nvPr>
        </p:nvSpPr>
        <p:spPr/>
        <p:txBody>
          <a:bodyPr/>
          <a:lstStyle/>
          <a:p>
            <a:r>
              <a:rPr lang="en-US" dirty="0" err="1" smtClean="0"/>
              <a:t>Arvind</a:t>
            </a:r>
            <a:r>
              <a:rPr lang="en-US" dirty="0" smtClean="0"/>
              <a:t> </a:t>
            </a:r>
            <a:r>
              <a:rPr lang="en-US" dirty="0" err="1" smtClean="0"/>
              <a:t>Bhave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Exception Handling</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10</a:t>
            </a:fld>
            <a:endParaRPr lang="en-US"/>
          </a:p>
        </p:txBody>
      </p:sp>
      <p:sp>
        <p:nvSpPr>
          <p:cNvPr id="5" name="Content Placeholder 4"/>
          <p:cNvSpPr>
            <a:spLocks noGrp="1"/>
          </p:cNvSpPr>
          <p:nvPr>
            <p:ph sz="quarter" idx="1"/>
          </p:nvPr>
        </p:nvSpPr>
        <p:spPr/>
        <p:txBody>
          <a:bodyPr>
            <a:normAutofit/>
          </a:bodyPr>
          <a:lstStyle/>
          <a:p>
            <a:r>
              <a:rPr lang="en-US" dirty="0" smtClean="0"/>
              <a:t>5 keywords for handling exception</a:t>
            </a:r>
          </a:p>
          <a:p>
            <a:pPr lvl="1"/>
            <a:r>
              <a:rPr lang="en-US" dirty="0" smtClean="0"/>
              <a:t>1. try</a:t>
            </a:r>
          </a:p>
          <a:p>
            <a:pPr lvl="1"/>
            <a:r>
              <a:rPr lang="en-US" dirty="0" smtClean="0"/>
              <a:t>2. catch</a:t>
            </a:r>
          </a:p>
          <a:p>
            <a:pPr lvl="1"/>
            <a:r>
              <a:rPr lang="en-US" dirty="0" smtClean="0"/>
              <a:t>3. finally</a:t>
            </a:r>
          </a:p>
          <a:p>
            <a:pPr lvl="1"/>
            <a:r>
              <a:rPr lang="en-US" dirty="0" smtClean="0"/>
              <a:t>4. throw</a:t>
            </a:r>
          </a:p>
          <a:p>
            <a:pPr lvl="1"/>
            <a:r>
              <a:rPr lang="en-US" dirty="0" smtClean="0"/>
              <a:t>5. throws</a:t>
            </a:r>
          </a:p>
          <a:p>
            <a:pPr lvl="1"/>
            <a:r>
              <a:rPr lang="en-US" dirty="0" smtClean="0"/>
              <a:t>.</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11</a:t>
            </a:fld>
            <a:endParaRPr lang="en-US"/>
          </a:p>
        </p:txBody>
      </p:sp>
      <p:sp>
        <p:nvSpPr>
          <p:cNvPr id="5" name="Content Placeholder 4"/>
          <p:cNvSpPr>
            <a:spLocks noGrp="1"/>
          </p:cNvSpPr>
          <p:nvPr>
            <p:ph sz="quarter" idx="1"/>
          </p:nvPr>
        </p:nvSpPr>
        <p:spPr/>
        <p:txBody>
          <a:bodyPr/>
          <a:lstStyle/>
          <a:p>
            <a:pPr lvl="1"/>
            <a:r>
              <a:rPr lang="en-US" dirty="0" smtClean="0">
                <a:solidFill>
                  <a:srgbClr val="FF0000"/>
                </a:solidFill>
              </a:rPr>
              <a:t>try block </a:t>
            </a:r>
            <a:r>
              <a:rPr lang="en-US" dirty="0" smtClean="0"/>
              <a:t>contains the set of statements that need to be monitored.  When  exception occurs within try block, it is thrown. This passes the control to </a:t>
            </a:r>
            <a:r>
              <a:rPr lang="en-US" dirty="0" smtClean="0">
                <a:solidFill>
                  <a:srgbClr val="FF0000"/>
                </a:solidFill>
              </a:rPr>
              <a:t>catch block </a:t>
            </a:r>
            <a:r>
              <a:rPr lang="en-US" dirty="0" smtClean="0"/>
              <a:t>which handles exception appropriately.</a:t>
            </a:r>
          </a:p>
          <a:p>
            <a:pPr lvl="1"/>
            <a:r>
              <a:rPr lang="en-US" dirty="0" smtClean="0">
                <a:solidFill>
                  <a:srgbClr val="FF0000"/>
                </a:solidFill>
              </a:rPr>
              <a:t>throw</a:t>
            </a:r>
            <a:r>
              <a:rPr lang="en-US" dirty="0" smtClean="0"/>
              <a:t> is used to throw the exception explicitly </a:t>
            </a:r>
          </a:p>
          <a:p>
            <a:pPr lvl="1"/>
            <a:r>
              <a:rPr lang="en-US" dirty="0" smtClean="0">
                <a:solidFill>
                  <a:srgbClr val="FF0000"/>
                </a:solidFill>
              </a:rPr>
              <a:t>throws</a:t>
            </a:r>
            <a:r>
              <a:rPr lang="en-US" dirty="0" smtClean="0"/>
              <a:t> ..sometimes a method may throw exceptions which  it can not handle. This must be specified by throws.</a:t>
            </a:r>
          </a:p>
          <a:p>
            <a:pPr lvl="1"/>
            <a:r>
              <a:rPr lang="en-US" dirty="0" smtClean="0">
                <a:solidFill>
                  <a:srgbClr val="FF0000"/>
                </a:solidFill>
              </a:rPr>
              <a:t>finally</a:t>
            </a:r>
            <a:r>
              <a:rPr lang="en-US" dirty="0" smtClean="0"/>
              <a:t> The code which must be executed whether an exception thrown or not is kept within finally block (optional)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Exception Handling</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12</a:t>
            </a:fld>
            <a:endParaRPr lang="en-US"/>
          </a:p>
        </p:txBody>
      </p:sp>
      <p:sp>
        <p:nvSpPr>
          <p:cNvPr id="5" name="Content Placeholder 4"/>
          <p:cNvSpPr>
            <a:spLocks noGrp="1"/>
          </p:cNvSpPr>
          <p:nvPr>
            <p:ph sz="quarter" idx="1"/>
          </p:nvPr>
        </p:nvSpPr>
        <p:spPr/>
        <p:txBody>
          <a:bodyPr/>
          <a:lstStyle/>
          <a:p>
            <a:r>
              <a:rPr lang="en-US" dirty="0" smtClean="0"/>
              <a:t>Format</a:t>
            </a:r>
          </a:p>
          <a:p>
            <a:pPr lvl="1"/>
            <a:r>
              <a:rPr lang="en-US" sz="1800" dirty="0" smtClean="0"/>
              <a:t>Enclose code that may have an error in </a:t>
            </a:r>
            <a:r>
              <a:rPr lang="en-US" sz="1800" b="1" dirty="0" smtClean="0">
                <a:latin typeface="Courier New" pitchFamily="49" charset="0"/>
              </a:rPr>
              <a:t>try</a:t>
            </a:r>
            <a:r>
              <a:rPr lang="en-US" sz="1800" dirty="0" smtClean="0"/>
              <a:t> block</a:t>
            </a:r>
          </a:p>
          <a:p>
            <a:pPr lvl="1"/>
            <a:r>
              <a:rPr lang="en-US" sz="1800" dirty="0" smtClean="0"/>
              <a:t>Follow with one or more </a:t>
            </a:r>
            <a:r>
              <a:rPr lang="en-US" sz="1800" b="1" dirty="0" smtClean="0">
                <a:latin typeface="Courier New" pitchFamily="49" charset="0"/>
              </a:rPr>
              <a:t>catch</a:t>
            </a:r>
            <a:r>
              <a:rPr lang="en-US" sz="1800" dirty="0" smtClean="0"/>
              <a:t> blocks</a:t>
            </a:r>
          </a:p>
          <a:p>
            <a:pPr lvl="2"/>
            <a:r>
              <a:rPr lang="en-US" sz="1800" dirty="0" smtClean="0"/>
              <a:t>Each </a:t>
            </a:r>
            <a:r>
              <a:rPr lang="en-US" sz="1800" b="1" dirty="0" smtClean="0">
                <a:latin typeface="Courier New" pitchFamily="49" charset="0"/>
              </a:rPr>
              <a:t>catch</a:t>
            </a:r>
            <a:r>
              <a:rPr lang="en-US" sz="1800" dirty="0" smtClean="0"/>
              <a:t> block has an exception handler</a:t>
            </a:r>
          </a:p>
          <a:p>
            <a:pPr lvl="1"/>
            <a:r>
              <a:rPr lang="en-US" sz="1800" dirty="0" smtClean="0"/>
              <a:t>If exception occurs and matches parameter in </a:t>
            </a:r>
            <a:r>
              <a:rPr lang="en-US" sz="1800" b="1" dirty="0" smtClean="0">
                <a:latin typeface="Courier New" pitchFamily="49" charset="0"/>
              </a:rPr>
              <a:t>catch</a:t>
            </a:r>
            <a:r>
              <a:rPr lang="en-US" sz="1800" dirty="0" smtClean="0"/>
              <a:t> block</a:t>
            </a:r>
          </a:p>
          <a:p>
            <a:pPr lvl="2"/>
            <a:r>
              <a:rPr lang="en-US" sz="1800" dirty="0" smtClean="0"/>
              <a:t>Code in catch block executed</a:t>
            </a:r>
          </a:p>
          <a:p>
            <a:pPr lvl="1"/>
            <a:r>
              <a:rPr lang="en-US" sz="1800" dirty="0" smtClean="0"/>
              <a:t>If no exception thrown</a:t>
            </a:r>
          </a:p>
          <a:p>
            <a:pPr lvl="2"/>
            <a:r>
              <a:rPr lang="en-US" sz="1800" dirty="0" smtClean="0"/>
              <a:t>Exception handling code skipped </a:t>
            </a:r>
          </a:p>
          <a:p>
            <a:pPr lvl="2"/>
            <a:r>
              <a:rPr lang="en-US" sz="1800" dirty="0" smtClean="0"/>
              <a:t>Control resumes after </a:t>
            </a:r>
            <a:r>
              <a:rPr lang="en-US" sz="1800" b="1" dirty="0" smtClean="0">
                <a:latin typeface="Courier New" pitchFamily="49" charset="0"/>
              </a:rPr>
              <a:t>catch</a:t>
            </a:r>
            <a:r>
              <a:rPr lang="en-US" sz="1800" dirty="0" smtClean="0"/>
              <a:t> blocks</a:t>
            </a:r>
          </a:p>
          <a:p>
            <a:endParaRPr lang="en-US" sz="2500" dirty="0"/>
          </a:p>
        </p:txBody>
      </p:sp>
      <p:sp>
        <p:nvSpPr>
          <p:cNvPr id="6" name="Text Box 4"/>
          <p:cNvSpPr txBox="1">
            <a:spLocks noChangeArrowheads="1"/>
          </p:cNvSpPr>
          <p:nvPr/>
        </p:nvSpPr>
        <p:spPr bwMode="auto">
          <a:xfrm>
            <a:off x="2819400" y="4572000"/>
            <a:ext cx="4495800" cy="1812925"/>
          </a:xfrm>
          <a:prstGeom prst="rect">
            <a:avLst/>
          </a:prstGeom>
          <a:noFill/>
          <a:ln w="9525">
            <a:solidFill>
              <a:schemeClr val="tx1"/>
            </a:solidFill>
            <a:miter lim="800000"/>
            <a:headEnd/>
            <a:tailEnd/>
          </a:ln>
          <a:effectLst/>
        </p:spPr>
        <p:txBody>
          <a:bodyPr>
            <a:spAutoFit/>
          </a:bodyPr>
          <a:lstStyle/>
          <a:p>
            <a:r>
              <a:rPr lang="en-US" b="1" dirty="0">
                <a:latin typeface="Courier New" pitchFamily="49" charset="0"/>
              </a:rPr>
              <a:t>try{</a:t>
            </a:r>
            <a:br>
              <a:rPr lang="en-US" b="1" dirty="0">
                <a:latin typeface="Courier New" pitchFamily="49" charset="0"/>
              </a:rPr>
            </a:br>
            <a:r>
              <a:rPr lang="en-US" b="1" dirty="0">
                <a:latin typeface="Courier New" pitchFamily="49" charset="0"/>
              </a:rPr>
              <a:t>  code that may throw exceptions</a:t>
            </a:r>
          </a:p>
          <a:p>
            <a:r>
              <a:rPr lang="en-US" b="1" dirty="0">
                <a:latin typeface="Courier New" pitchFamily="49" charset="0"/>
              </a:rPr>
              <a:t>}</a:t>
            </a:r>
          </a:p>
          <a:p>
            <a:r>
              <a:rPr lang="en-US" b="1" dirty="0">
                <a:latin typeface="Courier New" pitchFamily="49" charset="0"/>
              </a:rPr>
              <a:t>catch (</a:t>
            </a:r>
            <a:r>
              <a:rPr lang="en-US" i="1" dirty="0" err="1">
                <a:latin typeface="Courier New" pitchFamily="49" charset="0"/>
              </a:rPr>
              <a:t>ExceptionType</a:t>
            </a:r>
            <a:r>
              <a:rPr lang="en-US" b="1" dirty="0">
                <a:latin typeface="Courier New" pitchFamily="49" charset="0"/>
              </a:rPr>
              <a:t> ref) {</a:t>
            </a:r>
            <a:br>
              <a:rPr lang="en-US" b="1" dirty="0">
                <a:latin typeface="Courier New" pitchFamily="49" charset="0"/>
              </a:rPr>
            </a:br>
            <a:r>
              <a:rPr lang="en-US" b="1" dirty="0">
                <a:latin typeface="Courier New" pitchFamily="49" charset="0"/>
              </a:rPr>
              <a:t>   exception handling code</a:t>
            </a:r>
            <a:br>
              <a:rPr lang="en-US" b="1" dirty="0">
                <a:latin typeface="Courier New" pitchFamily="49" charset="0"/>
              </a:rPr>
            </a:br>
            <a:r>
              <a:rPr lang="en-US" b="1" dirty="0">
                <a:latin typeface="Courier New"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Exception Handling</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13</a:t>
            </a:fld>
            <a:endParaRPr lang="en-US"/>
          </a:p>
        </p:txBody>
      </p:sp>
      <p:sp>
        <p:nvSpPr>
          <p:cNvPr id="5" name="Content Placeholder 4"/>
          <p:cNvSpPr>
            <a:spLocks noGrp="1"/>
          </p:cNvSpPr>
          <p:nvPr>
            <p:ph sz="quarter" idx="1"/>
          </p:nvPr>
        </p:nvSpPr>
        <p:spPr/>
        <p:txBody>
          <a:bodyPr>
            <a:normAutofit lnSpcReduction="10000"/>
          </a:bodyPr>
          <a:lstStyle/>
          <a:p>
            <a:r>
              <a:rPr lang="en-US" dirty="0" smtClean="0"/>
              <a:t>Exception handling</a:t>
            </a:r>
          </a:p>
          <a:p>
            <a:pPr lvl="1"/>
            <a:r>
              <a:rPr lang="en-US" dirty="0" smtClean="0"/>
              <a:t>Method detects error which it cannot deal with</a:t>
            </a:r>
          </a:p>
          <a:p>
            <a:pPr lvl="2"/>
            <a:r>
              <a:rPr lang="en-US" i="1" dirty="0" smtClean="0"/>
              <a:t>Throws</a:t>
            </a:r>
            <a:r>
              <a:rPr lang="en-US" dirty="0" smtClean="0"/>
              <a:t> an exception</a:t>
            </a:r>
          </a:p>
          <a:p>
            <a:pPr lvl="1"/>
            <a:r>
              <a:rPr lang="en-US" dirty="0" smtClean="0"/>
              <a:t>Exception handler</a:t>
            </a:r>
          </a:p>
          <a:p>
            <a:pPr lvl="2"/>
            <a:r>
              <a:rPr lang="en-US" dirty="0" smtClean="0"/>
              <a:t>Code to </a:t>
            </a:r>
            <a:r>
              <a:rPr lang="en-US" i="1" dirty="0" smtClean="0"/>
              <a:t>catch</a:t>
            </a:r>
            <a:r>
              <a:rPr lang="en-US" dirty="0" smtClean="0"/>
              <a:t> exception and handle it</a:t>
            </a:r>
          </a:p>
          <a:p>
            <a:pPr lvl="1"/>
            <a:r>
              <a:rPr lang="en-US" dirty="0" smtClean="0"/>
              <a:t>Exception only caught if handler exists</a:t>
            </a:r>
          </a:p>
          <a:p>
            <a:pPr lvl="2"/>
            <a:r>
              <a:rPr lang="en-US" dirty="0" smtClean="0"/>
              <a:t>If exception not caught, block terminates</a:t>
            </a:r>
          </a:p>
          <a:p>
            <a:r>
              <a:rPr lang="en-US" dirty="0" smtClean="0"/>
              <a:t>Termination model of exception handling</a:t>
            </a:r>
          </a:p>
          <a:p>
            <a:pPr lvl="1"/>
            <a:r>
              <a:rPr lang="en-US" b="1" dirty="0" smtClean="0">
                <a:latin typeface="Courier New" pitchFamily="49" charset="0"/>
              </a:rPr>
              <a:t>throw</a:t>
            </a:r>
            <a:r>
              <a:rPr lang="en-US" dirty="0" smtClean="0"/>
              <a:t> point</a:t>
            </a:r>
          </a:p>
          <a:p>
            <a:pPr lvl="2"/>
            <a:r>
              <a:rPr lang="en-US" dirty="0" smtClean="0"/>
              <a:t>Place where exception occurred</a:t>
            </a:r>
          </a:p>
          <a:p>
            <a:pPr lvl="2"/>
            <a:r>
              <a:rPr lang="en-US" dirty="0" smtClean="0"/>
              <a:t>Control cannot return to </a:t>
            </a:r>
            <a:r>
              <a:rPr lang="en-US" b="1" dirty="0" smtClean="0">
                <a:latin typeface="Courier New" pitchFamily="49" charset="0"/>
              </a:rPr>
              <a:t>throw</a:t>
            </a:r>
            <a:r>
              <a:rPr lang="en-US" dirty="0" smtClean="0"/>
              <a:t> point</a:t>
            </a:r>
          </a:p>
          <a:p>
            <a:pPr lvl="1"/>
            <a:r>
              <a:rPr lang="en-US" dirty="0" smtClean="0"/>
              <a:t>Block which threw exception expires</a:t>
            </a:r>
          </a:p>
          <a:p>
            <a:pPr lvl="1"/>
            <a:r>
              <a:rPr lang="en-US" dirty="0" smtClean="0"/>
              <a:t>Possible to give information to exception handler</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14</a:t>
            </a:fld>
            <a:endParaRPr lang="en-US"/>
          </a:p>
        </p:txBody>
      </p:sp>
      <p:sp>
        <p:nvSpPr>
          <p:cNvPr id="5" name="Content Placeholder 4"/>
          <p:cNvSpPr>
            <a:spLocks noGrp="1"/>
          </p:cNvSpPr>
          <p:nvPr>
            <p:ph sz="quarter" idx="1"/>
          </p:nvPr>
        </p:nvSpPr>
        <p:spPr/>
        <p:txBody>
          <a:bodyPr/>
          <a:lstStyle/>
          <a:p>
            <a:r>
              <a:rPr lang="en-US" dirty="0" smtClean="0"/>
              <a:t>Java provides several built in classes which defines all types of exception</a:t>
            </a:r>
          </a:p>
          <a:p>
            <a:r>
              <a:rPr lang="en-US" dirty="0" err="1" smtClean="0"/>
              <a:t>Throwable</a:t>
            </a:r>
            <a:r>
              <a:rPr lang="en-US" dirty="0" smtClean="0"/>
              <a:t>– </a:t>
            </a:r>
            <a:r>
              <a:rPr lang="en-US" dirty="0" err="1" smtClean="0"/>
              <a:t>superclass</a:t>
            </a:r>
            <a:r>
              <a:rPr lang="en-US" dirty="0" smtClean="0"/>
              <a:t> (all exception classes inherits the methods defined by it)</a:t>
            </a:r>
          </a:p>
          <a:p>
            <a:r>
              <a:rPr lang="en-US" dirty="0" smtClean="0"/>
              <a:t>Two immediate subclasses </a:t>
            </a:r>
            <a:r>
              <a:rPr lang="en-US" dirty="0" err="1" smtClean="0"/>
              <a:t>i</a:t>
            </a:r>
            <a:r>
              <a:rPr lang="en-US" dirty="0" smtClean="0"/>
              <a:t>)exception ii) error</a:t>
            </a:r>
          </a:p>
          <a:p>
            <a:endParaRPr lang="en-US" dirty="0" smtClean="0"/>
          </a:p>
          <a:p>
            <a:endParaRPr lang="en-US" dirty="0"/>
          </a:p>
        </p:txBody>
      </p:sp>
      <p:graphicFrame>
        <p:nvGraphicFramePr>
          <p:cNvPr id="16" name="Content Placeholder 5"/>
          <p:cNvGraphicFramePr>
            <a:graphicFrameLocks/>
          </p:cNvGraphicFramePr>
          <p:nvPr/>
        </p:nvGraphicFramePr>
        <p:xfrm>
          <a:off x="3124200" y="3657600"/>
          <a:ext cx="46482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15</a:t>
            </a:fld>
            <a:endParaRPr lang="en-US"/>
          </a:p>
        </p:txBody>
      </p:sp>
      <p:sp>
        <p:nvSpPr>
          <p:cNvPr id="5" name="Content Placeholder 4"/>
          <p:cNvSpPr>
            <a:spLocks noGrp="1"/>
          </p:cNvSpPr>
          <p:nvPr>
            <p:ph sz="quarter" idx="1"/>
          </p:nvPr>
        </p:nvSpPr>
        <p:spPr/>
        <p:txBody>
          <a:bodyPr/>
          <a:lstStyle/>
          <a:p>
            <a:r>
              <a:rPr lang="en-US" dirty="0" smtClean="0"/>
              <a:t>Exception class : defines exceptions which are thrown by methods of standard java class library or methods defines in the program and can be </a:t>
            </a:r>
            <a:r>
              <a:rPr lang="en-US" dirty="0" err="1" smtClean="0"/>
              <a:t>traped</a:t>
            </a:r>
            <a:r>
              <a:rPr lang="en-US" dirty="0" smtClean="0"/>
              <a:t> within the program. i.e. program can recovered from these exception</a:t>
            </a:r>
          </a:p>
          <a:p>
            <a:r>
              <a:rPr lang="en-US" dirty="0" smtClean="0"/>
              <a:t>Error class: defines exceptions that do not occur frequently and are difficult to be recovered from.</a:t>
            </a:r>
          </a:p>
          <a:p>
            <a:r>
              <a:rPr lang="en-US" dirty="0" smtClean="0"/>
              <a:t>Ex:- a class file is missing/ system runs out of memory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Checked and Unchecked Exceptions</a:t>
            </a:r>
            <a:br>
              <a:rPr lang="en-US" b="1" dirty="0" smtClean="0"/>
            </a:b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16</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smtClean="0"/>
              <a:t>Checked exceptions</a:t>
            </a:r>
          </a:p>
          <a:p>
            <a:r>
              <a:rPr lang="en-US" dirty="0" smtClean="0"/>
              <a:t>A checked exception is an exception that occurs at the compile time, these are also called as compile time exceptions. These exceptions cannot simply be ignored at the time of compilation, the programmer should take care of (handle) these exceptions.</a:t>
            </a:r>
          </a:p>
          <a:p>
            <a:r>
              <a:rPr lang="en-US" dirty="0" smtClean="0"/>
              <a:t>Any exception that the compiler can recognize is called a checked exception. These are the exceptions that you should handle in your program. If the code in a method can throw a checked exception, then that method must meet one of the following requirements:</a:t>
            </a:r>
          </a:p>
          <a:p>
            <a:r>
              <a:rPr lang="en-US" dirty="0" smtClean="0"/>
              <a:t>It must handle the exception, or</a:t>
            </a:r>
          </a:p>
          <a:p>
            <a:r>
              <a:rPr lang="en-US" dirty="0" smtClean="0"/>
              <a:t>It must have a throws clause listed in the method header.</a:t>
            </a:r>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17</a:t>
            </a:fld>
            <a:endParaRPr lang="en-US"/>
          </a:p>
        </p:txBody>
      </p:sp>
      <p:sp>
        <p:nvSpPr>
          <p:cNvPr id="5" name="Content Placeholder 4"/>
          <p:cNvSpPr>
            <a:spLocks noGrp="1"/>
          </p:cNvSpPr>
          <p:nvPr>
            <p:ph sz="quarter" idx="1"/>
          </p:nvPr>
        </p:nvSpPr>
        <p:spPr/>
        <p:txBody>
          <a:bodyPr>
            <a:normAutofit fontScale="92500" lnSpcReduction="10000"/>
          </a:bodyPr>
          <a:lstStyle/>
          <a:p>
            <a:r>
              <a:rPr lang="en-US" b="1" dirty="0" smtClean="0"/>
              <a:t>Unchecked Exception</a:t>
            </a:r>
          </a:p>
          <a:p>
            <a:pPr algn="just"/>
            <a:r>
              <a:rPr lang="en-US" dirty="0" smtClean="0"/>
              <a:t>An unchecked exception is a SUBCLASS of </a:t>
            </a:r>
            <a:r>
              <a:rPr lang="en-US" dirty="0" err="1" smtClean="0"/>
              <a:t>RuntimeException</a:t>
            </a:r>
            <a:r>
              <a:rPr lang="en-US" dirty="0" smtClean="0"/>
              <a:t> (as well as </a:t>
            </a:r>
            <a:r>
              <a:rPr lang="en-US" dirty="0" err="1" smtClean="0"/>
              <a:t>RuntimeException</a:t>
            </a:r>
            <a:r>
              <a:rPr lang="en-US" dirty="0" smtClean="0"/>
              <a:t> itself). These exceptions are mostly caused by programmers writing incorrect code. Most of the built-in exceptions (</a:t>
            </a:r>
            <a:r>
              <a:rPr lang="en-US" dirty="0" err="1" smtClean="0"/>
              <a:t>e.g.,ArithmeticException</a:t>
            </a:r>
            <a:r>
              <a:rPr lang="en-US" dirty="0" smtClean="0"/>
              <a:t>, </a:t>
            </a:r>
            <a:r>
              <a:rPr lang="en-US" dirty="0" err="1" smtClean="0"/>
              <a:t>IndexOutOfBoundsException</a:t>
            </a:r>
            <a:r>
              <a:rPr lang="en-US" dirty="0" smtClean="0"/>
              <a:t>) are </a:t>
            </a:r>
            <a:r>
              <a:rPr lang="en-US" i="1" dirty="0" smtClean="0"/>
              <a:t>unchecked</a:t>
            </a:r>
            <a:r>
              <a:rPr lang="en-US" dirty="0" smtClean="0"/>
              <a:t>.</a:t>
            </a:r>
          </a:p>
          <a:p>
            <a:pPr algn="just"/>
            <a:r>
              <a:rPr lang="en-US" dirty="0" smtClean="0"/>
              <a:t>Unchecked exceptions can be caught in a try block, but if not, they need not be listed in the function's throws clause.</a:t>
            </a:r>
          </a:p>
          <a:p>
            <a:pPr algn="just"/>
            <a:r>
              <a:rPr lang="en-US" dirty="0" smtClean="0"/>
              <a:t>These include programming bugs, such as logic errors or improper use of an API. Runtime exceptions are ignored at the time of compilation.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Autofit/>
          </a:bodyPr>
          <a:lstStyle/>
          <a:p>
            <a:r>
              <a:rPr lang="en-US" sz="2800" dirty="0" smtClean="0"/>
              <a:t>Java’s Unchecked </a:t>
            </a:r>
            <a:r>
              <a:rPr lang="en-US" sz="2800" dirty="0" err="1" smtClean="0"/>
              <a:t>RuntimeException</a:t>
            </a:r>
            <a:r>
              <a:rPr lang="en-US" sz="2800" dirty="0" smtClean="0"/>
              <a:t> Subclasses</a:t>
            </a:r>
            <a:endParaRPr lang="en-US" sz="2800"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18</a:t>
            </a:fld>
            <a:endParaRPr lang="en-US"/>
          </a:p>
        </p:txBody>
      </p:sp>
      <p:graphicFrame>
        <p:nvGraphicFramePr>
          <p:cNvPr id="8" name="Content Placeholder 7"/>
          <p:cNvGraphicFramePr>
            <a:graphicFrameLocks noGrp="1"/>
          </p:cNvGraphicFramePr>
          <p:nvPr>
            <p:ph sz="quarter" idx="1"/>
          </p:nvPr>
        </p:nvGraphicFramePr>
        <p:xfrm>
          <a:off x="457200" y="685800"/>
          <a:ext cx="8229600" cy="5403704"/>
        </p:xfrm>
        <a:graphic>
          <a:graphicData uri="http://schemas.openxmlformats.org/drawingml/2006/table">
            <a:tbl>
              <a:tblPr firstRow="1" bandRow="1">
                <a:tableStyleId>{E8B1032C-EA38-4F05-BA0D-38AFFFC7BED3}</a:tableStyleId>
              </a:tblPr>
              <a:tblGrid>
                <a:gridCol w="533400"/>
                <a:gridCol w="2971800"/>
                <a:gridCol w="4724400"/>
              </a:tblGrid>
              <a:tr h="568377">
                <a:tc>
                  <a:txBody>
                    <a:bodyPr/>
                    <a:lstStyle/>
                    <a:p>
                      <a:r>
                        <a:rPr lang="en-US" dirty="0" err="1" smtClean="0"/>
                        <a:t>Sr</a:t>
                      </a:r>
                      <a:r>
                        <a:rPr lang="en-US" dirty="0" smtClean="0"/>
                        <a:t> No</a:t>
                      </a:r>
                      <a:endParaRPr lang="en-US" dirty="0"/>
                    </a:p>
                  </a:txBody>
                  <a:tcPr/>
                </a:tc>
                <a:tc>
                  <a:txBody>
                    <a:bodyPr/>
                    <a:lstStyle/>
                    <a:p>
                      <a:r>
                        <a:rPr lang="en-US" dirty="0" smtClean="0"/>
                        <a:t>Exception</a:t>
                      </a:r>
                      <a:endParaRPr lang="en-US" dirty="0"/>
                    </a:p>
                  </a:txBody>
                  <a:tcPr/>
                </a:tc>
                <a:tc>
                  <a:txBody>
                    <a:bodyPr/>
                    <a:lstStyle/>
                    <a:p>
                      <a:r>
                        <a:rPr lang="en-US" dirty="0" smtClean="0"/>
                        <a:t>Description</a:t>
                      </a:r>
                      <a:endParaRPr lang="en-US" dirty="0"/>
                    </a:p>
                  </a:txBody>
                  <a:tcPr/>
                </a:tc>
              </a:tr>
              <a:tr h="811967">
                <a:tc>
                  <a:txBody>
                    <a:bodyPr/>
                    <a:lstStyle/>
                    <a:p>
                      <a:r>
                        <a:rPr lang="en-US" dirty="0" smtClean="0"/>
                        <a:t>1</a:t>
                      </a:r>
                      <a:endParaRPr lang="en-US" dirty="0"/>
                    </a:p>
                  </a:txBody>
                  <a:tcPr/>
                </a:tc>
                <a:tc>
                  <a:txBody>
                    <a:bodyPr/>
                    <a:lstStyle/>
                    <a:p>
                      <a:r>
                        <a:rPr kumimoji="0" lang="en-US" sz="1800" kern="1200" baseline="0" dirty="0" err="1" smtClean="0"/>
                        <a:t>ArithmeticException</a:t>
                      </a:r>
                      <a:endParaRPr lang="en-US" dirty="0"/>
                    </a:p>
                  </a:txBody>
                  <a:tcPr/>
                </a:tc>
                <a:tc>
                  <a:txBody>
                    <a:bodyPr/>
                    <a:lstStyle/>
                    <a:p>
                      <a:r>
                        <a:rPr kumimoji="0" lang="en-US" sz="1800" kern="1200" baseline="0" dirty="0" smtClean="0"/>
                        <a:t>Thrown when Arithmetic error, such as divide-by-zero occurs1</a:t>
                      </a:r>
                      <a:endParaRPr lang="en-US" dirty="0" smtClean="0"/>
                    </a:p>
                    <a:p>
                      <a:endParaRPr lang="en-US" dirty="0"/>
                    </a:p>
                  </a:txBody>
                  <a:tcPr/>
                </a:tc>
              </a:tr>
              <a:tr h="1055557">
                <a:tc>
                  <a:txBody>
                    <a:bodyPr/>
                    <a:lstStyle/>
                    <a:p>
                      <a:r>
                        <a:rPr lang="en-US" dirty="0" smtClean="0"/>
                        <a:t>2</a:t>
                      </a:r>
                      <a:endParaRPr lang="en-US" dirty="0"/>
                    </a:p>
                  </a:txBody>
                  <a:tcPr/>
                </a:tc>
                <a:tc>
                  <a:txBody>
                    <a:bodyPr/>
                    <a:lstStyle/>
                    <a:p>
                      <a:r>
                        <a:rPr kumimoji="0" lang="en-US" sz="1800" kern="1200" baseline="0" dirty="0" err="1" smtClean="0"/>
                        <a:t>ArrayIndexOutOfBoundsException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thrown when an  Attempt is made to access array element with invalid</a:t>
                      </a:r>
                      <a:r>
                        <a:rPr lang="en-US" baseline="0" dirty="0" smtClean="0"/>
                        <a:t> array index value</a:t>
                      </a:r>
                      <a:endParaRPr lang="en-US" dirty="0" smtClean="0"/>
                    </a:p>
                    <a:p>
                      <a:endParaRPr lang="en-US" dirty="0"/>
                    </a:p>
                  </a:txBody>
                  <a:tcPr/>
                </a:tc>
              </a:tr>
              <a:tr h="811967">
                <a:tc>
                  <a:txBody>
                    <a:bodyPr/>
                    <a:lstStyle/>
                    <a:p>
                      <a:r>
                        <a:rPr lang="en-US" dirty="0" smtClean="0"/>
                        <a:t>3</a:t>
                      </a:r>
                      <a:endParaRPr lang="en-US" dirty="0"/>
                    </a:p>
                  </a:txBody>
                  <a:tcPr/>
                </a:tc>
                <a:tc>
                  <a:txBody>
                    <a:bodyPr/>
                    <a:lstStyle/>
                    <a:p>
                      <a:r>
                        <a:rPr kumimoji="0" lang="en-US" sz="1800" kern="1200" baseline="0" dirty="0" err="1" smtClean="0">
                          <a:solidFill>
                            <a:schemeClr val="tx1"/>
                          </a:solidFill>
                          <a:latin typeface="+mn-lt"/>
                          <a:ea typeface="+mn-ea"/>
                          <a:cs typeface="+mn-cs"/>
                        </a:rPr>
                        <a:t>ArrayStoreException</a:t>
                      </a:r>
                      <a:endParaRPr lang="en-US" dirty="0"/>
                    </a:p>
                  </a:txBody>
                  <a:tcPr/>
                </a:tc>
                <a:tc>
                  <a:txBody>
                    <a:bodyPr/>
                    <a:lstStyle/>
                    <a:p>
                      <a:r>
                        <a:rPr lang="en-US" dirty="0" smtClean="0"/>
                        <a:t>thrown when an attempt is made to store </a:t>
                      </a:r>
                      <a:r>
                        <a:rPr lang="en-US" dirty="0" err="1" smtClean="0"/>
                        <a:t>incompatiable</a:t>
                      </a:r>
                      <a:r>
                        <a:rPr lang="en-US" dirty="0" smtClean="0"/>
                        <a:t> type of data in an array</a:t>
                      </a:r>
                      <a:endParaRPr lang="en-US" dirty="0"/>
                    </a:p>
                  </a:txBody>
                  <a:tcPr/>
                </a:tc>
              </a:tr>
              <a:tr h="568377">
                <a:tc>
                  <a:txBody>
                    <a:bodyPr/>
                    <a:lstStyle/>
                    <a:p>
                      <a:r>
                        <a:rPr lang="en-US" dirty="0" smtClean="0"/>
                        <a:t>4</a:t>
                      </a:r>
                      <a:endParaRPr lang="en-US" dirty="0"/>
                    </a:p>
                  </a:txBody>
                  <a:tcPr/>
                </a:tc>
                <a:tc>
                  <a:txBody>
                    <a:bodyPr/>
                    <a:lstStyle/>
                    <a:p>
                      <a:r>
                        <a:rPr kumimoji="0" lang="en-US" sz="1800" kern="1200" baseline="0" dirty="0" err="1" smtClean="0">
                          <a:solidFill>
                            <a:schemeClr val="tx1"/>
                          </a:solidFill>
                          <a:latin typeface="+mn-lt"/>
                          <a:ea typeface="+mn-ea"/>
                          <a:cs typeface="+mn-cs"/>
                        </a:rPr>
                        <a:t>IllegalArgumentException</a:t>
                      </a:r>
                      <a:endParaRPr lang="en-US" dirty="0"/>
                    </a:p>
                  </a:txBody>
                  <a:tcPr/>
                </a:tc>
                <a:tc>
                  <a:txBody>
                    <a:bodyPr/>
                    <a:lstStyle/>
                    <a:p>
                      <a:r>
                        <a:rPr kumimoji="0" lang="en-US" sz="1800" kern="1200" baseline="0" dirty="0" smtClean="0">
                          <a:solidFill>
                            <a:schemeClr val="tx1"/>
                          </a:solidFill>
                          <a:latin typeface="+mn-lt"/>
                          <a:ea typeface="+mn-ea"/>
                          <a:cs typeface="+mn-cs"/>
                        </a:rPr>
                        <a:t>Illegal argument used to invoke a method.</a:t>
                      </a:r>
                      <a:endParaRPr lang="en-US" dirty="0"/>
                    </a:p>
                  </a:txBody>
                  <a:tcPr/>
                </a:tc>
              </a:tr>
              <a:tr h="568377">
                <a:tc>
                  <a:txBody>
                    <a:bodyPr/>
                    <a:lstStyle/>
                    <a:p>
                      <a:r>
                        <a:rPr lang="en-US" dirty="0" smtClean="0"/>
                        <a:t>5</a:t>
                      </a:r>
                      <a:endParaRPr lang="en-US" dirty="0"/>
                    </a:p>
                  </a:txBody>
                  <a:tcPr/>
                </a:tc>
                <a:tc>
                  <a:txBody>
                    <a:bodyPr/>
                    <a:lstStyle/>
                    <a:p>
                      <a:r>
                        <a:rPr kumimoji="0" lang="en-US" sz="1800" kern="1200" baseline="0" dirty="0" err="1" smtClean="0">
                          <a:solidFill>
                            <a:schemeClr val="tx1"/>
                          </a:solidFill>
                          <a:latin typeface="+mn-lt"/>
                          <a:ea typeface="+mn-ea"/>
                          <a:cs typeface="+mn-cs"/>
                        </a:rPr>
                        <a:t>IndexOutOfBoundsException</a:t>
                      </a:r>
                      <a:endParaRPr lang="en-US" dirty="0"/>
                    </a:p>
                  </a:txBody>
                  <a:tcPr/>
                </a:tc>
                <a:tc>
                  <a:txBody>
                    <a:bodyPr/>
                    <a:lstStyle/>
                    <a:p>
                      <a:r>
                        <a:rPr kumimoji="0" lang="en-US" sz="1800" kern="1200" baseline="0" dirty="0" smtClean="0">
                          <a:solidFill>
                            <a:schemeClr val="tx1"/>
                          </a:solidFill>
                          <a:latin typeface="+mn-lt"/>
                          <a:ea typeface="+mn-ea"/>
                          <a:cs typeface="+mn-cs"/>
                        </a:rPr>
                        <a:t>Some type of index is out-of-bounds</a:t>
                      </a:r>
                      <a:endParaRPr lang="en-US" dirty="0"/>
                    </a:p>
                  </a:txBody>
                  <a:tcPr/>
                </a:tc>
              </a:tr>
              <a:tr h="568377">
                <a:tc>
                  <a:txBody>
                    <a:bodyPr/>
                    <a:lstStyle/>
                    <a:p>
                      <a:r>
                        <a:rPr lang="en-US" dirty="0" smtClean="0"/>
                        <a:t>6</a:t>
                      </a:r>
                      <a:endParaRPr lang="en-US" dirty="0"/>
                    </a:p>
                  </a:txBody>
                  <a:tcPr/>
                </a:tc>
                <a:tc>
                  <a:txBody>
                    <a:bodyPr/>
                    <a:lstStyle/>
                    <a:p>
                      <a:r>
                        <a:rPr kumimoji="0" lang="en-US" sz="1800" kern="1200" baseline="0" dirty="0" err="1" smtClean="0">
                          <a:solidFill>
                            <a:schemeClr val="tx1"/>
                          </a:solidFill>
                          <a:latin typeface="+mn-lt"/>
                          <a:ea typeface="+mn-ea"/>
                          <a:cs typeface="+mn-cs"/>
                        </a:rPr>
                        <a:t>NegativeArraySizeException</a:t>
                      </a:r>
                      <a:endParaRPr lang="en-US" dirty="0"/>
                    </a:p>
                  </a:txBody>
                  <a:tcPr/>
                </a:tc>
                <a:tc>
                  <a:txBody>
                    <a:bodyPr/>
                    <a:lstStyle/>
                    <a:p>
                      <a:r>
                        <a:rPr kumimoji="0" lang="en-US" sz="1800" kern="1200" baseline="0" dirty="0" smtClean="0">
                          <a:solidFill>
                            <a:schemeClr val="tx1"/>
                          </a:solidFill>
                          <a:latin typeface="+mn-lt"/>
                          <a:ea typeface="+mn-ea"/>
                          <a:cs typeface="+mn-cs"/>
                        </a:rPr>
                        <a:t>Array created with a negative size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 Unchecked </a:t>
            </a:r>
            <a:r>
              <a:rPr lang="en-US" dirty="0" err="1" smtClean="0"/>
              <a:t>RuntimeException</a:t>
            </a:r>
            <a:r>
              <a:rPr lang="en-US" dirty="0" smtClean="0"/>
              <a:t> Subclasses</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19</a:t>
            </a:fld>
            <a:endParaRPr lang="en-US"/>
          </a:p>
        </p:txBody>
      </p:sp>
      <p:graphicFrame>
        <p:nvGraphicFramePr>
          <p:cNvPr id="8" name="Content Placeholder 7"/>
          <p:cNvGraphicFramePr>
            <a:graphicFrameLocks noGrp="1"/>
          </p:cNvGraphicFramePr>
          <p:nvPr>
            <p:ph sz="quarter" idx="1"/>
          </p:nvPr>
        </p:nvGraphicFramePr>
        <p:xfrm>
          <a:off x="457200" y="1219200"/>
          <a:ext cx="8229600" cy="3296920"/>
        </p:xfrm>
        <a:graphic>
          <a:graphicData uri="http://schemas.openxmlformats.org/drawingml/2006/table">
            <a:tbl>
              <a:tblPr firstRow="1" bandRow="1">
                <a:tableStyleId>{E8B1032C-EA38-4F05-BA0D-38AFFFC7BED3}</a:tableStyleId>
              </a:tblPr>
              <a:tblGrid>
                <a:gridCol w="762000"/>
                <a:gridCol w="3886200"/>
                <a:gridCol w="3581400"/>
              </a:tblGrid>
              <a:tr h="370840">
                <a:tc>
                  <a:txBody>
                    <a:bodyPr/>
                    <a:lstStyle/>
                    <a:p>
                      <a:r>
                        <a:rPr lang="en-US" dirty="0" err="1" smtClean="0"/>
                        <a:t>Sr</a:t>
                      </a:r>
                      <a:r>
                        <a:rPr lang="en-US" dirty="0" smtClean="0"/>
                        <a:t> No</a:t>
                      </a:r>
                      <a:endParaRPr lang="en-US" dirty="0"/>
                    </a:p>
                  </a:txBody>
                  <a:tcPr/>
                </a:tc>
                <a:tc>
                  <a:txBody>
                    <a:bodyPr/>
                    <a:lstStyle/>
                    <a:p>
                      <a:r>
                        <a:rPr lang="en-US" dirty="0" smtClean="0"/>
                        <a:t>Exception</a:t>
                      </a:r>
                      <a:endParaRPr lang="en-US" dirty="0"/>
                    </a:p>
                  </a:txBody>
                  <a:tcPr/>
                </a:tc>
                <a:tc>
                  <a:txBody>
                    <a:bodyPr/>
                    <a:lstStyle/>
                    <a:p>
                      <a:r>
                        <a:rPr lang="en-US" dirty="0" smtClean="0"/>
                        <a:t>Description</a:t>
                      </a:r>
                      <a:endParaRPr lang="en-US" dirty="0"/>
                    </a:p>
                  </a:txBody>
                  <a:tcPr/>
                </a:tc>
              </a:tr>
              <a:tr h="731520">
                <a:tc>
                  <a:txBody>
                    <a:bodyPr/>
                    <a:lstStyle/>
                    <a:p>
                      <a:r>
                        <a:rPr lang="en-US" dirty="0" smtClean="0"/>
                        <a:t>7</a:t>
                      </a:r>
                      <a:endParaRPr lang="en-US" dirty="0"/>
                    </a:p>
                  </a:txBody>
                  <a:tcPr/>
                </a:tc>
                <a:tc>
                  <a:txBody>
                    <a:bodyPr/>
                    <a:lstStyle/>
                    <a:p>
                      <a:r>
                        <a:rPr kumimoji="0" lang="en-US" sz="1800" kern="1200" baseline="0" dirty="0" err="1" smtClean="0">
                          <a:solidFill>
                            <a:schemeClr val="tx1"/>
                          </a:solidFill>
                          <a:latin typeface="+mn-lt"/>
                          <a:ea typeface="+mn-ea"/>
                          <a:cs typeface="+mn-cs"/>
                        </a:rPr>
                        <a:t>NumberFormatException</a:t>
                      </a:r>
                      <a:endParaRPr lang="en-US" dirty="0"/>
                    </a:p>
                  </a:txBody>
                  <a:tcPr/>
                </a:tc>
                <a:tc>
                  <a:txBody>
                    <a:bodyPr/>
                    <a:lstStyle/>
                    <a:p>
                      <a:r>
                        <a:rPr kumimoji="0" lang="en-US" sz="1800" kern="1200" baseline="0" dirty="0" smtClean="0">
                          <a:solidFill>
                            <a:schemeClr val="tx1"/>
                          </a:solidFill>
                          <a:latin typeface="+mn-lt"/>
                          <a:ea typeface="+mn-ea"/>
                          <a:cs typeface="+mn-cs"/>
                        </a:rPr>
                        <a:t>Invalid conversion of a string to a numeric format</a:t>
                      </a:r>
                      <a:endParaRPr lang="en-US" dirty="0"/>
                    </a:p>
                  </a:txBody>
                  <a:tcPr/>
                </a:tc>
              </a:tr>
              <a:tr h="370840">
                <a:tc>
                  <a:txBody>
                    <a:bodyPr/>
                    <a:lstStyle/>
                    <a:p>
                      <a:r>
                        <a:rPr lang="en-US" dirty="0" smtClean="0"/>
                        <a:t>8</a:t>
                      </a:r>
                      <a:endParaRPr lang="en-US" dirty="0"/>
                    </a:p>
                  </a:txBody>
                  <a:tcPr/>
                </a:tc>
                <a:tc>
                  <a:txBody>
                    <a:bodyPr/>
                    <a:lstStyle/>
                    <a:p>
                      <a:r>
                        <a:rPr kumimoji="0" lang="en-US" sz="1800" kern="1200" baseline="0" dirty="0" err="1" smtClean="0">
                          <a:solidFill>
                            <a:schemeClr val="tx1"/>
                          </a:solidFill>
                          <a:latin typeface="+mn-lt"/>
                          <a:ea typeface="+mn-ea"/>
                          <a:cs typeface="+mn-cs"/>
                        </a:rPr>
                        <a:t>SecurityException</a:t>
                      </a:r>
                      <a:endParaRPr lang="en-US" dirty="0"/>
                    </a:p>
                  </a:txBody>
                  <a:tcPr/>
                </a:tc>
                <a:tc>
                  <a:txBody>
                    <a:bodyPr/>
                    <a:lstStyle/>
                    <a:p>
                      <a:r>
                        <a:rPr kumimoji="0" lang="en-US" sz="1800" kern="1200" baseline="0" dirty="0" smtClean="0">
                          <a:solidFill>
                            <a:schemeClr val="tx1"/>
                          </a:solidFill>
                          <a:latin typeface="+mn-lt"/>
                          <a:ea typeface="+mn-ea"/>
                          <a:cs typeface="+mn-cs"/>
                        </a:rPr>
                        <a:t>Attempt to violate security</a:t>
                      </a:r>
                      <a:endParaRPr lang="en-US" dirty="0"/>
                    </a:p>
                  </a:txBody>
                  <a:tcPr/>
                </a:tc>
              </a:tr>
              <a:tr h="370840">
                <a:tc>
                  <a:txBody>
                    <a:bodyPr/>
                    <a:lstStyle/>
                    <a:p>
                      <a:r>
                        <a:rPr lang="en-US" dirty="0" smtClean="0"/>
                        <a:t>9</a:t>
                      </a:r>
                      <a:endParaRPr lang="en-US" dirty="0"/>
                    </a:p>
                  </a:txBody>
                  <a:tcPr/>
                </a:tc>
                <a:tc>
                  <a:txBody>
                    <a:bodyPr/>
                    <a:lstStyle/>
                    <a:p>
                      <a:r>
                        <a:rPr kumimoji="0" lang="en-US" sz="1800" kern="1200" baseline="0" dirty="0" err="1" smtClean="0">
                          <a:solidFill>
                            <a:schemeClr val="tx1"/>
                          </a:solidFill>
                          <a:latin typeface="+mn-lt"/>
                          <a:ea typeface="+mn-ea"/>
                          <a:cs typeface="+mn-cs"/>
                        </a:rPr>
                        <a:t>StringIndexOutOfBounds</a:t>
                      </a:r>
                      <a:endParaRPr lang="en-US" dirty="0"/>
                    </a:p>
                  </a:txBody>
                  <a:tcPr/>
                </a:tc>
                <a:tc>
                  <a:txBody>
                    <a:bodyPr/>
                    <a:lstStyle/>
                    <a:p>
                      <a:r>
                        <a:rPr kumimoji="0" lang="en-US" sz="1800" kern="1200" baseline="0" dirty="0" smtClean="0">
                          <a:solidFill>
                            <a:schemeClr val="tx1"/>
                          </a:solidFill>
                          <a:latin typeface="+mn-lt"/>
                          <a:ea typeface="+mn-ea"/>
                          <a:cs typeface="+mn-cs"/>
                        </a:rPr>
                        <a:t>Attempt to index outside the bounds of</a:t>
                      </a:r>
                    </a:p>
                    <a:p>
                      <a:r>
                        <a:rPr kumimoji="0" lang="en-US" sz="1800" kern="1200" baseline="0" dirty="0" smtClean="0">
                          <a:solidFill>
                            <a:schemeClr val="tx1"/>
                          </a:solidFill>
                          <a:latin typeface="+mn-lt"/>
                          <a:ea typeface="+mn-ea"/>
                          <a:cs typeface="+mn-cs"/>
                        </a:rPr>
                        <a:t>a string.</a:t>
                      </a:r>
                      <a:endParaRPr lang="en-US" dirty="0"/>
                    </a:p>
                  </a:txBody>
                  <a:tcPr/>
                </a:tc>
              </a:tr>
              <a:tr h="370840">
                <a:tc>
                  <a:txBody>
                    <a:bodyPr/>
                    <a:lstStyle/>
                    <a:p>
                      <a:r>
                        <a:rPr lang="en-US" dirty="0" smtClean="0"/>
                        <a:t>10</a:t>
                      </a:r>
                      <a:endParaRPr lang="en-US" dirty="0"/>
                    </a:p>
                  </a:txBody>
                  <a:tcPr/>
                </a:tc>
                <a:tc>
                  <a:txBody>
                    <a:bodyPr/>
                    <a:lstStyle/>
                    <a:p>
                      <a:r>
                        <a:rPr kumimoji="0" lang="en-US" sz="1800" kern="1200" baseline="0" dirty="0" err="1" smtClean="0">
                          <a:solidFill>
                            <a:schemeClr val="tx1"/>
                          </a:solidFill>
                          <a:latin typeface="+mn-lt"/>
                          <a:ea typeface="+mn-ea"/>
                          <a:cs typeface="+mn-cs"/>
                        </a:rPr>
                        <a:t>UnsupportedOperationException</a:t>
                      </a:r>
                      <a:endParaRPr lang="en-US" dirty="0"/>
                    </a:p>
                  </a:txBody>
                  <a:tcPr/>
                </a:tc>
                <a:tc>
                  <a:txBody>
                    <a:bodyPr/>
                    <a:lstStyle/>
                    <a:p>
                      <a:r>
                        <a:rPr kumimoji="0" lang="en-US" sz="1800" kern="1200" baseline="0" dirty="0" smtClean="0">
                          <a:solidFill>
                            <a:schemeClr val="tx1"/>
                          </a:solidFill>
                          <a:latin typeface="+mn-lt"/>
                          <a:ea typeface="+mn-ea"/>
                          <a:cs typeface="+mn-cs"/>
                        </a:rPr>
                        <a:t>An unsupported operation was</a:t>
                      </a:r>
                    </a:p>
                    <a:p>
                      <a:r>
                        <a:rPr kumimoji="0" lang="en-US" sz="1800" kern="1200" baseline="0" dirty="0" smtClean="0">
                          <a:solidFill>
                            <a:schemeClr val="tx1"/>
                          </a:solidFill>
                          <a:latin typeface="+mn-lt"/>
                          <a:ea typeface="+mn-ea"/>
                          <a:cs typeface="+mn-cs"/>
                        </a:rPr>
                        <a:t>encountered.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 Handling in Java</a:t>
            </a:r>
            <a:endParaRPr lang="en-US" b="1" dirty="0"/>
          </a:p>
        </p:txBody>
      </p:sp>
      <p:sp>
        <p:nvSpPr>
          <p:cNvPr id="3" name="Content Placeholder 2"/>
          <p:cNvSpPr>
            <a:spLocks noGrp="1"/>
          </p:cNvSpPr>
          <p:nvPr>
            <p:ph sz="quarter" idx="1"/>
          </p:nvPr>
        </p:nvSpPr>
        <p:spPr/>
        <p:txBody>
          <a:bodyPr>
            <a:normAutofit lnSpcReduction="10000"/>
          </a:bodyPr>
          <a:lstStyle/>
          <a:p>
            <a:pPr algn="just"/>
            <a:r>
              <a:rPr lang="en-US" dirty="0" smtClean="0">
                <a:solidFill>
                  <a:srgbClr val="FF0000"/>
                </a:solidFill>
              </a:rPr>
              <a:t>Exception</a:t>
            </a:r>
            <a:r>
              <a:rPr lang="en-US" dirty="0" smtClean="0"/>
              <a:t> – exceptional event</a:t>
            </a:r>
          </a:p>
          <a:p>
            <a:pPr lvl="1" algn="just"/>
            <a:r>
              <a:rPr lang="en-US" dirty="0" smtClean="0"/>
              <a:t>Unpredicted event that Occurs while the program is executing </a:t>
            </a:r>
          </a:p>
          <a:p>
            <a:pPr algn="just"/>
            <a:r>
              <a:rPr lang="en-US" dirty="0" smtClean="0"/>
              <a:t>An </a:t>
            </a:r>
            <a:r>
              <a:rPr lang="en-US" i="1" dirty="0" smtClean="0"/>
              <a:t>exception is an abnormal condition that </a:t>
            </a:r>
            <a:r>
              <a:rPr lang="en-US" dirty="0" smtClean="0"/>
              <a:t>arises in a code sequence at run time.</a:t>
            </a:r>
          </a:p>
          <a:p>
            <a:pPr algn="just"/>
            <a:r>
              <a:rPr lang="en-US" dirty="0" smtClean="0"/>
              <a:t>Run time error</a:t>
            </a:r>
          </a:p>
          <a:p>
            <a:pPr algn="just"/>
            <a:r>
              <a:rPr lang="en-US" dirty="0" smtClean="0"/>
              <a:t>Terminates the program abnormally</a:t>
            </a:r>
          </a:p>
          <a:p>
            <a:pPr algn="just"/>
            <a:r>
              <a:rPr lang="en-US" dirty="0" smtClean="0"/>
              <a:t>When an error occurs within a method, Java runtime system creates an exception object.</a:t>
            </a:r>
          </a:p>
          <a:p>
            <a:pPr algn="just"/>
            <a:r>
              <a:rPr lang="en-US" dirty="0" smtClean="0"/>
              <a:t>Exception object contains information about exception like its type and the state of the program when the error occurred. </a:t>
            </a:r>
          </a:p>
          <a:p>
            <a:pPr lvl="1">
              <a:buNone/>
            </a:pPr>
            <a:endParaRPr lang="en-US" dirty="0"/>
          </a:p>
        </p:txBody>
      </p:sp>
      <p:sp>
        <p:nvSpPr>
          <p:cNvPr id="4" name="Slide Number Placeholder 3"/>
          <p:cNvSpPr>
            <a:spLocks noGrp="1"/>
          </p:cNvSpPr>
          <p:nvPr>
            <p:ph type="sldNum" sz="quarter" idx="12"/>
          </p:nvPr>
        </p:nvSpPr>
        <p:spPr/>
        <p:txBody>
          <a:bodyPr/>
          <a:lstStyle/>
          <a:p>
            <a:fld id="{B0BF243D-92EB-43A5-A193-05EF14CFAB9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Arvind M Bhave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 Checked </a:t>
            </a:r>
            <a:r>
              <a:rPr lang="en-US" dirty="0" err="1" smtClean="0"/>
              <a:t>RuntimeException</a:t>
            </a:r>
            <a:r>
              <a:rPr lang="en-US" dirty="0" smtClean="0"/>
              <a:t> Subclasses</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20</a:t>
            </a:fld>
            <a:endParaRPr lang="en-US"/>
          </a:p>
        </p:txBody>
      </p:sp>
      <p:graphicFrame>
        <p:nvGraphicFramePr>
          <p:cNvPr id="8" name="Content Placeholder 7"/>
          <p:cNvGraphicFramePr>
            <a:graphicFrameLocks noGrp="1"/>
          </p:cNvGraphicFramePr>
          <p:nvPr>
            <p:ph sz="quarter" idx="1"/>
          </p:nvPr>
        </p:nvGraphicFramePr>
        <p:xfrm>
          <a:off x="457200" y="1219201"/>
          <a:ext cx="8382000" cy="4837872"/>
        </p:xfrm>
        <a:graphic>
          <a:graphicData uri="http://schemas.openxmlformats.org/drawingml/2006/table">
            <a:tbl>
              <a:tblPr firstRow="1" bandRow="1">
                <a:tableStyleId>{E8B1032C-EA38-4F05-BA0D-38AFFFC7BED3}</a:tableStyleId>
              </a:tblPr>
              <a:tblGrid>
                <a:gridCol w="776112"/>
                <a:gridCol w="3491088"/>
                <a:gridCol w="4114800"/>
              </a:tblGrid>
              <a:tr h="622993">
                <a:tc>
                  <a:txBody>
                    <a:bodyPr/>
                    <a:lstStyle/>
                    <a:p>
                      <a:r>
                        <a:rPr lang="en-US" dirty="0" err="1" smtClean="0"/>
                        <a:t>Sr</a:t>
                      </a:r>
                      <a:r>
                        <a:rPr lang="en-US" dirty="0" smtClean="0"/>
                        <a:t> No</a:t>
                      </a:r>
                      <a:endParaRPr lang="en-US" dirty="0"/>
                    </a:p>
                  </a:txBody>
                  <a:tcPr/>
                </a:tc>
                <a:tc>
                  <a:txBody>
                    <a:bodyPr/>
                    <a:lstStyle/>
                    <a:p>
                      <a:r>
                        <a:rPr lang="en-US" dirty="0" smtClean="0"/>
                        <a:t>Exception</a:t>
                      </a:r>
                      <a:endParaRPr lang="en-US" dirty="0"/>
                    </a:p>
                  </a:txBody>
                  <a:tcPr/>
                </a:tc>
                <a:tc>
                  <a:txBody>
                    <a:bodyPr/>
                    <a:lstStyle/>
                    <a:p>
                      <a:r>
                        <a:rPr lang="en-US" dirty="0" smtClean="0"/>
                        <a:t>Description</a:t>
                      </a:r>
                      <a:endParaRPr lang="en-US" dirty="0"/>
                    </a:p>
                  </a:txBody>
                  <a:tcPr/>
                </a:tc>
              </a:tr>
              <a:tr h="613439">
                <a:tc>
                  <a:txBody>
                    <a:bodyPr/>
                    <a:lstStyle/>
                    <a:p>
                      <a:r>
                        <a:rPr lang="en-US" dirty="0" smtClean="0"/>
                        <a:t>1</a:t>
                      </a:r>
                      <a:endParaRPr lang="en-US" dirty="0"/>
                    </a:p>
                  </a:txBody>
                  <a:tcPr/>
                </a:tc>
                <a:tc>
                  <a:txBody>
                    <a:bodyPr/>
                    <a:lstStyle/>
                    <a:p>
                      <a:r>
                        <a:rPr kumimoji="0" lang="en-US" sz="1800" kern="1200" baseline="0" dirty="0" err="1" smtClean="0">
                          <a:solidFill>
                            <a:schemeClr val="tx1"/>
                          </a:solidFill>
                          <a:latin typeface="+mn-lt"/>
                          <a:ea typeface="+mn-ea"/>
                          <a:cs typeface="+mn-cs"/>
                        </a:rPr>
                        <a:t>ClassNotFoundException</a:t>
                      </a:r>
                      <a:endParaRPr lang="en-US" dirty="0"/>
                    </a:p>
                  </a:txBody>
                  <a:tcPr/>
                </a:tc>
                <a:tc>
                  <a:txBody>
                    <a:bodyPr/>
                    <a:lstStyle/>
                    <a:p>
                      <a:r>
                        <a:rPr kumimoji="0" lang="en-US" sz="1800" kern="1200" baseline="0" dirty="0" smtClean="0">
                          <a:solidFill>
                            <a:schemeClr val="tx1"/>
                          </a:solidFill>
                          <a:latin typeface="+mn-lt"/>
                          <a:ea typeface="+mn-ea"/>
                          <a:cs typeface="+mn-cs"/>
                        </a:rPr>
                        <a:t>Class not found.</a:t>
                      </a:r>
                      <a:endParaRPr lang="en-US" dirty="0"/>
                    </a:p>
                  </a:txBody>
                  <a:tcPr/>
                </a:tc>
              </a:tr>
              <a:tr h="880080">
                <a:tc>
                  <a:txBody>
                    <a:bodyPr/>
                    <a:lstStyle/>
                    <a:p>
                      <a:r>
                        <a:rPr lang="en-US" dirty="0" smtClean="0"/>
                        <a:t>2</a:t>
                      </a:r>
                      <a:endParaRPr lang="en-US" dirty="0"/>
                    </a:p>
                  </a:txBody>
                  <a:tcPr/>
                </a:tc>
                <a:tc>
                  <a:txBody>
                    <a:bodyPr/>
                    <a:lstStyle/>
                    <a:p>
                      <a:r>
                        <a:rPr kumimoji="0" lang="en-US" sz="1800" kern="1200" baseline="0" dirty="0" err="1" smtClean="0">
                          <a:solidFill>
                            <a:schemeClr val="tx1"/>
                          </a:solidFill>
                          <a:latin typeface="+mn-lt"/>
                          <a:ea typeface="+mn-ea"/>
                          <a:cs typeface="+mn-cs"/>
                        </a:rPr>
                        <a:t>CloneNotSupportedException</a:t>
                      </a:r>
                      <a:endParaRPr lang="en-US" dirty="0"/>
                    </a:p>
                  </a:txBody>
                  <a:tcPr/>
                </a:tc>
                <a:tc>
                  <a:txBody>
                    <a:bodyPr/>
                    <a:lstStyle/>
                    <a:p>
                      <a:r>
                        <a:rPr kumimoji="0" lang="en-US" sz="1800" kern="1200" baseline="0" dirty="0" smtClean="0">
                          <a:solidFill>
                            <a:schemeClr val="tx1"/>
                          </a:solidFill>
                          <a:latin typeface="+mn-lt"/>
                          <a:ea typeface="+mn-ea"/>
                          <a:cs typeface="+mn-cs"/>
                        </a:rPr>
                        <a:t>Attempt to clone an object that does not  implement the </a:t>
                      </a:r>
                      <a:r>
                        <a:rPr kumimoji="0" lang="en-US" sz="1800" b="1" kern="1200" baseline="0" dirty="0" err="1" smtClean="0">
                          <a:solidFill>
                            <a:schemeClr val="tx1"/>
                          </a:solidFill>
                          <a:latin typeface="+mn-lt"/>
                          <a:ea typeface="+mn-ea"/>
                          <a:cs typeface="+mn-cs"/>
                        </a:rPr>
                        <a:t>Cloneable</a:t>
                      </a:r>
                      <a:r>
                        <a:rPr kumimoji="0" lang="en-US" sz="1800" b="1" kern="1200" baseline="0" dirty="0" smtClean="0">
                          <a:solidFill>
                            <a:schemeClr val="tx1"/>
                          </a:solidFill>
                          <a:latin typeface="+mn-lt"/>
                          <a:ea typeface="+mn-ea"/>
                          <a:cs typeface="+mn-cs"/>
                        </a:rPr>
                        <a:t> interface</a:t>
                      </a:r>
                      <a:endParaRPr lang="en-US" dirty="0"/>
                    </a:p>
                  </a:txBody>
                  <a:tcPr/>
                </a:tc>
              </a:tr>
              <a:tr h="622993">
                <a:tc>
                  <a:txBody>
                    <a:bodyPr/>
                    <a:lstStyle/>
                    <a:p>
                      <a:r>
                        <a:rPr lang="en-US" dirty="0" smtClean="0"/>
                        <a:t>3</a:t>
                      </a:r>
                      <a:endParaRPr lang="en-US" dirty="0"/>
                    </a:p>
                  </a:txBody>
                  <a:tcPr/>
                </a:tc>
                <a:tc>
                  <a:txBody>
                    <a:bodyPr/>
                    <a:lstStyle/>
                    <a:p>
                      <a:r>
                        <a:rPr lang="en-US" dirty="0" err="1" smtClean="0"/>
                        <a:t>IOException</a:t>
                      </a:r>
                      <a:endParaRPr lang="en-US" dirty="0"/>
                    </a:p>
                  </a:txBody>
                  <a:tcPr/>
                </a:tc>
                <a:tc>
                  <a:txBody>
                    <a:bodyPr/>
                    <a:lstStyle/>
                    <a:p>
                      <a:r>
                        <a:rPr lang="en-US" dirty="0" smtClean="0"/>
                        <a:t>Thrown when error occurs during input / output data</a:t>
                      </a:r>
                      <a:endParaRPr lang="en-US" dirty="0"/>
                    </a:p>
                  </a:txBody>
                  <a:tcPr/>
                </a:tc>
              </a:tr>
              <a:tr h="622993">
                <a:tc>
                  <a:txBody>
                    <a:bodyPr/>
                    <a:lstStyle/>
                    <a:p>
                      <a:r>
                        <a:rPr lang="en-US" dirty="0" smtClean="0"/>
                        <a:t>4</a:t>
                      </a:r>
                      <a:endParaRPr lang="en-US" dirty="0"/>
                    </a:p>
                  </a:txBody>
                  <a:tcPr/>
                </a:tc>
                <a:tc>
                  <a:txBody>
                    <a:bodyPr/>
                    <a:lstStyle/>
                    <a:p>
                      <a:r>
                        <a:rPr kumimoji="0" lang="en-US" sz="1800" kern="1200" baseline="0" dirty="0" err="1" smtClean="0">
                          <a:solidFill>
                            <a:schemeClr val="tx1"/>
                          </a:solidFill>
                          <a:latin typeface="+mn-lt"/>
                          <a:ea typeface="+mn-ea"/>
                          <a:cs typeface="+mn-cs"/>
                        </a:rPr>
                        <a:t>IllegalAccessException</a:t>
                      </a:r>
                      <a:endParaRPr lang="en-US" dirty="0"/>
                    </a:p>
                  </a:txBody>
                  <a:tcPr/>
                </a:tc>
                <a:tc>
                  <a:txBody>
                    <a:bodyPr/>
                    <a:lstStyle/>
                    <a:p>
                      <a:r>
                        <a:rPr lang="en-US" dirty="0" smtClean="0"/>
                        <a:t>When an illegal attempt is made to access a class</a:t>
                      </a:r>
                      <a:endParaRPr lang="en-US" dirty="0"/>
                    </a:p>
                  </a:txBody>
                  <a:tcPr/>
                </a:tc>
              </a:tr>
              <a:tr h="766800">
                <a:tc>
                  <a:txBody>
                    <a:bodyPr/>
                    <a:lstStyle/>
                    <a:p>
                      <a:r>
                        <a:rPr lang="en-US" dirty="0" smtClean="0"/>
                        <a:t>5</a:t>
                      </a:r>
                      <a:endParaRPr lang="en-US" dirty="0"/>
                    </a:p>
                  </a:txBody>
                  <a:tcPr/>
                </a:tc>
                <a:tc>
                  <a:txBody>
                    <a:bodyPr/>
                    <a:lstStyle/>
                    <a:p>
                      <a:r>
                        <a:rPr kumimoji="0" lang="en-US" sz="1800" kern="1200" baseline="0" dirty="0" err="1" smtClean="0">
                          <a:solidFill>
                            <a:schemeClr val="tx1"/>
                          </a:solidFill>
                          <a:latin typeface="+mn-lt"/>
                          <a:ea typeface="+mn-ea"/>
                          <a:cs typeface="+mn-cs"/>
                        </a:rPr>
                        <a:t>InstantiationException</a:t>
                      </a:r>
                      <a:endParaRPr lang="en-US" dirty="0"/>
                    </a:p>
                  </a:txBody>
                  <a:tcPr/>
                </a:tc>
                <a:tc>
                  <a:txBody>
                    <a:bodyPr/>
                    <a:lstStyle/>
                    <a:p>
                      <a:r>
                        <a:rPr kumimoji="0" lang="en-US" sz="1800" kern="1200" baseline="0" dirty="0" smtClean="0">
                          <a:solidFill>
                            <a:schemeClr val="tx1"/>
                          </a:solidFill>
                          <a:latin typeface="+mn-lt"/>
                          <a:ea typeface="+mn-ea"/>
                          <a:cs typeface="+mn-cs"/>
                        </a:rPr>
                        <a:t>Attempt to create an object of an</a:t>
                      </a:r>
                    </a:p>
                    <a:p>
                      <a:r>
                        <a:rPr kumimoji="0" lang="en-US" sz="1800" kern="1200" baseline="0" dirty="0" smtClean="0">
                          <a:solidFill>
                            <a:schemeClr val="tx1"/>
                          </a:solidFill>
                          <a:latin typeface="+mn-lt"/>
                          <a:ea typeface="+mn-ea"/>
                          <a:cs typeface="+mn-cs"/>
                        </a:rPr>
                        <a:t>abstract class or interface.</a:t>
                      </a:r>
                      <a:endParaRPr lang="en-US" dirty="0"/>
                    </a:p>
                  </a:txBody>
                  <a:tcPr/>
                </a:tc>
              </a:tr>
              <a:tr h="622993">
                <a:tc>
                  <a:txBody>
                    <a:bodyPr/>
                    <a:lstStyle/>
                    <a:p>
                      <a:r>
                        <a:rPr lang="en-US" dirty="0" smtClean="0"/>
                        <a:t>6</a:t>
                      </a:r>
                      <a:endParaRPr lang="en-US" dirty="0"/>
                    </a:p>
                  </a:txBody>
                  <a:tcPr/>
                </a:tc>
                <a:tc>
                  <a:txBody>
                    <a:bodyPr/>
                    <a:lstStyle/>
                    <a:p>
                      <a:r>
                        <a:rPr kumimoji="0" lang="en-US" sz="1800" kern="1200" baseline="0" dirty="0" err="1" smtClean="0">
                          <a:solidFill>
                            <a:schemeClr val="tx1"/>
                          </a:solidFill>
                          <a:latin typeface="+mn-lt"/>
                          <a:ea typeface="+mn-ea"/>
                          <a:cs typeface="+mn-cs"/>
                        </a:rPr>
                        <a:t>NoSuchMethodException</a:t>
                      </a:r>
                      <a:endParaRPr lang="en-US" dirty="0"/>
                    </a:p>
                  </a:txBody>
                  <a:tcPr/>
                </a:tc>
                <a:tc>
                  <a:txBody>
                    <a:bodyPr/>
                    <a:lstStyle/>
                    <a:p>
                      <a:r>
                        <a:rPr kumimoji="0" lang="en-US" sz="1800" kern="1200" baseline="0" dirty="0" smtClean="0">
                          <a:solidFill>
                            <a:schemeClr val="tx1"/>
                          </a:solidFill>
                          <a:latin typeface="+mn-lt"/>
                          <a:ea typeface="+mn-ea"/>
                          <a:cs typeface="+mn-cs"/>
                        </a:rPr>
                        <a:t>A requested method does not exist.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21</a:t>
            </a:fld>
            <a:endParaRPr lang="en-US"/>
          </a:p>
        </p:txBody>
      </p:sp>
      <p:sp>
        <p:nvSpPr>
          <p:cNvPr id="5" name="Content Placeholder 4"/>
          <p:cNvSpPr>
            <a:spLocks noGrp="1"/>
          </p:cNvSpPr>
          <p:nvPr>
            <p:ph sz="quarter" idx="1"/>
          </p:nvPr>
        </p:nvSpPr>
        <p:spPr/>
        <p:txBody>
          <a:bodyPr/>
          <a:lstStyle/>
          <a:p>
            <a:r>
              <a:rPr lang="en-US" dirty="0" smtClean="0"/>
              <a:t>Multiple exceptions are thrown within try block.</a:t>
            </a:r>
          </a:p>
          <a:p>
            <a:r>
              <a:rPr lang="en-US" dirty="0" smtClean="0"/>
              <a:t>Java makes it possible by using multiple catch blocks </a:t>
            </a:r>
          </a:p>
          <a:p>
            <a:r>
              <a:rPr lang="en-US" dirty="0" smtClean="0"/>
              <a:t>Separate catch block is used for different exception</a:t>
            </a:r>
          </a:p>
          <a:p>
            <a:r>
              <a:rPr lang="en-US" dirty="0" smtClean="0"/>
              <a:t>Syntax</a:t>
            </a:r>
          </a:p>
          <a:p>
            <a:r>
              <a:rPr lang="en-US" dirty="0" smtClean="0"/>
              <a:t>try                                                                                                    {…..}                                                                                     catch (</a:t>
            </a:r>
            <a:r>
              <a:rPr lang="en-US" dirty="0" err="1" smtClean="0"/>
              <a:t>exception_type</a:t>
            </a:r>
            <a:r>
              <a:rPr lang="en-US" dirty="0" smtClean="0"/>
              <a:t> e1){…}    catch(</a:t>
            </a:r>
            <a:r>
              <a:rPr lang="en-US" dirty="0" err="1" smtClean="0"/>
              <a:t>exception_type</a:t>
            </a:r>
            <a:r>
              <a:rPr lang="en-US" dirty="0" smtClean="0"/>
              <a:t> e2){..}                     catch(</a:t>
            </a:r>
            <a:r>
              <a:rPr lang="en-US" dirty="0" err="1" smtClean="0"/>
              <a:t>exception_type</a:t>
            </a:r>
            <a:r>
              <a:rPr lang="en-US" dirty="0" smtClean="0"/>
              <a:t> en){..}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22</a:t>
            </a:fld>
            <a:endParaRPr lang="en-US"/>
          </a:p>
        </p:txBody>
      </p:sp>
      <p:sp>
        <p:nvSpPr>
          <p:cNvPr id="5" name="Content Placeholder 4"/>
          <p:cNvSpPr>
            <a:spLocks noGrp="1"/>
          </p:cNvSpPr>
          <p:nvPr>
            <p:ph sz="quarter" idx="1"/>
          </p:nvPr>
        </p:nvSpPr>
        <p:spPr/>
        <p:txBody>
          <a:bodyPr/>
          <a:lstStyle/>
          <a:p>
            <a:r>
              <a:rPr lang="en-US" dirty="0" smtClean="0"/>
              <a:t>Only one try block from which exceptions are thrown (of different type)</a:t>
            </a:r>
          </a:p>
          <a:p>
            <a:r>
              <a:rPr lang="en-US" dirty="0" smtClean="0"/>
              <a:t>Depending on the type of execution, corresponding catch block will be executed.</a:t>
            </a:r>
          </a:p>
          <a:p>
            <a:r>
              <a:rPr lang="en-US" dirty="0" smtClean="0"/>
              <a:t>After one </a:t>
            </a:r>
            <a:r>
              <a:rPr lang="en-US" b="1" dirty="0" smtClean="0"/>
              <a:t>catch statement executes, the others are bypassed, and execution </a:t>
            </a:r>
            <a:r>
              <a:rPr lang="en-US" dirty="0" smtClean="0"/>
              <a:t>continues after the </a:t>
            </a:r>
            <a:r>
              <a:rPr lang="en-US" b="1" dirty="0" smtClean="0"/>
              <a:t>try/catch block</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 program</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23</a:t>
            </a:fld>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457199" y="1371180"/>
            <a:ext cx="8663101" cy="48772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 </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24</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221777" y="1295400"/>
            <a:ext cx="8922223"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25</a:t>
            </a:fld>
            <a:endParaRPr lang="en-US"/>
          </a:p>
        </p:txBody>
      </p:sp>
      <p:sp>
        <p:nvSpPr>
          <p:cNvPr id="5" name="Content Placeholder 4"/>
          <p:cNvSpPr>
            <a:spLocks noGrp="1"/>
          </p:cNvSpPr>
          <p:nvPr>
            <p:ph sz="quarter" idx="1"/>
          </p:nvPr>
        </p:nvSpPr>
        <p:spPr/>
        <p:txBody>
          <a:bodyPr/>
          <a:lstStyle/>
          <a:p>
            <a:pPr algn="just"/>
            <a:r>
              <a:rPr lang="en-US" dirty="0" smtClean="0"/>
              <a:t>When you use multiple </a:t>
            </a:r>
            <a:r>
              <a:rPr lang="en-US" b="1" dirty="0" smtClean="0"/>
              <a:t>catch statements, it is important to remember that </a:t>
            </a:r>
            <a:r>
              <a:rPr lang="en-US" dirty="0" smtClean="0"/>
              <a:t>exception subclasses must come before any of their </a:t>
            </a:r>
            <a:r>
              <a:rPr lang="en-US" dirty="0" err="1" smtClean="0"/>
              <a:t>superclasses</a:t>
            </a:r>
            <a:r>
              <a:rPr lang="en-US" dirty="0" smtClean="0"/>
              <a:t>. </a:t>
            </a:r>
          </a:p>
          <a:p>
            <a:pPr algn="just"/>
            <a:r>
              <a:rPr lang="en-US" dirty="0" smtClean="0"/>
              <a:t>This is because a </a:t>
            </a:r>
            <a:r>
              <a:rPr lang="en-US" b="1" dirty="0" smtClean="0"/>
              <a:t>catch statement that uses a </a:t>
            </a:r>
            <a:r>
              <a:rPr lang="en-US" b="1" dirty="0" err="1" smtClean="0"/>
              <a:t>superclass</a:t>
            </a:r>
            <a:r>
              <a:rPr lang="en-US" b="1" dirty="0" smtClean="0"/>
              <a:t> will catch exceptions of that type plus any of </a:t>
            </a:r>
            <a:r>
              <a:rPr lang="en-US" dirty="0" smtClean="0"/>
              <a:t>its subclasses. </a:t>
            </a:r>
          </a:p>
          <a:p>
            <a:pPr algn="just"/>
            <a:r>
              <a:rPr lang="en-US" dirty="0" smtClean="0"/>
              <a:t>Thus, a subclass would never be reached if it came after its </a:t>
            </a:r>
            <a:r>
              <a:rPr lang="en-US" dirty="0" err="1" smtClean="0"/>
              <a:t>superclass</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26</a:t>
            </a:fld>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228600" y="1295400"/>
            <a:ext cx="9193563"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27</a:t>
            </a:fld>
            <a:endParaRPr lang="en-US"/>
          </a:p>
        </p:txBody>
      </p:sp>
      <p:pic>
        <p:nvPicPr>
          <p:cNvPr id="4098" name="Picture 2"/>
          <p:cNvPicPr>
            <a:picLocks noGrp="1" noChangeAspect="1" noChangeArrowheads="1"/>
          </p:cNvPicPr>
          <p:nvPr>
            <p:ph sz="quarter" idx="1"/>
          </p:nvPr>
        </p:nvPicPr>
        <p:blipFill>
          <a:blip r:embed="rId2"/>
          <a:srcRect/>
          <a:stretch>
            <a:fillRect/>
          </a:stretch>
        </p:blipFill>
        <p:spPr bwMode="auto">
          <a:xfrm>
            <a:off x="228600" y="1371600"/>
            <a:ext cx="9220201"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28</a:t>
            </a:fld>
            <a:endParaRPr lang="en-US"/>
          </a:p>
        </p:txBody>
      </p:sp>
      <p:sp>
        <p:nvSpPr>
          <p:cNvPr id="5" name="Content Placeholder 4"/>
          <p:cNvSpPr>
            <a:spLocks noGrp="1"/>
          </p:cNvSpPr>
          <p:nvPr>
            <p:ph sz="quarter" idx="1"/>
          </p:nvPr>
        </p:nvSpPr>
        <p:spPr/>
        <p:txBody>
          <a:bodyPr/>
          <a:lstStyle/>
          <a:p>
            <a:r>
              <a:rPr lang="en-US" b="1" dirty="0" err="1" smtClean="0"/>
              <a:t>ArithmeticException</a:t>
            </a:r>
            <a:r>
              <a:rPr lang="en-US" b="1" dirty="0" smtClean="0"/>
              <a:t> is a subclass of Exception, the first catch statement </a:t>
            </a:r>
            <a:r>
              <a:rPr lang="en-US" dirty="0" smtClean="0"/>
              <a:t>will handle all </a:t>
            </a:r>
            <a:r>
              <a:rPr lang="en-US" b="1" dirty="0" smtClean="0"/>
              <a:t>Exception-based errors, including </a:t>
            </a:r>
            <a:r>
              <a:rPr lang="en-US" b="1" dirty="0" err="1" smtClean="0"/>
              <a:t>ArithmeticException</a:t>
            </a:r>
            <a:r>
              <a:rPr lang="en-US" b="1" dirty="0" smtClean="0"/>
              <a:t>. </a:t>
            </a:r>
          </a:p>
          <a:p>
            <a:r>
              <a:rPr lang="en-US" b="1" dirty="0" smtClean="0"/>
              <a:t>This means </a:t>
            </a:r>
            <a:r>
              <a:rPr lang="en-US" dirty="0" smtClean="0"/>
              <a:t>that the second </a:t>
            </a:r>
            <a:r>
              <a:rPr lang="en-US" b="1" dirty="0" smtClean="0"/>
              <a:t>catch statement will never execute. </a:t>
            </a:r>
          </a:p>
          <a:p>
            <a:r>
              <a:rPr lang="en-US" b="1" dirty="0" smtClean="0"/>
              <a:t>To fix the problem, reverse the </a:t>
            </a:r>
            <a:r>
              <a:rPr lang="en-US" dirty="0" smtClean="0"/>
              <a:t>order of the </a:t>
            </a:r>
            <a:r>
              <a:rPr lang="en-US" b="1" dirty="0" smtClean="0"/>
              <a:t>catch statements.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try blocks</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29</a:t>
            </a:fld>
            <a:endParaRPr lang="en-US"/>
          </a:p>
        </p:txBody>
      </p:sp>
      <p:sp>
        <p:nvSpPr>
          <p:cNvPr id="5" name="Content Placeholder 4"/>
          <p:cNvSpPr>
            <a:spLocks noGrp="1"/>
          </p:cNvSpPr>
          <p:nvPr>
            <p:ph sz="quarter" idx="1"/>
          </p:nvPr>
        </p:nvSpPr>
        <p:spPr/>
        <p:txBody>
          <a:bodyPr>
            <a:normAutofit/>
          </a:bodyPr>
          <a:lstStyle/>
          <a:p>
            <a:r>
              <a:rPr lang="en-US" dirty="0" smtClean="0"/>
              <a:t>The try statement can be nested. That is, a try statement can be inside the block of another try. </a:t>
            </a:r>
          </a:p>
          <a:p>
            <a:r>
              <a:rPr lang="en-US" dirty="0" smtClean="0"/>
              <a:t>If an exception occurs in one try block , then associated catch block will be searched for an appropriate match.</a:t>
            </a:r>
          </a:p>
          <a:p>
            <a:r>
              <a:rPr lang="en-US" dirty="0" smtClean="0"/>
              <a:t>If no match found then the control passes </a:t>
            </a:r>
            <a:r>
              <a:rPr lang="en-US" dirty="0" err="1" smtClean="0"/>
              <a:t>passes</a:t>
            </a:r>
            <a:r>
              <a:rPr lang="en-US" dirty="0" smtClean="0"/>
              <a:t> to the next outer try..catch block.</a:t>
            </a:r>
          </a:p>
          <a:p>
            <a:r>
              <a:rPr lang="en-US" dirty="0" smtClean="0"/>
              <a:t>This process continues until an appropriate match is found.</a:t>
            </a:r>
          </a:p>
          <a:p>
            <a:r>
              <a:rPr lang="en-US" dirty="0" smtClean="0"/>
              <a:t>If no match is found, the program terminates abnormally.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 Handling in Java</a:t>
            </a:r>
            <a:endParaRPr lang="en-US" dirty="0"/>
          </a:p>
        </p:txBody>
      </p:sp>
      <p:sp>
        <p:nvSpPr>
          <p:cNvPr id="3" name="Content Placeholder 2"/>
          <p:cNvSpPr>
            <a:spLocks noGrp="1"/>
          </p:cNvSpPr>
          <p:nvPr>
            <p:ph sz="quarter" idx="1"/>
          </p:nvPr>
        </p:nvSpPr>
        <p:spPr/>
        <p:txBody>
          <a:bodyPr/>
          <a:lstStyle/>
          <a:p>
            <a:r>
              <a:rPr lang="en-US" dirty="0" smtClean="0"/>
              <a:t>Once an exception object is created , it is  </a:t>
            </a:r>
            <a:r>
              <a:rPr lang="en-US" i="1" dirty="0" smtClean="0"/>
              <a:t>thrown </a:t>
            </a:r>
            <a:r>
              <a:rPr lang="en-US" dirty="0" smtClean="0"/>
              <a:t>and the runtime system searches for a method to handle the exception.</a:t>
            </a:r>
          </a:p>
          <a:p>
            <a:r>
              <a:rPr lang="en-US" dirty="0" smtClean="0"/>
              <a:t>Keeps the searching for a method that contain an appropriate exception handler.</a:t>
            </a:r>
          </a:p>
          <a:p>
            <a:r>
              <a:rPr lang="en-US" dirty="0" smtClean="0"/>
              <a:t>Appropriate exception handler means if the type of exception handled by handler and type of exception thrown is same.</a:t>
            </a:r>
            <a:endParaRPr lang="en-US" dirty="0"/>
          </a:p>
        </p:txBody>
      </p:sp>
      <p:sp>
        <p:nvSpPr>
          <p:cNvPr id="4" name="Slide Number Placeholder 3"/>
          <p:cNvSpPr>
            <a:spLocks noGrp="1"/>
          </p:cNvSpPr>
          <p:nvPr>
            <p:ph type="sldNum" sz="quarter" idx="12"/>
          </p:nvPr>
        </p:nvSpPr>
        <p:spPr/>
        <p:txBody>
          <a:bodyPr/>
          <a:lstStyle/>
          <a:p>
            <a:fld id="{B0BF243D-92EB-43A5-A193-05EF14CFAB9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Arvind M Bhave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30</a:t>
            </a:fld>
            <a:endParaRPr lang="en-US"/>
          </a:p>
        </p:txBody>
      </p:sp>
      <p:pic>
        <p:nvPicPr>
          <p:cNvPr id="5122" name="Picture 2"/>
          <p:cNvPicPr>
            <a:picLocks noGrp="1" noChangeAspect="1" noChangeArrowheads="1"/>
          </p:cNvPicPr>
          <p:nvPr>
            <p:ph sz="quarter" idx="1"/>
          </p:nvPr>
        </p:nvPicPr>
        <p:blipFill>
          <a:blip r:embed="rId2"/>
          <a:srcRect/>
          <a:stretch>
            <a:fillRect/>
          </a:stretch>
        </p:blipFill>
        <p:spPr bwMode="auto">
          <a:xfrm>
            <a:off x="1447800" y="1600200"/>
            <a:ext cx="5334000" cy="45525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try example</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31</a:t>
            </a:fld>
            <a:endParaRPr lang="en-US"/>
          </a:p>
        </p:txBody>
      </p:sp>
      <p:pic>
        <p:nvPicPr>
          <p:cNvPr id="6146" name="Picture 2"/>
          <p:cNvPicPr>
            <a:picLocks noGrp="1" noChangeAspect="1" noChangeArrowheads="1"/>
          </p:cNvPicPr>
          <p:nvPr>
            <p:ph sz="quarter" idx="1"/>
          </p:nvPr>
        </p:nvPicPr>
        <p:blipFill>
          <a:blip r:embed="rId2"/>
          <a:srcRect/>
          <a:stretch>
            <a:fillRect/>
          </a:stretch>
        </p:blipFill>
        <p:spPr bwMode="auto">
          <a:xfrm>
            <a:off x="514114" y="1371600"/>
            <a:ext cx="8277088" cy="4724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32</a:t>
            </a:fld>
            <a:endParaRPr lang="en-US"/>
          </a:p>
        </p:txBody>
      </p:sp>
      <p:pic>
        <p:nvPicPr>
          <p:cNvPr id="7170" name="Picture 2"/>
          <p:cNvPicPr>
            <a:picLocks noGrp="1" noChangeAspect="1" noChangeArrowheads="1"/>
          </p:cNvPicPr>
          <p:nvPr>
            <p:ph sz="quarter" idx="1"/>
          </p:nvPr>
        </p:nvPicPr>
        <p:blipFill>
          <a:blip r:embed="rId2"/>
          <a:srcRect/>
          <a:stretch>
            <a:fillRect/>
          </a:stretch>
        </p:blipFill>
        <p:spPr bwMode="auto">
          <a:xfrm>
            <a:off x="304800" y="1371600"/>
            <a:ext cx="9152937"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finally block</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33</a:t>
            </a:fld>
            <a:endParaRPr lang="en-US"/>
          </a:p>
        </p:txBody>
      </p:sp>
      <p:sp>
        <p:nvSpPr>
          <p:cNvPr id="5" name="Content Placeholder 4"/>
          <p:cNvSpPr>
            <a:spLocks noGrp="1"/>
          </p:cNvSpPr>
          <p:nvPr>
            <p:ph sz="quarter" idx="1"/>
          </p:nvPr>
        </p:nvSpPr>
        <p:spPr/>
        <p:txBody>
          <a:bodyPr>
            <a:normAutofit lnSpcReduction="10000"/>
          </a:bodyPr>
          <a:lstStyle/>
          <a:p>
            <a:r>
              <a:rPr lang="en-US" dirty="0" smtClean="0"/>
              <a:t>There are certain statements in the program that needs to be executed whether or not exception is raised.</a:t>
            </a:r>
          </a:p>
          <a:p>
            <a:r>
              <a:rPr lang="en-US" dirty="0" smtClean="0"/>
              <a:t>To achieve this </a:t>
            </a:r>
            <a:r>
              <a:rPr lang="en-US" dirty="0" smtClean="0">
                <a:solidFill>
                  <a:srgbClr val="FF0000"/>
                </a:solidFill>
              </a:rPr>
              <a:t>finally</a:t>
            </a:r>
            <a:r>
              <a:rPr lang="en-US" dirty="0" smtClean="0"/>
              <a:t> keyword is used</a:t>
            </a:r>
          </a:p>
          <a:p>
            <a:r>
              <a:rPr lang="en-US" dirty="0" smtClean="0"/>
              <a:t>The code within the finally block will always be executed whether exception is thrown or not.</a:t>
            </a:r>
          </a:p>
          <a:p>
            <a:r>
              <a:rPr lang="en-US" dirty="0" smtClean="0"/>
              <a:t>If an exception is thrown and it </a:t>
            </a:r>
            <a:r>
              <a:rPr lang="en-US" dirty="0" smtClean="0">
                <a:solidFill>
                  <a:srgbClr val="FF0000"/>
                </a:solidFill>
              </a:rPr>
              <a:t>founds matching catch block</a:t>
            </a:r>
            <a:r>
              <a:rPr lang="en-US" dirty="0" smtClean="0"/>
              <a:t>, then finally block will be executed after the execution of catch block.</a:t>
            </a:r>
          </a:p>
          <a:p>
            <a:r>
              <a:rPr lang="en-US" dirty="0" smtClean="0"/>
              <a:t>If an exception is thrown and it </a:t>
            </a:r>
            <a:r>
              <a:rPr lang="en-US" dirty="0" smtClean="0">
                <a:solidFill>
                  <a:srgbClr val="FF0000"/>
                </a:solidFill>
              </a:rPr>
              <a:t>does not found matching catch block</a:t>
            </a:r>
            <a:r>
              <a:rPr lang="en-US" dirty="0" smtClean="0"/>
              <a:t>, then </a:t>
            </a:r>
            <a:r>
              <a:rPr lang="en-US" dirty="0" smtClean="0">
                <a:solidFill>
                  <a:srgbClr val="FF0000"/>
                </a:solidFill>
              </a:rPr>
              <a:t>also finally block will be executed</a:t>
            </a:r>
            <a:r>
              <a:rPr lang="en-US" dirty="0" smtClean="0"/>
              <a:t> after the execution of catch block.</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34</a:t>
            </a:fld>
            <a:endParaRPr lang="en-US"/>
          </a:p>
        </p:txBody>
      </p:sp>
      <p:pic>
        <p:nvPicPr>
          <p:cNvPr id="8194" name="Picture 2"/>
          <p:cNvPicPr>
            <a:picLocks noGrp="1" noChangeAspect="1" noChangeArrowheads="1"/>
          </p:cNvPicPr>
          <p:nvPr>
            <p:ph sz="quarter" idx="1"/>
          </p:nvPr>
        </p:nvPicPr>
        <p:blipFill>
          <a:blip r:embed="rId2"/>
          <a:srcRect/>
          <a:stretch>
            <a:fillRect/>
          </a:stretch>
        </p:blipFill>
        <p:spPr bwMode="auto">
          <a:xfrm>
            <a:off x="1295400" y="893726"/>
            <a:ext cx="6629400" cy="56530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35</a:t>
            </a:fld>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457200" y="1676400"/>
            <a:ext cx="809309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36</a:t>
            </a:fld>
            <a:endParaRPr lang="en-US"/>
          </a:p>
        </p:txBody>
      </p:sp>
      <p:sp>
        <p:nvSpPr>
          <p:cNvPr id="5" name="Content Placeholder 4"/>
          <p:cNvSpPr>
            <a:spLocks noGrp="1"/>
          </p:cNvSpPr>
          <p:nvPr>
            <p:ph sz="quarter" idx="1"/>
          </p:nvPr>
        </p:nvSpPr>
        <p:spPr/>
        <p:txBody>
          <a:bodyPr/>
          <a:lstStyle/>
          <a:p>
            <a:r>
              <a:rPr lang="en-US" dirty="0" smtClean="0"/>
              <a:t>it is possible to throw an exception explicitly, using the </a:t>
            </a:r>
            <a:r>
              <a:rPr lang="en-US" b="1" dirty="0" smtClean="0"/>
              <a:t>throw statement</a:t>
            </a:r>
          </a:p>
          <a:p>
            <a:r>
              <a:rPr lang="en-US" dirty="0" smtClean="0"/>
              <a:t>We can throw either checked or </a:t>
            </a:r>
            <a:r>
              <a:rPr lang="en-US" dirty="0" err="1" smtClean="0"/>
              <a:t>uncheked</a:t>
            </a:r>
            <a:r>
              <a:rPr lang="en-US" dirty="0" smtClean="0"/>
              <a:t> exception in java by throw keyword.</a:t>
            </a:r>
          </a:p>
          <a:p>
            <a:r>
              <a:rPr lang="en-US" dirty="0" smtClean="0"/>
              <a:t> The throw keyword is mainly used to throw custom exception.</a:t>
            </a:r>
          </a:p>
          <a:p>
            <a:r>
              <a:rPr lang="en-US" dirty="0" smtClean="0"/>
              <a:t>The general form of </a:t>
            </a:r>
            <a:r>
              <a:rPr lang="en-US" b="1" dirty="0" smtClean="0"/>
              <a:t>throw is :</a:t>
            </a:r>
          </a:p>
          <a:p>
            <a:pPr lvl="1"/>
            <a:r>
              <a:rPr lang="en-US" i="1" dirty="0" smtClean="0">
                <a:solidFill>
                  <a:srgbClr val="FF0000"/>
                </a:solidFill>
              </a:rPr>
              <a:t>throw </a:t>
            </a:r>
            <a:r>
              <a:rPr lang="en-US" i="1" dirty="0" err="1" smtClean="0">
                <a:solidFill>
                  <a:srgbClr val="FF0000"/>
                </a:solidFill>
              </a:rPr>
              <a:t>ThrowableInstance</a:t>
            </a:r>
            <a:r>
              <a:rPr lang="en-US" i="1" dirty="0" smtClean="0">
                <a:solidFill>
                  <a:srgbClr val="FF0000"/>
                </a:solidFill>
              </a:rPr>
              <a:t>;</a:t>
            </a:r>
          </a:p>
          <a:p>
            <a:r>
              <a:rPr lang="en-US" dirty="0" smtClean="0"/>
              <a:t>Here, </a:t>
            </a:r>
            <a:r>
              <a:rPr lang="en-US" i="1" dirty="0" err="1" smtClean="0"/>
              <a:t>ThrowableInstance</a:t>
            </a:r>
            <a:r>
              <a:rPr lang="en-US" i="1" dirty="0" smtClean="0"/>
              <a:t> must be an object of type </a:t>
            </a:r>
            <a:r>
              <a:rPr lang="en-US" b="1" i="1" dirty="0" err="1" smtClean="0"/>
              <a:t>Throwable</a:t>
            </a:r>
            <a:r>
              <a:rPr lang="en-US" b="1" i="1" dirty="0" smtClean="0"/>
              <a:t> or a subclass of </a:t>
            </a:r>
            <a:r>
              <a:rPr lang="en-US" b="1" dirty="0" err="1" smtClean="0"/>
              <a:t>Throwable</a:t>
            </a:r>
            <a:r>
              <a:rPr lang="en-US" b="1"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37</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smtClean="0"/>
              <a:t>There are two ways you can obtain a </a:t>
            </a:r>
            <a:r>
              <a:rPr lang="en-US" dirty="0" err="1" smtClean="0"/>
              <a:t>Throwable</a:t>
            </a:r>
            <a:r>
              <a:rPr lang="en-US" dirty="0" smtClean="0"/>
              <a:t> object: using a parameter into a catch clause, or creating one with the new operator.</a:t>
            </a:r>
          </a:p>
          <a:p>
            <a:pPr algn="just"/>
            <a:r>
              <a:rPr lang="en-US" dirty="0" smtClean="0"/>
              <a:t>The flow of execution stops immediately after the throw statement; any subsequent statements are not executed.</a:t>
            </a:r>
          </a:p>
          <a:p>
            <a:pPr algn="just"/>
            <a:r>
              <a:rPr lang="en-US" dirty="0" smtClean="0"/>
              <a:t>The nearest enclosing try block is inspected to see if it has a catch statement that matches the type of the exception. If it does find a match, control is transferred to that statement. If not, then the next enclosing try statement is inspected, and so on. </a:t>
            </a:r>
          </a:p>
          <a:p>
            <a:pPr algn="just"/>
            <a:r>
              <a:rPr lang="en-US" dirty="0" smtClean="0"/>
              <a:t>If no matching catch is found, then the default exception handler halts the program and prints the stack trace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38</a:t>
            </a:fld>
            <a:endParaRPr lang="en-US"/>
          </a:p>
        </p:txBody>
      </p:sp>
      <p:pic>
        <p:nvPicPr>
          <p:cNvPr id="10242" name="Picture 2"/>
          <p:cNvPicPr>
            <a:picLocks noGrp="1" noChangeAspect="1" noChangeArrowheads="1"/>
          </p:cNvPicPr>
          <p:nvPr>
            <p:ph sz="quarter" idx="1"/>
          </p:nvPr>
        </p:nvPicPr>
        <p:blipFill>
          <a:blip r:embed="rId2"/>
          <a:srcRect/>
          <a:stretch>
            <a:fillRect/>
          </a:stretch>
        </p:blipFill>
        <p:spPr bwMode="auto">
          <a:xfrm>
            <a:off x="658292" y="914400"/>
            <a:ext cx="7418908" cy="52572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39</a:t>
            </a:fld>
            <a:endParaRPr lang="en-US"/>
          </a:p>
        </p:txBody>
      </p:sp>
      <p:sp>
        <p:nvSpPr>
          <p:cNvPr id="5" name="Content Placeholder 4"/>
          <p:cNvSpPr>
            <a:spLocks noGrp="1"/>
          </p:cNvSpPr>
          <p:nvPr>
            <p:ph sz="quarter" idx="1"/>
          </p:nvPr>
        </p:nvSpPr>
        <p:spPr/>
        <p:txBody>
          <a:bodyPr>
            <a:normAutofit fontScale="92500" lnSpcReduction="20000"/>
          </a:bodyPr>
          <a:lstStyle/>
          <a:p>
            <a:r>
              <a:rPr lang="en-US" dirty="0" smtClean="0"/>
              <a:t>Used to declare an exception</a:t>
            </a:r>
          </a:p>
          <a:p>
            <a:r>
              <a:rPr lang="en-US" dirty="0" smtClean="0"/>
              <a:t>There may be method in the program which is throwing an exception but it does not have the appropriate exception handling mechanism</a:t>
            </a:r>
            <a:r>
              <a:rPr lang="en-US" dirty="0" smtClean="0"/>
              <a:t>.</a:t>
            </a:r>
          </a:p>
          <a:p>
            <a:r>
              <a:rPr lang="en-US" dirty="0" smtClean="0"/>
              <a:t>If a method is capable of causing an exception that it does not handle, it must </a:t>
            </a:r>
            <a:r>
              <a:rPr lang="en-US" dirty="0" smtClean="0"/>
              <a:t>specify this </a:t>
            </a:r>
            <a:r>
              <a:rPr lang="en-US" dirty="0" smtClean="0"/>
              <a:t>behavior so that callers of the method can guard themselves against that exception</a:t>
            </a:r>
            <a:r>
              <a:rPr lang="en-US" dirty="0" smtClean="0"/>
              <a:t>.</a:t>
            </a:r>
            <a:endParaRPr lang="en-US" dirty="0" smtClean="0"/>
          </a:p>
          <a:p>
            <a:r>
              <a:rPr lang="en-US" dirty="0" smtClean="0"/>
              <a:t>This is done by </a:t>
            </a:r>
            <a:r>
              <a:rPr lang="en-US" dirty="0" smtClean="0">
                <a:solidFill>
                  <a:srgbClr val="FF0000"/>
                </a:solidFill>
              </a:rPr>
              <a:t>appending throws </a:t>
            </a:r>
            <a:r>
              <a:rPr lang="en-US" dirty="0" smtClean="0"/>
              <a:t>keyword after method name in the method declaration statement.</a:t>
            </a:r>
          </a:p>
          <a:p>
            <a:r>
              <a:rPr lang="en-US" b="1" dirty="0" smtClean="0">
                <a:solidFill>
                  <a:srgbClr val="FF0000"/>
                </a:solidFill>
              </a:rPr>
              <a:t>throws</a:t>
            </a:r>
            <a:r>
              <a:rPr lang="en-US" b="1" dirty="0" smtClean="0"/>
              <a:t> </a:t>
            </a:r>
            <a:r>
              <a:rPr lang="en-US" b="1" dirty="0" smtClean="0"/>
              <a:t>clause </a:t>
            </a:r>
            <a:r>
              <a:rPr lang="en-US" dirty="0" smtClean="0"/>
              <a:t>includes </a:t>
            </a:r>
            <a:r>
              <a:rPr lang="en-US" dirty="0" smtClean="0"/>
              <a:t>the types of exceptions that a method might throw. </a:t>
            </a:r>
            <a:endParaRPr lang="en-US" dirty="0" smtClean="0"/>
          </a:p>
          <a:p>
            <a:r>
              <a:rPr lang="en-US" dirty="0" smtClean="0"/>
              <a:t>This </a:t>
            </a:r>
            <a:r>
              <a:rPr lang="en-US" dirty="0" smtClean="0"/>
              <a:t>is necessary for </a:t>
            </a:r>
            <a:r>
              <a:rPr lang="en-US" dirty="0" smtClean="0"/>
              <a:t>all exceptions</a:t>
            </a:r>
            <a:r>
              <a:rPr lang="en-US" dirty="0" smtClean="0"/>
              <a:t>, except those of type </a:t>
            </a:r>
            <a:r>
              <a:rPr lang="en-US" b="1" dirty="0" smtClean="0"/>
              <a:t>Error or </a:t>
            </a:r>
            <a:r>
              <a:rPr lang="en-US" b="1" dirty="0" err="1" smtClean="0"/>
              <a:t>RuntimeException</a:t>
            </a:r>
            <a:r>
              <a:rPr lang="en-US" b="1" dirty="0" smtClean="0"/>
              <a:t>, or any of their subclasses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 Handling in Java</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4</a:t>
            </a:fld>
            <a:endParaRPr lang="en-US"/>
          </a:p>
        </p:txBody>
      </p:sp>
      <p:sp>
        <p:nvSpPr>
          <p:cNvPr id="5" name="Content Placeholder 4"/>
          <p:cNvSpPr>
            <a:spLocks noGrp="1"/>
          </p:cNvSpPr>
          <p:nvPr>
            <p:ph sz="quarter" idx="1"/>
          </p:nvPr>
        </p:nvSpPr>
        <p:spPr/>
        <p:txBody>
          <a:bodyPr/>
          <a:lstStyle/>
          <a:p>
            <a:r>
              <a:rPr lang="en-US" dirty="0" smtClean="0"/>
              <a:t>A program to demonstrate unhandled exception</a:t>
            </a:r>
          </a:p>
          <a:p>
            <a:r>
              <a:rPr lang="en-US" dirty="0" smtClean="0"/>
              <a:t>class </a:t>
            </a:r>
            <a:r>
              <a:rPr lang="en-US" dirty="0" err="1" smtClean="0"/>
              <a:t>ExceptionUnHandling</a:t>
            </a:r>
            <a:endParaRPr lang="en-US" dirty="0" smtClean="0"/>
          </a:p>
          <a:p>
            <a:r>
              <a:rPr lang="en-US" dirty="0" smtClean="0"/>
              <a:t>{</a:t>
            </a:r>
          </a:p>
          <a:p>
            <a:pPr lvl="1"/>
            <a:r>
              <a:rPr lang="en-US" dirty="0" smtClean="0"/>
              <a:t>public static void main(String </a:t>
            </a:r>
            <a:r>
              <a:rPr lang="en-US" dirty="0" err="1" smtClean="0"/>
              <a:t>arg</a:t>
            </a:r>
            <a:r>
              <a:rPr lang="en-US" dirty="0" smtClean="0"/>
              <a:t>[])</a:t>
            </a:r>
          </a:p>
          <a:p>
            <a:pPr lvl="1"/>
            <a:r>
              <a:rPr lang="en-US" dirty="0" smtClean="0"/>
              <a:t>{</a:t>
            </a:r>
          </a:p>
          <a:p>
            <a:pPr lvl="2"/>
            <a:r>
              <a:rPr lang="en-US" dirty="0" err="1" smtClean="0"/>
              <a:t>int</a:t>
            </a:r>
            <a:r>
              <a:rPr lang="en-US" dirty="0" smtClean="0"/>
              <a:t> a=10;</a:t>
            </a:r>
          </a:p>
          <a:p>
            <a:pPr lvl="2"/>
            <a:r>
              <a:rPr lang="en-US" dirty="0" err="1" smtClean="0"/>
              <a:t>int</a:t>
            </a:r>
            <a:r>
              <a:rPr lang="en-US" dirty="0" smtClean="0"/>
              <a:t> b=5;</a:t>
            </a:r>
          </a:p>
          <a:p>
            <a:pPr lvl="2"/>
            <a:r>
              <a:rPr lang="en-US" dirty="0" err="1" smtClean="0"/>
              <a:t>int</a:t>
            </a:r>
            <a:r>
              <a:rPr lang="en-US" dirty="0" smtClean="0"/>
              <a:t> c=a/(a-2*b);  //exception</a:t>
            </a:r>
          </a:p>
          <a:p>
            <a:pPr lvl="2"/>
            <a:r>
              <a:rPr lang="en-US" dirty="0" err="1" smtClean="0"/>
              <a:t>System.out.println</a:t>
            </a:r>
            <a:r>
              <a:rPr lang="en-US" dirty="0" smtClean="0"/>
              <a:t>(“Result….”+c);</a:t>
            </a:r>
          </a:p>
          <a:p>
            <a:pPr lvl="2">
              <a:buNone/>
            </a:pPr>
            <a:r>
              <a:rPr lang="en-US" dirty="0" smtClean="0"/>
              <a:t>}</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40</a:t>
            </a:fld>
            <a:endParaRPr lang="en-US"/>
          </a:p>
        </p:txBody>
      </p:sp>
      <p:sp>
        <p:nvSpPr>
          <p:cNvPr id="5" name="Content Placeholder 4"/>
          <p:cNvSpPr>
            <a:spLocks noGrp="1"/>
          </p:cNvSpPr>
          <p:nvPr>
            <p:ph sz="quarter" idx="1"/>
          </p:nvPr>
        </p:nvSpPr>
        <p:spPr/>
        <p:txBody>
          <a:bodyPr/>
          <a:lstStyle/>
          <a:p>
            <a:r>
              <a:rPr lang="en-US" dirty="0" smtClean="0"/>
              <a:t>The syntax of the throws clause</a:t>
            </a:r>
          </a:p>
          <a:p>
            <a:pPr>
              <a:buNone/>
            </a:pPr>
            <a:r>
              <a:rPr lang="en-US" sz="2000" i="1" dirty="0" err="1" smtClean="0"/>
              <a:t>r</a:t>
            </a:r>
            <a:r>
              <a:rPr lang="en-US" sz="2000" i="1" dirty="0" err="1" smtClean="0"/>
              <a:t>eturn_type</a:t>
            </a:r>
            <a:r>
              <a:rPr lang="en-US" sz="2000" i="1" dirty="0" smtClean="0"/>
              <a:t> </a:t>
            </a:r>
            <a:r>
              <a:rPr lang="en-US" sz="2000" i="1" dirty="0" err="1" smtClean="0"/>
              <a:t>method_name</a:t>
            </a:r>
            <a:r>
              <a:rPr lang="en-US" sz="2000" i="1" dirty="0" smtClean="0"/>
              <a:t>(</a:t>
            </a:r>
            <a:r>
              <a:rPr lang="en-US" sz="2000" i="1" dirty="0" err="1" smtClean="0"/>
              <a:t>parameter_list</a:t>
            </a:r>
            <a:r>
              <a:rPr lang="en-US" sz="2000" i="1" dirty="0" smtClean="0"/>
              <a:t>) </a:t>
            </a:r>
            <a:r>
              <a:rPr lang="en-US" sz="2000" i="1" dirty="0" smtClean="0">
                <a:solidFill>
                  <a:srgbClr val="FF0000"/>
                </a:solidFill>
              </a:rPr>
              <a:t>throws </a:t>
            </a:r>
            <a:r>
              <a:rPr lang="en-US" sz="2000" i="1" dirty="0" err="1" smtClean="0"/>
              <a:t>exception_list</a:t>
            </a:r>
            <a:endParaRPr lang="en-US" sz="2000" i="1" dirty="0" smtClean="0"/>
          </a:p>
          <a:p>
            <a:pPr>
              <a:buNone/>
            </a:pPr>
            <a:r>
              <a:rPr lang="en-US" sz="2000" i="1" dirty="0" smtClean="0"/>
              <a:t>{</a:t>
            </a:r>
          </a:p>
          <a:p>
            <a:pPr>
              <a:buNone/>
            </a:pPr>
            <a:r>
              <a:rPr lang="en-US" sz="2000" i="1" dirty="0" smtClean="0"/>
              <a:t>	</a:t>
            </a:r>
            <a:r>
              <a:rPr lang="en-US" sz="2000" i="1" dirty="0" smtClean="0"/>
              <a:t>//body of the method</a:t>
            </a:r>
          </a:p>
          <a:p>
            <a:pPr>
              <a:buNone/>
            </a:pPr>
            <a:r>
              <a:rPr lang="en-US" sz="2000" i="1" dirty="0" smtClean="0"/>
              <a:t>}</a:t>
            </a:r>
          </a:p>
          <a:p>
            <a:pPr>
              <a:buNone/>
            </a:pPr>
            <a:r>
              <a:rPr lang="en-US" dirty="0" smtClean="0"/>
              <a:t>Where </a:t>
            </a:r>
          </a:p>
          <a:p>
            <a:pPr>
              <a:buNone/>
            </a:pPr>
            <a:r>
              <a:rPr lang="en-US" i="1" dirty="0" err="1" smtClean="0"/>
              <a:t>exception_list</a:t>
            </a:r>
            <a:r>
              <a:rPr lang="en-US" dirty="0" smtClean="0"/>
              <a:t> includes all the exception ( </a:t>
            </a:r>
            <a:r>
              <a:rPr lang="en-US" dirty="0" err="1" smtClean="0"/>
              <a:t>seperated</a:t>
            </a:r>
            <a:r>
              <a:rPr lang="en-US" dirty="0" smtClean="0"/>
              <a:t> by comma) that the method might throw</a:t>
            </a:r>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41</a:t>
            </a:fld>
            <a:endParaRPr lang="en-US"/>
          </a:p>
        </p:txBody>
      </p:sp>
      <p:sp>
        <p:nvSpPr>
          <p:cNvPr id="7" name="Content Placeholder 6"/>
          <p:cNvSpPr>
            <a:spLocks noGrp="1"/>
          </p:cNvSpPr>
          <p:nvPr>
            <p:ph sz="quarter"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457199" y="914400"/>
            <a:ext cx="8852435" cy="541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42</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0" y="1828800"/>
            <a:ext cx="8778000" cy="2667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your own exception</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43</a:t>
            </a:fld>
            <a:endParaRPr lang="en-US"/>
          </a:p>
        </p:txBody>
      </p:sp>
      <p:sp>
        <p:nvSpPr>
          <p:cNvPr id="5" name="Content Placeholder 4"/>
          <p:cNvSpPr>
            <a:spLocks noGrp="1"/>
          </p:cNvSpPr>
          <p:nvPr>
            <p:ph sz="quarter" idx="1"/>
          </p:nvPr>
        </p:nvSpPr>
        <p:spPr/>
        <p:txBody>
          <a:bodyPr/>
          <a:lstStyle/>
          <a:p>
            <a:r>
              <a:rPr lang="en-US" dirty="0" smtClean="0"/>
              <a:t>User defined exceptions are created by defining subclass of Exception class and using the throw keyword.</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44</a:t>
            </a:fld>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762000" y="228600"/>
            <a:ext cx="6477000" cy="43434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762000" y="4572000"/>
            <a:ext cx="6477000" cy="20288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45</a:t>
            </a:fld>
            <a:endParaRPr lang="en-US"/>
          </a:p>
        </p:txBody>
      </p:sp>
      <p:pic>
        <p:nvPicPr>
          <p:cNvPr id="4099" name="Picture 3"/>
          <p:cNvPicPr>
            <a:picLocks noGrp="1" noChangeAspect="1" noChangeArrowheads="1"/>
          </p:cNvPicPr>
          <p:nvPr>
            <p:ph sz="quarter" idx="1"/>
          </p:nvPr>
        </p:nvPicPr>
        <p:blipFill>
          <a:blip r:embed="rId2"/>
          <a:srcRect/>
          <a:stretch>
            <a:fillRect/>
          </a:stretch>
        </p:blipFill>
        <p:spPr bwMode="auto">
          <a:xfrm>
            <a:off x="381000" y="1600200"/>
            <a:ext cx="8239125" cy="2819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 Handling in Java</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5</a:t>
            </a:fld>
            <a:endParaRPr lang="en-US"/>
          </a:p>
        </p:txBody>
      </p:sp>
      <p:sp>
        <p:nvSpPr>
          <p:cNvPr id="7" name="Content Placeholder 6"/>
          <p:cNvSpPr>
            <a:spLocks noGrp="1"/>
          </p:cNvSpPr>
          <p:nvPr>
            <p:ph sz="quarter" idx="1"/>
          </p:nvPr>
        </p:nvSpPr>
        <p:spPr/>
        <p:txBody>
          <a:bodyPr/>
          <a:lstStyle/>
          <a:p>
            <a:r>
              <a:rPr lang="en-US" dirty="0" smtClean="0"/>
              <a:t>No compile time errors , </a:t>
            </a:r>
          </a:p>
          <a:p>
            <a:r>
              <a:rPr lang="en-US" dirty="0" smtClean="0"/>
              <a:t>When divide by zero statement executed, run time error occurs. At this point Java runtime system creates an exception object and throws it.</a:t>
            </a:r>
          </a:p>
          <a:p>
            <a:r>
              <a:rPr lang="en-US" dirty="0" smtClean="0"/>
              <a:t>This thrown object excepts exception handler to handle this error.</a:t>
            </a:r>
          </a:p>
          <a:p>
            <a:r>
              <a:rPr lang="en-US" dirty="0" smtClean="0"/>
              <a:t>No exception handler has been provide in this program, java invokes its default handler.</a:t>
            </a:r>
          </a:p>
          <a:p>
            <a:endParaRPr lang="en-US" dirty="0"/>
          </a:p>
        </p:txBody>
      </p:sp>
      <p:pic>
        <p:nvPicPr>
          <p:cNvPr id="1030" name="Picture 6"/>
          <p:cNvPicPr>
            <a:picLocks noChangeAspect="1" noChangeArrowheads="1"/>
          </p:cNvPicPr>
          <p:nvPr/>
        </p:nvPicPr>
        <p:blipFill>
          <a:blip r:embed="rId2"/>
          <a:srcRect/>
          <a:stretch>
            <a:fillRect/>
          </a:stretch>
        </p:blipFill>
        <p:spPr bwMode="auto">
          <a:xfrm>
            <a:off x="533400" y="4724399"/>
            <a:ext cx="8355409" cy="15816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 Handling in Java</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6</a:t>
            </a:fld>
            <a:endParaRPr lang="en-US"/>
          </a:p>
        </p:txBody>
      </p:sp>
      <p:sp>
        <p:nvSpPr>
          <p:cNvPr id="5" name="Content Placeholder 4"/>
          <p:cNvSpPr>
            <a:spLocks noGrp="1"/>
          </p:cNvSpPr>
          <p:nvPr>
            <p:ph sz="quarter" idx="1"/>
          </p:nvPr>
        </p:nvSpPr>
        <p:spPr/>
        <p:txBody>
          <a:bodyPr/>
          <a:lstStyle/>
          <a:p>
            <a:r>
              <a:rPr lang="en-US" dirty="0" smtClean="0"/>
              <a:t>Common failures of program</a:t>
            </a:r>
          </a:p>
          <a:p>
            <a:pPr lvl="1"/>
            <a:r>
              <a:rPr lang="en-US" sz="2000" dirty="0" smtClean="0"/>
              <a:t>Memory exhaustion</a:t>
            </a:r>
          </a:p>
          <a:p>
            <a:pPr lvl="1"/>
            <a:r>
              <a:rPr lang="en-US" sz="2000" dirty="0" smtClean="0"/>
              <a:t>Out of bounds array subscript</a:t>
            </a:r>
          </a:p>
          <a:p>
            <a:pPr lvl="1"/>
            <a:r>
              <a:rPr lang="en-US" sz="2000" dirty="0" smtClean="0"/>
              <a:t>Division by zero</a:t>
            </a:r>
          </a:p>
          <a:p>
            <a:pPr lvl="1"/>
            <a:r>
              <a:rPr lang="en-US" sz="2000" dirty="0" smtClean="0"/>
              <a:t>Invalid method parameters</a:t>
            </a:r>
          </a:p>
          <a:p>
            <a:r>
              <a:rPr lang="en-US" dirty="0" smtClean="0"/>
              <a:t>Exception Handling</a:t>
            </a:r>
          </a:p>
          <a:p>
            <a:r>
              <a:rPr lang="en-US" dirty="0" smtClean="0"/>
              <a:t>It is a Mechanism for detection and handling of run-time errors also it separates the error handling code from the rest of the program.</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7</a:t>
            </a:fld>
            <a:endParaRPr lang="en-US"/>
          </a:p>
        </p:txBody>
      </p:sp>
      <p:sp>
        <p:nvSpPr>
          <p:cNvPr id="5" name="Content Placeholder 4"/>
          <p:cNvSpPr>
            <a:spLocks noGrp="1"/>
          </p:cNvSpPr>
          <p:nvPr>
            <p:ph sz="quarter" idx="1"/>
          </p:nvPr>
        </p:nvSpPr>
        <p:spPr/>
        <p:txBody>
          <a:bodyPr/>
          <a:lstStyle/>
          <a:p>
            <a:r>
              <a:rPr lang="en-US" dirty="0" smtClean="0"/>
              <a:t>Exception handling </a:t>
            </a:r>
          </a:p>
          <a:p>
            <a:pPr lvl="1"/>
            <a:r>
              <a:rPr lang="en-US" dirty="0" smtClean="0"/>
              <a:t>Should not be used for program control</a:t>
            </a:r>
          </a:p>
          <a:p>
            <a:pPr lvl="2"/>
            <a:r>
              <a:rPr lang="en-US" dirty="0" smtClean="0"/>
              <a:t>Not optimized, can harm program performance</a:t>
            </a:r>
          </a:p>
          <a:p>
            <a:pPr lvl="1"/>
            <a:r>
              <a:rPr lang="en-US" dirty="0" smtClean="0"/>
              <a:t>Improves fault-tolerance</a:t>
            </a:r>
          </a:p>
          <a:p>
            <a:pPr lvl="2"/>
            <a:r>
              <a:rPr lang="en-US" dirty="0" smtClean="0"/>
              <a:t>Easier to write error-processing code</a:t>
            </a:r>
          </a:p>
          <a:p>
            <a:pPr lvl="2"/>
            <a:r>
              <a:rPr lang="en-US" dirty="0" smtClean="0"/>
              <a:t>Specify what type of exceptions are to be caught</a:t>
            </a:r>
          </a:p>
          <a:p>
            <a:pPr lvl="1"/>
            <a:r>
              <a:rPr lang="en-US" dirty="0" smtClean="0"/>
              <a:t>Another way to return control from a function or block of code</a:t>
            </a:r>
            <a:endParaRPr lang="en-US" sz="24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8</a:t>
            </a:fld>
            <a:endParaRPr lang="en-US"/>
          </a:p>
        </p:txBody>
      </p:sp>
      <p:sp>
        <p:nvSpPr>
          <p:cNvPr id="5" name="Content Placeholder 4"/>
          <p:cNvSpPr>
            <a:spLocks noGrp="1"/>
          </p:cNvSpPr>
          <p:nvPr>
            <p:ph sz="quarter" idx="1"/>
          </p:nvPr>
        </p:nvSpPr>
        <p:spPr/>
        <p:txBody>
          <a:bodyPr/>
          <a:lstStyle/>
          <a:p>
            <a:r>
              <a:rPr lang="en-US" dirty="0" smtClean="0"/>
              <a:t>Exception handling</a:t>
            </a:r>
          </a:p>
          <a:p>
            <a:pPr lvl="1"/>
            <a:r>
              <a:rPr lang="en-US" dirty="0" smtClean="0"/>
              <a:t>Catch errors before they occur</a:t>
            </a:r>
          </a:p>
          <a:p>
            <a:pPr lvl="1"/>
            <a:r>
              <a:rPr lang="en-US" sz="2000" dirty="0" smtClean="0"/>
              <a:t>Deals with synchronous errors (i.e., divide by zero)</a:t>
            </a:r>
          </a:p>
          <a:p>
            <a:pPr lvl="1"/>
            <a:r>
              <a:rPr lang="en-US" sz="2000" dirty="0" smtClean="0"/>
              <a:t>Does not deal with asynchronous errors  </a:t>
            </a:r>
          </a:p>
          <a:p>
            <a:pPr lvl="2"/>
            <a:r>
              <a:rPr lang="en-US" dirty="0" smtClean="0"/>
              <a:t>Disk I/O completions, mouse clicks - use interrupt processing</a:t>
            </a:r>
          </a:p>
          <a:p>
            <a:pPr lvl="1"/>
            <a:r>
              <a:rPr lang="en-US" sz="2000" dirty="0" smtClean="0"/>
              <a:t>Used when system can recover from error</a:t>
            </a:r>
          </a:p>
          <a:p>
            <a:pPr lvl="2"/>
            <a:r>
              <a:rPr lang="en-US" dirty="0" smtClean="0"/>
              <a:t>Exception handler - recovery procedure</a:t>
            </a:r>
          </a:p>
          <a:p>
            <a:pPr lvl="2"/>
            <a:r>
              <a:rPr lang="en-US" dirty="0" smtClean="0"/>
              <a:t>Error dealt with in different place than where it occurred</a:t>
            </a:r>
          </a:p>
          <a:p>
            <a:pPr lvl="1"/>
            <a:r>
              <a:rPr lang="en-US" dirty="0" smtClean="0"/>
              <a:t>Useful when program cannot recover but must shut down cleanly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cs typeface="Times New Roman" charset="0"/>
              </a:rPr>
              <a:t>When Exception Handling Should </a:t>
            </a:r>
            <a:br>
              <a:rPr lang="en-US" b="1" dirty="0" smtClean="0">
                <a:solidFill>
                  <a:srgbClr val="FF0000"/>
                </a:solidFill>
                <a:cs typeface="Times New Roman" charset="0"/>
              </a:rPr>
            </a:br>
            <a:r>
              <a:rPr lang="en-US" b="1" dirty="0" smtClean="0">
                <a:solidFill>
                  <a:srgbClr val="FF0000"/>
                </a:solidFill>
                <a:cs typeface="Times New Roman" charset="0"/>
              </a:rPr>
              <a:t>Be Used</a:t>
            </a:r>
            <a:endParaRPr lang="en-US" dirty="0"/>
          </a:p>
        </p:txBody>
      </p:sp>
      <p:sp>
        <p:nvSpPr>
          <p:cNvPr id="3" name="Footer Placeholder 2"/>
          <p:cNvSpPr>
            <a:spLocks noGrp="1"/>
          </p:cNvSpPr>
          <p:nvPr>
            <p:ph type="ftr" sz="quarter" idx="11"/>
          </p:nvPr>
        </p:nvSpPr>
        <p:spPr/>
        <p:txBody>
          <a:bodyPr/>
          <a:lstStyle/>
          <a:p>
            <a:r>
              <a:rPr lang="en-US" smtClean="0"/>
              <a:t>Arvind M Bhave</a:t>
            </a:r>
            <a:endParaRPr lang="en-US"/>
          </a:p>
        </p:txBody>
      </p:sp>
      <p:sp>
        <p:nvSpPr>
          <p:cNvPr id="4" name="Slide Number Placeholder 3"/>
          <p:cNvSpPr>
            <a:spLocks noGrp="1"/>
          </p:cNvSpPr>
          <p:nvPr>
            <p:ph type="sldNum" sz="quarter" idx="12"/>
          </p:nvPr>
        </p:nvSpPr>
        <p:spPr/>
        <p:txBody>
          <a:bodyPr/>
          <a:lstStyle/>
          <a:p>
            <a:fld id="{B0BF243D-92EB-43A5-A193-05EF14CFAB90}" type="slidenum">
              <a:rPr lang="en-US" smtClean="0"/>
              <a:pPr/>
              <a:t>9</a:t>
            </a:fld>
            <a:endParaRPr lang="en-US"/>
          </a:p>
        </p:txBody>
      </p:sp>
      <p:sp>
        <p:nvSpPr>
          <p:cNvPr id="5" name="Content Placeholder 4"/>
          <p:cNvSpPr>
            <a:spLocks noGrp="1"/>
          </p:cNvSpPr>
          <p:nvPr>
            <p:ph sz="quarter" idx="1"/>
          </p:nvPr>
        </p:nvSpPr>
        <p:spPr/>
        <p:txBody>
          <a:bodyPr/>
          <a:lstStyle/>
          <a:p>
            <a:r>
              <a:rPr lang="en-US" dirty="0" smtClean="0"/>
              <a:t>Error handling used for</a:t>
            </a:r>
          </a:p>
          <a:p>
            <a:pPr lvl="1"/>
            <a:r>
              <a:rPr lang="en-US" dirty="0" smtClean="0"/>
              <a:t>Processing exceptional situations</a:t>
            </a:r>
          </a:p>
          <a:p>
            <a:pPr lvl="1"/>
            <a:r>
              <a:rPr lang="en-US" dirty="0" smtClean="0"/>
              <a:t>Processing exceptions for components that cannot handle them directly</a:t>
            </a:r>
          </a:p>
          <a:p>
            <a:pPr lvl="1"/>
            <a:r>
              <a:rPr lang="en-US" dirty="0" smtClean="0"/>
              <a:t>Processing exceptions for widely used components (libraries, classes, methods) that should not process their own exceptions</a:t>
            </a:r>
          </a:p>
          <a:p>
            <a:pPr lvl="1"/>
            <a:r>
              <a:rPr lang="en-US" dirty="0" smtClean="0"/>
              <a:t>Large projects that require uniform error processing</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1298</TotalTime>
  <Words>2043</Words>
  <Application>Microsoft Office PowerPoint</Application>
  <PresentationFormat>On-screen Show (4:3)</PresentationFormat>
  <Paragraphs>331</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Origin</vt:lpstr>
      <vt:lpstr>Exception Handling in JAVA</vt:lpstr>
      <vt:lpstr>Exception Handling in Java</vt:lpstr>
      <vt:lpstr>Exception Handling in Java</vt:lpstr>
      <vt:lpstr>Exception Handling in Java</vt:lpstr>
      <vt:lpstr>Exception Handling in Java</vt:lpstr>
      <vt:lpstr>Exception Handling in Java</vt:lpstr>
      <vt:lpstr>Slide 7</vt:lpstr>
      <vt:lpstr>Slide 8</vt:lpstr>
      <vt:lpstr>When Exception Handling Should  Be Used</vt:lpstr>
      <vt:lpstr>Basics of Exception Handling</vt:lpstr>
      <vt:lpstr>Slide 11</vt:lpstr>
      <vt:lpstr>Basics of Exception Handling</vt:lpstr>
      <vt:lpstr>Basics of Exception Handling</vt:lpstr>
      <vt:lpstr>Types of Exception</vt:lpstr>
      <vt:lpstr>Slide 15</vt:lpstr>
      <vt:lpstr>Checked and Unchecked Exceptions </vt:lpstr>
      <vt:lpstr>Slide 17</vt:lpstr>
      <vt:lpstr>Java’s Unchecked RuntimeException Subclasses</vt:lpstr>
      <vt:lpstr>Java’s Unchecked RuntimeException Subclasses</vt:lpstr>
      <vt:lpstr>Java’s Checked RuntimeException Subclasses</vt:lpstr>
      <vt:lpstr>Multiple catch</vt:lpstr>
      <vt:lpstr>Multiple catch</vt:lpstr>
      <vt:lpstr>Multiple catch program</vt:lpstr>
      <vt:lpstr>Multiple catch </vt:lpstr>
      <vt:lpstr>Slide 25</vt:lpstr>
      <vt:lpstr>Slide 26</vt:lpstr>
      <vt:lpstr>Slide 27</vt:lpstr>
      <vt:lpstr>Slide 28</vt:lpstr>
      <vt:lpstr>Nested try blocks</vt:lpstr>
      <vt:lpstr>Slide 30</vt:lpstr>
      <vt:lpstr>Nested try example</vt:lpstr>
      <vt:lpstr>Slide 32</vt:lpstr>
      <vt:lpstr>Using finally block</vt:lpstr>
      <vt:lpstr>Slide 34</vt:lpstr>
      <vt:lpstr>Slide 35</vt:lpstr>
      <vt:lpstr>throw</vt:lpstr>
      <vt:lpstr>throw</vt:lpstr>
      <vt:lpstr>Slide 38</vt:lpstr>
      <vt:lpstr>throws</vt:lpstr>
      <vt:lpstr>throws</vt:lpstr>
      <vt:lpstr>Slide 41</vt:lpstr>
      <vt:lpstr>Slide 42</vt:lpstr>
      <vt:lpstr>Creating your own exception</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Admin</dc:creator>
  <cp:lastModifiedBy>Admin</cp:lastModifiedBy>
  <cp:revision>83</cp:revision>
  <dcterms:created xsi:type="dcterms:W3CDTF">2021-03-16T07:53:53Z</dcterms:created>
  <dcterms:modified xsi:type="dcterms:W3CDTF">2021-03-20T16:14:16Z</dcterms:modified>
</cp:coreProperties>
</file>