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46"/>
  </p:notesMasterIdLst>
  <p:handoutMasterIdLst>
    <p:handoutMasterId r:id="rId47"/>
  </p:handoutMasterIdLst>
  <p:sldIdLst>
    <p:sldId id="268" r:id="rId2"/>
    <p:sldId id="271" r:id="rId3"/>
    <p:sldId id="269" r:id="rId4"/>
    <p:sldId id="270" r:id="rId5"/>
    <p:sldId id="272" r:id="rId6"/>
    <p:sldId id="273" r:id="rId7"/>
    <p:sldId id="289" r:id="rId8"/>
    <p:sldId id="291" r:id="rId9"/>
    <p:sldId id="274" r:id="rId10"/>
    <p:sldId id="275" r:id="rId11"/>
    <p:sldId id="292" r:id="rId12"/>
    <p:sldId id="293" r:id="rId13"/>
    <p:sldId id="294" r:id="rId14"/>
    <p:sldId id="296" r:id="rId15"/>
    <p:sldId id="297" r:id="rId16"/>
    <p:sldId id="298" r:id="rId17"/>
    <p:sldId id="299" r:id="rId18"/>
    <p:sldId id="300" r:id="rId19"/>
    <p:sldId id="276" r:id="rId20"/>
    <p:sldId id="277" r:id="rId21"/>
    <p:sldId id="278" r:id="rId22"/>
    <p:sldId id="279" r:id="rId23"/>
    <p:sldId id="280" r:id="rId24"/>
    <p:sldId id="281" r:id="rId25"/>
    <p:sldId id="282" r:id="rId26"/>
    <p:sldId id="283" r:id="rId27"/>
    <p:sldId id="284" r:id="rId28"/>
    <p:sldId id="287" r:id="rId29"/>
    <p:sldId id="285" r:id="rId30"/>
    <p:sldId id="286" r:id="rId31"/>
    <p:sldId id="288"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22" autoAdjust="0"/>
    <p:restoredTop sz="94660"/>
  </p:normalViewPr>
  <p:slideViewPr>
    <p:cSldViewPr>
      <p:cViewPr varScale="1">
        <p:scale>
          <a:sx n="64" d="100"/>
          <a:sy n="64" d="100"/>
        </p:scale>
        <p:origin x="-148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1AB713D8-A7A2-4B67-A04A-511F6FDA1F09}" type="datetimeFigureOut">
              <a:rPr lang="en-US" smtClean="0"/>
              <a:pPr/>
              <a:t>4/14/2021</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157A91C3-71A5-40DE-B254-DA0901584B1A}" type="slidenum">
              <a:rPr lang="en-US" smtClean="0"/>
              <a:pPr/>
              <a:t>‹#›</a:t>
            </a:fld>
            <a:endParaRPr lang="en-US"/>
          </a:p>
        </p:txBody>
      </p:sp>
    </p:spTree>
    <p:extLst>
      <p:ext uri="{BB962C8B-B14F-4D97-AF65-F5344CB8AC3E}">
        <p14:creationId xmlns:p14="http://schemas.microsoft.com/office/powerpoint/2010/main" xmlns="" val="2015226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A65D402F-E87C-479A-B817-1DB2194EE0E9}" type="datetimeFigureOut">
              <a:rPr lang="en-US" smtClean="0"/>
              <a:pPr/>
              <a:t>4/14/2021</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52AA1E48-BD92-4B09-96A4-9CF6FD2B02BB}" type="slidenum">
              <a:rPr lang="en-US" smtClean="0"/>
              <a:pPr/>
              <a:t>‹#›</a:t>
            </a:fld>
            <a:endParaRPr lang="en-US"/>
          </a:p>
        </p:txBody>
      </p:sp>
    </p:spTree>
    <p:extLst>
      <p:ext uri="{BB962C8B-B14F-4D97-AF65-F5344CB8AC3E}">
        <p14:creationId xmlns:p14="http://schemas.microsoft.com/office/powerpoint/2010/main" xmlns="" val="72486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9"/>
          <p:cNvSpPr>
            <a:spLocks noGrp="1"/>
          </p:cNvSpPr>
          <p:nvPr>
            <p:ph type="dt" sz="half" idx="10"/>
          </p:nvPr>
        </p:nvSpPr>
        <p:spPr/>
        <p:txBody>
          <a:bodyPr/>
          <a:lstStyle/>
          <a:p>
            <a:fld id="{50E634A0-3C05-4F38-9D6A-7170DDC84453}" type="datetime1">
              <a:rPr lang="en-US" smtClean="0"/>
              <a:pPr/>
              <a:t>4/14/2021</a:t>
            </a:fld>
            <a:endParaRPr lang="en-US"/>
          </a:p>
        </p:txBody>
      </p:sp>
      <p:sp>
        <p:nvSpPr>
          <p:cNvPr id="11" name="Slide Number Placeholder 10"/>
          <p:cNvSpPr>
            <a:spLocks noGrp="1"/>
          </p:cNvSpPr>
          <p:nvPr>
            <p:ph type="sldNum" sz="quarter" idx="11"/>
          </p:nvPr>
        </p:nvSpPr>
        <p:spPr/>
        <p:txBody>
          <a:bodyPr/>
          <a:lstStyle/>
          <a:p>
            <a:fld id="{31E2E133-9057-4F7C-A01D-8F3BD94C3C2B}" type="slidenum">
              <a:rPr lang="en-US" smtClean="0"/>
              <a:pPr/>
              <a:t>‹#›</a:t>
            </a:fld>
            <a:endParaRPr lang="en-US"/>
          </a:p>
        </p:txBody>
      </p:sp>
      <p:sp>
        <p:nvSpPr>
          <p:cNvPr id="12" name="Footer Placeholder 11"/>
          <p:cNvSpPr>
            <a:spLocks noGrp="1"/>
          </p:cNvSpPr>
          <p:nvPr>
            <p:ph type="ftr" sz="quarter" idx="12"/>
          </p:nvPr>
        </p:nvSpPr>
        <p:spPr/>
        <p:txBody>
          <a:bodyPr/>
          <a:lstStyle/>
          <a:p>
            <a:r>
              <a:rPr lang="en-US" smtClean="0"/>
              <a:t>Arvind Bhave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D61426A-D518-41BA-AD2F-84FEA04809E1}" type="datetime1">
              <a:rPr lang="en-US" smtClean="0"/>
              <a:pPr/>
              <a:t>4/14/2021</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2400">
                <a:solidFill>
                  <a:schemeClr val="tx2"/>
                </a:solidFill>
                <a:latin typeface="Kruti Dev 692" pitchFamily="2" charset="0"/>
              </a:defRPr>
            </a:lvl1pPr>
          </a:lstStyle>
          <a:p>
            <a:r>
              <a:rPr lang="en-US" smtClean="0"/>
              <a:t>Arvind Bhave</a:t>
            </a:r>
            <a:endParaRPr lang="en-US"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31E2E133-9057-4F7C-A01D-8F3BD94C3C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90" r:id="rId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elloApplet.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965245" cy="1202485"/>
          </a:xfrm>
        </p:spPr>
        <p:txBody>
          <a:bodyPr/>
          <a:lstStyle/>
          <a:p>
            <a:r>
              <a:rPr lang="en-US" dirty="0" smtClean="0">
                <a:latin typeface="Times New Roman" pitchFamily="18" charset="0"/>
                <a:cs typeface="Times New Roman" pitchFamily="18" charset="0"/>
              </a:rPr>
              <a:t>Applet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63040" y="1752600"/>
            <a:ext cx="6196405" cy="3970469"/>
          </a:xfrm>
        </p:spPr>
        <p:txBody>
          <a:bodyPr>
            <a:normAutofit/>
          </a:bodyPr>
          <a:lstStyle/>
          <a:p>
            <a:r>
              <a:rPr lang="en-US" dirty="0"/>
              <a:t>Applications are stand alone programs</a:t>
            </a:r>
          </a:p>
          <a:p>
            <a:pPr lvl="1"/>
            <a:r>
              <a:rPr lang="en-US" dirty="0"/>
              <a:t>executed with Java interpreter</a:t>
            </a:r>
            <a:br>
              <a:rPr lang="en-US" dirty="0"/>
            </a:br>
            <a:endParaRPr lang="en-US" dirty="0"/>
          </a:p>
          <a:p>
            <a:r>
              <a:rPr lang="en-US" dirty="0"/>
              <a:t>Applet is a small program</a:t>
            </a:r>
          </a:p>
          <a:p>
            <a:pPr lvl="1"/>
            <a:r>
              <a:rPr lang="en-US" dirty="0"/>
              <a:t>can be placed on a web page</a:t>
            </a:r>
          </a:p>
          <a:p>
            <a:pPr lvl="1"/>
            <a:r>
              <a:rPr lang="en-US" dirty="0"/>
              <a:t>will be executed by the web browser</a:t>
            </a:r>
          </a:p>
          <a:p>
            <a:pPr lvl="1"/>
            <a:r>
              <a:rPr lang="en-US" dirty="0"/>
              <a:t>give web pages “dynamic content”</a:t>
            </a:r>
          </a:p>
          <a:p>
            <a:pPr lvl="1"/>
            <a:endParaRPr lang="en-US" sz="2900" dirty="0" smtClean="0">
              <a:latin typeface="Bookman Old Style" pitchFamily="18" charset="0"/>
            </a:endParaRPr>
          </a:p>
          <a:p>
            <a:pPr lvl="1"/>
            <a:endParaRPr lang="en-US" dirty="0"/>
          </a:p>
          <a:p>
            <a:pPr lvl="1"/>
            <a:endParaRPr lang="en-US" dirty="0" smtClean="0"/>
          </a:p>
        </p:txBody>
      </p:sp>
      <p:sp>
        <p:nvSpPr>
          <p:cNvPr id="7" name="Date Placeholder 6"/>
          <p:cNvSpPr>
            <a:spLocks noGrp="1"/>
          </p:cNvSpPr>
          <p:nvPr>
            <p:ph type="dt" sz="half" idx="10"/>
          </p:nvPr>
        </p:nvSpPr>
        <p:spPr/>
        <p:txBody>
          <a:bodyPr/>
          <a:lstStyle/>
          <a:p>
            <a:fld id="{3406C3C5-F5C1-4615-9951-56C607EDD431}"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1</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and application </a:t>
            </a:r>
            <a:endParaRPr lang="en-US" dirty="0"/>
          </a:p>
        </p:txBody>
      </p:sp>
      <p:sp>
        <p:nvSpPr>
          <p:cNvPr id="3" name="Content Placeholder 2"/>
          <p:cNvSpPr>
            <a:spLocks noGrp="1"/>
          </p:cNvSpPr>
          <p:nvPr>
            <p:ph idx="1"/>
          </p:nvPr>
        </p:nvSpPr>
        <p:spPr/>
        <p:txBody>
          <a:bodyPr/>
          <a:lstStyle/>
          <a:p>
            <a:r>
              <a:rPr lang="en-US" dirty="0" smtClean="0"/>
              <a:t>Applets cannot read from or write to the files in the local computer.</a:t>
            </a:r>
          </a:p>
          <a:p>
            <a:r>
              <a:rPr lang="en-US" dirty="0" smtClean="0"/>
              <a:t>Applets are restricted from using libraries from other languages like c, </a:t>
            </a:r>
            <a:r>
              <a:rPr lang="en-US" dirty="0" err="1" smtClean="0"/>
              <a:t>c++</a:t>
            </a:r>
            <a:r>
              <a:rPr lang="en-US" dirty="0" smtClean="0"/>
              <a:t> ( java supports this feature through native methods )</a:t>
            </a:r>
            <a:endParaRPr lang="en-US" dirty="0"/>
          </a:p>
        </p:txBody>
      </p:sp>
      <p:sp>
        <p:nvSpPr>
          <p:cNvPr id="7" name="Date Placeholder 6"/>
          <p:cNvSpPr>
            <a:spLocks noGrp="1"/>
          </p:cNvSpPr>
          <p:nvPr>
            <p:ph type="dt" sz="half" idx="10"/>
          </p:nvPr>
        </p:nvSpPr>
        <p:spPr/>
        <p:txBody>
          <a:bodyPr/>
          <a:lstStyle/>
          <a:p>
            <a:fld id="{DEE039C1-7747-4D78-B7B5-4DB16E245613}"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10</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2614152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858818"/>
          </a:xfrm>
        </p:spPr>
        <p:txBody>
          <a:bodyPr/>
          <a:lstStyle/>
          <a:p>
            <a:r>
              <a:rPr lang="en-US" dirty="0" smtClean="0"/>
              <a:t>Life Cycle of an Applet</a:t>
            </a:r>
            <a:endParaRPr lang="en-US" dirty="0"/>
          </a:p>
        </p:txBody>
      </p:sp>
      <p:sp>
        <p:nvSpPr>
          <p:cNvPr id="3" name="Content Placeholder 2"/>
          <p:cNvSpPr>
            <a:spLocks noGrp="1"/>
          </p:cNvSpPr>
          <p:nvPr>
            <p:ph idx="1"/>
          </p:nvPr>
        </p:nvSpPr>
        <p:spPr>
          <a:xfrm>
            <a:off x="1295400" y="1752601"/>
            <a:ext cx="6781800" cy="3962400"/>
          </a:xfrm>
        </p:spPr>
        <p:txBody>
          <a:bodyPr/>
          <a:lstStyle/>
          <a:p>
            <a:r>
              <a:rPr lang="en-US" dirty="0" smtClean="0"/>
              <a:t>The Life Cycle of an Applet consists of four states.</a:t>
            </a:r>
          </a:p>
          <a:p>
            <a:pPr lvl="1"/>
            <a:r>
              <a:rPr lang="en-US" dirty="0" smtClean="0"/>
              <a:t>Born</a:t>
            </a:r>
          </a:p>
          <a:p>
            <a:pPr lvl="1"/>
            <a:r>
              <a:rPr lang="en-US" dirty="0" smtClean="0"/>
              <a:t>Running</a:t>
            </a:r>
          </a:p>
          <a:p>
            <a:pPr lvl="1"/>
            <a:r>
              <a:rPr lang="en-US" dirty="0" smtClean="0"/>
              <a:t>Idle</a:t>
            </a:r>
          </a:p>
          <a:p>
            <a:pPr lvl="1"/>
            <a:r>
              <a:rPr lang="en-US" dirty="0" smtClean="0"/>
              <a:t>Dead</a:t>
            </a:r>
          </a:p>
          <a:p>
            <a:pPr lvl="1">
              <a:buNone/>
            </a:pPr>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11</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858818"/>
          </a:xfrm>
        </p:spPr>
        <p:txBody>
          <a:bodyPr/>
          <a:lstStyle/>
          <a:p>
            <a:r>
              <a:rPr lang="en-US" dirty="0" smtClean="0"/>
              <a:t>Life Cycle of an Applet</a:t>
            </a:r>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12</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pic>
        <p:nvPicPr>
          <p:cNvPr id="1026" name="Picture 2" descr="I:\am\Java\JavaPPT\applet-life-cycle.png"/>
          <p:cNvPicPr>
            <a:picLocks noGrp="1" noChangeAspect="1" noChangeArrowheads="1"/>
          </p:cNvPicPr>
          <p:nvPr>
            <p:ph idx="1"/>
          </p:nvPr>
        </p:nvPicPr>
        <p:blipFill>
          <a:blip r:embed="rId2"/>
          <a:srcRect/>
          <a:stretch>
            <a:fillRect/>
          </a:stretch>
        </p:blipFill>
        <p:spPr bwMode="auto">
          <a:xfrm>
            <a:off x="914400" y="1905000"/>
            <a:ext cx="7296473" cy="3901085"/>
          </a:xfrm>
          <a:prstGeom prst="rect">
            <a:avLst/>
          </a:prstGeom>
          <a:noFill/>
          <a:ln w="12700" cap="flat" cmpd="thickThin">
            <a:gradFill flip="none" rotWithShape="1">
              <a:gsLst>
                <a:gs pos="0">
                  <a:schemeClr val="accent2">
                    <a:lumMod val="40000"/>
                    <a:lumOff val="60000"/>
                  </a:schemeClr>
                </a:gs>
                <a:gs pos="45000">
                  <a:srgbClr val="FF7A00"/>
                </a:gs>
                <a:gs pos="70000">
                  <a:srgbClr val="FF0300"/>
                </a:gs>
                <a:gs pos="100000">
                  <a:srgbClr val="4D0808"/>
                </a:gs>
              </a:gsLst>
              <a:path path="circle">
                <a:fillToRect l="100000" t="100000"/>
              </a:path>
              <a:tileRect r="-100000" b="-100000"/>
            </a:gra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858818"/>
          </a:xfrm>
        </p:spPr>
        <p:txBody>
          <a:bodyPr/>
          <a:lstStyle/>
          <a:p>
            <a:r>
              <a:rPr lang="en-US" dirty="0" smtClean="0"/>
              <a:t>Life Cycle of an Applet</a:t>
            </a:r>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13</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sp>
        <p:nvSpPr>
          <p:cNvPr id="7" name="Content Placeholder 6"/>
          <p:cNvSpPr>
            <a:spLocks noGrp="1"/>
          </p:cNvSpPr>
          <p:nvPr>
            <p:ph idx="1"/>
          </p:nvPr>
        </p:nvSpPr>
        <p:spPr>
          <a:xfrm>
            <a:off x="1463040" y="1676400"/>
            <a:ext cx="6614160" cy="4046669"/>
          </a:xfrm>
        </p:spPr>
        <p:txBody>
          <a:bodyPr/>
          <a:lstStyle/>
          <a:p>
            <a:pPr>
              <a:buNone/>
            </a:pPr>
            <a:r>
              <a:rPr lang="en-US" dirty="0" smtClean="0"/>
              <a:t>The life cycle of an applet starts with </a:t>
            </a:r>
            <a:r>
              <a:rPr lang="en-US" i="1" dirty="0" smtClean="0"/>
              <a:t>init()  </a:t>
            </a:r>
            <a:r>
              <a:rPr lang="en-US" dirty="0" smtClean="0"/>
              <a:t>method and ends with </a:t>
            </a:r>
            <a:r>
              <a:rPr lang="en-US" i="1" dirty="0" smtClean="0"/>
              <a:t>destroy() method</a:t>
            </a:r>
            <a:r>
              <a:rPr lang="en-US" dirty="0" smtClean="0"/>
              <a:t>. </a:t>
            </a:r>
          </a:p>
          <a:p>
            <a:r>
              <a:rPr lang="en-US" dirty="0" smtClean="0"/>
              <a:t>Other life cycle methods are </a:t>
            </a:r>
            <a:r>
              <a:rPr lang="en-US" i="1" dirty="0" smtClean="0"/>
              <a:t>start(), stop()</a:t>
            </a:r>
            <a:r>
              <a:rPr lang="en-US" dirty="0" smtClean="0"/>
              <a:t> and </a:t>
            </a:r>
            <a:r>
              <a:rPr lang="en-US" i="1" dirty="0" smtClean="0"/>
              <a:t>paint()</a:t>
            </a:r>
            <a:r>
              <a:rPr lang="en-US" dirty="0" smtClean="0"/>
              <a:t>. </a:t>
            </a:r>
          </a:p>
          <a:p>
            <a:r>
              <a:rPr lang="en-US" dirty="0" smtClean="0"/>
              <a:t>The methods to execute only once in the applet life cycle are </a:t>
            </a:r>
            <a:r>
              <a:rPr lang="en-US" i="1" dirty="0" smtClean="0"/>
              <a:t>init()</a:t>
            </a:r>
            <a:r>
              <a:rPr lang="en-US" dirty="0" smtClean="0"/>
              <a:t> and </a:t>
            </a:r>
            <a:r>
              <a:rPr lang="en-US" i="1" dirty="0" smtClean="0"/>
              <a:t>destroy()</a:t>
            </a:r>
            <a:r>
              <a:rPr lang="en-US" dirty="0" smtClean="0"/>
              <a:t>. </a:t>
            </a:r>
          </a:p>
          <a:p>
            <a:r>
              <a:rPr lang="en-US" dirty="0" smtClean="0"/>
              <a:t>Other methods execute multiple times.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an Applet</a:t>
            </a:r>
            <a:endParaRPr lang="en-US" dirty="0"/>
          </a:p>
        </p:txBody>
      </p:sp>
      <p:sp>
        <p:nvSpPr>
          <p:cNvPr id="3" name="Content Placeholder 2"/>
          <p:cNvSpPr>
            <a:spLocks noGrp="1"/>
          </p:cNvSpPr>
          <p:nvPr>
            <p:ph idx="1"/>
          </p:nvPr>
        </p:nvSpPr>
        <p:spPr/>
        <p:txBody>
          <a:bodyPr/>
          <a:lstStyle/>
          <a:p>
            <a:r>
              <a:rPr lang="en-US" dirty="0" smtClean="0"/>
              <a:t>Applets method order when it is loaded.</a:t>
            </a:r>
          </a:p>
          <a:p>
            <a:r>
              <a:rPr lang="en-US" dirty="0" smtClean="0"/>
              <a:t>init(),start(), paint()</a:t>
            </a:r>
          </a:p>
          <a:p>
            <a:r>
              <a:rPr lang="en-US" i="1" dirty="0" smtClean="0">
                <a:solidFill>
                  <a:srgbClr val="FF0000"/>
                </a:solidFill>
              </a:rPr>
              <a:t>init()  </a:t>
            </a:r>
            <a:r>
              <a:rPr lang="en-US" dirty="0" smtClean="0"/>
              <a:t>:- This method is called when the applet is first created. This method is invoked only once during entire life time of an applet. Variable declaration and initialization operations are performed in this method.  </a:t>
            </a:r>
            <a:endParaRPr lang="en-US" dirty="0"/>
          </a:p>
        </p:txBody>
      </p:sp>
      <p:sp>
        <p:nvSpPr>
          <p:cNvPr id="7" name="Date Placeholder 6"/>
          <p:cNvSpPr>
            <a:spLocks noGrp="1"/>
          </p:cNvSpPr>
          <p:nvPr>
            <p:ph type="dt" sz="half" idx="10"/>
          </p:nvPr>
        </p:nvSpPr>
        <p:spPr/>
        <p:txBody>
          <a:bodyPr/>
          <a:lstStyle/>
          <a:p>
            <a:fld id="{DEE039C1-7747-4D78-B7B5-4DB16E245613}"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14</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2614152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an Applet</a:t>
            </a:r>
            <a:endParaRPr lang="en-US" dirty="0"/>
          </a:p>
        </p:txBody>
      </p:sp>
      <p:sp>
        <p:nvSpPr>
          <p:cNvPr id="3" name="Content Placeholder 2"/>
          <p:cNvSpPr>
            <a:spLocks noGrp="1"/>
          </p:cNvSpPr>
          <p:nvPr>
            <p:ph idx="1"/>
          </p:nvPr>
        </p:nvSpPr>
        <p:spPr/>
        <p:txBody>
          <a:bodyPr/>
          <a:lstStyle/>
          <a:p>
            <a:pPr>
              <a:buNone/>
            </a:pPr>
            <a:endParaRPr lang="en-US" dirty="0" smtClean="0"/>
          </a:p>
          <a:p>
            <a:r>
              <a:rPr lang="en-US" i="1" dirty="0" smtClean="0">
                <a:solidFill>
                  <a:srgbClr val="FF0000"/>
                </a:solidFill>
              </a:rPr>
              <a:t>start()</a:t>
            </a:r>
            <a:r>
              <a:rPr lang="en-US" dirty="0" smtClean="0">
                <a:solidFill>
                  <a:srgbClr val="FF0000"/>
                </a:solidFill>
              </a:rPr>
              <a:t>:- </a:t>
            </a:r>
            <a:r>
              <a:rPr lang="en-US" dirty="0" smtClean="0"/>
              <a:t>This method is automatically invoked after init() method. This method may be invoked more than once. It also executes whenever the applet is restored, maximized or moving from one tab to another tab in the browser.</a:t>
            </a:r>
            <a:endParaRPr lang="en-US" dirty="0"/>
          </a:p>
        </p:txBody>
      </p:sp>
      <p:sp>
        <p:nvSpPr>
          <p:cNvPr id="7" name="Date Placeholder 6"/>
          <p:cNvSpPr>
            <a:spLocks noGrp="1"/>
          </p:cNvSpPr>
          <p:nvPr>
            <p:ph type="dt" sz="half" idx="10"/>
          </p:nvPr>
        </p:nvSpPr>
        <p:spPr/>
        <p:txBody>
          <a:bodyPr/>
          <a:lstStyle/>
          <a:p>
            <a:fld id="{DEE039C1-7747-4D78-B7B5-4DB16E245613}"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15</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2614152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an Applet</a:t>
            </a:r>
            <a:endParaRPr lang="en-US" dirty="0"/>
          </a:p>
        </p:txBody>
      </p:sp>
      <p:sp>
        <p:nvSpPr>
          <p:cNvPr id="3" name="Content Placeholder 2"/>
          <p:cNvSpPr>
            <a:spLocks noGrp="1"/>
          </p:cNvSpPr>
          <p:nvPr>
            <p:ph idx="1"/>
          </p:nvPr>
        </p:nvSpPr>
        <p:spPr/>
        <p:txBody>
          <a:bodyPr/>
          <a:lstStyle/>
          <a:p>
            <a:pPr>
              <a:buNone/>
            </a:pPr>
            <a:endParaRPr lang="en-US" dirty="0" smtClean="0"/>
          </a:p>
          <a:p>
            <a:r>
              <a:rPr lang="en-US" i="1" dirty="0" smtClean="0">
                <a:solidFill>
                  <a:srgbClr val="FF0000"/>
                </a:solidFill>
              </a:rPr>
              <a:t>paint()</a:t>
            </a:r>
            <a:r>
              <a:rPr lang="en-US" dirty="0" smtClean="0">
                <a:solidFill>
                  <a:srgbClr val="FF0000"/>
                </a:solidFill>
              </a:rPr>
              <a:t>:- </a:t>
            </a:r>
            <a:r>
              <a:rPr lang="en-US" dirty="0" smtClean="0"/>
              <a:t>This method is invoked to display the output on the screen in the form of txt, graphics. The paint() method executes after the execution of </a:t>
            </a:r>
            <a:r>
              <a:rPr lang="en-US" i="1" dirty="0" smtClean="0"/>
              <a:t>start()</a:t>
            </a:r>
            <a:r>
              <a:rPr lang="en-US" dirty="0" smtClean="0"/>
              <a:t> method and whenever the applet or browser is resized.</a:t>
            </a:r>
            <a:endParaRPr lang="en-US" dirty="0"/>
          </a:p>
        </p:txBody>
      </p:sp>
      <p:sp>
        <p:nvSpPr>
          <p:cNvPr id="7" name="Date Placeholder 6"/>
          <p:cNvSpPr>
            <a:spLocks noGrp="1"/>
          </p:cNvSpPr>
          <p:nvPr>
            <p:ph type="dt" sz="half" idx="10"/>
          </p:nvPr>
        </p:nvSpPr>
        <p:spPr/>
        <p:txBody>
          <a:bodyPr/>
          <a:lstStyle/>
          <a:p>
            <a:fld id="{DEE039C1-7747-4D78-B7B5-4DB16E245613}"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16</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2614152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an Applet</a:t>
            </a:r>
            <a:endParaRPr lang="en-US" dirty="0"/>
          </a:p>
        </p:txBody>
      </p:sp>
      <p:sp>
        <p:nvSpPr>
          <p:cNvPr id="3" name="Content Placeholder 2"/>
          <p:cNvSpPr>
            <a:spLocks noGrp="1"/>
          </p:cNvSpPr>
          <p:nvPr>
            <p:ph idx="1"/>
          </p:nvPr>
        </p:nvSpPr>
        <p:spPr/>
        <p:txBody>
          <a:bodyPr>
            <a:normAutofit fontScale="92500"/>
          </a:bodyPr>
          <a:lstStyle/>
          <a:p>
            <a:r>
              <a:rPr lang="en-US" dirty="0" smtClean="0"/>
              <a:t>Applets method order at the time of termination.</a:t>
            </a:r>
          </a:p>
          <a:p>
            <a:r>
              <a:rPr lang="en-US" dirty="0" smtClean="0"/>
              <a:t>stop(),destroy()</a:t>
            </a:r>
          </a:p>
          <a:p>
            <a:r>
              <a:rPr lang="en-US" i="1" dirty="0" smtClean="0">
                <a:solidFill>
                  <a:srgbClr val="FF0000"/>
                </a:solidFill>
              </a:rPr>
              <a:t>stop()</a:t>
            </a:r>
            <a:r>
              <a:rPr lang="en-US" dirty="0" smtClean="0"/>
              <a:t>:-  This method is invoked automatically when web page containing running applet is closed or left temporarily and applet enters the idle state. The stop() method stops the execution of the applet. The stop() method executes when the applet is minimized or when moving from one tab to another in the browser.</a:t>
            </a:r>
          </a:p>
          <a:p>
            <a:pPr>
              <a:buNone/>
            </a:pPr>
            <a:endParaRPr lang="en-US" dirty="0" smtClean="0"/>
          </a:p>
        </p:txBody>
      </p:sp>
      <p:sp>
        <p:nvSpPr>
          <p:cNvPr id="7" name="Date Placeholder 6"/>
          <p:cNvSpPr>
            <a:spLocks noGrp="1"/>
          </p:cNvSpPr>
          <p:nvPr>
            <p:ph type="dt" sz="half" idx="10"/>
          </p:nvPr>
        </p:nvSpPr>
        <p:spPr/>
        <p:txBody>
          <a:bodyPr/>
          <a:lstStyle/>
          <a:p>
            <a:fld id="{DEE039C1-7747-4D78-B7B5-4DB16E245613}"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17</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2614152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an Applet</a:t>
            </a:r>
            <a:endParaRPr lang="en-US" dirty="0"/>
          </a:p>
        </p:txBody>
      </p:sp>
      <p:sp>
        <p:nvSpPr>
          <p:cNvPr id="3" name="Content Placeholder 2"/>
          <p:cNvSpPr>
            <a:spLocks noGrp="1"/>
          </p:cNvSpPr>
          <p:nvPr>
            <p:ph idx="1"/>
          </p:nvPr>
        </p:nvSpPr>
        <p:spPr/>
        <p:txBody>
          <a:bodyPr>
            <a:normAutofit/>
          </a:bodyPr>
          <a:lstStyle/>
          <a:p>
            <a:r>
              <a:rPr lang="en-US" i="1" dirty="0" smtClean="0">
                <a:solidFill>
                  <a:srgbClr val="FF0000"/>
                </a:solidFill>
              </a:rPr>
              <a:t>destroy()</a:t>
            </a:r>
            <a:r>
              <a:rPr lang="en-US" dirty="0" smtClean="0"/>
              <a:t>:-  This method is invoked to remove an applet permanently from the memory. It releases all the </a:t>
            </a:r>
            <a:r>
              <a:rPr lang="en-US" smtClean="0"/>
              <a:t>resources held by the applet.</a:t>
            </a:r>
            <a:endParaRPr lang="en-US" dirty="0" smtClean="0"/>
          </a:p>
          <a:p>
            <a:pPr>
              <a:buNone/>
            </a:pPr>
            <a:endParaRPr lang="en-US" dirty="0" smtClean="0"/>
          </a:p>
        </p:txBody>
      </p:sp>
      <p:sp>
        <p:nvSpPr>
          <p:cNvPr id="7" name="Date Placeholder 6"/>
          <p:cNvSpPr>
            <a:spLocks noGrp="1"/>
          </p:cNvSpPr>
          <p:nvPr>
            <p:ph type="dt" sz="half" idx="10"/>
          </p:nvPr>
        </p:nvSpPr>
        <p:spPr/>
        <p:txBody>
          <a:bodyPr/>
          <a:lstStyle/>
          <a:p>
            <a:fld id="{DEE039C1-7747-4D78-B7B5-4DB16E245613}"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18</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2614152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Applet</a:t>
            </a:r>
            <a:endParaRPr lang="en-US" dirty="0"/>
          </a:p>
        </p:txBody>
      </p:sp>
      <p:sp>
        <p:nvSpPr>
          <p:cNvPr id="3" name="Content Placeholder 2"/>
          <p:cNvSpPr>
            <a:spLocks noGrp="1"/>
          </p:cNvSpPr>
          <p:nvPr>
            <p:ph idx="1"/>
          </p:nvPr>
        </p:nvSpPr>
        <p:spPr/>
        <p:txBody>
          <a:bodyPr/>
          <a:lstStyle/>
          <a:p>
            <a:r>
              <a:rPr lang="en-US" dirty="0" smtClean="0"/>
              <a:t>Create an applet code (.java file)</a:t>
            </a:r>
          </a:p>
          <a:p>
            <a:r>
              <a:rPr lang="en-US" dirty="0" smtClean="0"/>
              <a:t>Create an executable applet(.class)</a:t>
            </a:r>
          </a:p>
          <a:p>
            <a:r>
              <a:rPr lang="en-US" dirty="0" smtClean="0"/>
              <a:t>Design a web page using HTML tags</a:t>
            </a:r>
          </a:p>
          <a:p>
            <a:r>
              <a:rPr lang="en-US" dirty="0" smtClean="0"/>
              <a:t>Prepare &lt;APPLET&gt; tag</a:t>
            </a:r>
          </a:p>
          <a:p>
            <a:r>
              <a:rPr lang="en-US" dirty="0" smtClean="0"/>
              <a:t>Include &lt;APPLET&gt;tag into web page</a:t>
            </a:r>
          </a:p>
          <a:p>
            <a:r>
              <a:rPr lang="en-US" dirty="0" smtClean="0"/>
              <a:t>Create HTML file</a:t>
            </a:r>
          </a:p>
          <a:p>
            <a:r>
              <a:rPr lang="en-US" dirty="0" smtClean="0"/>
              <a:t>Test the applet code </a:t>
            </a:r>
            <a:endParaRPr lang="en-US" dirty="0"/>
          </a:p>
        </p:txBody>
      </p:sp>
      <p:sp>
        <p:nvSpPr>
          <p:cNvPr id="7" name="Date Placeholder 6"/>
          <p:cNvSpPr>
            <a:spLocks noGrp="1"/>
          </p:cNvSpPr>
          <p:nvPr>
            <p:ph type="dt" sz="half" idx="10"/>
          </p:nvPr>
        </p:nvSpPr>
        <p:spPr/>
        <p:txBody>
          <a:bodyPr/>
          <a:lstStyle/>
          <a:p>
            <a:fld id="{A8F0F1E8-37F4-46F6-996D-D77D33E3B0BF}"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19</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318205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965245" cy="1202485"/>
          </a:xfrm>
        </p:spPr>
        <p:txBody>
          <a:bodyPr/>
          <a:lstStyle/>
          <a:p>
            <a:r>
              <a:rPr lang="en-US" dirty="0" smtClean="0">
                <a:latin typeface="Times New Roman" pitchFamily="18" charset="0"/>
                <a:cs typeface="Times New Roman" pitchFamily="18" charset="0"/>
              </a:rPr>
              <a:t>Applet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63040" y="1752600"/>
            <a:ext cx="6196405" cy="3970469"/>
          </a:xfrm>
        </p:spPr>
        <p:txBody>
          <a:bodyPr>
            <a:normAutofit fontScale="62500" lnSpcReduction="20000"/>
          </a:bodyPr>
          <a:lstStyle/>
          <a:p>
            <a:pPr algn="just">
              <a:buFont typeface="Wingdings" pitchFamily="2" charset="2"/>
              <a:buChar char="Ø"/>
            </a:pPr>
            <a:r>
              <a:rPr lang="en-US" sz="2900" dirty="0">
                <a:latin typeface="Bookman Old Style" pitchFamily="18" charset="0"/>
              </a:rPr>
              <a:t>Applets are small Java applications that can be accessed on an Internet server, transported over Internet, and can be automatically installed and run as </a:t>
            </a:r>
            <a:r>
              <a:rPr lang="en-US" sz="2900" dirty="0" smtClean="0">
                <a:latin typeface="Bookman Old Style" pitchFamily="18" charset="0"/>
              </a:rPr>
              <a:t>a part </a:t>
            </a:r>
            <a:r>
              <a:rPr lang="en-US" sz="2900" dirty="0">
                <a:latin typeface="Bookman Old Style" pitchFamily="18" charset="0"/>
              </a:rPr>
              <a:t>of a web document.</a:t>
            </a:r>
          </a:p>
          <a:p>
            <a:pPr algn="just">
              <a:buFont typeface="Wingdings" pitchFamily="2" charset="2"/>
              <a:buChar char="Ø"/>
            </a:pPr>
            <a:r>
              <a:rPr lang="en-US" sz="2900" dirty="0">
                <a:latin typeface="Bookman Old Style" pitchFamily="18" charset="0"/>
              </a:rPr>
              <a:t>After a user receives an applet, the applet can produce a graphical user interface. It has limited access to resources so that it can run complex computations without introducing the risk of viruses or breaching data integrity.</a:t>
            </a:r>
          </a:p>
          <a:p>
            <a:pPr algn="just">
              <a:buFont typeface="Wingdings" pitchFamily="2" charset="2"/>
              <a:buChar char="Ø"/>
            </a:pPr>
            <a:r>
              <a:rPr lang="en-US" sz="2900" dirty="0">
                <a:latin typeface="Bookman Old Style" pitchFamily="18" charset="0"/>
              </a:rPr>
              <a:t>Any applet in Java is a class that extends the </a:t>
            </a:r>
            <a:r>
              <a:rPr lang="en-US" sz="2900" dirty="0" err="1">
                <a:latin typeface="Bookman Old Style" pitchFamily="18" charset="0"/>
              </a:rPr>
              <a:t>java.applet.Applet</a:t>
            </a:r>
            <a:r>
              <a:rPr lang="en-US" sz="2900" dirty="0">
                <a:latin typeface="Bookman Old Style" pitchFamily="18" charset="0"/>
              </a:rPr>
              <a:t> class.</a:t>
            </a:r>
          </a:p>
          <a:p>
            <a:pPr algn="just">
              <a:buFont typeface="Wingdings" pitchFamily="2" charset="2"/>
              <a:buChar char="Ø"/>
            </a:pPr>
            <a:r>
              <a:rPr lang="en-US" sz="2900" dirty="0">
                <a:latin typeface="Bookman Old Style" pitchFamily="18" charset="0"/>
              </a:rPr>
              <a:t>An Applet class does not have any main() method. It is viewed using JVM. The JVM can use either a plug-in of the Web browser or a separate runtime environment to run an applet application.</a:t>
            </a:r>
          </a:p>
          <a:p>
            <a:pPr lvl="1"/>
            <a:endParaRPr lang="en-US" sz="2900" dirty="0" smtClean="0">
              <a:latin typeface="Bookman Old Style" pitchFamily="18" charset="0"/>
            </a:endParaRPr>
          </a:p>
          <a:p>
            <a:pPr lvl="1"/>
            <a:endParaRPr lang="en-US" dirty="0"/>
          </a:p>
          <a:p>
            <a:pPr lvl="1"/>
            <a:endParaRPr lang="en-US" dirty="0" smtClean="0"/>
          </a:p>
        </p:txBody>
      </p:sp>
      <p:sp>
        <p:nvSpPr>
          <p:cNvPr id="7" name="Date Placeholder 6"/>
          <p:cNvSpPr>
            <a:spLocks noGrp="1"/>
          </p:cNvSpPr>
          <p:nvPr>
            <p:ph type="dt" sz="half" idx="10"/>
          </p:nvPr>
        </p:nvSpPr>
        <p:spPr/>
        <p:txBody>
          <a:bodyPr/>
          <a:lstStyle/>
          <a:p>
            <a:fld id="{ED0547B3-2839-4A9D-8937-A6EE75109C17}"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2</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2397998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Applets and Web Pages – HTML </a:t>
            </a:r>
          </a:p>
        </p:txBody>
      </p:sp>
      <p:sp>
        <p:nvSpPr>
          <p:cNvPr id="3" name="Content Placeholder 2"/>
          <p:cNvSpPr>
            <a:spLocks noGrp="1"/>
          </p:cNvSpPr>
          <p:nvPr>
            <p:ph idx="1"/>
          </p:nvPr>
        </p:nvSpPr>
        <p:spPr/>
        <p:txBody>
          <a:bodyPr/>
          <a:lstStyle/>
          <a:p>
            <a:r>
              <a:rPr lang="en-US" dirty="0"/>
              <a:t>Applets embedded in a web page</a:t>
            </a:r>
          </a:p>
          <a:p>
            <a:pPr lvl="1"/>
            <a:r>
              <a:rPr lang="en-US" dirty="0"/>
              <a:t>Executed when web page loaded by browser</a:t>
            </a:r>
          </a:p>
          <a:p>
            <a:r>
              <a:rPr lang="en-US" dirty="0"/>
              <a:t>Web pages structured with </a:t>
            </a:r>
            <a:r>
              <a:rPr lang="en-US" dirty="0">
                <a:solidFill>
                  <a:srgbClr val="FF0000"/>
                </a:solidFill>
              </a:rPr>
              <a:t>HTML</a:t>
            </a:r>
            <a:r>
              <a:rPr lang="en-US" dirty="0"/>
              <a:t> codes</a:t>
            </a:r>
          </a:p>
          <a:p>
            <a:pPr lvl="1"/>
            <a:r>
              <a:rPr lang="en-US" sz="3200" dirty="0" err="1">
                <a:solidFill>
                  <a:srgbClr val="FF0000"/>
                </a:solidFill>
              </a:rPr>
              <a:t>H</a:t>
            </a:r>
            <a:r>
              <a:rPr lang="en-US" dirty="0" err="1"/>
              <a:t>yper</a:t>
            </a:r>
            <a:r>
              <a:rPr lang="en-US" sz="3200" dirty="0" err="1">
                <a:solidFill>
                  <a:srgbClr val="FF0000"/>
                </a:solidFill>
              </a:rPr>
              <a:t>T</a:t>
            </a:r>
            <a:r>
              <a:rPr lang="en-US" dirty="0" err="1"/>
              <a:t>ext</a:t>
            </a:r>
            <a:r>
              <a:rPr lang="en-US" dirty="0"/>
              <a:t> </a:t>
            </a:r>
            <a:r>
              <a:rPr lang="en-US" sz="3200" dirty="0">
                <a:solidFill>
                  <a:srgbClr val="FF0000"/>
                </a:solidFill>
              </a:rPr>
              <a:t>M</a:t>
            </a:r>
            <a:r>
              <a:rPr lang="en-US" dirty="0"/>
              <a:t>ark-up</a:t>
            </a:r>
            <a:r>
              <a:rPr lang="en-US" sz="3200" dirty="0">
                <a:solidFill>
                  <a:schemeClr val="accent1"/>
                </a:solidFill>
              </a:rPr>
              <a:t> </a:t>
            </a:r>
            <a:r>
              <a:rPr lang="en-US" sz="3200" dirty="0">
                <a:solidFill>
                  <a:srgbClr val="FF0000"/>
                </a:solidFill>
              </a:rPr>
              <a:t>L</a:t>
            </a:r>
            <a:r>
              <a:rPr lang="en-US" dirty="0"/>
              <a:t>anguage</a:t>
            </a:r>
          </a:p>
          <a:p>
            <a:r>
              <a:rPr lang="en-US" dirty="0" smtClean="0"/>
              <a:t>Syntax</a:t>
            </a:r>
            <a:br>
              <a:rPr lang="en-US" dirty="0" smtClean="0"/>
            </a:br>
            <a:r>
              <a:rPr lang="en-US" b="1" dirty="0" smtClean="0">
                <a:solidFill>
                  <a:srgbClr val="FF33CC"/>
                </a:solidFill>
                <a:latin typeface="Courier New" pitchFamily="49" charset="0"/>
              </a:rPr>
              <a:t>&lt;command&gt;</a:t>
            </a:r>
            <a:br>
              <a:rPr lang="en-US" b="1" dirty="0" smtClean="0">
                <a:solidFill>
                  <a:srgbClr val="FF33CC"/>
                </a:solidFill>
                <a:latin typeface="Courier New" pitchFamily="49" charset="0"/>
              </a:rPr>
            </a:br>
            <a:r>
              <a:rPr lang="en-US" b="1" dirty="0" smtClean="0">
                <a:solidFill>
                  <a:srgbClr val="FF33CC"/>
                </a:solidFill>
                <a:latin typeface="Courier New" pitchFamily="49" charset="0"/>
              </a:rPr>
              <a:t> . . .</a:t>
            </a:r>
            <a:br>
              <a:rPr lang="en-US" b="1" dirty="0" smtClean="0">
                <a:solidFill>
                  <a:srgbClr val="FF33CC"/>
                </a:solidFill>
                <a:latin typeface="Courier New" pitchFamily="49" charset="0"/>
              </a:rPr>
            </a:br>
            <a:r>
              <a:rPr lang="en-US" b="1" dirty="0" smtClean="0">
                <a:solidFill>
                  <a:srgbClr val="FF33CC"/>
                </a:solidFill>
                <a:latin typeface="Courier New" pitchFamily="49" charset="0"/>
              </a:rPr>
              <a:t>&lt;/command&gt;</a:t>
            </a:r>
          </a:p>
          <a:p>
            <a:endParaRPr lang="en-US" dirty="0"/>
          </a:p>
        </p:txBody>
      </p:sp>
      <p:grpSp>
        <p:nvGrpSpPr>
          <p:cNvPr id="6" name="Group 4"/>
          <p:cNvGrpSpPr>
            <a:grpSpLocks/>
          </p:cNvGrpSpPr>
          <p:nvPr/>
        </p:nvGrpSpPr>
        <p:grpSpPr bwMode="auto">
          <a:xfrm>
            <a:off x="3505200" y="4076696"/>
            <a:ext cx="4419599" cy="457200"/>
            <a:chOff x="2160" y="2688"/>
            <a:chExt cx="3446" cy="288"/>
          </a:xfrm>
        </p:grpSpPr>
        <p:sp>
          <p:nvSpPr>
            <p:cNvPr id="7" name="Text Box 5"/>
            <p:cNvSpPr txBox="1">
              <a:spLocks noChangeArrowheads="1"/>
            </p:cNvSpPr>
            <p:nvPr/>
          </p:nvSpPr>
          <p:spPr bwMode="auto">
            <a:xfrm>
              <a:off x="3264" y="2688"/>
              <a:ext cx="2342" cy="252"/>
            </a:xfrm>
            <a:prstGeom prst="rect">
              <a:avLst/>
            </a:prstGeom>
            <a:solidFill>
              <a:srgbClr val="FFFF99"/>
            </a:solidFill>
            <a:ln w="9525">
              <a:solidFill>
                <a:srgbClr val="000000"/>
              </a:solidFill>
              <a:miter lim="800000"/>
              <a:headEnd/>
              <a:tailEnd/>
            </a:ln>
            <a:effectLst>
              <a:outerShdw dist="107763" dir="2700000" algn="ctr" rotWithShape="0">
                <a:schemeClr val="bg2">
                  <a:alpha val="50000"/>
                </a:schemeClr>
              </a:outerShdw>
            </a:effectLst>
          </p:spPr>
          <p:txBody>
            <a:bodyPr>
              <a:spAutoFit/>
            </a:bodyPr>
            <a:lstStyle/>
            <a:p>
              <a:pPr algn="ctr"/>
              <a:r>
                <a:rPr lang="en-US" sz="2000" dirty="0">
                  <a:solidFill>
                    <a:srgbClr val="000000"/>
                  </a:solidFill>
                </a:rPr>
                <a:t>Turns format on</a:t>
              </a:r>
            </a:p>
          </p:txBody>
        </p:sp>
        <p:sp>
          <p:nvSpPr>
            <p:cNvPr id="8" name="Line 6"/>
            <p:cNvSpPr>
              <a:spLocks noChangeShapeType="1"/>
            </p:cNvSpPr>
            <p:nvPr/>
          </p:nvSpPr>
          <p:spPr bwMode="auto">
            <a:xfrm flipH="1">
              <a:off x="2160" y="2880"/>
              <a:ext cx="1056" cy="9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grpSp>
      <p:grpSp>
        <p:nvGrpSpPr>
          <p:cNvPr id="9" name="Group 4"/>
          <p:cNvGrpSpPr>
            <a:grpSpLocks/>
          </p:cNvGrpSpPr>
          <p:nvPr/>
        </p:nvGrpSpPr>
        <p:grpSpPr bwMode="auto">
          <a:xfrm>
            <a:off x="3581400" y="4876796"/>
            <a:ext cx="4632325" cy="457200"/>
            <a:chOff x="2160" y="2688"/>
            <a:chExt cx="3446" cy="288"/>
          </a:xfrm>
        </p:grpSpPr>
        <p:sp>
          <p:nvSpPr>
            <p:cNvPr id="10" name="Text Box 5"/>
            <p:cNvSpPr txBox="1">
              <a:spLocks noChangeArrowheads="1"/>
            </p:cNvSpPr>
            <p:nvPr/>
          </p:nvSpPr>
          <p:spPr bwMode="auto">
            <a:xfrm>
              <a:off x="3264" y="2688"/>
              <a:ext cx="2342" cy="252"/>
            </a:xfrm>
            <a:prstGeom prst="rect">
              <a:avLst/>
            </a:prstGeom>
            <a:solidFill>
              <a:srgbClr val="FFFF99"/>
            </a:solidFill>
            <a:ln w="9525">
              <a:solidFill>
                <a:srgbClr val="000000"/>
              </a:solidFill>
              <a:miter lim="800000"/>
              <a:headEnd/>
              <a:tailEnd/>
            </a:ln>
            <a:effectLst>
              <a:outerShdw dist="107763" dir="2700000" algn="ctr" rotWithShape="0">
                <a:schemeClr val="bg2">
                  <a:alpha val="50000"/>
                </a:schemeClr>
              </a:outerShdw>
            </a:effectLst>
          </p:spPr>
          <p:txBody>
            <a:bodyPr>
              <a:spAutoFit/>
            </a:bodyPr>
            <a:lstStyle/>
            <a:p>
              <a:pPr algn="ctr"/>
              <a:r>
                <a:rPr lang="en-US" sz="2000" dirty="0">
                  <a:solidFill>
                    <a:srgbClr val="000000"/>
                  </a:solidFill>
                </a:rPr>
                <a:t>Turns format </a:t>
              </a:r>
              <a:r>
                <a:rPr lang="en-US" sz="2000" dirty="0" smtClean="0">
                  <a:solidFill>
                    <a:srgbClr val="000000"/>
                  </a:solidFill>
                </a:rPr>
                <a:t>off</a:t>
              </a:r>
              <a:endParaRPr lang="en-US" sz="2000" dirty="0">
                <a:solidFill>
                  <a:srgbClr val="000000"/>
                </a:solidFill>
              </a:endParaRPr>
            </a:p>
          </p:txBody>
        </p:sp>
        <p:sp>
          <p:nvSpPr>
            <p:cNvPr id="11" name="Line 6"/>
            <p:cNvSpPr>
              <a:spLocks noChangeShapeType="1"/>
            </p:cNvSpPr>
            <p:nvPr/>
          </p:nvSpPr>
          <p:spPr bwMode="auto">
            <a:xfrm flipH="1">
              <a:off x="2160" y="2880"/>
              <a:ext cx="1056" cy="9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grpSp>
      <p:sp>
        <p:nvSpPr>
          <p:cNvPr id="13" name="Date Placeholder 12"/>
          <p:cNvSpPr>
            <a:spLocks noGrp="1"/>
          </p:cNvSpPr>
          <p:nvPr>
            <p:ph type="dt" sz="half" idx="10"/>
          </p:nvPr>
        </p:nvSpPr>
        <p:spPr/>
        <p:txBody>
          <a:bodyPr/>
          <a:lstStyle/>
          <a:p>
            <a:fld id="{EF43DD3F-7CD5-47D0-809A-D39C86406978}" type="datetime1">
              <a:rPr lang="en-US" smtClean="0"/>
              <a:pPr/>
              <a:t>4/14/2021</a:t>
            </a:fld>
            <a:endParaRPr lang="en-US"/>
          </a:p>
        </p:txBody>
      </p:sp>
      <p:sp>
        <p:nvSpPr>
          <p:cNvPr id="14" name="Slide Number Placeholder 13"/>
          <p:cNvSpPr>
            <a:spLocks noGrp="1"/>
          </p:cNvSpPr>
          <p:nvPr>
            <p:ph type="sldNum" sz="quarter" idx="11"/>
          </p:nvPr>
        </p:nvSpPr>
        <p:spPr/>
        <p:txBody>
          <a:bodyPr/>
          <a:lstStyle/>
          <a:p>
            <a:fld id="{31E2E133-9057-4F7C-A01D-8F3BD94C3C2B}" type="slidenum">
              <a:rPr lang="en-US" smtClean="0"/>
              <a:pPr/>
              <a:t>20</a:t>
            </a:fld>
            <a:endParaRPr lang="en-US"/>
          </a:p>
        </p:txBody>
      </p:sp>
      <p:sp>
        <p:nvSpPr>
          <p:cNvPr id="15" name="Footer Placeholder 14"/>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363537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Applets and Web Pages – HTML </a:t>
            </a:r>
          </a:p>
        </p:txBody>
      </p:sp>
      <p:sp>
        <p:nvSpPr>
          <p:cNvPr id="3" name="Content Placeholder 2"/>
          <p:cNvSpPr>
            <a:spLocks noGrp="1"/>
          </p:cNvSpPr>
          <p:nvPr>
            <p:ph idx="1"/>
          </p:nvPr>
        </p:nvSpPr>
        <p:spPr/>
        <p:txBody>
          <a:bodyPr>
            <a:normAutofit fontScale="92500"/>
          </a:bodyPr>
          <a:lstStyle/>
          <a:p>
            <a:r>
              <a:rPr lang="en-US" dirty="0"/>
              <a:t>Embedding Java applets</a:t>
            </a:r>
          </a:p>
          <a:p>
            <a:pPr lvl="1"/>
            <a:r>
              <a:rPr lang="en-US" dirty="0"/>
              <a:t>Insert applet tags</a:t>
            </a:r>
            <a:br>
              <a:rPr lang="en-US" dirty="0"/>
            </a:br>
            <a:r>
              <a:rPr lang="en-US" sz="2400" b="1" dirty="0">
                <a:solidFill>
                  <a:srgbClr val="FF33CC"/>
                </a:solidFill>
                <a:latin typeface="Courier New" pitchFamily="49" charset="0"/>
              </a:rPr>
              <a:t>&lt;APPLET&gt;</a:t>
            </a:r>
            <a:br>
              <a:rPr lang="en-US" sz="2400" b="1" dirty="0">
                <a:solidFill>
                  <a:srgbClr val="FF33CC"/>
                </a:solidFill>
                <a:latin typeface="Courier New" pitchFamily="49" charset="0"/>
              </a:rPr>
            </a:br>
            <a:r>
              <a:rPr lang="en-US" sz="2400" b="1" dirty="0">
                <a:solidFill>
                  <a:srgbClr val="FF33CC"/>
                </a:solidFill>
                <a:latin typeface="Courier New" pitchFamily="49" charset="0"/>
              </a:rPr>
              <a:t>&lt;/APPLET&gt;</a:t>
            </a:r>
          </a:p>
          <a:p>
            <a:r>
              <a:rPr lang="en-US" dirty="0"/>
              <a:t>Call the specific applet by its file name</a:t>
            </a:r>
          </a:p>
          <a:p>
            <a:pPr lvl="1">
              <a:buFont typeface="Wingdings" pitchFamily="2" charset="2"/>
              <a:buNone/>
            </a:pPr>
            <a:r>
              <a:rPr lang="en-US" sz="2400" b="1" dirty="0">
                <a:solidFill>
                  <a:srgbClr val="FF33CC"/>
                </a:solidFill>
                <a:latin typeface="Courier New" pitchFamily="49" charset="0"/>
              </a:rPr>
              <a:t>&lt;APPLET CODE = </a:t>
            </a:r>
            <a:r>
              <a:rPr lang="en-US" sz="2400" b="1" dirty="0" smtClean="0">
                <a:solidFill>
                  <a:srgbClr val="FF33CC"/>
                </a:solidFill>
                <a:latin typeface="Courier New" pitchFamily="49" charset="0"/>
              </a:rPr>
              <a:t>“</a:t>
            </a:r>
            <a:r>
              <a:rPr lang="en-US" sz="2400" b="1" dirty="0" err="1" smtClean="0">
                <a:solidFill>
                  <a:srgbClr val="FF33CC"/>
                </a:solidFill>
                <a:latin typeface="Courier New" pitchFamily="49" charset="0"/>
              </a:rPr>
              <a:t>filename.class</a:t>
            </a:r>
            <a:r>
              <a:rPr lang="en-US" sz="2400" b="1" dirty="0">
                <a:solidFill>
                  <a:srgbClr val="FF33CC"/>
                </a:solidFill>
                <a:latin typeface="Courier New" pitchFamily="49" charset="0"/>
              </a:rPr>
              <a:t>" </a:t>
            </a:r>
            <a:br>
              <a:rPr lang="en-US" sz="2400" b="1" dirty="0">
                <a:solidFill>
                  <a:srgbClr val="FF33CC"/>
                </a:solidFill>
                <a:latin typeface="Courier New" pitchFamily="49" charset="0"/>
              </a:rPr>
            </a:br>
            <a:r>
              <a:rPr lang="en-US" sz="2400" b="1" dirty="0">
                <a:solidFill>
                  <a:srgbClr val="FF33CC"/>
                </a:solidFill>
                <a:latin typeface="Courier New" pitchFamily="49" charset="0"/>
              </a:rPr>
              <a:t>    WIDTH = </a:t>
            </a:r>
            <a:r>
              <a:rPr lang="en-US" sz="2400" b="1" dirty="0" err="1">
                <a:solidFill>
                  <a:srgbClr val="FF33CC"/>
                </a:solidFill>
                <a:latin typeface="Courier New" pitchFamily="49" charset="0"/>
              </a:rPr>
              <a:t>nnn</a:t>
            </a:r>
            <a:r>
              <a:rPr lang="en-US" sz="2400" b="1" dirty="0">
                <a:solidFill>
                  <a:srgbClr val="FF33CC"/>
                </a:solidFill>
                <a:latin typeface="Courier New" pitchFamily="49" charset="0"/>
              </a:rPr>
              <a:t> HEIGHT = </a:t>
            </a:r>
            <a:r>
              <a:rPr lang="en-US" sz="2400" b="1" dirty="0" err="1">
                <a:solidFill>
                  <a:srgbClr val="FF33CC"/>
                </a:solidFill>
                <a:latin typeface="Courier New" pitchFamily="49" charset="0"/>
              </a:rPr>
              <a:t>mmmm</a:t>
            </a:r>
            <a:r>
              <a:rPr lang="en-US" sz="2400" b="1" dirty="0">
                <a:solidFill>
                  <a:srgbClr val="FF33CC"/>
                </a:solidFill>
                <a:latin typeface="Courier New" pitchFamily="49" charset="0"/>
              </a:rPr>
              <a:t>&gt;</a:t>
            </a:r>
            <a:br>
              <a:rPr lang="en-US" sz="2400" b="1" dirty="0">
                <a:solidFill>
                  <a:srgbClr val="FF33CC"/>
                </a:solidFill>
                <a:latin typeface="Courier New" pitchFamily="49" charset="0"/>
              </a:rPr>
            </a:br>
            <a:r>
              <a:rPr lang="en-US" sz="2400" b="1" dirty="0">
                <a:solidFill>
                  <a:srgbClr val="FF33CC"/>
                </a:solidFill>
                <a:latin typeface="Courier New" pitchFamily="49" charset="0"/>
              </a:rPr>
              <a:t>&lt;\APPLET&gt;</a:t>
            </a:r>
          </a:p>
          <a:p>
            <a:pPr lvl="1">
              <a:buFont typeface="Wingdings" pitchFamily="2" charset="2"/>
              <a:buNone/>
            </a:pPr>
            <a:r>
              <a:rPr lang="en-US" dirty="0"/>
              <a:t>Where </a:t>
            </a:r>
            <a:r>
              <a:rPr lang="en-US" sz="2400" b="1" dirty="0" err="1">
                <a:solidFill>
                  <a:srgbClr val="FF33CC"/>
                </a:solidFill>
                <a:latin typeface="Courier New" pitchFamily="49" charset="0"/>
              </a:rPr>
              <a:t>nnn</a:t>
            </a:r>
            <a:r>
              <a:rPr lang="en-US" dirty="0"/>
              <a:t> and </a:t>
            </a:r>
            <a:r>
              <a:rPr lang="en-US" sz="2400" b="1" dirty="0">
                <a:solidFill>
                  <a:srgbClr val="FF33CC"/>
                </a:solidFill>
                <a:latin typeface="Courier New" pitchFamily="49" charset="0"/>
              </a:rPr>
              <a:t>mmm</a:t>
            </a:r>
            <a:r>
              <a:rPr lang="en-US" dirty="0"/>
              <a:t> are specific pixel sizes</a:t>
            </a:r>
          </a:p>
          <a:p>
            <a:endParaRPr lang="en-US" dirty="0"/>
          </a:p>
        </p:txBody>
      </p:sp>
      <p:sp>
        <p:nvSpPr>
          <p:cNvPr id="7" name="Date Placeholder 6"/>
          <p:cNvSpPr>
            <a:spLocks noGrp="1"/>
          </p:cNvSpPr>
          <p:nvPr>
            <p:ph type="dt" sz="half" idx="10"/>
          </p:nvPr>
        </p:nvSpPr>
        <p:spPr/>
        <p:txBody>
          <a:bodyPr/>
          <a:lstStyle/>
          <a:p>
            <a:fld id="{D99C5A9F-2E34-4EBE-ADE0-D4CA12761A8D}"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21</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1765374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Applets and Web Pages – HTML </a:t>
            </a:r>
          </a:p>
        </p:txBody>
      </p:sp>
      <p:sp>
        <p:nvSpPr>
          <p:cNvPr id="3" name="Content Placeholder 2"/>
          <p:cNvSpPr>
            <a:spLocks noGrp="1"/>
          </p:cNvSpPr>
          <p:nvPr>
            <p:ph idx="1"/>
          </p:nvPr>
        </p:nvSpPr>
        <p:spPr/>
        <p:txBody>
          <a:bodyPr/>
          <a:lstStyle/>
          <a:p>
            <a:pPr>
              <a:lnSpc>
                <a:spcPct val="80000"/>
              </a:lnSpc>
            </a:pPr>
            <a:r>
              <a:rPr lang="en-US" dirty="0"/>
              <a:t>Create the web page code using a text editor</a:t>
            </a:r>
          </a:p>
          <a:p>
            <a:pPr>
              <a:lnSpc>
                <a:spcPct val="80000"/>
              </a:lnSpc>
            </a:pPr>
            <a:r>
              <a:rPr lang="en-US" dirty="0"/>
              <a:t>Save it with an   .html   suffix</a:t>
            </a:r>
          </a:p>
          <a:p>
            <a:pPr>
              <a:lnSpc>
                <a:spcPct val="80000"/>
              </a:lnSpc>
            </a:pPr>
            <a:r>
              <a:rPr lang="en-US" dirty="0"/>
              <a:t>Open this file with </a:t>
            </a:r>
            <a:r>
              <a:rPr lang="en-US" dirty="0" err="1"/>
              <a:t>appletviewer</a:t>
            </a:r>
            <a:r>
              <a:rPr lang="en-US" dirty="0"/>
              <a:t> or with a web browser that supports Java</a:t>
            </a:r>
          </a:p>
          <a:p>
            <a:pPr>
              <a:lnSpc>
                <a:spcPct val="80000"/>
              </a:lnSpc>
            </a:pPr>
            <a:r>
              <a:rPr lang="en-US" dirty="0"/>
              <a:t>Java Plug-in must be </a:t>
            </a:r>
            <a:r>
              <a:rPr lang="en-US" dirty="0" smtClean="0"/>
              <a:t>installed</a:t>
            </a:r>
            <a:endParaRPr lang="en-US" dirty="0"/>
          </a:p>
        </p:txBody>
      </p:sp>
      <p:sp>
        <p:nvSpPr>
          <p:cNvPr id="7" name="Date Placeholder 6"/>
          <p:cNvSpPr>
            <a:spLocks noGrp="1"/>
          </p:cNvSpPr>
          <p:nvPr>
            <p:ph type="dt" sz="half" idx="10"/>
          </p:nvPr>
        </p:nvSpPr>
        <p:spPr/>
        <p:txBody>
          <a:bodyPr/>
          <a:lstStyle/>
          <a:p>
            <a:fld id="{2C34B237-B35F-4953-A5B7-B484CC290B1C}"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22</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31785592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Applets and Web Pages – HTML </a:t>
            </a:r>
          </a:p>
        </p:txBody>
      </p:sp>
      <p:sp>
        <p:nvSpPr>
          <p:cNvPr id="6" name="Text Box 4"/>
          <p:cNvSpPr txBox="1">
            <a:spLocks noGrp="1" noChangeArrowheads="1"/>
          </p:cNvSpPr>
          <p:nvPr>
            <p:ph idx="1"/>
          </p:nvPr>
        </p:nvSpPr>
        <p:spPr bwMode="auto">
          <a:prstGeom prst="rect">
            <a:avLst/>
          </a:prstGeom>
          <a:noFill/>
          <a:ln w="57150" cmpd="thinThick">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indent="0">
              <a:spcBef>
                <a:spcPct val="50000"/>
              </a:spcBef>
              <a:buNone/>
            </a:pPr>
            <a:r>
              <a:rPr lang="en-US" sz="2000" b="1" dirty="0">
                <a:solidFill>
                  <a:srgbClr val="FF33CC"/>
                </a:solidFill>
                <a:latin typeface="Courier New" pitchFamily="49" charset="0"/>
              </a:rPr>
              <a:t>&lt;HTML&gt;</a:t>
            </a:r>
          </a:p>
          <a:p>
            <a:pPr marL="0" indent="0">
              <a:spcBef>
                <a:spcPct val="50000"/>
              </a:spcBef>
              <a:buNone/>
            </a:pPr>
            <a:r>
              <a:rPr lang="en-US" sz="2000" b="1" dirty="0" smtClean="0">
                <a:solidFill>
                  <a:srgbClr val="FF33CC"/>
                </a:solidFill>
                <a:latin typeface="Courier New" pitchFamily="49" charset="0"/>
              </a:rPr>
              <a:t>	&lt;</a:t>
            </a:r>
            <a:r>
              <a:rPr lang="en-US" sz="2000" b="1" dirty="0">
                <a:solidFill>
                  <a:srgbClr val="FF33CC"/>
                </a:solidFill>
                <a:latin typeface="Courier New" pitchFamily="49" charset="0"/>
              </a:rPr>
              <a:t>HEAD&gt;</a:t>
            </a:r>
          </a:p>
          <a:p>
            <a:pPr marL="0" indent="0">
              <a:spcBef>
                <a:spcPct val="50000"/>
              </a:spcBef>
              <a:buNone/>
            </a:pPr>
            <a:r>
              <a:rPr lang="en-US" sz="2000" b="1" dirty="0" smtClean="0">
                <a:solidFill>
                  <a:srgbClr val="FF33CC"/>
                </a:solidFill>
                <a:latin typeface="Courier New" pitchFamily="49" charset="0"/>
              </a:rPr>
              <a:t>	&lt;/</a:t>
            </a:r>
            <a:r>
              <a:rPr lang="en-US" sz="2000" b="1" dirty="0">
                <a:solidFill>
                  <a:srgbClr val="FF33CC"/>
                </a:solidFill>
                <a:latin typeface="Courier New" pitchFamily="49" charset="0"/>
              </a:rPr>
              <a:t>HEAD&gt;</a:t>
            </a:r>
          </a:p>
          <a:p>
            <a:pPr marL="0" indent="0">
              <a:spcBef>
                <a:spcPct val="50000"/>
              </a:spcBef>
              <a:buNone/>
            </a:pPr>
            <a:r>
              <a:rPr lang="en-US" sz="2000" b="1" dirty="0">
                <a:solidFill>
                  <a:srgbClr val="FF33CC"/>
                </a:solidFill>
                <a:latin typeface="Courier New" pitchFamily="49" charset="0"/>
              </a:rPr>
              <a:t>&lt;BODY&gt;</a:t>
            </a:r>
          </a:p>
          <a:p>
            <a:pPr marL="0" indent="0">
              <a:spcBef>
                <a:spcPct val="50000"/>
              </a:spcBef>
              <a:buNone/>
            </a:pPr>
            <a:r>
              <a:rPr lang="en-US" sz="2000" b="1" dirty="0" smtClean="0">
                <a:solidFill>
                  <a:srgbClr val="FF33CC"/>
                </a:solidFill>
                <a:latin typeface="Courier New" pitchFamily="49" charset="0"/>
              </a:rPr>
              <a:t>	&lt;</a:t>
            </a:r>
            <a:r>
              <a:rPr lang="en-US" sz="2000" b="1" dirty="0">
                <a:solidFill>
                  <a:srgbClr val="FF33CC"/>
                </a:solidFill>
                <a:latin typeface="Courier New" pitchFamily="49" charset="0"/>
              </a:rPr>
              <a:t>APPLET CODE = . . . &gt;</a:t>
            </a:r>
          </a:p>
          <a:p>
            <a:pPr marL="0" indent="0">
              <a:spcBef>
                <a:spcPct val="50000"/>
              </a:spcBef>
              <a:buNone/>
            </a:pPr>
            <a:r>
              <a:rPr lang="en-US" sz="2000" b="1" dirty="0" smtClean="0">
                <a:solidFill>
                  <a:srgbClr val="FF33CC"/>
                </a:solidFill>
                <a:latin typeface="Courier New" pitchFamily="49" charset="0"/>
              </a:rPr>
              <a:t>	&lt;/</a:t>
            </a:r>
            <a:r>
              <a:rPr lang="en-US" sz="2000" b="1" dirty="0">
                <a:solidFill>
                  <a:srgbClr val="FF33CC"/>
                </a:solidFill>
                <a:latin typeface="Courier New" pitchFamily="49" charset="0"/>
              </a:rPr>
              <a:t>APPLET&gt;</a:t>
            </a:r>
          </a:p>
          <a:p>
            <a:pPr marL="0" indent="0">
              <a:spcBef>
                <a:spcPct val="50000"/>
              </a:spcBef>
              <a:buNone/>
            </a:pPr>
            <a:r>
              <a:rPr lang="en-US" sz="2000" b="1" dirty="0">
                <a:solidFill>
                  <a:srgbClr val="FF33CC"/>
                </a:solidFill>
                <a:latin typeface="Courier New" pitchFamily="49" charset="0"/>
              </a:rPr>
              <a:t>&lt;/BODY&gt;</a:t>
            </a:r>
          </a:p>
          <a:p>
            <a:pPr marL="0" indent="0">
              <a:spcBef>
                <a:spcPct val="50000"/>
              </a:spcBef>
              <a:buNone/>
            </a:pPr>
            <a:r>
              <a:rPr lang="en-US" sz="2000" b="1" dirty="0">
                <a:solidFill>
                  <a:srgbClr val="FF33CC"/>
                </a:solidFill>
                <a:latin typeface="Courier New" pitchFamily="49" charset="0"/>
              </a:rPr>
              <a:t>&lt;/HTML&gt;</a:t>
            </a:r>
          </a:p>
        </p:txBody>
      </p:sp>
      <p:sp>
        <p:nvSpPr>
          <p:cNvPr id="8" name="Date Placeholder 7"/>
          <p:cNvSpPr>
            <a:spLocks noGrp="1"/>
          </p:cNvSpPr>
          <p:nvPr>
            <p:ph type="dt" sz="half" idx="10"/>
          </p:nvPr>
        </p:nvSpPr>
        <p:spPr/>
        <p:txBody>
          <a:bodyPr/>
          <a:lstStyle/>
          <a:p>
            <a:fld id="{3CBF9CC1-BBD3-4C17-ADDB-D1F764AD2B88}" type="datetime1">
              <a:rPr lang="en-US" smtClean="0"/>
              <a:pPr/>
              <a:t>4/14/2021</a:t>
            </a:fld>
            <a:endParaRPr lang="en-US"/>
          </a:p>
        </p:txBody>
      </p:sp>
      <p:sp>
        <p:nvSpPr>
          <p:cNvPr id="9" name="Slide Number Placeholder 8"/>
          <p:cNvSpPr>
            <a:spLocks noGrp="1"/>
          </p:cNvSpPr>
          <p:nvPr>
            <p:ph type="sldNum" sz="quarter" idx="11"/>
          </p:nvPr>
        </p:nvSpPr>
        <p:spPr/>
        <p:txBody>
          <a:bodyPr/>
          <a:lstStyle/>
          <a:p>
            <a:fld id="{31E2E133-9057-4F7C-A01D-8F3BD94C3C2B}" type="slidenum">
              <a:rPr lang="en-US" smtClean="0"/>
              <a:pPr/>
              <a:t>23</a:t>
            </a:fld>
            <a:endParaRPr lang="en-US"/>
          </a:p>
        </p:txBody>
      </p:sp>
      <p:sp>
        <p:nvSpPr>
          <p:cNvPr id="10" name="Footer Placeholder 9"/>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40306523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Applets and Web Pages – HTML </a:t>
            </a:r>
          </a:p>
        </p:txBody>
      </p:sp>
      <p:sp>
        <p:nvSpPr>
          <p:cNvPr id="3" name="Content Placeholder 2"/>
          <p:cNvSpPr>
            <a:spLocks noGrp="1"/>
          </p:cNvSpPr>
          <p:nvPr>
            <p:ph idx="1"/>
          </p:nvPr>
        </p:nvSpPr>
        <p:spPr/>
        <p:txBody>
          <a:bodyPr/>
          <a:lstStyle/>
          <a:p>
            <a:r>
              <a:rPr lang="en-US" dirty="0"/>
              <a:t>Client Web browser anywhere can access this web page from its host server</a:t>
            </a:r>
          </a:p>
          <a:p>
            <a:r>
              <a:rPr lang="en-US" dirty="0"/>
              <a:t>Embedded Java applet runs on client browser (of any type platform)</a:t>
            </a:r>
          </a:p>
          <a:p>
            <a:r>
              <a:rPr lang="en-US" dirty="0"/>
              <a:t>This means a client anywhere on any type of platform can run a piece of software developed on any other type of platform</a:t>
            </a:r>
          </a:p>
        </p:txBody>
      </p:sp>
      <p:sp>
        <p:nvSpPr>
          <p:cNvPr id="7" name="Date Placeholder 6"/>
          <p:cNvSpPr>
            <a:spLocks noGrp="1"/>
          </p:cNvSpPr>
          <p:nvPr>
            <p:ph type="dt" sz="half" idx="10"/>
          </p:nvPr>
        </p:nvSpPr>
        <p:spPr/>
        <p:txBody>
          <a:bodyPr/>
          <a:lstStyle/>
          <a:p>
            <a:fld id="{2BC4519A-BEA7-4DF4-ADA0-F0134F8FBA80}"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24</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145476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Java Applet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import </a:t>
            </a:r>
            <a:r>
              <a:rPr lang="en-US" dirty="0" err="1"/>
              <a:t>java.awt</a:t>
            </a:r>
            <a:r>
              <a:rPr lang="en-US" dirty="0"/>
              <a:t>.*;</a:t>
            </a:r>
          </a:p>
          <a:p>
            <a:pPr marL="0" indent="0">
              <a:buNone/>
            </a:pPr>
            <a:r>
              <a:rPr lang="en-US" dirty="0"/>
              <a:t>import </a:t>
            </a:r>
            <a:r>
              <a:rPr lang="en-US" dirty="0" err="1"/>
              <a:t>java.applet</a:t>
            </a:r>
            <a:r>
              <a:rPr lang="en-US" dirty="0"/>
              <a:t>.*;</a:t>
            </a:r>
          </a:p>
          <a:p>
            <a:pPr marL="0" indent="0">
              <a:buNone/>
            </a:pPr>
            <a:endParaRPr lang="en-US" dirty="0"/>
          </a:p>
          <a:p>
            <a:pPr marL="0" indent="0">
              <a:buNone/>
            </a:pPr>
            <a:r>
              <a:rPr lang="en-US" dirty="0"/>
              <a:t>public class </a:t>
            </a:r>
            <a:r>
              <a:rPr lang="en-US" dirty="0" smtClean="0"/>
              <a:t>app1 </a:t>
            </a:r>
            <a:r>
              <a:rPr lang="en-US" dirty="0">
                <a:solidFill>
                  <a:srgbClr val="FF0000"/>
                </a:solidFill>
              </a:rPr>
              <a:t>extends</a:t>
            </a:r>
            <a:r>
              <a:rPr lang="en-US" dirty="0"/>
              <a:t> Applet</a:t>
            </a:r>
          </a:p>
          <a:p>
            <a:pPr marL="0" indent="0">
              <a:buNone/>
            </a:pPr>
            <a:r>
              <a:rPr lang="en-US" dirty="0"/>
              <a:t>{</a:t>
            </a:r>
          </a:p>
          <a:p>
            <a:pPr marL="0" indent="0">
              <a:buNone/>
            </a:pPr>
            <a:r>
              <a:rPr lang="en-US" dirty="0"/>
              <a:t> public void paint(Graphics g)</a:t>
            </a:r>
          </a:p>
          <a:p>
            <a:pPr marL="0" indent="0">
              <a:buNone/>
            </a:pPr>
            <a:r>
              <a:rPr lang="en-US" dirty="0"/>
              <a:t> {</a:t>
            </a:r>
          </a:p>
          <a:p>
            <a:pPr marL="0" indent="0">
              <a:buNone/>
            </a:pPr>
            <a:r>
              <a:rPr lang="en-US" dirty="0"/>
              <a:t>  </a:t>
            </a:r>
            <a:r>
              <a:rPr lang="en-US" dirty="0" err="1"/>
              <a:t>g.drawString</a:t>
            </a:r>
            <a:r>
              <a:rPr lang="en-US" dirty="0"/>
              <a:t>("A simple Applet", </a:t>
            </a:r>
            <a:r>
              <a:rPr lang="en-US" dirty="0" smtClean="0"/>
              <a:t>100</a:t>
            </a:r>
            <a:r>
              <a:rPr lang="en-US" dirty="0"/>
              <a:t>, </a:t>
            </a:r>
            <a:r>
              <a:rPr lang="en-US" dirty="0" smtClean="0"/>
              <a:t>160</a:t>
            </a:r>
            <a:r>
              <a:rPr lang="en-US" dirty="0"/>
              <a:t>);</a:t>
            </a:r>
          </a:p>
          <a:p>
            <a:pPr marL="0" indent="0">
              <a:buNone/>
            </a:pPr>
            <a:r>
              <a:rPr lang="en-US" dirty="0"/>
              <a:t> }</a:t>
            </a:r>
          </a:p>
          <a:p>
            <a:pPr marL="0" indent="0">
              <a:buNone/>
            </a:pPr>
            <a:r>
              <a:rPr lang="en-US" dirty="0"/>
              <a:t>}</a:t>
            </a:r>
          </a:p>
        </p:txBody>
      </p:sp>
      <p:sp>
        <p:nvSpPr>
          <p:cNvPr id="7" name="Date Placeholder 6"/>
          <p:cNvSpPr>
            <a:spLocks noGrp="1"/>
          </p:cNvSpPr>
          <p:nvPr>
            <p:ph type="dt" sz="half" idx="10"/>
          </p:nvPr>
        </p:nvSpPr>
        <p:spPr/>
        <p:txBody>
          <a:bodyPr/>
          <a:lstStyle/>
          <a:p>
            <a:fld id="{EA3ED942-1066-4FAD-9AAE-56B8D4DF70E5}"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25</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3978932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09800" y="2209800"/>
            <a:ext cx="3971925" cy="3648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7" name="Straight Arrow Connector 6"/>
          <p:cNvCxnSpPr/>
          <p:nvPr/>
        </p:nvCxnSpPr>
        <p:spPr>
          <a:xfrm>
            <a:off x="2209800" y="4191000"/>
            <a:ext cx="990600" cy="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2438400" y="4191000"/>
            <a:ext cx="762000" cy="369332"/>
          </a:xfrm>
          <a:prstGeom prst="rect">
            <a:avLst/>
          </a:prstGeom>
          <a:noFill/>
        </p:spPr>
        <p:txBody>
          <a:bodyPr wrap="square" rtlCol="0">
            <a:spAutoFit/>
          </a:bodyPr>
          <a:lstStyle/>
          <a:p>
            <a:r>
              <a:rPr lang="en-US" dirty="0" smtClean="0"/>
              <a:t>100</a:t>
            </a:r>
            <a:endParaRPr lang="en-US" dirty="0"/>
          </a:p>
        </p:txBody>
      </p:sp>
      <p:cxnSp>
        <p:nvCxnSpPr>
          <p:cNvPr id="10" name="Straight Arrow Connector 9"/>
          <p:cNvCxnSpPr/>
          <p:nvPr/>
        </p:nvCxnSpPr>
        <p:spPr>
          <a:xfrm>
            <a:off x="3810000" y="2209800"/>
            <a:ext cx="76200" cy="1824037"/>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3941618" y="3121818"/>
            <a:ext cx="762000" cy="369332"/>
          </a:xfrm>
          <a:prstGeom prst="rect">
            <a:avLst/>
          </a:prstGeom>
          <a:noFill/>
        </p:spPr>
        <p:txBody>
          <a:bodyPr wrap="square" rtlCol="0">
            <a:spAutoFit/>
          </a:bodyPr>
          <a:lstStyle/>
          <a:p>
            <a:r>
              <a:rPr lang="en-US" dirty="0" smtClean="0"/>
              <a:t>160</a:t>
            </a:r>
            <a:endParaRPr lang="en-US" dirty="0"/>
          </a:p>
        </p:txBody>
      </p:sp>
      <p:sp>
        <p:nvSpPr>
          <p:cNvPr id="12" name="Date Placeholder 11"/>
          <p:cNvSpPr>
            <a:spLocks noGrp="1"/>
          </p:cNvSpPr>
          <p:nvPr>
            <p:ph type="dt" sz="half" idx="10"/>
          </p:nvPr>
        </p:nvSpPr>
        <p:spPr/>
        <p:txBody>
          <a:bodyPr/>
          <a:lstStyle/>
          <a:p>
            <a:fld id="{57B0D74D-16DB-490E-AC2A-294792895B10}" type="datetime1">
              <a:rPr lang="en-US" smtClean="0"/>
              <a:pPr/>
              <a:t>4/14/2021</a:t>
            </a:fld>
            <a:endParaRPr lang="en-US"/>
          </a:p>
        </p:txBody>
      </p:sp>
      <p:sp>
        <p:nvSpPr>
          <p:cNvPr id="13" name="Slide Number Placeholder 12"/>
          <p:cNvSpPr>
            <a:spLocks noGrp="1"/>
          </p:cNvSpPr>
          <p:nvPr>
            <p:ph type="sldNum" sz="quarter" idx="11"/>
          </p:nvPr>
        </p:nvSpPr>
        <p:spPr/>
        <p:txBody>
          <a:bodyPr/>
          <a:lstStyle/>
          <a:p>
            <a:fld id="{31E2E133-9057-4F7C-A01D-8F3BD94C3C2B}" type="slidenum">
              <a:rPr lang="en-US" smtClean="0"/>
              <a:pPr/>
              <a:t>26</a:t>
            </a:fld>
            <a:endParaRPr lang="en-US"/>
          </a:p>
        </p:txBody>
      </p:sp>
      <p:sp>
        <p:nvSpPr>
          <p:cNvPr id="15" name="Footer Placeholder 14"/>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2555300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63040" y="2119256"/>
            <a:ext cx="6614160" cy="3671943"/>
          </a:xfrm>
        </p:spPr>
        <p:txBody>
          <a:bodyPr>
            <a:normAutofit lnSpcReduction="10000"/>
          </a:bodyPr>
          <a:lstStyle/>
          <a:p>
            <a:pPr>
              <a:lnSpc>
                <a:spcPct val="80000"/>
              </a:lnSpc>
              <a:buFont typeface="Wingdings" pitchFamily="2" charset="2"/>
              <a:buNone/>
            </a:pPr>
            <a:r>
              <a:rPr lang="en-US" dirty="0">
                <a:latin typeface="Constantia" pitchFamily="18" charset="0"/>
              </a:rPr>
              <a:t>import </a:t>
            </a:r>
            <a:r>
              <a:rPr lang="en-US" dirty="0" err="1">
                <a:latin typeface="Constantia" pitchFamily="18" charset="0"/>
              </a:rPr>
              <a:t>java.applet.Applet</a:t>
            </a:r>
            <a:r>
              <a:rPr lang="en-US" dirty="0">
                <a:latin typeface="Constantia" pitchFamily="18" charset="0"/>
              </a:rPr>
              <a:t>;</a:t>
            </a:r>
          </a:p>
          <a:p>
            <a:pPr>
              <a:lnSpc>
                <a:spcPct val="80000"/>
              </a:lnSpc>
              <a:buFont typeface="Wingdings" pitchFamily="2" charset="2"/>
              <a:buNone/>
            </a:pPr>
            <a:r>
              <a:rPr lang="en-US" dirty="0">
                <a:latin typeface="Constantia" pitchFamily="18" charset="0"/>
              </a:rPr>
              <a:t>import </a:t>
            </a:r>
            <a:r>
              <a:rPr lang="en-US" dirty="0" err="1">
                <a:latin typeface="Constantia" pitchFamily="18" charset="0"/>
              </a:rPr>
              <a:t>java.awt.Graphics</a:t>
            </a:r>
            <a:r>
              <a:rPr lang="en-US" dirty="0">
                <a:latin typeface="Constantia" pitchFamily="18" charset="0"/>
              </a:rPr>
              <a:t>;</a:t>
            </a:r>
          </a:p>
          <a:p>
            <a:pPr>
              <a:lnSpc>
                <a:spcPct val="80000"/>
              </a:lnSpc>
              <a:buFont typeface="Wingdings" pitchFamily="2" charset="2"/>
              <a:buNone/>
            </a:pPr>
            <a:endParaRPr lang="en-US" dirty="0">
              <a:latin typeface="Constantia" pitchFamily="18" charset="0"/>
            </a:endParaRPr>
          </a:p>
          <a:p>
            <a:pPr>
              <a:lnSpc>
                <a:spcPct val="80000"/>
              </a:lnSpc>
              <a:buFont typeface="Wingdings" pitchFamily="2" charset="2"/>
              <a:buNone/>
            </a:pPr>
            <a:r>
              <a:rPr lang="en-US" dirty="0">
                <a:latin typeface="Constantia" pitchFamily="18" charset="0"/>
              </a:rPr>
              <a:t>public class </a:t>
            </a:r>
            <a:r>
              <a:rPr lang="en-US" dirty="0" err="1">
                <a:latin typeface="Constantia" pitchFamily="18" charset="0"/>
              </a:rPr>
              <a:t>HelloApplet</a:t>
            </a:r>
            <a:r>
              <a:rPr lang="en-US" dirty="0">
                <a:latin typeface="Constantia" pitchFamily="18" charset="0"/>
              </a:rPr>
              <a:t> extends Applet {</a:t>
            </a:r>
          </a:p>
          <a:p>
            <a:pPr>
              <a:lnSpc>
                <a:spcPct val="80000"/>
              </a:lnSpc>
              <a:buFont typeface="Wingdings" pitchFamily="2" charset="2"/>
              <a:buNone/>
            </a:pPr>
            <a:r>
              <a:rPr lang="en-US" dirty="0">
                <a:latin typeface="Constantia" pitchFamily="18" charset="0"/>
              </a:rPr>
              <a:t>	public void paint (Graphics g)</a:t>
            </a:r>
          </a:p>
          <a:p>
            <a:pPr>
              <a:lnSpc>
                <a:spcPct val="80000"/>
              </a:lnSpc>
              <a:buFont typeface="Wingdings" pitchFamily="2" charset="2"/>
              <a:buNone/>
            </a:pPr>
            <a:r>
              <a:rPr lang="en-US" dirty="0">
                <a:latin typeface="Constantia" pitchFamily="18" charset="0"/>
              </a:rPr>
              <a:t>	{</a:t>
            </a:r>
          </a:p>
          <a:p>
            <a:pPr>
              <a:lnSpc>
                <a:spcPct val="80000"/>
              </a:lnSpc>
              <a:buFont typeface="Wingdings" pitchFamily="2" charset="2"/>
              <a:buNone/>
            </a:pPr>
            <a:r>
              <a:rPr lang="en-US" dirty="0">
                <a:latin typeface="Constantia" pitchFamily="18" charset="0"/>
              </a:rPr>
              <a:t>		</a:t>
            </a:r>
            <a:r>
              <a:rPr lang="en-US" dirty="0" err="1">
                <a:latin typeface="Constantia" pitchFamily="18" charset="0"/>
              </a:rPr>
              <a:t>g.drawString</a:t>
            </a:r>
            <a:r>
              <a:rPr lang="en-US" dirty="0">
                <a:latin typeface="Constantia" pitchFamily="18" charset="0"/>
              </a:rPr>
              <a:t> ("Hello.  Welcome to",25,25);</a:t>
            </a:r>
          </a:p>
          <a:p>
            <a:pPr>
              <a:lnSpc>
                <a:spcPct val="80000"/>
              </a:lnSpc>
              <a:buFont typeface="Wingdings" pitchFamily="2" charset="2"/>
              <a:buNone/>
            </a:pPr>
            <a:r>
              <a:rPr lang="en-US" dirty="0">
                <a:latin typeface="Constantia" pitchFamily="18" charset="0"/>
              </a:rPr>
              <a:t>		</a:t>
            </a:r>
            <a:r>
              <a:rPr lang="en-US" dirty="0" err="1">
                <a:latin typeface="Constantia" pitchFamily="18" charset="0"/>
              </a:rPr>
              <a:t>g.drawString</a:t>
            </a:r>
            <a:r>
              <a:rPr lang="en-US" dirty="0">
                <a:latin typeface="Constantia" pitchFamily="18" charset="0"/>
              </a:rPr>
              <a:t> ("Java Programming",25,40);</a:t>
            </a:r>
          </a:p>
          <a:p>
            <a:pPr>
              <a:lnSpc>
                <a:spcPct val="80000"/>
              </a:lnSpc>
              <a:buFont typeface="Wingdings" pitchFamily="2" charset="2"/>
              <a:buNone/>
            </a:pPr>
            <a:r>
              <a:rPr lang="en-US" dirty="0">
                <a:latin typeface="Constantia" pitchFamily="18" charset="0"/>
              </a:rPr>
              <a:t>	}</a:t>
            </a:r>
          </a:p>
          <a:p>
            <a:pPr>
              <a:lnSpc>
                <a:spcPct val="80000"/>
              </a:lnSpc>
              <a:buFont typeface="Wingdings" pitchFamily="2" charset="2"/>
              <a:buNone/>
            </a:pPr>
            <a:r>
              <a:rPr lang="en-US" dirty="0">
                <a:latin typeface="Constantia" pitchFamily="18" charset="0"/>
              </a:rPr>
              <a:t>}</a:t>
            </a:r>
          </a:p>
          <a:p>
            <a:endParaRPr lang="en-US" dirty="0"/>
          </a:p>
        </p:txBody>
      </p:sp>
      <p:sp>
        <p:nvSpPr>
          <p:cNvPr id="7" name="Date Placeholder 6"/>
          <p:cNvSpPr>
            <a:spLocks noGrp="1"/>
          </p:cNvSpPr>
          <p:nvPr>
            <p:ph type="dt" sz="half" idx="10"/>
          </p:nvPr>
        </p:nvSpPr>
        <p:spPr/>
        <p:txBody>
          <a:bodyPr/>
          <a:lstStyle/>
          <a:p>
            <a:fld id="{E1062858-A16F-47A0-96D7-B8F57A92502F}"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27</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1165929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two ways to run an applet</a:t>
            </a:r>
          </a:p>
          <a:p>
            <a:pPr lvl="1"/>
            <a:r>
              <a:rPr lang="en-US" dirty="0"/>
              <a:t>By html file.</a:t>
            </a:r>
          </a:p>
          <a:p>
            <a:pPr lvl="1"/>
            <a:r>
              <a:rPr lang="en-US" dirty="0"/>
              <a:t>By </a:t>
            </a:r>
            <a:r>
              <a:rPr lang="en-US" dirty="0" err="1"/>
              <a:t>appletViewer</a:t>
            </a:r>
            <a:r>
              <a:rPr lang="en-US" dirty="0"/>
              <a:t> tool </a:t>
            </a:r>
            <a:r>
              <a:rPr lang="en-US" dirty="0" smtClean="0"/>
              <a:t>(used for testing)</a:t>
            </a:r>
            <a:endParaRPr lang="en-US" dirty="0"/>
          </a:p>
          <a:p>
            <a:endParaRPr lang="en-US" dirty="0"/>
          </a:p>
        </p:txBody>
      </p:sp>
      <p:sp>
        <p:nvSpPr>
          <p:cNvPr id="7" name="Date Placeholder 6"/>
          <p:cNvSpPr>
            <a:spLocks noGrp="1"/>
          </p:cNvSpPr>
          <p:nvPr>
            <p:ph type="dt" sz="half" idx="10"/>
          </p:nvPr>
        </p:nvSpPr>
        <p:spPr/>
        <p:txBody>
          <a:bodyPr/>
          <a:lstStyle/>
          <a:p>
            <a:fld id="{775B3526-09FA-406B-915A-748EF2B025FE}"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28</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904199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HTML file</a:t>
            </a:r>
            <a:endParaRPr lang="en-US" dirty="0"/>
          </a:p>
        </p:txBody>
      </p:sp>
      <p:sp>
        <p:nvSpPr>
          <p:cNvPr id="3" name="Content Placeholder 2"/>
          <p:cNvSpPr>
            <a:spLocks noGrp="1"/>
          </p:cNvSpPr>
          <p:nvPr>
            <p:ph idx="1"/>
          </p:nvPr>
        </p:nvSpPr>
        <p:spPr/>
        <p:txBody>
          <a:bodyPr>
            <a:normAutofit fontScale="92500"/>
          </a:bodyPr>
          <a:lstStyle/>
          <a:p>
            <a:r>
              <a:rPr lang="en-US" dirty="0"/>
              <a:t>Now create an .</a:t>
            </a:r>
            <a:r>
              <a:rPr lang="en-US" dirty="0">
                <a:latin typeface="Courier New" pitchFamily="49" charset="0"/>
              </a:rPr>
              <a:t>html</a:t>
            </a:r>
            <a:r>
              <a:rPr lang="en-US" dirty="0"/>
              <a:t> file to run the applet</a:t>
            </a:r>
          </a:p>
          <a:p>
            <a:pPr marL="0" indent="0">
              <a:buNone/>
            </a:pPr>
            <a:r>
              <a:rPr lang="en-US" dirty="0">
                <a:latin typeface="Courier New" pitchFamily="49" charset="0"/>
              </a:rPr>
              <a:t>&lt;html&gt;</a:t>
            </a:r>
          </a:p>
          <a:p>
            <a:pPr marL="0" indent="0">
              <a:buNone/>
            </a:pPr>
            <a:r>
              <a:rPr lang="en-US" dirty="0">
                <a:latin typeface="Courier New" pitchFamily="49" charset="0"/>
              </a:rPr>
              <a:t>&lt;applet code = "</a:t>
            </a:r>
            <a:r>
              <a:rPr lang="en-US" dirty="0" err="1">
                <a:latin typeface="Courier New" pitchFamily="49" charset="0"/>
              </a:rPr>
              <a:t>HelloApplet.class</a:t>
            </a:r>
            <a:r>
              <a:rPr lang="en-US" dirty="0">
                <a:latin typeface="Courier New" pitchFamily="49" charset="0"/>
              </a:rPr>
              <a:t>" width=275, height = 100&gt;</a:t>
            </a:r>
          </a:p>
          <a:p>
            <a:pPr marL="0" indent="0">
              <a:buNone/>
            </a:pPr>
            <a:r>
              <a:rPr lang="en-US" dirty="0">
                <a:latin typeface="Courier New" pitchFamily="49" charset="0"/>
              </a:rPr>
              <a:t>&lt;/applet&gt;</a:t>
            </a:r>
          </a:p>
          <a:p>
            <a:pPr marL="0" indent="0">
              <a:buNone/>
            </a:pPr>
            <a:r>
              <a:rPr lang="en-US" dirty="0">
                <a:latin typeface="Courier New" pitchFamily="49" charset="0"/>
              </a:rPr>
              <a:t>&lt;/html&gt;</a:t>
            </a:r>
          </a:p>
          <a:p>
            <a:r>
              <a:rPr lang="en-US" dirty="0" smtClean="0"/>
              <a:t>Save </a:t>
            </a:r>
            <a:r>
              <a:rPr lang="en-US" dirty="0"/>
              <a:t>it as </a:t>
            </a:r>
            <a:r>
              <a:rPr lang="en-US" b="1" dirty="0">
                <a:latin typeface="Courier New" pitchFamily="49" charset="0"/>
                <a:hlinkClick r:id="rId2" action="ppaction://hlinkfile"/>
              </a:rPr>
              <a:t>HelloApplet.html</a:t>
            </a:r>
            <a:endParaRPr lang="en-US" b="1" dirty="0">
              <a:latin typeface="Courier New" pitchFamily="49" charset="0"/>
            </a:endParaRPr>
          </a:p>
          <a:p>
            <a:r>
              <a:rPr lang="en-US" dirty="0"/>
              <a:t>Make sure you save it in the same directory as the </a:t>
            </a:r>
            <a:r>
              <a:rPr lang="en-US" b="1" dirty="0">
                <a:solidFill>
                  <a:schemeClr val="hlink"/>
                </a:solidFill>
              </a:rPr>
              <a:t>.</a:t>
            </a:r>
            <a:r>
              <a:rPr lang="en-US" b="1" dirty="0">
                <a:solidFill>
                  <a:schemeClr val="hlink"/>
                </a:solidFill>
                <a:latin typeface="Courier New" pitchFamily="49" charset="0"/>
              </a:rPr>
              <a:t>java</a:t>
            </a:r>
            <a:r>
              <a:rPr lang="en-US" dirty="0"/>
              <a:t> file</a:t>
            </a:r>
          </a:p>
          <a:p>
            <a:endParaRPr lang="en-US" dirty="0"/>
          </a:p>
        </p:txBody>
      </p:sp>
      <p:sp>
        <p:nvSpPr>
          <p:cNvPr id="7" name="Date Placeholder 6"/>
          <p:cNvSpPr>
            <a:spLocks noGrp="1"/>
          </p:cNvSpPr>
          <p:nvPr>
            <p:ph type="dt" sz="half" idx="10"/>
          </p:nvPr>
        </p:nvSpPr>
        <p:spPr/>
        <p:txBody>
          <a:bodyPr/>
          <a:lstStyle/>
          <a:p>
            <a:fld id="{604502A0-147B-4A60-980A-00DB59BA01C2}"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29</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4143113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a:t>
            </a:r>
            <a:endParaRPr lang="en-US" dirty="0"/>
          </a:p>
        </p:txBody>
      </p:sp>
      <p:sp>
        <p:nvSpPr>
          <p:cNvPr id="3" name="Content Placeholder 2"/>
          <p:cNvSpPr>
            <a:spLocks noGrp="1"/>
          </p:cNvSpPr>
          <p:nvPr>
            <p:ph idx="1"/>
          </p:nvPr>
        </p:nvSpPr>
        <p:spPr/>
        <p:txBody>
          <a:bodyPr/>
          <a:lstStyle/>
          <a:p>
            <a:r>
              <a:rPr lang="en-US" dirty="0"/>
              <a:t>Built using one of general definitions of applets</a:t>
            </a:r>
          </a:p>
          <a:p>
            <a:pPr lvl="1"/>
            <a:r>
              <a:rPr lang="en-US" sz="2400" b="1" dirty="0">
                <a:solidFill>
                  <a:srgbClr val="FF33CC"/>
                </a:solidFill>
                <a:latin typeface="Courier New" pitchFamily="49" charset="0"/>
              </a:rPr>
              <a:t>Applet</a:t>
            </a:r>
            <a:r>
              <a:rPr lang="en-US" dirty="0"/>
              <a:t> class</a:t>
            </a:r>
          </a:p>
          <a:p>
            <a:pPr lvl="1"/>
            <a:r>
              <a:rPr lang="en-US" sz="2400" b="1" dirty="0" err="1" smtClean="0">
                <a:solidFill>
                  <a:srgbClr val="FF33CC"/>
                </a:solidFill>
                <a:latin typeface="Courier New" pitchFamily="49" charset="0"/>
              </a:rPr>
              <a:t>JApplet</a:t>
            </a:r>
            <a:r>
              <a:rPr lang="en-US" dirty="0" smtClean="0"/>
              <a:t> </a:t>
            </a:r>
            <a:r>
              <a:rPr lang="en-US" dirty="0"/>
              <a:t>class</a:t>
            </a:r>
          </a:p>
          <a:p>
            <a:r>
              <a:rPr lang="en-US" dirty="0"/>
              <a:t>Java applets </a:t>
            </a:r>
            <a:r>
              <a:rPr lang="en-US" dirty="0" smtClean="0"/>
              <a:t>can</a:t>
            </a:r>
            <a:endParaRPr lang="en-US" dirty="0"/>
          </a:p>
          <a:p>
            <a:pPr lvl="1"/>
            <a:r>
              <a:rPr lang="en-US" dirty="0"/>
              <a:t>Draw graphics in a defined screen area</a:t>
            </a:r>
          </a:p>
          <a:p>
            <a:pPr lvl="1"/>
            <a:r>
              <a:rPr lang="en-US" dirty="0"/>
              <a:t>Enable user interaction with GUI elements</a:t>
            </a:r>
          </a:p>
          <a:p>
            <a:endParaRPr lang="en-US" dirty="0"/>
          </a:p>
        </p:txBody>
      </p:sp>
      <p:sp>
        <p:nvSpPr>
          <p:cNvPr id="7" name="Date Placeholder 6"/>
          <p:cNvSpPr>
            <a:spLocks noGrp="1"/>
          </p:cNvSpPr>
          <p:nvPr>
            <p:ph type="dt" sz="half" idx="10"/>
          </p:nvPr>
        </p:nvSpPr>
        <p:spPr/>
        <p:txBody>
          <a:bodyPr/>
          <a:lstStyle/>
          <a:p>
            <a:fld id="{CBEE9797-80E4-45B4-ACF3-F2F433186142}"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3</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a:t>
            </a:r>
            <a:r>
              <a:rPr lang="en-US" dirty="0" err="1" smtClean="0"/>
              <a:t>appletviewer</a:t>
            </a:r>
            <a:r>
              <a:rPr lang="en-US" dirty="0" smtClean="0"/>
              <a:t> tool</a:t>
            </a:r>
            <a:endParaRPr lang="en-US" dirty="0"/>
          </a:p>
        </p:txBody>
      </p:sp>
      <p:sp>
        <p:nvSpPr>
          <p:cNvPr id="3" name="Content Placeholder 2"/>
          <p:cNvSpPr>
            <a:spLocks noGrp="1"/>
          </p:cNvSpPr>
          <p:nvPr>
            <p:ph idx="1"/>
          </p:nvPr>
        </p:nvSpPr>
        <p:spPr/>
        <p:txBody>
          <a:bodyPr>
            <a:normAutofit fontScale="92500" lnSpcReduction="20000"/>
          </a:bodyPr>
          <a:lstStyle/>
          <a:p>
            <a:pPr>
              <a:lnSpc>
                <a:spcPct val="80000"/>
              </a:lnSpc>
              <a:buFont typeface="Wingdings" pitchFamily="2" charset="2"/>
              <a:buNone/>
            </a:pPr>
            <a:r>
              <a:rPr lang="en-US" dirty="0">
                <a:latin typeface="Constantia" pitchFamily="18" charset="0"/>
              </a:rPr>
              <a:t>import </a:t>
            </a:r>
            <a:r>
              <a:rPr lang="en-US" dirty="0" err="1">
                <a:latin typeface="Constantia" pitchFamily="18" charset="0"/>
              </a:rPr>
              <a:t>java.applet.Applet</a:t>
            </a:r>
            <a:r>
              <a:rPr lang="en-US" dirty="0">
                <a:latin typeface="Constantia" pitchFamily="18" charset="0"/>
              </a:rPr>
              <a:t>;</a:t>
            </a:r>
          </a:p>
          <a:p>
            <a:pPr>
              <a:lnSpc>
                <a:spcPct val="80000"/>
              </a:lnSpc>
              <a:buFont typeface="Wingdings" pitchFamily="2" charset="2"/>
              <a:buNone/>
            </a:pPr>
            <a:r>
              <a:rPr lang="en-US" dirty="0">
                <a:latin typeface="Constantia" pitchFamily="18" charset="0"/>
              </a:rPr>
              <a:t>import </a:t>
            </a:r>
            <a:r>
              <a:rPr lang="en-US" dirty="0" err="1">
                <a:latin typeface="Constantia" pitchFamily="18" charset="0"/>
              </a:rPr>
              <a:t>java.awt.Graphics</a:t>
            </a:r>
            <a:r>
              <a:rPr lang="en-US" dirty="0">
                <a:latin typeface="Constantia" pitchFamily="18" charset="0"/>
              </a:rPr>
              <a:t>;</a:t>
            </a:r>
          </a:p>
          <a:p>
            <a:pPr>
              <a:lnSpc>
                <a:spcPct val="80000"/>
              </a:lnSpc>
              <a:buFont typeface="Wingdings" pitchFamily="2" charset="2"/>
              <a:buNone/>
            </a:pPr>
            <a:endParaRPr lang="en-US" dirty="0">
              <a:latin typeface="Constantia" pitchFamily="18" charset="0"/>
            </a:endParaRPr>
          </a:p>
          <a:p>
            <a:pPr>
              <a:lnSpc>
                <a:spcPct val="80000"/>
              </a:lnSpc>
              <a:buFont typeface="Wingdings" pitchFamily="2" charset="2"/>
              <a:buNone/>
            </a:pPr>
            <a:r>
              <a:rPr lang="en-US" dirty="0">
                <a:latin typeface="Constantia" pitchFamily="18" charset="0"/>
              </a:rPr>
              <a:t>public class </a:t>
            </a:r>
            <a:r>
              <a:rPr lang="en-US" dirty="0" err="1">
                <a:latin typeface="Constantia" pitchFamily="18" charset="0"/>
              </a:rPr>
              <a:t>HelloApplet</a:t>
            </a:r>
            <a:r>
              <a:rPr lang="en-US" dirty="0">
                <a:latin typeface="Constantia" pitchFamily="18" charset="0"/>
              </a:rPr>
              <a:t> extends Applet {</a:t>
            </a:r>
          </a:p>
          <a:p>
            <a:pPr>
              <a:lnSpc>
                <a:spcPct val="80000"/>
              </a:lnSpc>
              <a:buFont typeface="Wingdings" pitchFamily="2" charset="2"/>
              <a:buNone/>
            </a:pPr>
            <a:r>
              <a:rPr lang="en-US" dirty="0">
                <a:latin typeface="Constantia" pitchFamily="18" charset="0"/>
              </a:rPr>
              <a:t>	public void paint (Graphics g)</a:t>
            </a:r>
          </a:p>
          <a:p>
            <a:pPr>
              <a:lnSpc>
                <a:spcPct val="80000"/>
              </a:lnSpc>
              <a:buFont typeface="Wingdings" pitchFamily="2" charset="2"/>
              <a:buNone/>
            </a:pPr>
            <a:r>
              <a:rPr lang="en-US" dirty="0">
                <a:latin typeface="Constantia" pitchFamily="18" charset="0"/>
              </a:rPr>
              <a:t>	{</a:t>
            </a:r>
          </a:p>
          <a:p>
            <a:pPr>
              <a:lnSpc>
                <a:spcPct val="80000"/>
              </a:lnSpc>
              <a:buFont typeface="Wingdings" pitchFamily="2" charset="2"/>
              <a:buNone/>
            </a:pPr>
            <a:r>
              <a:rPr lang="en-US" dirty="0">
                <a:latin typeface="Constantia" pitchFamily="18" charset="0"/>
              </a:rPr>
              <a:t>		</a:t>
            </a:r>
            <a:r>
              <a:rPr lang="en-US" dirty="0" err="1">
                <a:latin typeface="Constantia" pitchFamily="18" charset="0"/>
              </a:rPr>
              <a:t>g.drawString</a:t>
            </a:r>
            <a:r>
              <a:rPr lang="en-US" dirty="0">
                <a:latin typeface="Constantia" pitchFamily="18" charset="0"/>
              </a:rPr>
              <a:t> ("Hello.  Welcome to",25,25);</a:t>
            </a:r>
          </a:p>
          <a:p>
            <a:pPr>
              <a:lnSpc>
                <a:spcPct val="80000"/>
              </a:lnSpc>
              <a:buFont typeface="Wingdings" pitchFamily="2" charset="2"/>
              <a:buNone/>
            </a:pPr>
            <a:r>
              <a:rPr lang="en-US" dirty="0">
                <a:latin typeface="Constantia" pitchFamily="18" charset="0"/>
              </a:rPr>
              <a:t>		</a:t>
            </a:r>
            <a:r>
              <a:rPr lang="en-US" dirty="0" err="1">
                <a:latin typeface="Constantia" pitchFamily="18" charset="0"/>
              </a:rPr>
              <a:t>g.drawString</a:t>
            </a:r>
            <a:r>
              <a:rPr lang="en-US" dirty="0">
                <a:latin typeface="Constantia" pitchFamily="18" charset="0"/>
              </a:rPr>
              <a:t> ("Java Programming",25,40);</a:t>
            </a:r>
          </a:p>
          <a:p>
            <a:pPr>
              <a:lnSpc>
                <a:spcPct val="80000"/>
              </a:lnSpc>
              <a:buFont typeface="Wingdings" pitchFamily="2" charset="2"/>
              <a:buNone/>
            </a:pPr>
            <a:r>
              <a:rPr lang="en-US" dirty="0">
                <a:latin typeface="Constantia" pitchFamily="18" charset="0"/>
              </a:rPr>
              <a:t>	}</a:t>
            </a:r>
          </a:p>
          <a:p>
            <a:pPr>
              <a:lnSpc>
                <a:spcPct val="80000"/>
              </a:lnSpc>
              <a:buFont typeface="Wingdings" pitchFamily="2" charset="2"/>
              <a:buNone/>
            </a:pPr>
            <a:r>
              <a:rPr lang="en-US" dirty="0">
                <a:latin typeface="Constantia" pitchFamily="18" charset="0"/>
              </a:rPr>
              <a:t>}</a:t>
            </a:r>
          </a:p>
          <a:p>
            <a:pPr marL="0" indent="0">
              <a:buNone/>
            </a:pPr>
            <a:r>
              <a:rPr lang="en-US" dirty="0" smtClean="0">
                <a:solidFill>
                  <a:srgbClr val="00B050"/>
                </a:solidFill>
              </a:rPr>
              <a:t>  /* </a:t>
            </a:r>
            <a:r>
              <a:rPr lang="en-US" dirty="0">
                <a:solidFill>
                  <a:srgbClr val="00B050"/>
                </a:solidFill>
              </a:rPr>
              <a:t>&lt;applet code = "</a:t>
            </a:r>
            <a:r>
              <a:rPr lang="en-US" dirty="0" err="1">
                <a:solidFill>
                  <a:srgbClr val="00B050"/>
                </a:solidFill>
              </a:rPr>
              <a:t>HelloApplet.class</a:t>
            </a:r>
            <a:r>
              <a:rPr lang="en-US" dirty="0">
                <a:solidFill>
                  <a:srgbClr val="00B050"/>
                </a:solidFill>
              </a:rPr>
              <a:t>" width=275, height = 100</a:t>
            </a:r>
            <a:r>
              <a:rPr lang="en-US" dirty="0" smtClean="0">
                <a:solidFill>
                  <a:srgbClr val="00B050"/>
                </a:solidFill>
              </a:rPr>
              <a:t>&gt;  &lt;/</a:t>
            </a:r>
            <a:r>
              <a:rPr lang="en-US" dirty="0">
                <a:solidFill>
                  <a:srgbClr val="00B050"/>
                </a:solidFill>
              </a:rPr>
              <a:t>applet</a:t>
            </a:r>
            <a:r>
              <a:rPr lang="en-US" dirty="0" smtClean="0">
                <a:solidFill>
                  <a:srgbClr val="00B050"/>
                </a:solidFill>
              </a:rPr>
              <a:t>&gt;  */</a:t>
            </a:r>
            <a:endParaRPr lang="en-US" dirty="0">
              <a:solidFill>
                <a:srgbClr val="00B050"/>
              </a:solidFill>
            </a:endParaRPr>
          </a:p>
        </p:txBody>
      </p:sp>
      <p:sp>
        <p:nvSpPr>
          <p:cNvPr id="7" name="Date Placeholder 6"/>
          <p:cNvSpPr>
            <a:spLocks noGrp="1"/>
          </p:cNvSpPr>
          <p:nvPr>
            <p:ph type="dt" sz="half" idx="10"/>
          </p:nvPr>
        </p:nvSpPr>
        <p:spPr/>
        <p:txBody>
          <a:bodyPr/>
          <a:lstStyle/>
          <a:p>
            <a:fld id="{F761802F-D893-410C-ADE2-FD933D09FC19}"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30</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39821516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a:t>
            </a:r>
            <a:r>
              <a:rPr lang="en-US" dirty="0" err="1"/>
              <a:t>appletviewer</a:t>
            </a:r>
            <a:r>
              <a:rPr lang="en-US" dirty="0"/>
              <a:t> tool</a:t>
            </a:r>
          </a:p>
        </p:txBody>
      </p:sp>
      <p:sp>
        <p:nvSpPr>
          <p:cNvPr id="3" name="Content Placeholder 2"/>
          <p:cNvSpPr>
            <a:spLocks noGrp="1"/>
          </p:cNvSpPr>
          <p:nvPr>
            <p:ph idx="1"/>
          </p:nvPr>
        </p:nvSpPr>
        <p:spPr/>
        <p:txBody>
          <a:bodyPr/>
          <a:lstStyle/>
          <a:p>
            <a:r>
              <a:rPr lang="en-US" b="1" dirty="0"/>
              <a:t>c:\&gt;</a:t>
            </a:r>
            <a:r>
              <a:rPr lang="en-US" dirty="0">
                <a:solidFill>
                  <a:srgbClr val="00B050"/>
                </a:solidFill>
              </a:rPr>
              <a:t>javac </a:t>
            </a:r>
            <a:r>
              <a:rPr lang="en-US" dirty="0">
                <a:latin typeface="Constantia" pitchFamily="18" charset="0"/>
              </a:rPr>
              <a:t>HelloApplet</a:t>
            </a:r>
            <a:r>
              <a:rPr lang="en-US" dirty="0" smtClean="0"/>
              <a:t>.java </a:t>
            </a:r>
          </a:p>
          <a:p>
            <a:r>
              <a:rPr lang="en-US" b="1" dirty="0" smtClean="0"/>
              <a:t>c</a:t>
            </a:r>
            <a:r>
              <a:rPr lang="en-US" b="1" dirty="0"/>
              <a:t>:\&gt;</a:t>
            </a:r>
            <a:r>
              <a:rPr lang="en-US" dirty="0">
                <a:solidFill>
                  <a:srgbClr val="00B050"/>
                </a:solidFill>
              </a:rPr>
              <a:t>appletviewer</a:t>
            </a:r>
            <a:r>
              <a:rPr lang="en-US" dirty="0"/>
              <a:t> </a:t>
            </a:r>
            <a:r>
              <a:rPr lang="en-US" dirty="0" err="1">
                <a:latin typeface="Constantia" pitchFamily="18" charset="0"/>
              </a:rPr>
              <a:t>HelloApplet</a:t>
            </a:r>
            <a:r>
              <a:rPr lang="en-US" dirty="0">
                <a:latin typeface="Constantia" pitchFamily="18" charset="0"/>
              </a:rPr>
              <a:t> </a:t>
            </a:r>
            <a:r>
              <a:rPr lang="en-US" dirty="0" smtClean="0"/>
              <a:t>.java</a:t>
            </a:r>
            <a:endParaRPr lang="en-US" dirty="0"/>
          </a:p>
        </p:txBody>
      </p:sp>
      <p:sp>
        <p:nvSpPr>
          <p:cNvPr id="7" name="Date Placeholder 6"/>
          <p:cNvSpPr>
            <a:spLocks noGrp="1"/>
          </p:cNvSpPr>
          <p:nvPr>
            <p:ph type="dt" sz="half" idx="10"/>
          </p:nvPr>
        </p:nvSpPr>
        <p:spPr/>
        <p:txBody>
          <a:bodyPr/>
          <a:lstStyle/>
          <a:p>
            <a:fld id="{CF7B0A7B-5D4C-4672-818E-8EC5BC9FA7BF}"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31</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1507231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Tag</a:t>
            </a:r>
            <a:endParaRPr lang="en-US" dirty="0"/>
          </a:p>
        </p:txBody>
      </p:sp>
      <p:sp>
        <p:nvSpPr>
          <p:cNvPr id="3" name="Content Placeholder 2"/>
          <p:cNvSpPr>
            <a:spLocks noGrp="1"/>
          </p:cNvSpPr>
          <p:nvPr>
            <p:ph idx="1"/>
          </p:nvPr>
        </p:nvSpPr>
        <p:spPr>
          <a:xfrm>
            <a:off x="1463040" y="1905000"/>
            <a:ext cx="6196405" cy="3886200"/>
          </a:xfrm>
        </p:spPr>
        <p:txBody>
          <a:bodyPr>
            <a:normAutofit fontScale="77500" lnSpcReduction="20000"/>
          </a:bodyPr>
          <a:lstStyle/>
          <a:p>
            <a:pPr>
              <a:buNone/>
            </a:pPr>
            <a:r>
              <a:rPr lang="en-US" dirty="0" smtClean="0"/>
              <a:t>&lt;APPLET </a:t>
            </a:r>
            <a:endParaRPr lang="en-US" dirty="0" smtClean="0"/>
          </a:p>
          <a:p>
            <a:pPr>
              <a:buNone/>
            </a:pPr>
            <a:r>
              <a:rPr lang="en-US" dirty="0" smtClean="0"/>
              <a:t>   </a:t>
            </a:r>
            <a:r>
              <a:rPr lang="en-US" dirty="0" smtClean="0"/>
              <a:t>	 [CODEBASE=</a:t>
            </a:r>
            <a:r>
              <a:rPr lang="en-US" dirty="0" err="1" smtClean="0"/>
              <a:t>codebaseURL</a:t>
            </a:r>
            <a:r>
              <a:rPr lang="en-US" dirty="0" smtClean="0"/>
              <a:t>]</a:t>
            </a:r>
          </a:p>
          <a:p>
            <a:pPr>
              <a:buNone/>
            </a:pPr>
            <a:r>
              <a:rPr lang="en-US" dirty="0" smtClean="0"/>
              <a:t>	CODE=</a:t>
            </a:r>
            <a:r>
              <a:rPr lang="en-US" dirty="0" err="1" smtClean="0"/>
              <a:t>AppletFile</a:t>
            </a:r>
            <a:endParaRPr lang="en-US" dirty="0" smtClean="0"/>
          </a:p>
          <a:p>
            <a:pPr>
              <a:buNone/>
            </a:pPr>
            <a:r>
              <a:rPr lang="en-US" dirty="0" smtClean="0"/>
              <a:t>	[ALT=alternative </a:t>
            </a:r>
            <a:r>
              <a:rPr lang="en-US" dirty="0" smtClean="0"/>
              <a:t>text]</a:t>
            </a:r>
          </a:p>
          <a:p>
            <a:pPr>
              <a:buNone/>
            </a:pPr>
            <a:r>
              <a:rPr lang="en-US" dirty="0" smtClean="0"/>
              <a:t>	[NAME=</a:t>
            </a:r>
            <a:r>
              <a:rPr lang="en-US" dirty="0" err="1" smtClean="0"/>
              <a:t>appletinstance</a:t>
            </a:r>
            <a:r>
              <a:rPr lang="en-US" dirty="0" smtClean="0"/>
              <a:t> </a:t>
            </a:r>
            <a:r>
              <a:rPr lang="en-US" dirty="0" smtClean="0"/>
              <a:t>Name]</a:t>
            </a:r>
          </a:p>
          <a:p>
            <a:pPr>
              <a:buNone/>
            </a:pPr>
            <a:r>
              <a:rPr lang="en-US" dirty="0" smtClean="0"/>
              <a:t>	WIDTH=pixels     HEIGHT=pixels</a:t>
            </a:r>
            <a:endParaRPr lang="en-US" dirty="0" smtClean="0"/>
          </a:p>
          <a:p>
            <a:pPr>
              <a:buNone/>
            </a:pPr>
            <a:r>
              <a:rPr lang="en-US" dirty="0" smtClean="0"/>
              <a:t>	ALIGN=alignment</a:t>
            </a:r>
            <a:endParaRPr lang="en-US" dirty="0" smtClean="0"/>
          </a:p>
          <a:p>
            <a:pPr>
              <a:buNone/>
            </a:pPr>
            <a:r>
              <a:rPr lang="en-US" dirty="0" smtClean="0"/>
              <a:t>	[VSPACE=pixels]</a:t>
            </a:r>
          </a:p>
          <a:p>
            <a:pPr>
              <a:buNone/>
            </a:pPr>
            <a:r>
              <a:rPr lang="en-US" dirty="0" smtClean="0"/>
              <a:t>	</a:t>
            </a:r>
            <a:r>
              <a:rPr lang="en-US" dirty="0" smtClean="0"/>
              <a:t>[HSPACE=pixels</a:t>
            </a:r>
            <a:r>
              <a:rPr lang="en-US" dirty="0" smtClean="0"/>
              <a:t>]&gt;</a:t>
            </a:r>
          </a:p>
          <a:p>
            <a:pPr>
              <a:buNone/>
            </a:pPr>
            <a:r>
              <a:rPr lang="en-US" dirty="0" smtClean="0"/>
              <a:t>&lt;PARAM name=appletParameter1 VALUE=value]</a:t>
            </a:r>
          </a:p>
          <a:p>
            <a:pPr>
              <a:buNone/>
            </a:pPr>
            <a:r>
              <a:rPr lang="en-US" dirty="0" smtClean="0"/>
              <a:t>&lt;PARAM name=appletParameter2 VALUE=value]</a:t>
            </a:r>
          </a:p>
          <a:p>
            <a:pPr>
              <a:buNone/>
            </a:pPr>
            <a:r>
              <a:rPr lang="en-US" dirty="0" smtClean="0"/>
              <a:t>….</a:t>
            </a:r>
          </a:p>
          <a:p>
            <a:pPr>
              <a:buNone/>
            </a:pPr>
            <a:r>
              <a:rPr lang="en-US" dirty="0" smtClean="0"/>
              <a:t>&lt;/APPLET&gt;</a:t>
            </a:r>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32</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Tag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CODEBASE=code base URL (optional)</a:t>
            </a:r>
          </a:p>
          <a:p>
            <a:r>
              <a:rPr lang="en-US" dirty="0" smtClean="0"/>
              <a:t>Specifies </a:t>
            </a:r>
            <a:r>
              <a:rPr lang="en-US" dirty="0" err="1" smtClean="0"/>
              <a:t>theURL</a:t>
            </a:r>
            <a:r>
              <a:rPr lang="en-US" dirty="0" smtClean="0"/>
              <a:t> of the applet-the directory or folder that contains the applets code. If this attribute is not specified, then the documents URL is used.</a:t>
            </a:r>
          </a:p>
          <a:p>
            <a:r>
              <a:rPr lang="en-US" dirty="0" smtClean="0"/>
              <a:t>CODE=applet file(required)</a:t>
            </a:r>
          </a:p>
          <a:p>
            <a:r>
              <a:rPr lang="en-US" dirty="0" smtClean="0"/>
              <a:t>It contains the applets compiled Applet subclass (</a:t>
            </a:r>
            <a:r>
              <a:rPr lang="en-US" dirty="0" err="1" smtClean="0"/>
              <a:t>filename.class</a:t>
            </a:r>
            <a:r>
              <a:rPr lang="en-US" dirty="0" smtClean="0"/>
              <a:t>)</a:t>
            </a:r>
          </a:p>
          <a:p>
            <a:r>
              <a:rPr lang="en-US" dirty="0" smtClean="0"/>
              <a:t>ALT=alternate text</a:t>
            </a:r>
          </a:p>
          <a:p>
            <a:r>
              <a:rPr lang="en-US" dirty="0" smtClean="0"/>
              <a:t>This </a:t>
            </a:r>
            <a:r>
              <a:rPr lang="en-US" dirty="0" smtClean="0"/>
              <a:t>optional attrite specifies any text </a:t>
            </a:r>
            <a:r>
              <a:rPr lang="en-US" dirty="0" smtClean="0"/>
              <a:t>that </a:t>
            </a:r>
            <a:r>
              <a:rPr lang="en-US" dirty="0" smtClean="0"/>
              <a:t>should be displayed </a:t>
            </a:r>
            <a:r>
              <a:rPr lang="en-US" dirty="0" smtClean="0"/>
              <a:t>if </a:t>
            </a:r>
            <a:r>
              <a:rPr lang="en-US" dirty="0" smtClean="0"/>
              <a:t>the browser  understands the </a:t>
            </a:r>
            <a:r>
              <a:rPr lang="en-US" dirty="0" smtClean="0"/>
              <a:t>APPLET tag.</a:t>
            </a:r>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33</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Tag</a:t>
            </a:r>
            <a:endParaRPr lang="en-US" dirty="0"/>
          </a:p>
        </p:txBody>
      </p:sp>
      <p:sp>
        <p:nvSpPr>
          <p:cNvPr id="3" name="Content Placeholder 2"/>
          <p:cNvSpPr>
            <a:spLocks noGrp="1"/>
          </p:cNvSpPr>
          <p:nvPr>
            <p:ph idx="1"/>
          </p:nvPr>
        </p:nvSpPr>
        <p:spPr>
          <a:xfrm>
            <a:off x="1463040" y="1905000"/>
            <a:ext cx="6196405" cy="3818069"/>
          </a:xfrm>
        </p:spPr>
        <p:txBody>
          <a:bodyPr>
            <a:normAutofit lnSpcReduction="10000"/>
          </a:bodyPr>
          <a:lstStyle/>
          <a:p>
            <a:r>
              <a:rPr lang="en-US" dirty="0" smtClean="0"/>
              <a:t>NAME- </a:t>
            </a:r>
            <a:r>
              <a:rPr lang="en-US" dirty="0" err="1" smtClean="0"/>
              <a:t>appletlnstanceName</a:t>
            </a:r>
            <a:r>
              <a:rPr lang="en-US" dirty="0" smtClean="0"/>
              <a:t> </a:t>
            </a:r>
            <a:r>
              <a:rPr lang="en-US" dirty="0" smtClean="0"/>
              <a:t>This optional</a:t>
            </a:r>
          </a:p>
          <a:p>
            <a:r>
              <a:rPr lang="en-US" dirty="0" smtClean="0"/>
              <a:t>Attribute specifies </a:t>
            </a:r>
            <a:r>
              <a:rPr lang="en-US" dirty="0" smtClean="0"/>
              <a:t>a name for the </a:t>
            </a:r>
            <a:r>
              <a:rPr lang="en-US" dirty="0" smtClean="0"/>
              <a:t>applet instance </a:t>
            </a:r>
            <a:r>
              <a:rPr lang="en-US" dirty="0" smtClean="0"/>
              <a:t>which makes it </a:t>
            </a:r>
            <a:r>
              <a:rPr lang="en-US" dirty="0" smtClean="0"/>
              <a:t>possible for </a:t>
            </a:r>
            <a:r>
              <a:rPr lang="en-US" dirty="0" smtClean="0"/>
              <a:t>applets on the same </a:t>
            </a:r>
            <a:r>
              <a:rPr lang="en-US" dirty="0" smtClean="0"/>
              <a:t>page to find </a:t>
            </a:r>
            <a:r>
              <a:rPr lang="en-US" dirty="0" smtClean="0"/>
              <a:t>(</a:t>
            </a:r>
            <a:r>
              <a:rPr lang="en-US" dirty="0" smtClean="0"/>
              <a:t>and communicate </a:t>
            </a:r>
            <a:r>
              <a:rPr lang="en-US" dirty="0" smtClean="0"/>
              <a:t>with) each other</a:t>
            </a:r>
            <a:r>
              <a:rPr lang="en-US" dirty="0" smtClean="0"/>
              <a:t>.</a:t>
            </a:r>
          </a:p>
          <a:p>
            <a:r>
              <a:rPr lang="en-US" dirty="0" smtClean="0"/>
              <a:t>WIDTH </a:t>
            </a:r>
            <a:r>
              <a:rPr lang="en-US" dirty="0" smtClean="0"/>
              <a:t>–pixels  HEIGHT –pixels (required attributes) </a:t>
            </a:r>
            <a:r>
              <a:rPr lang="en-US" dirty="0" smtClean="0"/>
              <a:t>give the initial width and height</a:t>
            </a:r>
          </a:p>
          <a:p>
            <a:r>
              <a:rPr lang="en-US" dirty="0" smtClean="0"/>
              <a:t>(In pixels</a:t>
            </a:r>
            <a:r>
              <a:rPr lang="en-US" dirty="0" smtClean="0"/>
              <a:t>) of the applet display area, not counting any windows </a:t>
            </a:r>
            <a:r>
              <a:rPr lang="en-US" dirty="0" smtClean="0"/>
              <a:t>or dialogs </a:t>
            </a:r>
            <a:r>
              <a:rPr lang="en-US" dirty="0" smtClean="0"/>
              <a:t>that the applet brings up.</a:t>
            </a:r>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34</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Tag</a:t>
            </a:r>
            <a:endParaRPr lang="en-US" dirty="0"/>
          </a:p>
        </p:txBody>
      </p:sp>
      <p:sp>
        <p:nvSpPr>
          <p:cNvPr id="3" name="Content Placeholder 2"/>
          <p:cNvSpPr>
            <a:spLocks noGrp="1"/>
          </p:cNvSpPr>
          <p:nvPr>
            <p:ph idx="1"/>
          </p:nvPr>
        </p:nvSpPr>
        <p:spPr>
          <a:xfrm>
            <a:off x="1463040" y="1905000"/>
            <a:ext cx="6196405" cy="3818069"/>
          </a:xfrm>
        </p:spPr>
        <p:txBody>
          <a:bodyPr>
            <a:normAutofit/>
          </a:bodyPr>
          <a:lstStyle/>
          <a:p>
            <a:r>
              <a:rPr lang="en-US" dirty="0" smtClean="0"/>
              <a:t>ALIGN- alignment(required attribute) </a:t>
            </a:r>
            <a:r>
              <a:rPr lang="en-US" dirty="0" smtClean="0"/>
              <a:t>specifies the alignment of the </a:t>
            </a:r>
            <a:r>
              <a:rPr lang="en-US" dirty="0" smtClean="0"/>
              <a:t>applet. The possible </a:t>
            </a:r>
            <a:r>
              <a:rPr lang="en-US" dirty="0" smtClean="0"/>
              <a:t>values of this attribute are the same (and </a:t>
            </a:r>
            <a:r>
              <a:rPr lang="en-US" dirty="0" smtClean="0"/>
              <a:t>have the </a:t>
            </a:r>
            <a:r>
              <a:rPr lang="en-US" dirty="0" smtClean="0"/>
              <a:t>same effects) as those for the IMG tag: left, right, top, </a:t>
            </a:r>
            <a:r>
              <a:rPr lang="en-US" dirty="0" err="1" smtClean="0"/>
              <a:t>texttop</a:t>
            </a:r>
            <a:r>
              <a:rPr lang="en-US" dirty="0" smtClean="0"/>
              <a:t>. middle</a:t>
            </a:r>
            <a:r>
              <a:rPr lang="en-US" dirty="0" smtClean="0"/>
              <a:t>, </a:t>
            </a:r>
            <a:r>
              <a:rPr lang="en-US" dirty="0" err="1" smtClean="0"/>
              <a:t>absmiddle</a:t>
            </a:r>
            <a:r>
              <a:rPr lang="en-US" dirty="0" smtClean="0"/>
              <a:t>, baseline, bottom, </a:t>
            </a:r>
            <a:r>
              <a:rPr lang="en-US" dirty="0" err="1" smtClean="0"/>
              <a:t>absbottom</a:t>
            </a:r>
            <a:r>
              <a:rPr lang="en-US" dirty="0" smtClean="0"/>
              <a:t>.</a:t>
            </a:r>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35</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Tag</a:t>
            </a:r>
            <a:endParaRPr lang="en-US" dirty="0"/>
          </a:p>
        </p:txBody>
      </p:sp>
      <p:sp>
        <p:nvSpPr>
          <p:cNvPr id="3" name="Content Placeholder 2"/>
          <p:cNvSpPr>
            <a:spLocks noGrp="1"/>
          </p:cNvSpPr>
          <p:nvPr>
            <p:ph idx="1"/>
          </p:nvPr>
        </p:nvSpPr>
        <p:spPr>
          <a:xfrm>
            <a:off x="1463040" y="1905000"/>
            <a:ext cx="6196405" cy="3818069"/>
          </a:xfrm>
        </p:spPr>
        <p:txBody>
          <a:bodyPr>
            <a:normAutofit/>
          </a:bodyPr>
          <a:lstStyle/>
          <a:p>
            <a:r>
              <a:rPr lang="en-US" dirty="0" smtClean="0"/>
              <a:t>VSPACE= </a:t>
            </a:r>
            <a:r>
              <a:rPr lang="en-US" dirty="0" smtClean="0"/>
              <a:t>pixels HSPACE </a:t>
            </a:r>
            <a:r>
              <a:rPr lang="en-US" dirty="0" smtClean="0"/>
              <a:t>= </a:t>
            </a:r>
            <a:r>
              <a:rPr lang="en-US" dirty="0" smtClean="0"/>
              <a:t>pixels( </a:t>
            </a:r>
            <a:r>
              <a:rPr lang="en-US" dirty="0" smtClean="0"/>
              <a:t>optional attributes </a:t>
            </a:r>
            <a:r>
              <a:rPr lang="en-US" dirty="0" smtClean="0"/>
              <a:t>) specify </a:t>
            </a:r>
            <a:r>
              <a:rPr lang="en-US" dirty="0" smtClean="0"/>
              <a:t>the number of pixels </a:t>
            </a:r>
            <a:r>
              <a:rPr lang="en-US" dirty="0" smtClean="0"/>
              <a:t>above and </a:t>
            </a:r>
            <a:r>
              <a:rPr lang="en-US" dirty="0" smtClean="0"/>
              <a:t>below the applet (VSPACE) and on each side of the </a:t>
            </a:r>
            <a:r>
              <a:rPr lang="en-US" dirty="0" smtClean="0"/>
              <a:t>applet (HSPACE</a:t>
            </a:r>
            <a:r>
              <a:rPr lang="en-US" dirty="0" smtClean="0"/>
              <a:t>). They're treated the same way as the IMG </a:t>
            </a:r>
            <a:r>
              <a:rPr lang="en-US" dirty="0" smtClean="0"/>
              <a:t>tag's VSPACE </a:t>
            </a:r>
            <a:r>
              <a:rPr lang="en-US" dirty="0" smtClean="0"/>
              <a:t>and HSPACE attributes.</a:t>
            </a:r>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36</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Tag</a:t>
            </a:r>
            <a:endParaRPr lang="en-US" dirty="0"/>
          </a:p>
        </p:txBody>
      </p:sp>
      <p:sp>
        <p:nvSpPr>
          <p:cNvPr id="3" name="Content Placeholder 2"/>
          <p:cNvSpPr>
            <a:spLocks noGrp="1"/>
          </p:cNvSpPr>
          <p:nvPr>
            <p:ph idx="1"/>
          </p:nvPr>
        </p:nvSpPr>
        <p:spPr>
          <a:xfrm>
            <a:off x="1463040" y="1905000"/>
            <a:ext cx="6196405" cy="3818069"/>
          </a:xfrm>
        </p:spPr>
        <p:txBody>
          <a:bodyPr>
            <a:normAutofit/>
          </a:bodyPr>
          <a:lstStyle/>
          <a:p>
            <a:r>
              <a:rPr lang="en-US" dirty="0" smtClean="0"/>
              <a:t>&lt;PARAM NAME = appletParameter1 VALUE = value&gt;</a:t>
            </a:r>
          </a:p>
          <a:p>
            <a:r>
              <a:rPr lang="en-US" dirty="0" smtClean="0"/>
              <a:t>&lt;PARAM&gt; tags are the only way to specify </a:t>
            </a:r>
            <a:r>
              <a:rPr lang="en-US" dirty="0" smtClean="0"/>
              <a:t>applet-</a:t>
            </a:r>
            <a:r>
              <a:rPr lang="en-US" dirty="0" err="1" smtClean="0"/>
              <a:t>spect</a:t>
            </a:r>
            <a:r>
              <a:rPr lang="en-US" dirty="0" smtClean="0"/>
              <a:t> parameters</a:t>
            </a:r>
            <a:r>
              <a:rPr lang="en-US" dirty="0" smtClean="0"/>
              <a:t>. Applets read user-specified values for </a:t>
            </a:r>
            <a:r>
              <a:rPr lang="en-US" dirty="0" err="1" smtClean="0"/>
              <a:t>paramerers</a:t>
            </a:r>
            <a:r>
              <a:rPr lang="en-US" dirty="0" smtClean="0"/>
              <a:t> with </a:t>
            </a:r>
            <a:r>
              <a:rPr lang="en-US" dirty="0" smtClean="0"/>
              <a:t>the </a:t>
            </a:r>
            <a:r>
              <a:rPr lang="en-US" dirty="0" err="1" smtClean="0"/>
              <a:t>getParameter</a:t>
            </a:r>
            <a:r>
              <a:rPr lang="en-US" dirty="0" smtClean="0"/>
              <a:t>() method.</a:t>
            </a:r>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37</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Tag</a:t>
            </a:r>
            <a:endParaRPr lang="en-US" dirty="0"/>
          </a:p>
        </p:txBody>
      </p:sp>
      <p:sp>
        <p:nvSpPr>
          <p:cNvPr id="3" name="Content Placeholder 2"/>
          <p:cNvSpPr>
            <a:spLocks noGrp="1"/>
          </p:cNvSpPr>
          <p:nvPr>
            <p:ph idx="1"/>
          </p:nvPr>
        </p:nvSpPr>
        <p:spPr>
          <a:xfrm>
            <a:off x="1463040" y="1905000"/>
            <a:ext cx="6196405" cy="3818069"/>
          </a:xfrm>
        </p:spPr>
        <p:txBody>
          <a:bodyPr>
            <a:normAutofit fontScale="92500" lnSpcReduction="10000"/>
          </a:bodyPr>
          <a:lstStyle/>
          <a:p>
            <a:r>
              <a:rPr lang="en-US" dirty="0" smtClean="0"/>
              <a:t>Alternate Message</a:t>
            </a:r>
          </a:p>
          <a:p>
            <a:endParaRPr lang="en-US" dirty="0" smtClean="0"/>
          </a:p>
          <a:p>
            <a:r>
              <a:rPr lang="en-US" dirty="0" smtClean="0"/>
              <a:t>If </a:t>
            </a:r>
            <a:r>
              <a:rPr lang="en-US" dirty="0" smtClean="0"/>
              <a:t>the HTML page containing this &lt;APPLET&gt; tag is </a:t>
            </a:r>
            <a:r>
              <a:rPr lang="en-US" dirty="0" err="1" smtClean="0"/>
              <a:t>viewee</a:t>
            </a:r>
            <a:endParaRPr lang="en-US" dirty="0" smtClean="0"/>
          </a:p>
          <a:p>
            <a:r>
              <a:rPr lang="en-US" dirty="0" smtClean="0"/>
              <a:t>browser </a:t>
            </a:r>
            <a:r>
              <a:rPr lang="en-US" dirty="0" smtClean="0"/>
              <a:t> that </a:t>
            </a:r>
            <a:r>
              <a:rPr lang="en-US" dirty="0" smtClean="0"/>
              <a:t>doesn't understand the &lt;APPLET&gt; tag,</a:t>
            </a:r>
          </a:p>
          <a:p>
            <a:r>
              <a:rPr lang="en-US" dirty="0" smtClean="0"/>
              <a:t>The browser </a:t>
            </a:r>
            <a:r>
              <a:rPr lang="en-US" dirty="0" smtClean="0"/>
              <a:t>will ignore the &lt;APPLET&gt; and &lt;PARAM&gt; tags, a</a:t>
            </a:r>
            <a:r>
              <a:rPr lang="en-US" dirty="0" smtClean="0"/>
              <a:t>nd interpreting </a:t>
            </a:r>
            <a:r>
              <a:rPr lang="en-US" dirty="0" smtClean="0"/>
              <a:t>any other HTML code between the &lt;</a:t>
            </a:r>
            <a:r>
              <a:rPr lang="en-US" dirty="0" smtClean="0"/>
              <a:t>APPLET&gt;</a:t>
            </a:r>
            <a:endParaRPr lang="en-US" dirty="0" smtClean="0"/>
          </a:p>
          <a:p>
            <a:r>
              <a:rPr lang="en-US" dirty="0" smtClean="0"/>
              <a:t>&lt;/APPLE&gt; tags. Java-compatible browsers ignore this </a:t>
            </a:r>
            <a:r>
              <a:rPr lang="en-US" dirty="0" smtClean="0"/>
              <a:t>alternate message</a:t>
            </a:r>
            <a:r>
              <a:rPr lang="en-US" dirty="0" smtClean="0"/>
              <a:t>.</a:t>
            </a:r>
          </a:p>
          <a:p>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38</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paint(), update() and repaint()</a:t>
            </a:r>
            <a:br>
              <a:rPr lang="en-US" dirty="0" smtClean="0"/>
            </a:br>
            <a:endParaRPr lang="en-US" dirty="0"/>
          </a:p>
        </p:txBody>
      </p:sp>
      <p:sp>
        <p:nvSpPr>
          <p:cNvPr id="3" name="Content Placeholder 2"/>
          <p:cNvSpPr>
            <a:spLocks noGrp="1"/>
          </p:cNvSpPr>
          <p:nvPr>
            <p:ph idx="1"/>
          </p:nvPr>
        </p:nvSpPr>
        <p:spPr>
          <a:xfrm>
            <a:off x="1463040" y="1828800"/>
            <a:ext cx="6196405" cy="3894269"/>
          </a:xfrm>
        </p:spPr>
        <p:txBody>
          <a:bodyPr>
            <a:normAutofit fontScale="85000" lnSpcReduction="20000"/>
          </a:bodyPr>
          <a:lstStyle/>
          <a:p>
            <a:r>
              <a:rPr lang="en-US" dirty="0" smtClean="0"/>
              <a:t>paint(), update() and repaint()</a:t>
            </a:r>
          </a:p>
          <a:p>
            <a:r>
              <a:rPr lang="en-US" dirty="0" smtClean="0"/>
              <a:t>The paint </a:t>
            </a:r>
            <a:r>
              <a:rPr lang="en-US" dirty="0" smtClean="0"/>
              <a:t>method is called each time of your applet's must be </a:t>
            </a:r>
            <a:r>
              <a:rPr lang="en-US" dirty="0" smtClean="0"/>
              <a:t>redrawn</a:t>
            </a:r>
            <a:r>
              <a:rPr lang="en-US" dirty="0" smtClean="0"/>
              <a:t>. </a:t>
            </a:r>
            <a:endParaRPr lang="en-US" dirty="0" smtClean="0"/>
          </a:p>
          <a:p>
            <a:r>
              <a:rPr lang="en-US" dirty="0" smtClean="0"/>
              <a:t>For </a:t>
            </a:r>
            <a:r>
              <a:rPr lang="en-US" dirty="0" smtClean="0"/>
              <a:t>example the applet window is minimized and then </a:t>
            </a:r>
            <a:r>
              <a:rPr lang="en-US" dirty="0" smtClean="0"/>
              <a:t>maximized</a:t>
            </a:r>
            <a:r>
              <a:rPr lang="en-US" dirty="0" smtClean="0"/>
              <a:t>, </a:t>
            </a:r>
            <a:r>
              <a:rPr lang="en-US" dirty="0" smtClean="0"/>
              <a:t>paint is also called when applet begins execution. So</a:t>
            </a:r>
            <a:r>
              <a:rPr lang="en-US" dirty="0" smtClean="0"/>
              <a:t>, whenever the applet must redraw </a:t>
            </a:r>
            <a:r>
              <a:rPr lang="en-US" dirty="0" smtClean="0"/>
              <a:t>it </a:t>
            </a:r>
            <a:r>
              <a:rPr lang="en-US" dirty="0" smtClean="0"/>
              <a:t>output paint() is called. </a:t>
            </a:r>
            <a:endParaRPr lang="en-US" dirty="0" smtClean="0"/>
          </a:p>
          <a:p>
            <a:r>
              <a:rPr lang="en-US" dirty="0" smtClean="0"/>
              <a:t>update</a:t>
            </a:r>
            <a:r>
              <a:rPr lang="en-US" dirty="0" smtClean="0"/>
              <a:t>() method is called when your applet has requested </a:t>
            </a:r>
            <a:r>
              <a:rPr lang="en-US" dirty="0" smtClean="0"/>
              <a:t>that a portion </a:t>
            </a:r>
            <a:r>
              <a:rPr lang="en-US" dirty="0" smtClean="0"/>
              <a:t>of its </a:t>
            </a:r>
            <a:r>
              <a:rPr lang="en-US" dirty="0" smtClean="0"/>
              <a:t>window  </a:t>
            </a:r>
            <a:r>
              <a:rPr lang="en-US" dirty="0" smtClean="0"/>
              <a:t>be redrawn. This method is used to </a:t>
            </a:r>
            <a:r>
              <a:rPr lang="en-US" dirty="0" smtClean="0"/>
              <a:t>avoid</a:t>
            </a:r>
            <a:r>
              <a:rPr lang="en-US" dirty="0" smtClean="0"/>
              <a:t> flickering </a:t>
            </a:r>
            <a:r>
              <a:rPr lang="en-US" dirty="0" smtClean="0"/>
              <a:t>effect. </a:t>
            </a:r>
          </a:p>
          <a:p>
            <a:r>
              <a:rPr lang="en-US" dirty="0" smtClean="0"/>
              <a:t>repaint</a:t>
            </a:r>
            <a:r>
              <a:rPr lang="en-US" dirty="0" smtClean="0"/>
              <a:t>() is also called when the applet begins </a:t>
            </a:r>
            <a:r>
              <a:rPr lang="en-US" dirty="0" smtClean="0"/>
              <a:t>execution.. repaint</a:t>
            </a:r>
            <a:r>
              <a:rPr lang="en-US" dirty="0" smtClean="0"/>
              <a:t>() method is causes the entire window to be repainted. </a:t>
            </a:r>
            <a:endParaRPr lang="en-US" dirty="0" smtClean="0"/>
          </a:p>
          <a:p>
            <a:r>
              <a:rPr lang="en-US" dirty="0" smtClean="0"/>
              <a:t>Syntax</a:t>
            </a:r>
            <a:r>
              <a:rPr lang="en-US" dirty="0" smtClean="0"/>
              <a:t>: void repaint</a:t>
            </a:r>
            <a:r>
              <a:rPr lang="en-US" dirty="0" smtClean="0"/>
              <a:t>()</a:t>
            </a:r>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39</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Applet Classes</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A</a:t>
            </a:r>
            <a:r>
              <a:rPr lang="en-US" dirty="0"/>
              <a:t>bstract </a:t>
            </a:r>
            <a:r>
              <a:rPr lang="en-US" dirty="0">
                <a:solidFill>
                  <a:srgbClr val="FF0000"/>
                </a:solidFill>
              </a:rPr>
              <a:t>W</a:t>
            </a:r>
            <a:r>
              <a:rPr lang="en-US" dirty="0"/>
              <a:t>indowing </a:t>
            </a:r>
            <a:r>
              <a:rPr lang="en-US" dirty="0">
                <a:solidFill>
                  <a:srgbClr val="FF0000"/>
                </a:solidFill>
              </a:rPr>
              <a:t>T</a:t>
            </a:r>
            <a:r>
              <a:rPr lang="en-US" dirty="0"/>
              <a:t>oolkit    </a:t>
            </a:r>
            <a:r>
              <a:rPr lang="en-US" dirty="0">
                <a:solidFill>
                  <a:srgbClr val="FF0000"/>
                </a:solidFill>
              </a:rPr>
              <a:t>AWT</a:t>
            </a:r>
          </a:p>
          <a:p>
            <a:pPr lvl="1"/>
            <a:r>
              <a:rPr lang="en-US" dirty="0"/>
              <a:t>Earlier versions of Java</a:t>
            </a:r>
          </a:p>
          <a:p>
            <a:pPr lvl="1"/>
            <a:r>
              <a:rPr lang="en-US" b="1" dirty="0">
                <a:solidFill>
                  <a:srgbClr val="FF33CC"/>
                </a:solidFill>
                <a:latin typeface="Courier New" pitchFamily="49" charset="0"/>
              </a:rPr>
              <a:t>Applet</a:t>
            </a:r>
            <a:r>
              <a:rPr lang="en-US" dirty="0"/>
              <a:t> class is one of the AWT components</a:t>
            </a:r>
          </a:p>
          <a:p>
            <a:r>
              <a:rPr lang="en-US" dirty="0">
                <a:solidFill>
                  <a:srgbClr val="FF0000"/>
                </a:solidFill>
              </a:rPr>
              <a:t>J</a:t>
            </a:r>
            <a:r>
              <a:rPr lang="en-US" dirty="0"/>
              <a:t>ava </a:t>
            </a:r>
            <a:r>
              <a:rPr lang="en-US" dirty="0">
                <a:solidFill>
                  <a:srgbClr val="FF0000"/>
                </a:solidFill>
              </a:rPr>
              <a:t>F</a:t>
            </a:r>
            <a:r>
              <a:rPr lang="en-US" dirty="0"/>
              <a:t>oundation </a:t>
            </a:r>
            <a:r>
              <a:rPr lang="en-US" dirty="0">
                <a:solidFill>
                  <a:srgbClr val="FF0000"/>
                </a:solidFill>
              </a:rPr>
              <a:t>C</a:t>
            </a:r>
            <a:r>
              <a:rPr lang="en-US" dirty="0"/>
              <a:t>lasses   </a:t>
            </a:r>
            <a:r>
              <a:rPr lang="en-US" dirty="0">
                <a:solidFill>
                  <a:srgbClr val="FF0000"/>
                </a:solidFill>
              </a:rPr>
              <a:t>JFC</a:t>
            </a:r>
          </a:p>
          <a:p>
            <a:pPr lvl="1"/>
            <a:r>
              <a:rPr lang="en-US" dirty="0"/>
              <a:t>Extension to Java in 1997</a:t>
            </a:r>
          </a:p>
          <a:p>
            <a:pPr lvl="1"/>
            <a:r>
              <a:rPr lang="en-US" dirty="0"/>
              <a:t>Has a collection of </a:t>
            </a:r>
            <a:r>
              <a:rPr lang="en-US" u="sng" dirty="0"/>
              <a:t>Swing components</a:t>
            </a:r>
            <a:r>
              <a:rPr lang="en-US" dirty="0"/>
              <a:t> for enhanced GUIs</a:t>
            </a:r>
          </a:p>
          <a:p>
            <a:pPr lvl="1"/>
            <a:r>
              <a:rPr lang="en-US" dirty="0"/>
              <a:t>Swing component classes begin with </a:t>
            </a:r>
            <a:r>
              <a:rPr lang="en-US" sz="3600" b="1" dirty="0">
                <a:solidFill>
                  <a:schemeClr val="hlink"/>
                </a:solidFill>
                <a:latin typeface="Courier New" pitchFamily="49" charset="0"/>
              </a:rPr>
              <a:t>J</a:t>
            </a:r>
          </a:p>
          <a:p>
            <a:endParaRPr lang="en-US" dirty="0"/>
          </a:p>
        </p:txBody>
      </p:sp>
      <p:sp>
        <p:nvSpPr>
          <p:cNvPr id="7" name="Date Placeholder 6"/>
          <p:cNvSpPr>
            <a:spLocks noGrp="1"/>
          </p:cNvSpPr>
          <p:nvPr>
            <p:ph type="dt" sz="half" idx="10"/>
          </p:nvPr>
        </p:nvSpPr>
        <p:spPr/>
        <p:txBody>
          <a:bodyPr/>
          <a:lstStyle/>
          <a:p>
            <a:fld id="{0BBD2081-5F0C-41B4-ADAA-91E7D6971AFF}"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4</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39460513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Parameters to Applets</a:t>
            </a:r>
            <a:endParaRPr lang="en-US" dirty="0"/>
          </a:p>
        </p:txBody>
      </p:sp>
      <p:sp>
        <p:nvSpPr>
          <p:cNvPr id="3" name="Content Placeholder 2"/>
          <p:cNvSpPr>
            <a:spLocks noGrp="1"/>
          </p:cNvSpPr>
          <p:nvPr>
            <p:ph idx="1"/>
          </p:nvPr>
        </p:nvSpPr>
        <p:spPr/>
        <p:txBody>
          <a:bodyPr>
            <a:normAutofit lnSpcReduction="10000"/>
          </a:bodyPr>
          <a:lstStyle/>
          <a:p>
            <a:r>
              <a:rPr lang="en-US" dirty="0" smtClean="0"/>
              <a:t>We can pass the user defined parameter to an applet using </a:t>
            </a:r>
            <a:r>
              <a:rPr lang="en-US" dirty="0" smtClean="0"/>
              <a:t>a &lt;PARAM&gt; tag </a:t>
            </a:r>
            <a:r>
              <a:rPr lang="en-US" dirty="0" smtClean="0"/>
              <a:t>.</a:t>
            </a:r>
          </a:p>
          <a:p>
            <a:r>
              <a:rPr lang="en-US" dirty="0" smtClean="0"/>
              <a:t>The </a:t>
            </a:r>
            <a:r>
              <a:rPr lang="en-US" dirty="0" smtClean="0"/>
              <a:t>&lt;PARAM&gt; tag appear just after the &lt;APPLET&gt; tag for the </a:t>
            </a:r>
            <a:r>
              <a:rPr lang="en-US" dirty="0" smtClean="0"/>
              <a:t>applet they </a:t>
            </a:r>
            <a:r>
              <a:rPr lang="en-US" dirty="0" smtClean="0"/>
              <a:t>affect. </a:t>
            </a:r>
            <a:endParaRPr lang="en-US" dirty="0" smtClean="0"/>
          </a:p>
          <a:p>
            <a:r>
              <a:rPr lang="en-US" dirty="0" smtClean="0"/>
              <a:t>It </a:t>
            </a:r>
            <a:r>
              <a:rPr lang="en-US" dirty="0" smtClean="0"/>
              <a:t>has two attributes NAME and VALUE. </a:t>
            </a:r>
            <a:endParaRPr lang="en-US" dirty="0" smtClean="0"/>
          </a:p>
          <a:p>
            <a:r>
              <a:rPr lang="en-US" dirty="0" smtClean="0"/>
              <a:t>The NAME attribute </a:t>
            </a:r>
            <a:r>
              <a:rPr lang="en-US" dirty="0" smtClean="0"/>
              <a:t>is the name of the parameter passed to the applet and the</a:t>
            </a:r>
          </a:p>
          <a:p>
            <a:r>
              <a:rPr lang="en-US" dirty="0" smtClean="0"/>
              <a:t>VALUE </a:t>
            </a:r>
            <a:r>
              <a:rPr lang="en-US" dirty="0" smtClean="0"/>
              <a:t>attribute is the value of the variable passed.</a:t>
            </a:r>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40</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Parameters to Applets</a:t>
            </a:r>
            <a:endParaRPr lang="en-US" dirty="0"/>
          </a:p>
        </p:txBody>
      </p:sp>
      <p:sp>
        <p:nvSpPr>
          <p:cNvPr id="3" name="Content Placeholder 2"/>
          <p:cNvSpPr>
            <a:spLocks noGrp="1"/>
          </p:cNvSpPr>
          <p:nvPr>
            <p:ph idx="1"/>
          </p:nvPr>
        </p:nvSpPr>
        <p:spPr>
          <a:xfrm>
            <a:off x="1463040" y="1905000"/>
            <a:ext cx="6196405" cy="3818069"/>
          </a:xfrm>
        </p:spPr>
        <p:txBody>
          <a:bodyPr>
            <a:normAutofit fontScale="92500" lnSpcReduction="20000"/>
          </a:bodyPr>
          <a:lstStyle/>
          <a:p>
            <a:r>
              <a:rPr lang="en-US" dirty="0" smtClean="0"/>
              <a:t>The syntax of the &lt;PARAM&gt; tag is</a:t>
            </a:r>
          </a:p>
          <a:p>
            <a:pPr>
              <a:buNone/>
            </a:pPr>
            <a:r>
              <a:rPr lang="en-US" dirty="0" smtClean="0"/>
              <a:t>&lt;APPLET</a:t>
            </a:r>
            <a:r>
              <a:rPr lang="en-US" dirty="0" smtClean="0"/>
              <a:t>&gt;</a:t>
            </a:r>
          </a:p>
          <a:p>
            <a:pPr>
              <a:buNone/>
            </a:pPr>
            <a:r>
              <a:rPr lang="en-US" dirty="0" smtClean="0"/>
              <a:t>&lt;PARAM </a:t>
            </a:r>
            <a:r>
              <a:rPr lang="en-US" dirty="0" smtClean="0"/>
              <a:t>NAME=</a:t>
            </a:r>
            <a:r>
              <a:rPr lang="en-US" dirty="0" err="1" smtClean="0"/>
              <a:t>paramet</a:t>
            </a:r>
            <a:r>
              <a:rPr lang="en-US" dirty="0" smtClean="0"/>
              <a:t> </a:t>
            </a:r>
            <a:r>
              <a:rPr lang="en-US" dirty="0" err="1" smtClean="0"/>
              <a:t>er</a:t>
            </a:r>
            <a:r>
              <a:rPr lang="en-US" dirty="0" smtClean="0"/>
              <a:t> </a:t>
            </a:r>
            <a:r>
              <a:rPr lang="en-US" dirty="0" err="1" smtClean="0"/>
              <a:t>l_name</a:t>
            </a:r>
            <a:r>
              <a:rPr lang="en-US" dirty="0" smtClean="0"/>
              <a:t> VALUE=</a:t>
            </a:r>
            <a:r>
              <a:rPr lang="en-US" dirty="0" err="1" smtClean="0"/>
              <a:t>parameteri_value</a:t>
            </a:r>
            <a:r>
              <a:rPr lang="en-US" dirty="0" smtClean="0"/>
              <a:t>&gt;</a:t>
            </a:r>
          </a:p>
          <a:p>
            <a:pPr>
              <a:buNone/>
            </a:pPr>
            <a:r>
              <a:rPr lang="en-US" dirty="0" smtClean="0"/>
              <a:t>&lt;PARAM </a:t>
            </a:r>
            <a:r>
              <a:rPr lang="en-US" dirty="0" smtClean="0"/>
              <a:t>NAME=parameter2_name VALUE=parameter2 value&gt;</a:t>
            </a:r>
          </a:p>
          <a:p>
            <a:pPr>
              <a:buNone/>
            </a:pPr>
            <a:r>
              <a:rPr lang="en-US" dirty="0" smtClean="0"/>
              <a:t>&lt;PARAM NAME=</a:t>
            </a:r>
            <a:r>
              <a:rPr lang="en-US" dirty="0" err="1" smtClean="0"/>
              <a:t>parametern_name</a:t>
            </a:r>
            <a:r>
              <a:rPr lang="en-US" dirty="0" smtClean="0"/>
              <a:t> VALUE==</a:t>
            </a:r>
            <a:r>
              <a:rPr lang="en-US" dirty="0" err="1" smtClean="0"/>
              <a:t>parametern</a:t>
            </a:r>
            <a:r>
              <a:rPr lang="en-US" dirty="0" smtClean="0"/>
              <a:t> value</a:t>
            </a:r>
            <a:r>
              <a:rPr lang="en-US" dirty="0" smtClean="0"/>
              <a:t>&gt; .</a:t>
            </a:r>
          </a:p>
          <a:p>
            <a:pPr algn="ctr">
              <a:buNone/>
            </a:pPr>
            <a:r>
              <a:rPr lang="en-US" dirty="0" smtClean="0"/>
              <a:t>.</a:t>
            </a:r>
          </a:p>
          <a:p>
            <a:pPr algn="ctr">
              <a:buNone/>
            </a:pPr>
            <a:r>
              <a:rPr lang="en-US" dirty="0" smtClean="0"/>
              <a:t>.</a:t>
            </a:r>
          </a:p>
          <a:p>
            <a:pPr>
              <a:buNone/>
            </a:pPr>
            <a:r>
              <a:rPr lang="en-US" dirty="0" smtClean="0"/>
              <a:t>&lt;/APPLET&gt;</a:t>
            </a:r>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41</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Parameters to Applets</a:t>
            </a:r>
            <a:endParaRPr lang="en-US" dirty="0"/>
          </a:p>
        </p:txBody>
      </p:sp>
      <p:sp>
        <p:nvSpPr>
          <p:cNvPr id="3" name="Content Placeholder 2"/>
          <p:cNvSpPr>
            <a:spLocks noGrp="1"/>
          </p:cNvSpPr>
          <p:nvPr>
            <p:ph idx="1"/>
          </p:nvPr>
        </p:nvSpPr>
        <p:spPr>
          <a:xfrm>
            <a:off x="1463040" y="1905000"/>
            <a:ext cx="6196405" cy="3818069"/>
          </a:xfrm>
        </p:spPr>
        <p:txBody>
          <a:bodyPr>
            <a:normAutofit/>
          </a:bodyPr>
          <a:lstStyle/>
          <a:p>
            <a:r>
              <a:rPr lang="en-US" dirty="0" smtClean="0"/>
              <a:t>For example, consider the following statements to set the text attribute of applet to This </a:t>
            </a:r>
            <a:r>
              <a:rPr lang="en-US" dirty="0" smtClean="0"/>
              <a:t>is an example </a:t>
            </a:r>
            <a:r>
              <a:rPr lang="en-US" dirty="0" smtClean="0"/>
              <a:t>of Parameter!!!</a:t>
            </a:r>
          </a:p>
          <a:p>
            <a:pPr>
              <a:buNone/>
            </a:pPr>
            <a:r>
              <a:rPr lang="en-US" dirty="0" smtClean="0"/>
              <a:t>&lt;APPLET&gt;</a:t>
            </a:r>
          </a:p>
          <a:p>
            <a:pPr>
              <a:buNone/>
            </a:pPr>
            <a:r>
              <a:rPr lang="en-US" dirty="0" smtClean="0"/>
              <a:t>&lt;PARAM NAME=text VALUE=This is an example of Parameter!! !&gt;</a:t>
            </a:r>
          </a:p>
          <a:p>
            <a:pPr>
              <a:buNone/>
            </a:pPr>
            <a:r>
              <a:rPr lang="en-US" dirty="0" smtClean="0"/>
              <a:t>&lt;APPLET&gt;</a:t>
            </a:r>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42</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Parameters to Applets</a:t>
            </a:r>
            <a:endParaRPr lang="en-US" dirty="0"/>
          </a:p>
        </p:txBody>
      </p:sp>
      <p:sp>
        <p:nvSpPr>
          <p:cNvPr id="3" name="Content Placeholder 2"/>
          <p:cNvSpPr>
            <a:spLocks noGrp="1"/>
          </p:cNvSpPr>
          <p:nvPr>
            <p:ph idx="1"/>
          </p:nvPr>
        </p:nvSpPr>
        <p:spPr>
          <a:xfrm>
            <a:off x="1463040" y="1905000"/>
            <a:ext cx="6196405" cy="3818069"/>
          </a:xfrm>
        </p:spPr>
        <p:txBody>
          <a:bodyPr>
            <a:normAutofit/>
          </a:bodyPr>
          <a:lstStyle/>
          <a:p>
            <a:r>
              <a:rPr lang="en-US" dirty="0" smtClean="0"/>
              <a:t>Ex.. </a:t>
            </a:r>
            <a:r>
              <a:rPr lang="en-US" sz="2000" dirty="0" smtClean="0"/>
              <a:t>&lt;PARAM NAME="</a:t>
            </a:r>
            <a:r>
              <a:rPr lang="en-US" sz="2000" dirty="0" err="1" smtClean="0"/>
              <a:t>backcolor</a:t>
            </a:r>
            <a:r>
              <a:rPr lang="en-US" sz="2000" dirty="0" smtClean="0"/>
              <a:t>”  </a:t>
            </a:r>
            <a:r>
              <a:rPr lang="en-US" sz="2000" dirty="0" smtClean="0"/>
              <a:t>VALUE="red'&gt;</a:t>
            </a:r>
            <a:endParaRPr lang="en-US" sz="2000" dirty="0" smtClean="0"/>
          </a:p>
          <a:p>
            <a:r>
              <a:rPr lang="en-US" dirty="0" smtClean="0"/>
              <a:t>You </a:t>
            </a:r>
            <a:r>
              <a:rPr lang="en-US" dirty="0" smtClean="0"/>
              <a:t>can access the values from the </a:t>
            </a:r>
            <a:r>
              <a:rPr lang="en-US" dirty="0" err="1" smtClean="0"/>
              <a:t>param</a:t>
            </a:r>
            <a:r>
              <a:rPr lang="en-US" dirty="0" smtClean="0"/>
              <a:t> tag of the </a:t>
            </a:r>
            <a:r>
              <a:rPr lang="en-US" dirty="0" smtClean="0"/>
              <a:t>HTML using </a:t>
            </a:r>
            <a:r>
              <a:rPr lang="en-US" dirty="0" smtClean="0"/>
              <a:t>the </a:t>
            </a:r>
            <a:r>
              <a:rPr lang="en-US" dirty="0" err="1" smtClean="0">
                <a:solidFill>
                  <a:srgbClr val="FF0000"/>
                </a:solidFill>
              </a:rPr>
              <a:t>getParameter</a:t>
            </a:r>
            <a:r>
              <a:rPr lang="en-US" dirty="0" smtClean="0">
                <a:solidFill>
                  <a:srgbClr val="FF0000"/>
                </a:solidFill>
              </a:rPr>
              <a:t>()</a:t>
            </a:r>
            <a:r>
              <a:rPr lang="en-US" dirty="0" smtClean="0"/>
              <a:t> </a:t>
            </a:r>
            <a:r>
              <a:rPr lang="en-US" dirty="0" smtClean="0"/>
              <a:t>method of the Applet class.</a:t>
            </a:r>
          </a:p>
          <a:p>
            <a:pPr>
              <a:buNone/>
            </a:pPr>
            <a:r>
              <a:rPr lang="en-US" dirty="0" smtClean="0"/>
              <a:t>Syntax: </a:t>
            </a:r>
            <a:endParaRPr lang="en-US" dirty="0" smtClean="0"/>
          </a:p>
          <a:p>
            <a:pPr>
              <a:buNone/>
            </a:pPr>
            <a:r>
              <a:rPr lang="en-US" dirty="0" smtClean="0"/>
              <a:t>String </a:t>
            </a:r>
            <a:r>
              <a:rPr lang="en-US" dirty="0" err="1" smtClean="0"/>
              <a:t>param_val</a:t>
            </a:r>
            <a:r>
              <a:rPr lang="en-US" dirty="0" smtClean="0"/>
              <a:t>=</a:t>
            </a:r>
            <a:r>
              <a:rPr lang="en-US" dirty="0" err="1" smtClean="0"/>
              <a:t>getParameter</a:t>
            </a:r>
            <a:r>
              <a:rPr lang="en-US" dirty="0" smtClean="0"/>
              <a:t>("parameter name"):</a:t>
            </a:r>
          </a:p>
          <a:p>
            <a:pPr>
              <a:buNone/>
            </a:pPr>
            <a:r>
              <a:rPr lang="en-US" dirty="0" err="1" smtClean="0"/>
              <a:t>Stirng</a:t>
            </a:r>
            <a:r>
              <a:rPr lang="en-US" dirty="0" smtClean="0"/>
              <a:t> color=</a:t>
            </a:r>
            <a:r>
              <a:rPr lang="en-US" dirty="0" err="1" smtClean="0"/>
              <a:t>getParameter</a:t>
            </a:r>
            <a:r>
              <a:rPr lang="en-US" dirty="0" smtClean="0"/>
              <a:t>("</a:t>
            </a:r>
            <a:r>
              <a:rPr lang="en-US" dirty="0" err="1" smtClean="0"/>
              <a:t>backcolor</a:t>
            </a:r>
            <a:r>
              <a:rPr lang="en-US" dirty="0" smtClean="0"/>
              <a:t>”);</a:t>
            </a:r>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43</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630217"/>
          </a:xfrm>
        </p:spPr>
        <p:txBody>
          <a:bodyPr>
            <a:normAutofit fontScale="90000"/>
          </a:bodyPr>
          <a:lstStyle/>
          <a:p>
            <a:r>
              <a:rPr lang="en-US" dirty="0" smtClean="0"/>
              <a:t>Passing Parameters to Applets</a:t>
            </a:r>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44</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08634" y="1524000"/>
            <a:ext cx="7320965" cy="4589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sz="2800" dirty="0"/>
              <a:t>Applets are Java programs that can be embedded in HTML documents</a:t>
            </a:r>
          </a:p>
          <a:p>
            <a:pPr lvl="1"/>
            <a:r>
              <a:rPr lang="en-US" sz="2400" dirty="0"/>
              <a:t>To run an applet you must create a .html file which references the applet</a:t>
            </a:r>
          </a:p>
          <a:p>
            <a:pPr lvl="1"/>
            <a:r>
              <a:rPr lang="en-US" sz="2400" i="1" dirty="0"/>
              <a:t>Ready to Program</a:t>
            </a:r>
            <a:r>
              <a:rPr lang="en-US" sz="2400" dirty="0"/>
              <a:t> also will run an applet</a:t>
            </a:r>
          </a:p>
          <a:p>
            <a:r>
              <a:rPr lang="en-US" sz="2800" dirty="0"/>
              <a:t>When browser loads Web page containing applet</a:t>
            </a:r>
          </a:p>
          <a:p>
            <a:pPr lvl="1"/>
            <a:r>
              <a:rPr lang="en-US" sz="2400" dirty="0"/>
              <a:t>Applet downloads into Web browser</a:t>
            </a:r>
          </a:p>
          <a:p>
            <a:pPr lvl="1"/>
            <a:r>
              <a:rPr lang="en-US" sz="2400" dirty="0"/>
              <a:t>begins execution</a:t>
            </a:r>
          </a:p>
          <a:p>
            <a:r>
              <a:rPr lang="en-US" sz="2800" dirty="0"/>
              <a:t>Can be tested using </a:t>
            </a:r>
            <a:r>
              <a:rPr lang="en-US" sz="2800" dirty="0" err="1"/>
              <a:t>appletviewer</a:t>
            </a:r>
            <a:r>
              <a:rPr lang="en-US" sz="2800" dirty="0"/>
              <a:t> program</a:t>
            </a:r>
          </a:p>
          <a:p>
            <a:endParaRPr lang="en-US" dirty="0"/>
          </a:p>
        </p:txBody>
      </p:sp>
      <p:sp>
        <p:nvSpPr>
          <p:cNvPr id="7" name="Date Placeholder 6"/>
          <p:cNvSpPr>
            <a:spLocks noGrp="1"/>
          </p:cNvSpPr>
          <p:nvPr>
            <p:ph type="dt" sz="half" idx="10"/>
          </p:nvPr>
        </p:nvSpPr>
        <p:spPr/>
        <p:txBody>
          <a:bodyPr/>
          <a:lstStyle/>
          <a:p>
            <a:fld id="{03F756EB-6CA7-4026-9019-305192DCD920}"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5</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3913626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a:t>
            </a:r>
            <a:endParaRPr lang="en-US" dirty="0"/>
          </a:p>
        </p:txBody>
      </p:sp>
      <p:sp>
        <p:nvSpPr>
          <p:cNvPr id="3" name="Content Placeholder 2"/>
          <p:cNvSpPr>
            <a:spLocks noGrp="1"/>
          </p:cNvSpPr>
          <p:nvPr>
            <p:ph idx="1"/>
          </p:nvPr>
        </p:nvSpPr>
        <p:spPr/>
        <p:txBody>
          <a:bodyPr/>
          <a:lstStyle/>
          <a:p>
            <a:r>
              <a:rPr lang="en-US" dirty="0"/>
              <a:t>Applet</a:t>
            </a:r>
          </a:p>
          <a:p>
            <a:pPr lvl="1"/>
            <a:r>
              <a:rPr lang="en-US" dirty="0"/>
              <a:t>Program that runs in </a:t>
            </a:r>
          </a:p>
          <a:p>
            <a:pPr lvl="2"/>
            <a:r>
              <a:rPr lang="en-US" dirty="0" err="1">
                <a:latin typeface="Lucida Console" pitchFamily="49" charset="0"/>
              </a:rPr>
              <a:t>appletviewer</a:t>
            </a:r>
            <a:r>
              <a:rPr lang="en-US" dirty="0"/>
              <a:t> (test utility for applets)</a:t>
            </a:r>
          </a:p>
          <a:p>
            <a:pPr lvl="2"/>
            <a:r>
              <a:rPr lang="en-US" dirty="0"/>
              <a:t>Web browser (</a:t>
            </a:r>
            <a:r>
              <a:rPr lang="en-US" dirty="0" smtClean="0"/>
              <a:t>IE)</a:t>
            </a:r>
            <a:endParaRPr lang="en-US" dirty="0"/>
          </a:p>
          <a:p>
            <a:pPr lvl="1"/>
            <a:r>
              <a:rPr lang="en-US" dirty="0"/>
              <a:t>Executes when HTML (Hypertext Markup Language) document containing applet is opened and downloaded</a:t>
            </a:r>
          </a:p>
          <a:p>
            <a:pPr lvl="1"/>
            <a:r>
              <a:rPr lang="en-US" dirty="0"/>
              <a:t>Applications run in command windows</a:t>
            </a:r>
          </a:p>
        </p:txBody>
      </p:sp>
      <p:sp>
        <p:nvSpPr>
          <p:cNvPr id="7" name="Date Placeholder 6"/>
          <p:cNvSpPr>
            <a:spLocks noGrp="1"/>
          </p:cNvSpPr>
          <p:nvPr>
            <p:ph type="dt" sz="half" idx="10"/>
          </p:nvPr>
        </p:nvSpPr>
        <p:spPr/>
        <p:txBody>
          <a:bodyPr/>
          <a:lstStyle/>
          <a:p>
            <a:fld id="{F7368D1D-BEF3-477C-B639-3D0F5156FD1B}"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6</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943879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Architecture</a:t>
            </a:r>
            <a:endParaRPr lang="en-US" dirty="0"/>
          </a:p>
        </p:txBody>
      </p:sp>
      <p:sp>
        <p:nvSpPr>
          <p:cNvPr id="3" name="Content Placeholder 2"/>
          <p:cNvSpPr>
            <a:spLocks noGrp="1"/>
          </p:cNvSpPr>
          <p:nvPr>
            <p:ph idx="1"/>
          </p:nvPr>
        </p:nvSpPr>
        <p:spPr/>
        <p:txBody>
          <a:bodyPr>
            <a:normAutofit/>
          </a:bodyPr>
          <a:lstStyle/>
          <a:p>
            <a:r>
              <a:rPr lang="en-US" dirty="0" smtClean="0"/>
              <a:t>An applet is a GUI-based program. </a:t>
            </a:r>
          </a:p>
          <a:p>
            <a:r>
              <a:rPr lang="en-US" dirty="0" smtClean="0"/>
              <a:t>Its architecture is different from the console-based programs</a:t>
            </a:r>
          </a:p>
          <a:p>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7</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Architecture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Event driven</a:t>
            </a:r>
          </a:p>
          <a:p>
            <a:pPr lvl="1"/>
            <a:r>
              <a:rPr lang="en-US" dirty="0" smtClean="0"/>
              <a:t> An applet waits until an event occurs.</a:t>
            </a:r>
          </a:p>
          <a:p>
            <a:pPr lvl="1"/>
            <a:r>
              <a:rPr lang="en-US" dirty="0" smtClean="0"/>
              <a:t> The </a:t>
            </a:r>
            <a:r>
              <a:rPr lang="en-US" i="1" dirty="0" smtClean="0"/>
              <a:t>AWT notifies the applet about an event by calling event handler </a:t>
            </a:r>
            <a:r>
              <a:rPr lang="en-US" dirty="0" smtClean="0"/>
              <a:t>that has been provided by the applet.</a:t>
            </a:r>
          </a:p>
          <a:p>
            <a:r>
              <a:rPr lang="en-US" dirty="0" smtClean="0"/>
              <a:t>The applet takes appropriate action and then quickly return control to </a:t>
            </a:r>
            <a:r>
              <a:rPr lang="en-US" i="1" dirty="0" smtClean="0"/>
              <a:t>AWT</a:t>
            </a:r>
          </a:p>
          <a:p>
            <a:r>
              <a:rPr lang="en-US" dirty="0" smtClean="0"/>
              <a:t>All </a:t>
            </a:r>
            <a:r>
              <a:rPr lang="en-US" i="1" dirty="0" smtClean="0"/>
              <a:t>Swing components descend from the AWT Container class</a:t>
            </a:r>
          </a:p>
          <a:p>
            <a:r>
              <a:rPr lang="en-US" dirty="0" smtClean="0"/>
              <a:t> User initiates interaction with an Applet </a:t>
            </a:r>
            <a:endParaRPr lang="en-US" dirty="0"/>
          </a:p>
        </p:txBody>
      </p:sp>
      <p:sp>
        <p:nvSpPr>
          <p:cNvPr id="4" name="Date Placeholder 3"/>
          <p:cNvSpPr>
            <a:spLocks noGrp="1"/>
          </p:cNvSpPr>
          <p:nvPr>
            <p:ph type="dt" sz="half" idx="10"/>
          </p:nvPr>
        </p:nvSpPr>
        <p:spPr/>
        <p:txBody>
          <a:bodyPr/>
          <a:lstStyle/>
          <a:p>
            <a:fld id="{50E634A0-3C05-4F38-9D6A-7170DDC84453}" type="datetime1">
              <a:rPr lang="en-US" smtClean="0"/>
              <a:pPr/>
              <a:t>4/14/2021</a:t>
            </a:fld>
            <a:endParaRPr lang="en-US"/>
          </a:p>
        </p:txBody>
      </p:sp>
      <p:sp>
        <p:nvSpPr>
          <p:cNvPr id="5" name="Slide Number Placeholder 4"/>
          <p:cNvSpPr>
            <a:spLocks noGrp="1"/>
          </p:cNvSpPr>
          <p:nvPr>
            <p:ph type="sldNum" sz="quarter" idx="11"/>
          </p:nvPr>
        </p:nvSpPr>
        <p:spPr/>
        <p:txBody>
          <a:bodyPr/>
          <a:lstStyle/>
          <a:p>
            <a:fld id="{31E2E133-9057-4F7C-A01D-8F3BD94C3C2B}" type="slidenum">
              <a:rPr lang="en-US" smtClean="0"/>
              <a:pPr/>
              <a:t>8</a:t>
            </a:fld>
            <a:endParaRPr lang="en-US"/>
          </a:p>
        </p:txBody>
      </p:sp>
      <p:sp>
        <p:nvSpPr>
          <p:cNvPr id="6" name="Footer Placeholder 5"/>
          <p:cNvSpPr>
            <a:spLocks noGrp="1"/>
          </p:cNvSpPr>
          <p:nvPr>
            <p:ph type="ftr" sz="quarter" idx="12"/>
          </p:nvPr>
        </p:nvSpPr>
        <p:spPr/>
        <p:txBody>
          <a:bodyPr/>
          <a:lstStyle/>
          <a:p>
            <a:r>
              <a:rPr lang="en-US" smtClean="0"/>
              <a:t>Arvind Bhave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applet and application </a:t>
            </a:r>
            <a:endParaRPr lang="en-US" dirty="0"/>
          </a:p>
        </p:txBody>
      </p:sp>
      <p:sp>
        <p:nvSpPr>
          <p:cNvPr id="3" name="Content Placeholder 2"/>
          <p:cNvSpPr>
            <a:spLocks noGrp="1"/>
          </p:cNvSpPr>
          <p:nvPr>
            <p:ph idx="1"/>
          </p:nvPr>
        </p:nvSpPr>
        <p:spPr/>
        <p:txBody>
          <a:bodyPr>
            <a:normAutofit lnSpcReduction="10000"/>
          </a:bodyPr>
          <a:lstStyle/>
          <a:p>
            <a:r>
              <a:rPr lang="en-US" dirty="0" smtClean="0"/>
              <a:t>Both are Java programs</a:t>
            </a:r>
          </a:p>
          <a:p>
            <a:r>
              <a:rPr lang="en-US" dirty="0" smtClean="0"/>
              <a:t>Applets are not fully featured programs</a:t>
            </a:r>
          </a:p>
          <a:p>
            <a:r>
              <a:rPr lang="en-US" dirty="0" smtClean="0"/>
              <a:t>Applets accomplish a small task</a:t>
            </a:r>
          </a:p>
          <a:p>
            <a:r>
              <a:rPr lang="en-US" dirty="0" smtClean="0"/>
              <a:t>Applet do not use main() method </a:t>
            </a:r>
          </a:p>
          <a:p>
            <a:r>
              <a:rPr lang="en-US" dirty="0" smtClean="0"/>
              <a:t>Applet can not be run independently . They are run from inside a web page using HTML tag.</a:t>
            </a:r>
          </a:p>
          <a:p>
            <a:r>
              <a:rPr lang="en-US" dirty="0" smtClean="0"/>
              <a:t>Applets cannot communicate with other servers on the network.</a:t>
            </a:r>
          </a:p>
          <a:p>
            <a:endParaRPr lang="en-US" dirty="0"/>
          </a:p>
        </p:txBody>
      </p:sp>
      <p:sp>
        <p:nvSpPr>
          <p:cNvPr id="7" name="Date Placeholder 6"/>
          <p:cNvSpPr>
            <a:spLocks noGrp="1"/>
          </p:cNvSpPr>
          <p:nvPr>
            <p:ph type="dt" sz="half" idx="10"/>
          </p:nvPr>
        </p:nvSpPr>
        <p:spPr/>
        <p:txBody>
          <a:bodyPr/>
          <a:lstStyle/>
          <a:p>
            <a:fld id="{F4EACF8C-743E-4DDC-9109-4D2D1B37FDCD}" type="datetime1">
              <a:rPr lang="en-US" smtClean="0"/>
              <a:pPr/>
              <a:t>4/14/2021</a:t>
            </a:fld>
            <a:endParaRPr lang="en-US"/>
          </a:p>
        </p:txBody>
      </p:sp>
      <p:sp>
        <p:nvSpPr>
          <p:cNvPr id="8" name="Slide Number Placeholder 7"/>
          <p:cNvSpPr>
            <a:spLocks noGrp="1"/>
          </p:cNvSpPr>
          <p:nvPr>
            <p:ph type="sldNum" sz="quarter" idx="11"/>
          </p:nvPr>
        </p:nvSpPr>
        <p:spPr/>
        <p:txBody>
          <a:bodyPr/>
          <a:lstStyle/>
          <a:p>
            <a:fld id="{31E2E133-9057-4F7C-A01D-8F3BD94C3C2B}" type="slidenum">
              <a:rPr lang="en-US" smtClean="0"/>
              <a:pPr/>
              <a:t>9</a:t>
            </a:fld>
            <a:endParaRPr lang="en-US"/>
          </a:p>
        </p:txBody>
      </p:sp>
      <p:sp>
        <p:nvSpPr>
          <p:cNvPr id="9" name="Footer Placeholder 8"/>
          <p:cNvSpPr>
            <a:spLocks noGrp="1"/>
          </p:cNvSpPr>
          <p:nvPr>
            <p:ph type="ftr" sz="quarter" idx="12"/>
          </p:nvPr>
        </p:nvSpPr>
        <p:spPr/>
        <p:txBody>
          <a:bodyPr/>
          <a:lstStyle/>
          <a:p>
            <a:r>
              <a:rPr lang="en-US" smtClean="0"/>
              <a:t>Arvind Bhave</a:t>
            </a:r>
            <a:endParaRPr lang="en-US" dirty="0"/>
          </a:p>
        </p:txBody>
      </p:sp>
    </p:spTree>
    <p:extLst>
      <p:ext uri="{BB962C8B-B14F-4D97-AF65-F5344CB8AC3E}">
        <p14:creationId xmlns:p14="http://schemas.microsoft.com/office/powerpoint/2010/main" xmlns="" val="13450760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2368</TotalTime>
  <Words>1971</Words>
  <Application>Microsoft Office PowerPoint</Application>
  <PresentationFormat>On-screen Show (4:3)</PresentationFormat>
  <Paragraphs>386</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Pushpin</vt:lpstr>
      <vt:lpstr>Applet</vt:lpstr>
      <vt:lpstr>Applet</vt:lpstr>
      <vt:lpstr>Applet</vt:lpstr>
      <vt:lpstr>Java Applet Classes</vt:lpstr>
      <vt:lpstr>Slide 5</vt:lpstr>
      <vt:lpstr>Applet</vt:lpstr>
      <vt:lpstr>Applet Architecture</vt:lpstr>
      <vt:lpstr>Applet Architecture</vt:lpstr>
      <vt:lpstr> applet and application </vt:lpstr>
      <vt:lpstr>applet and application </vt:lpstr>
      <vt:lpstr>Life Cycle of an Applet</vt:lpstr>
      <vt:lpstr>Life Cycle of an Applet</vt:lpstr>
      <vt:lpstr>Life Cycle of an Applet</vt:lpstr>
      <vt:lpstr>Life Cycle of an Applet</vt:lpstr>
      <vt:lpstr>Life Cycle of an Applet</vt:lpstr>
      <vt:lpstr>Life Cycle of an Applet</vt:lpstr>
      <vt:lpstr>Life Cycle of an Applet</vt:lpstr>
      <vt:lpstr>Life Cycle of an Applet</vt:lpstr>
      <vt:lpstr>Writing Applet</vt:lpstr>
      <vt:lpstr>Applets and Web Pages – HTML </vt:lpstr>
      <vt:lpstr>Applets and Web Pages – HTML </vt:lpstr>
      <vt:lpstr>Applets and Web Pages – HTML </vt:lpstr>
      <vt:lpstr>Applets and Web Pages – HTML </vt:lpstr>
      <vt:lpstr>Applets and Web Pages – HTML </vt:lpstr>
      <vt:lpstr>A simple Java Applet</vt:lpstr>
      <vt:lpstr>Slide 26</vt:lpstr>
      <vt:lpstr>Slide 27</vt:lpstr>
      <vt:lpstr>Slide 28</vt:lpstr>
      <vt:lpstr>By HTML file</vt:lpstr>
      <vt:lpstr>By appletviewer tool</vt:lpstr>
      <vt:lpstr>By appletviewer tool</vt:lpstr>
      <vt:lpstr>Applet Tag</vt:lpstr>
      <vt:lpstr>Applet Tag</vt:lpstr>
      <vt:lpstr>Applet Tag</vt:lpstr>
      <vt:lpstr>Applet Tag</vt:lpstr>
      <vt:lpstr>Applet Tag</vt:lpstr>
      <vt:lpstr>Applet Tag</vt:lpstr>
      <vt:lpstr>Applet Tag</vt:lpstr>
      <vt:lpstr>paint(), update() and repaint() </vt:lpstr>
      <vt:lpstr>Passing Parameters to Applets</vt:lpstr>
      <vt:lpstr>Passing Parameters to Applets</vt:lpstr>
      <vt:lpstr>Passing Parameters to Applets</vt:lpstr>
      <vt:lpstr>Passing Parameters to Applets</vt:lpstr>
      <vt:lpstr>Passing Parameters to Applets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statement</dc:title>
  <dc:creator>admins</dc:creator>
  <cp:lastModifiedBy>Admin</cp:lastModifiedBy>
  <cp:revision>334</cp:revision>
  <dcterms:created xsi:type="dcterms:W3CDTF">2013-02-28T19:00:03Z</dcterms:created>
  <dcterms:modified xsi:type="dcterms:W3CDTF">2021-04-14T11:16:17Z</dcterms:modified>
</cp:coreProperties>
</file>