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4" r:id="rId11"/>
    <p:sldId id="280" r:id="rId12"/>
    <p:sldId id="275" r:id="rId13"/>
    <p:sldId id="276" r:id="rId14"/>
    <p:sldId id="277" r:id="rId15"/>
    <p:sldId id="278" r:id="rId16"/>
    <p:sldId id="279" r:id="rId17"/>
    <p:sldId id="265" r:id="rId18"/>
    <p:sldId id="266" r:id="rId19"/>
    <p:sldId id="267" r:id="rId20"/>
    <p:sldId id="273" r:id="rId21"/>
    <p:sldId id="271" r:id="rId22"/>
    <p:sldId id="272" r:id="rId23"/>
    <p:sldId id="268" r:id="rId24"/>
    <p:sldId id="282" r:id="rId25"/>
    <p:sldId id="270" r:id="rId26"/>
    <p:sldId id="281" r:id="rId27"/>
    <p:sldId id="283" r:id="rId28"/>
    <p:sldId id="284" r:id="rId29"/>
    <p:sldId id="285" r:id="rId30"/>
    <p:sldId id="286" r:id="rId31"/>
    <p:sldId id="287" r:id="rId32"/>
    <p:sldId id="288" r:id="rId33"/>
    <p:sldId id="289" r:id="rId34"/>
    <p:sldId id="290" r:id="rId35"/>
    <p:sldId id="291" r:id="rId36"/>
    <p:sldId id="293" r:id="rId37"/>
    <p:sldId id="294" r:id="rId38"/>
    <p:sldId id="295" r:id="rId39"/>
    <p:sldId id="297" r:id="rId40"/>
    <p:sldId id="296" r:id="rId41"/>
    <p:sldId id="298" r:id="rId42"/>
    <p:sldId id="299" r:id="rId43"/>
    <p:sldId id="300"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javatpoint.com/java-thread-setpriority-method" TargetMode="External"/><Relationship Id="rId3" Type="http://schemas.openxmlformats.org/officeDocument/2006/relationships/hyperlink" Target="https://www.javatpoint.com/java-thread-run-method" TargetMode="External"/><Relationship Id="rId7" Type="http://schemas.openxmlformats.org/officeDocument/2006/relationships/hyperlink" Target="https://www.javatpoint.com/java-thread-getpriority-method" TargetMode="External"/><Relationship Id="rId2" Type="http://schemas.openxmlformats.org/officeDocument/2006/relationships/hyperlink" Target="https://www.javatpoint.com/java-thread-start-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join-method" TargetMode="External"/><Relationship Id="rId5" Type="http://schemas.openxmlformats.org/officeDocument/2006/relationships/hyperlink" Target="https://www.javatpoint.com/java-thread-currentthread-method" TargetMode="External"/><Relationship Id="rId10" Type="http://schemas.openxmlformats.org/officeDocument/2006/relationships/hyperlink" Target="https://www.javatpoint.com/java-thread-setname-method" TargetMode="External"/><Relationship Id="rId4" Type="http://schemas.openxmlformats.org/officeDocument/2006/relationships/hyperlink" Target="https://www.javatpoint.com/java-thread-sleep-method" TargetMode="External"/><Relationship Id="rId9" Type="http://schemas.openxmlformats.org/officeDocument/2006/relationships/hyperlink" Target="https://www.javatpoint.com/java-thread-getname-metho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javatpoint.com/java-thread-destroy-method" TargetMode="External"/><Relationship Id="rId3" Type="http://schemas.openxmlformats.org/officeDocument/2006/relationships/hyperlink" Target="https://www.javatpoint.com/java-thread-isalive-method" TargetMode="External"/><Relationship Id="rId7" Type="http://schemas.openxmlformats.org/officeDocument/2006/relationships/hyperlink" Target="https://www.javatpoint.com/java-thread-stop-method" TargetMode="External"/><Relationship Id="rId2" Type="http://schemas.openxmlformats.org/officeDocument/2006/relationships/hyperlink" Target="https://www.javatpoint.com/java-thread-getid-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resume-method" TargetMode="External"/><Relationship Id="rId5" Type="http://schemas.openxmlformats.org/officeDocument/2006/relationships/hyperlink" Target="https://www.javatpoint.com/java-thread-suspend-method" TargetMode="External"/><Relationship Id="rId10" Type="http://schemas.openxmlformats.org/officeDocument/2006/relationships/hyperlink" Target="https://www.javatpoint.com/java-thread-setdaemon-method" TargetMode="External"/><Relationship Id="rId4" Type="http://schemas.openxmlformats.org/officeDocument/2006/relationships/hyperlink" Target="https://www.javatpoint.com/java-thread-yield-method" TargetMode="External"/><Relationship Id="rId9" Type="http://schemas.openxmlformats.org/officeDocument/2006/relationships/hyperlink" Target="https://www.javatpoint.com/java-thread-isdaemon-method"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javatpoint.com/java-thread-getthreadgroup-method" TargetMode="External"/><Relationship Id="rId2" Type="http://schemas.openxmlformats.org/officeDocument/2006/relationships/hyperlink" Target="https://www.javatpoint.com/java-thread-getstate-method" TargetMode="External"/><Relationship Id="rId1" Type="http://schemas.openxmlformats.org/officeDocument/2006/relationships/slideLayout" Target="../slideLayouts/slideLayout2.xml"/><Relationship Id="rId6" Type="http://schemas.openxmlformats.org/officeDocument/2006/relationships/hyperlink" Target="https://www.javatpoint.com/java-thread-notifyall-method" TargetMode="External"/><Relationship Id="rId5" Type="http://schemas.openxmlformats.org/officeDocument/2006/relationships/hyperlink" Target="https://www.javatpoint.com/java-thread-notify-method" TargetMode="External"/><Relationship Id="rId4" Type="http://schemas.openxmlformats.org/officeDocument/2006/relationships/hyperlink" Target="https://www.javatpoint.com/java-thread-tostring-metho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geeksforgeeks.org/joining-threads-in-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register-memo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 in java</a:t>
            </a:r>
            <a:endParaRPr lang="en-US" dirty="0"/>
          </a:p>
        </p:txBody>
      </p:sp>
      <p:sp>
        <p:nvSpPr>
          <p:cNvPr id="3" name="Subtitle 2"/>
          <p:cNvSpPr>
            <a:spLocks noGrp="1"/>
          </p:cNvSpPr>
          <p:nvPr>
            <p:ph type="subTitle" idx="1"/>
          </p:nvPr>
        </p:nvSpPr>
        <p:spPr/>
        <p:txBody>
          <a:bodyPr/>
          <a:lstStyle/>
          <a:p>
            <a:r>
              <a:rPr lang="en-US" dirty="0" err="1" smtClean="0"/>
              <a:t>Arvind</a:t>
            </a:r>
            <a:r>
              <a:rPr lang="en-US" dirty="0" smtClean="0"/>
              <a:t> </a:t>
            </a:r>
            <a:r>
              <a:rPr lang="en-US" dirty="0" err="1" smtClean="0"/>
              <a:t>bhave</a:t>
            </a:r>
            <a:endParaRPr lang="en-US" dirty="0" smtClean="0"/>
          </a:p>
          <a:p>
            <a:r>
              <a:rPr lang="en-US" dirty="0" smtClean="0"/>
              <a:t>Asst. </a:t>
            </a:r>
            <a:r>
              <a:rPr lang="en-US" dirty="0" err="1" smtClean="0"/>
              <a:t>prof</a:t>
            </a:r>
            <a:r>
              <a:rPr lang="en-US" dirty="0" smtClean="0"/>
              <a:t>. ,</a:t>
            </a:r>
            <a:r>
              <a:rPr lang="en-US" dirty="0" err="1" smtClean="0"/>
              <a:t>iicc</a:t>
            </a:r>
            <a:r>
              <a:rPr lang="en-US" dirty="0" smtClean="0"/>
              <a:t>, </a:t>
            </a:r>
            <a:r>
              <a:rPr lang="en-US" dirty="0" err="1" smtClean="0"/>
              <a:t>rtmnu</a:t>
            </a:r>
            <a:endParaRPr lang="en-US" dirty="0"/>
          </a:p>
        </p:txBody>
      </p:sp>
    </p:spTree>
    <p:extLst>
      <p:ext uri="{BB962C8B-B14F-4D97-AF65-F5344CB8AC3E}">
        <p14:creationId xmlns="" xmlns:p14="http://schemas.microsoft.com/office/powerpoint/2010/main" val="1379305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146" y="248194"/>
            <a:ext cx="10364451" cy="901337"/>
          </a:xfrm>
        </p:spPr>
        <p:txBody>
          <a:bodyPr>
            <a:normAutofit fontScale="90000"/>
          </a:bodyPr>
          <a:lstStyle/>
          <a:p>
            <a:r>
              <a:rPr lang="en-US" dirty="0" smtClean="0"/>
              <a:t>Life cycle of a Thread (Thread States)</a:t>
            </a:r>
            <a:br>
              <a:rPr lang="en-US" dirty="0" smtClean="0"/>
            </a:br>
            <a:endParaRPr lang="en-US" dirty="0"/>
          </a:p>
        </p:txBody>
      </p:sp>
      <p:sp>
        <p:nvSpPr>
          <p:cNvPr id="3" name="Content Placeholder 2"/>
          <p:cNvSpPr>
            <a:spLocks noGrp="1"/>
          </p:cNvSpPr>
          <p:nvPr>
            <p:ph sz="quarter" idx="13"/>
          </p:nvPr>
        </p:nvSpPr>
        <p:spPr>
          <a:xfrm>
            <a:off x="913774" y="1254035"/>
            <a:ext cx="10363826" cy="4702628"/>
          </a:xfrm>
        </p:spPr>
        <p:txBody>
          <a:bodyPr/>
          <a:lstStyle/>
          <a:p>
            <a:r>
              <a:rPr lang="en-US" dirty="0" smtClean="0"/>
              <a:t>A thread can be in one of the five states. </a:t>
            </a:r>
          </a:p>
          <a:p>
            <a:r>
              <a:rPr lang="en-US" dirty="0" smtClean="0"/>
              <a:t>According to sun, there is only 4 states in </a:t>
            </a:r>
            <a:r>
              <a:rPr lang="en-US" b="1" dirty="0" smtClean="0"/>
              <a:t>thread life cycle in java</a:t>
            </a:r>
          </a:p>
          <a:p>
            <a:pPr lvl="1"/>
            <a:r>
              <a:rPr lang="en-US" dirty="0" smtClean="0"/>
              <a:t>newborn,</a:t>
            </a:r>
          </a:p>
          <a:p>
            <a:pPr lvl="1"/>
            <a:r>
              <a:rPr lang="en-US" dirty="0" err="1" smtClean="0"/>
              <a:t>Runnable</a:t>
            </a:r>
            <a:endParaRPr lang="en-US" dirty="0" smtClean="0"/>
          </a:p>
          <a:p>
            <a:pPr lvl="1"/>
            <a:r>
              <a:rPr lang="en-US" dirty="0" smtClean="0"/>
              <a:t> running ,</a:t>
            </a:r>
          </a:p>
          <a:p>
            <a:pPr lvl="1"/>
            <a:r>
              <a:rPr lang="en-US" dirty="0" smtClean="0"/>
              <a:t>blocked and </a:t>
            </a:r>
          </a:p>
          <a:p>
            <a:pPr lvl="1"/>
            <a:r>
              <a:rPr lang="en-US" dirty="0" smtClean="0"/>
              <a:t>dead state.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146" y="248194"/>
            <a:ext cx="10364451" cy="901337"/>
          </a:xfrm>
        </p:spPr>
        <p:txBody>
          <a:bodyPr>
            <a:normAutofit fontScale="90000"/>
          </a:bodyPr>
          <a:lstStyle/>
          <a:p>
            <a:r>
              <a:rPr lang="en-US" dirty="0" smtClean="0"/>
              <a:t>Life cycle of a Thread (Thread States)</a:t>
            </a:r>
            <a:br>
              <a:rPr lang="en-US" dirty="0" smtClean="0"/>
            </a:br>
            <a:endParaRPr lang="en-US" dirty="0"/>
          </a:p>
        </p:txBody>
      </p:sp>
      <p:pic>
        <p:nvPicPr>
          <p:cNvPr id="4098" name="Picture 2" descr="D:\Java\JavaPPT\threadLifeCycle.jpg"/>
          <p:cNvPicPr>
            <a:picLocks noGrp="1" noChangeAspect="1" noChangeArrowheads="1"/>
          </p:cNvPicPr>
          <p:nvPr>
            <p:ph sz="quarter" idx="13"/>
          </p:nvPr>
        </p:nvPicPr>
        <p:blipFill>
          <a:blip r:embed="rId2"/>
          <a:srcRect/>
          <a:stretch>
            <a:fillRect/>
          </a:stretch>
        </p:blipFill>
        <p:spPr bwMode="auto">
          <a:xfrm>
            <a:off x="914400" y="1596047"/>
            <a:ext cx="10363200" cy="401833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146" y="248194"/>
            <a:ext cx="10364451" cy="901337"/>
          </a:xfrm>
        </p:spPr>
        <p:txBody>
          <a:bodyPr>
            <a:normAutofit fontScale="90000"/>
          </a:bodyPr>
          <a:lstStyle/>
          <a:p>
            <a:r>
              <a:rPr lang="en-US" dirty="0" smtClean="0"/>
              <a:t>Life cycle of a Thread (Thread States)</a:t>
            </a:r>
            <a:br>
              <a:rPr lang="en-US" dirty="0" smtClean="0"/>
            </a:br>
            <a:endParaRPr lang="en-US" dirty="0"/>
          </a:p>
        </p:txBody>
      </p:sp>
      <p:sp>
        <p:nvSpPr>
          <p:cNvPr id="3" name="Content Placeholder 2"/>
          <p:cNvSpPr>
            <a:spLocks noGrp="1"/>
          </p:cNvSpPr>
          <p:nvPr>
            <p:ph sz="quarter" idx="13"/>
          </p:nvPr>
        </p:nvSpPr>
        <p:spPr>
          <a:xfrm>
            <a:off x="913774" y="1254035"/>
            <a:ext cx="10363826" cy="4702628"/>
          </a:xfrm>
        </p:spPr>
        <p:txBody>
          <a:bodyPr>
            <a:normAutofit/>
          </a:bodyPr>
          <a:lstStyle/>
          <a:p>
            <a:r>
              <a:rPr lang="en-US" dirty="0" smtClean="0"/>
              <a:t>Newborn State</a:t>
            </a:r>
          </a:p>
          <a:p>
            <a:r>
              <a:rPr lang="en-US" dirty="0" smtClean="0"/>
              <a:t>when a thread is created, it enters a state called newborn state. </a:t>
            </a:r>
          </a:p>
          <a:p>
            <a:r>
              <a:rPr lang="en-US" dirty="0" smtClean="0"/>
              <a:t>It is the first state in the life cycle of a thread in which the thread is newly born and it is not yet ready to run. </a:t>
            </a:r>
          </a:p>
          <a:p>
            <a:r>
              <a:rPr lang="en-US" dirty="0" smtClean="0"/>
              <a:t>That is, the thread is considered not active. </a:t>
            </a:r>
          </a:p>
          <a:p>
            <a:r>
              <a:rPr lang="en-US" dirty="0" smtClean="0"/>
              <a:t>During this stage, we can either schedule the thread for running by calling the</a:t>
            </a:r>
          </a:p>
          <a:p>
            <a:r>
              <a:rPr lang="en-US" dirty="0" smtClean="0"/>
              <a:t>start () method or kill it using stop () method. </a:t>
            </a:r>
          </a:p>
          <a:p>
            <a:r>
              <a:rPr lang="en-US" dirty="0" smtClean="0"/>
              <a:t>We cannot use any other method in the newborn state otherwise it will throw exception.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146" y="248194"/>
            <a:ext cx="10364451" cy="901337"/>
          </a:xfrm>
        </p:spPr>
        <p:txBody>
          <a:bodyPr>
            <a:normAutofit fontScale="90000"/>
          </a:bodyPr>
          <a:lstStyle/>
          <a:p>
            <a:r>
              <a:rPr lang="en-US" dirty="0" smtClean="0"/>
              <a:t>Life cycle of a Thread (Thread States)</a:t>
            </a:r>
            <a:br>
              <a:rPr lang="en-US" dirty="0" smtClean="0"/>
            </a:br>
            <a:endParaRPr lang="en-US" dirty="0"/>
          </a:p>
        </p:txBody>
      </p:sp>
      <p:sp>
        <p:nvSpPr>
          <p:cNvPr id="3" name="Content Placeholder 2"/>
          <p:cNvSpPr>
            <a:spLocks noGrp="1"/>
          </p:cNvSpPr>
          <p:nvPr>
            <p:ph sz="quarter" idx="13"/>
          </p:nvPr>
        </p:nvSpPr>
        <p:spPr>
          <a:xfrm>
            <a:off x="913774" y="1254035"/>
            <a:ext cx="10363826" cy="4702628"/>
          </a:xfrm>
        </p:spPr>
        <p:txBody>
          <a:bodyPr>
            <a:normAutofit fontScale="92500"/>
          </a:bodyPr>
          <a:lstStyle/>
          <a:p>
            <a:r>
              <a:rPr lang="en-US" dirty="0" err="1" smtClean="0"/>
              <a:t>Runnable</a:t>
            </a:r>
            <a:r>
              <a:rPr lang="en-US" dirty="0" smtClean="0"/>
              <a:t> State</a:t>
            </a:r>
          </a:p>
          <a:p>
            <a:r>
              <a:rPr lang="en-US" dirty="0" smtClean="0"/>
              <a:t>The thread enters the </a:t>
            </a:r>
            <a:r>
              <a:rPr lang="en-US" dirty="0" err="1" smtClean="0"/>
              <a:t>runnable</a:t>
            </a:r>
            <a:r>
              <a:rPr lang="en-US" dirty="0" smtClean="0"/>
              <a:t> state when it is ready to run and waiting for the CPU to be allocated to it. </a:t>
            </a:r>
          </a:p>
          <a:p>
            <a:r>
              <a:rPr lang="en-US" dirty="0" smtClean="0"/>
              <a:t>Whenever a thread is ready to run, it is placed in the queue of threads that are waiting for the availability of the CPU. </a:t>
            </a:r>
          </a:p>
          <a:p>
            <a:r>
              <a:rPr lang="en-US" dirty="0" smtClean="0"/>
              <a:t>The thread </a:t>
            </a:r>
            <a:r>
              <a:rPr lang="en-US" dirty="0" err="1" smtClean="0"/>
              <a:t>schcduler</a:t>
            </a:r>
            <a:r>
              <a:rPr lang="en-US" dirty="0" smtClean="0"/>
              <a:t> picks one of the threads in the queue based on their priority. </a:t>
            </a:r>
          </a:p>
          <a:p>
            <a:r>
              <a:rPr lang="en-US" dirty="0" smtClean="0"/>
              <a:t>If all the threads in the queue have equal priority, the scheduler gives time slots for execution in round robin fashion. </a:t>
            </a:r>
          </a:p>
          <a:p>
            <a:r>
              <a:rPr lang="en-US" dirty="0" smtClean="0"/>
              <a:t>A thread can voluntarily give up its turn and give the control to another thread of equal priority using a static method called yield (). </a:t>
            </a:r>
          </a:p>
          <a:p>
            <a:r>
              <a:rPr lang="en-US" dirty="0" smtClean="0"/>
              <a:t>It then joins the queue at the end and waits for its turn to come.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146" y="248194"/>
            <a:ext cx="10364451" cy="901337"/>
          </a:xfrm>
        </p:spPr>
        <p:txBody>
          <a:bodyPr>
            <a:normAutofit fontScale="90000"/>
          </a:bodyPr>
          <a:lstStyle/>
          <a:p>
            <a:r>
              <a:rPr lang="en-US" dirty="0" smtClean="0"/>
              <a:t>Life cycle of a Thread (Thread States)</a:t>
            </a:r>
            <a:br>
              <a:rPr lang="en-US" dirty="0" smtClean="0"/>
            </a:br>
            <a:endParaRPr lang="en-US" dirty="0"/>
          </a:p>
        </p:txBody>
      </p:sp>
      <p:sp>
        <p:nvSpPr>
          <p:cNvPr id="3" name="Content Placeholder 2"/>
          <p:cNvSpPr>
            <a:spLocks noGrp="1"/>
          </p:cNvSpPr>
          <p:nvPr>
            <p:ph sz="quarter" idx="13"/>
          </p:nvPr>
        </p:nvSpPr>
        <p:spPr>
          <a:xfrm>
            <a:off x="913774" y="1254035"/>
            <a:ext cx="10363826" cy="4702628"/>
          </a:xfrm>
        </p:spPr>
        <p:txBody>
          <a:bodyPr>
            <a:normAutofit/>
          </a:bodyPr>
          <a:lstStyle/>
          <a:p>
            <a:r>
              <a:rPr lang="en-US" dirty="0" smtClean="0"/>
              <a:t>Running State</a:t>
            </a:r>
          </a:p>
          <a:p>
            <a:r>
              <a:rPr lang="en-US" dirty="0" smtClean="0"/>
              <a:t>A thread is said to be in the running state when it gets the processor for execution, </a:t>
            </a:r>
          </a:p>
          <a:p>
            <a:r>
              <a:rPr lang="en-US" dirty="0" smtClean="0"/>
              <a:t>that is, when the thread scheduler picks it to be the currently executing thread. The thread will be executed by the processor and will keep running until it gets preempted by a thread of higher priority or it gives up the control in either of the following conditions.</a:t>
            </a:r>
          </a:p>
          <a:p>
            <a:r>
              <a:rPr lang="en-US" dirty="0" smtClean="0"/>
              <a:t>When being suspended using suspend () method</a:t>
            </a:r>
          </a:p>
          <a:p>
            <a:r>
              <a:rPr lang="en-US" dirty="0" smtClean="0"/>
              <a:t>When it is made to sleep using sleep () method</a:t>
            </a:r>
          </a:p>
          <a:p>
            <a:r>
              <a:rPr lang="en-US" dirty="0" smtClean="0"/>
              <a:t>When it is made to wait using wait () method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146" y="248194"/>
            <a:ext cx="10364451" cy="901337"/>
          </a:xfrm>
        </p:spPr>
        <p:txBody>
          <a:bodyPr>
            <a:normAutofit fontScale="90000"/>
          </a:bodyPr>
          <a:lstStyle/>
          <a:p>
            <a:r>
              <a:rPr lang="en-US" dirty="0" smtClean="0"/>
              <a:t>Life cycle of a Thread (Thread States)</a:t>
            </a:r>
            <a:br>
              <a:rPr lang="en-US" dirty="0" smtClean="0"/>
            </a:br>
            <a:endParaRPr lang="en-US" dirty="0"/>
          </a:p>
        </p:txBody>
      </p:sp>
      <p:sp>
        <p:nvSpPr>
          <p:cNvPr id="3" name="Content Placeholder 2"/>
          <p:cNvSpPr>
            <a:spLocks noGrp="1"/>
          </p:cNvSpPr>
          <p:nvPr>
            <p:ph sz="quarter" idx="13"/>
          </p:nvPr>
        </p:nvSpPr>
        <p:spPr>
          <a:xfrm>
            <a:off x="913774" y="1254035"/>
            <a:ext cx="10363826" cy="4702628"/>
          </a:xfrm>
        </p:spPr>
        <p:txBody>
          <a:bodyPr>
            <a:normAutofit/>
          </a:bodyPr>
          <a:lstStyle/>
          <a:p>
            <a:r>
              <a:rPr lang="en-US" dirty="0" smtClean="0"/>
              <a:t>Blocked State</a:t>
            </a:r>
          </a:p>
          <a:p>
            <a:r>
              <a:rPr lang="en-US" dirty="0" smtClean="0"/>
              <a:t>A thread is in blocked state when the thread is either suspended, or sleeping or waiting. </a:t>
            </a:r>
          </a:p>
          <a:p>
            <a:r>
              <a:rPr lang="en-US" dirty="0" smtClean="0"/>
              <a:t>The thread in this  state is not considered dead, so it can re-enter the </a:t>
            </a:r>
            <a:r>
              <a:rPr lang="en-US" dirty="0" err="1" smtClean="0"/>
              <a:t>runnable</a:t>
            </a:r>
            <a:r>
              <a:rPr lang="en-US" dirty="0" smtClean="0"/>
              <a:t> state and subsequently run if the CPU is available.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146" y="248194"/>
            <a:ext cx="10364451" cy="901337"/>
          </a:xfrm>
        </p:spPr>
        <p:txBody>
          <a:bodyPr>
            <a:normAutofit fontScale="90000"/>
          </a:bodyPr>
          <a:lstStyle/>
          <a:p>
            <a:r>
              <a:rPr lang="en-US" dirty="0" smtClean="0"/>
              <a:t>Life cycle of a Thread (Thread States)</a:t>
            </a:r>
            <a:br>
              <a:rPr lang="en-US" dirty="0" smtClean="0"/>
            </a:br>
            <a:endParaRPr lang="en-US" dirty="0"/>
          </a:p>
        </p:txBody>
      </p:sp>
      <p:sp>
        <p:nvSpPr>
          <p:cNvPr id="3" name="Content Placeholder 2"/>
          <p:cNvSpPr>
            <a:spLocks noGrp="1"/>
          </p:cNvSpPr>
          <p:nvPr>
            <p:ph sz="quarter" idx="13"/>
          </p:nvPr>
        </p:nvSpPr>
        <p:spPr>
          <a:xfrm>
            <a:off x="913774" y="1254035"/>
            <a:ext cx="10363826" cy="4702628"/>
          </a:xfrm>
        </p:spPr>
        <p:txBody>
          <a:bodyPr>
            <a:normAutofit/>
          </a:bodyPr>
          <a:lstStyle/>
          <a:p>
            <a:r>
              <a:rPr lang="en-US" dirty="0" smtClean="0"/>
              <a:t>Dead State</a:t>
            </a:r>
          </a:p>
          <a:p>
            <a:r>
              <a:rPr lang="en-US" dirty="0" smtClean="0"/>
              <a:t>A thread is said to be in dead state if its run () method completes or it has been killed deliberately by invoking the stop () method at any state. Once a thread enters the dead state, it cannot re-enter any other state even if the start () method is invoked.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thread</a:t>
            </a:r>
            <a:endParaRPr lang="en-US" dirty="0"/>
          </a:p>
        </p:txBody>
      </p:sp>
      <p:sp>
        <p:nvSpPr>
          <p:cNvPr id="3" name="Content Placeholder 2"/>
          <p:cNvSpPr>
            <a:spLocks noGrp="1"/>
          </p:cNvSpPr>
          <p:nvPr>
            <p:ph sz="quarter" idx="13"/>
          </p:nvPr>
        </p:nvSpPr>
        <p:spPr/>
        <p:txBody>
          <a:bodyPr>
            <a:normAutofit/>
          </a:bodyPr>
          <a:lstStyle/>
          <a:p>
            <a:r>
              <a:rPr lang="en-US" dirty="0" smtClean="0"/>
              <a:t>Threads are implemented in the form of objects.</a:t>
            </a:r>
          </a:p>
          <a:p>
            <a:r>
              <a:rPr lang="en-US" dirty="0" smtClean="0"/>
              <a:t>• The run() and start() are two inbuilt methods which helps to thread implementation</a:t>
            </a:r>
          </a:p>
          <a:p>
            <a:r>
              <a:rPr lang="en-US" dirty="0" smtClean="0"/>
              <a:t>• The </a:t>
            </a:r>
            <a:r>
              <a:rPr lang="en-US" b="1" dirty="0" smtClean="0"/>
              <a:t>run() method is the heart and soul of any </a:t>
            </a:r>
            <a:r>
              <a:rPr lang="en-US" dirty="0" smtClean="0"/>
              <a:t>thread</a:t>
            </a:r>
          </a:p>
          <a:p>
            <a:r>
              <a:rPr lang="en-US" dirty="0" smtClean="0"/>
              <a:t>– It makes up the entire body of a thread</a:t>
            </a:r>
          </a:p>
          <a:p>
            <a:r>
              <a:rPr lang="en-US" dirty="0" smtClean="0"/>
              <a:t>The run() method can be initiating with the help of </a:t>
            </a:r>
            <a:r>
              <a:rPr lang="en-US" b="1" dirty="0" smtClean="0"/>
              <a:t>start() method.</a:t>
            </a:r>
          </a:p>
          <a:p>
            <a:r>
              <a:rPr lang="en-US" dirty="0" smtClean="0"/>
              <a:t>The run()method is automatically invoked when we invoke start() method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thread</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2 ways</a:t>
            </a:r>
          </a:p>
          <a:p>
            <a:r>
              <a:rPr lang="en-US" dirty="0" smtClean="0"/>
              <a:t>1. By extending Thread class</a:t>
            </a:r>
          </a:p>
          <a:p>
            <a:pPr lvl="1"/>
            <a:r>
              <a:rPr lang="en-US" dirty="0" smtClean="0"/>
              <a:t>Create a class that extends thread class defined in </a:t>
            </a:r>
            <a:r>
              <a:rPr lang="en-US" dirty="0" err="1" smtClean="0"/>
              <a:t>java.lang</a:t>
            </a:r>
            <a:r>
              <a:rPr lang="en-US" dirty="0" smtClean="0"/>
              <a:t> package and creating an instance of the class.</a:t>
            </a:r>
          </a:p>
          <a:p>
            <a:pPr lvl="1"/>
            <a:r>
              <a:rPr lang="en-US" dirty="0" smtClean="0"/>
              <a:t>the extending class must override the run() method. The code that </a:t>
            </a:r>
            <a:r>
              <a:rPr lang="en-US" dirty="0" err="1" smtClean="0"/>
              <a:t>neeeds</a:t>
            </a:r>
            <a:r>
              <a:rPr lang="en-US" dirty="0" smtClean="0"/>
              <a:t> to be executed by the thread will be defined inside the run() method. </a:t>
            </a:r>
          </a:p>
          <a:p>
            <a:r>
              <a:rPr lang="en-US" dirty="0" smtClean="0"/>
              <a:t>2. By implementing </a:t>
            </a:r>
            <a:r>
              <a:rPr lang="en-US" dirty="0" err="1" smtClean="0"/>
              <a:t>Runnable</a:t>
            </a:r>
            <a:r>
              <a:rPr lang="en-US" dirty="0" smtClean="0"/>
              <a:t> interface</a:t>
            </a:r>
          </a:p>
          <a:p>
            <a:pPr lvl="1"/>
            <a:r>
              <a:rPr lang="en-US" dirty="0" err="1" smtClean="0"/>
              <a:t>Runnable</a:t>
            </a:r>
            <a:r>
              <a:rPr lang="en-US" dirty="0" smtClean="0"/>
              <a:t> interface consists of a single method run() which is required for implementing thread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62089"/>
          </a:xfrm>
        </p:spPr>
        <p:txBody>
          <a:bodyPr/>
          <a:lstStyle/>
          <a:p>
            <a:r>
              <a:rPr lang="en-US" dirty="0" smtClean="0"/>
              <a:t>Creating thread</a:t>
            </a:r>
            <a:endParaRPr lang="en-US" dirty="0"/>
          </a:p>
        </p:txBody>
      </p:sp>
      <p:pic>
        <p:nvPicPr>
          <p:cNvPr id="2050" name="Picture 2"/>
          <p:cNvPicPr>
            <a:picLocks noGrp="1" noChangeAspect="1" noChangeArrowheads="1"/>
          </p:cNvPicPr>
          <p:nvPr>
            <p:ph sz="quarter" idx="13"/>
          </p:nvPr>
        </p:nvPicPr>
        <p:blipFill>
          <a:blip r:embed="rId2"/>
          <a:srcRect/>
          <a:stretch>
            <a:fillRect/>
          </a:stretch>
        </p:blipFill>
        <p:spPr bwMode="auto">
          <a:xfrm>
            <a:off x="744855" y="1492906"/>
            <a:ext cx="8686528" cy="3388001"/>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809218" y="4930139"/>
            <a:ext cx="8674416" cy="11513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sz="quarter" idx="13"/>
          </p:nvPr>
        </p:nvSpPr>
        <p:spPr/>
        <p:txBody>
          <a:bodyPr/>
          <a:lstStyle/>
          <a:p>
            <a:r>
              <a:rPr lang="en-US" dirty="0" smtClean="0"/>
              <a:t>Thread concepts</a:t>
            </a:r>
          </a:p>
          <a:p>
            <a:r>
              <a:rPr lang="en-US" dirty="0" smtClean="0"/>
              <a:t>Main thread</a:t>
            </a:r>
          </a:p>
          <a:p>
            <a:r>
              <a:rPr lang="en-US" dirty="0" smtClean="0"/>
              <a:t>Creating threads</a:t>
            </a:r>
          </a:p>
          <a:p>
            <a:r>
              <a:rPr lang="en-US" dirty="0" smtClean="0"/>
              <a:t>Life cycle of a thread</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478763"/>
          </a:xfrm>
        </p:spPr>
        <p:txBody>
          <a:bodyPr>
            <a:normAutofit fontScale="90000"/>
          </a:bodyPr>
          <a:lstStyle/>
          <a:p>
            <a:r>
              <a:rPr lang="en-US" dirty="0" smtClean="0"/>
              <a:t>Creating thread</a:t>
            </a:r>
            <a:endParaRPr lang="en-US" dirty="0"/>
          </a:p>
        </p:txBody>
      </p:sp>
      <p:pic>
        <p:nvPicPr>
          <p:cNvPr id="3074" name="Picture 2"/>
          <p:cNvPicPr>
            <a:picLocks noGrp="1" noChangeAspect="1" noChangeArrowheads="1"/>
          </p:cNvPicPr>
          <p:nvPr>
            <p:ph sz="quarter" idx="13"/>
          </p:nvPr>
        </p:nvPicPr>
        <p:blipFill>
          <a:blip r:embed="rId2"/>
          <a:srcRect/>
          <a:stretch>
            <a:fillRect/>
          </a:stretch>
        </p:blipFill>
        <p:spPr bwMode="auto">
          <a:xfrm>
            <a:off x="1528192" y="1188720"/>
            <a:ext cx="7563558" cy="5543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62089"/>
          </a:xfrm>
        </p:spPr>
        <p:txBody>
          <a:bodyPr/>
          <a:lstStyle/>
          <a:p>
            <a:r>
              <a:rPr lang="en-US" dirty="0" smtClean="0"/>
              <a:t>Creating thread</a:t>
            </a:r>
            <a:endParaRPr lang="en-US" dirty="0"/>
          </a:p>
        </p:txBody>
      </p:sp>
      <p:sp>
        <p:nvSpPr>
          <p:cNvPr id="5" name="Content Placeholder 4"/>
          <p:cNvSpPr>
            <a:spLocks noGrp="1"/>
          </p:cNvSpPr>
          <p:nvPr>
            <p:ph sz="quarter" idx="13"/>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855753" y="2429283"/>
            <a:ext cx="8640944" cy="3657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thread</a:t>
            </a:r>
            <a:endParaRPr lang="en-US" dirty="0"/>
          </a:p>
        </p:txBody>
      </p:sp>
      <p:pic>
        <p:nvPicPr>
          <p:cNvPr id="2050" name="Picture 2"/>
          <p:cNvPicPr>
            <a:picLocks noGrp="1" noChangeAspect="1" noChangeArrowheads="1"/>
          </p:cNvPicPr>
          <p:nvPr>
            <p:ph sz="quarter" idx="13"/>
          </p:nvPr>
        </p:nvPicPr>
        <p:blipFill>
          <a:blip r:embed="rId2"/>
          <a:srcRect/>
          <a:stretch>
            <a:fillRect/>
          </a:stretch>
        </p:blipFill>
        <p:spPr bwMode="auto">
          <a:xfrm>
            <a:off x="1254034" y="2137553"/>
            <a:ext cx="8071757" cy="3587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thread</a:t>
            </a:r>
            <a:endParaRPr lang="en-US" dirty="0"/>
          </a:p>
        </p:txBody>
      </p:sp>
      <p:sp>
        <p:nvSpPr>
          <p:cNvPr id="3" name="Content Placeholder 2"/>
          <p:cNvSpPr>
            <a:spLocks noGrp="1"/>
          </p:cNvSpPr>
          <p:nvPr>
            <p:ph sz="quarter" idx="13"/>
          </p:nvPr>
        </p:nvSpPr>
        <p:spPr/>
        <p:txBody>
          <a:bodyPr/>
          <a:lstStyle/>
          <a:p>
            <a:r>
              <a:rPr lang="en-US" dirty="0" smtClean="0"/>
              <a:t>2. </a:t>
            </a:r>
            <a:r>
              <a:rPr lang="en-US" b="1" dirty="0" smtClean="0"/>
              <a:t>By implementing </a:t>
            </a:r>
            <a:r>
              <a:rPr lang="en-US" b="1" dirty="0" err="1" smtClean="0"/>
              <a:t>Runnable</a:t>
            </a:r>
            <a:r>
              <a:rPr lang="en-US" b="1" dirty="0" smtClean="0"/>
              <a:t> interface</a:t>
            </a:r>
          </a:p>
          <a:p>
            <a:r>
              <a:rPr lang="en-US" dirty="0" smtClean="0"/>
              <a:t>Define a class that implements </a:t>
            </a:r>
            <a:r>
              <a:rPr lang="en-US" dirty="0" err="1" smtClean="0"/>
              <a:t>Runnable</a:t>
            </a:r>
            <a:r>
              <a:rPr lang="en-US" dirty="0" smtClean="0"/>
              <a:t> interface.</a:t>
            </a:r>
          </a:p>
          <a:p>
            <a:r>
              <a:rPr lang="en-US" dirty="0" smtClean="0"/>
              <a:t>The </a:t>
            </a:r>
            <a:r>
              <a:rPr lang="en-US" dirty="0" err="1" smtClean="0"/>
              <a:t>Runnable</a:t>
            </a:r>
            <a:r>
              <a:rPr lang="en-US" dirty="0" smtClean="0"/>
              <a:t> interface has only one method,</a:t>
            </a:r>
          </a:p>
          <a:p>
            <a:r>
              <a:rPr lang="en-US" dirty="0" smtClean="0"/>
              <a:t>run(), that is to be defined in the method with the code to be executed by the thread.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09392"/>
          </a:xfrm>
        </p:spPr>
        <p:txBody>
          <a:bodyPr/>
          <a:lstStyle/>
          <a:p>
            <a:r>
              <a:rPr lang="en-US" dirty="0" smtClean="0"/>
              <a:t>Creating thread</a:t>
            </a:r>
            <a:endParaRPr lang="en-US" dirty="0"/>
          </a:p>
        </p:txBody>
      </p:sp>
      <p:pic>
        <p:nvPicPr>
          <p:cNvPr id="1026" name="Picture 2"/>
          <p:cNvPicPr>
            <a:picLocks noGrp="1" noChangeAspect="1" noChangeArrowheads="1"/>
          </p:cNvPicPr>
          <p:nvPr>
            <p:ph sz="quarter" idx="13"/>
          </p:nvPr>
        </p:nvPicPr>
        <p:blipFill>
          <a:blip r:embed="rId2"/>
          <a:srcRect/>
          <a:stretch>
            <a:fillRect/>
          </a:stretch>
        </p:blipFill>
        <p:spPr bwMode="auto">
          <a:xfrm>
            <a:off x="1018903" y="1358198"/>
            <a:ext cx="8503919" cy="531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26957"/>
          </a:xfrm>
        </p:spPr>
        <p:txBody>
          <a:bodyPr/>
          <a:lstStyle/>
          <a:p>
            <a:r>
              <a:rPr lang="en-US" dirty="0" smtClean="0"/>
              <a:t>Creating thread</a:t>
            </a:r>
            <a:endParaRPr lang="en-US" dirty="0"/>
          </a:p>
        </p:txBody>
      </p:sp>
      <p:pic>
        <p:nvPicPr>
          <p:cNvPr id="1026" name="Picture 2"/>
          <p:cNvPicPr>
            <a:picLocks noGrp="1" noChangeAspect="1" noChangeArrowheads="1"/>
          </p:cNvPicPr>
          <p:nvPr>
            <p:ph sz="quarter" idx="13"/>
          </p:nvPr>
        </p:nvPicPr>
        <p:blipFill>
          <a:blip r:embed="rId2"/>
          <a:srcRect/>
          <a:stretch>
            <a:fillRect/>
          </a:stretch>
        </p:blipFill>
        <p:spPr bwMode="auto">
          <a:xfrm>
            <a:off x="914401" y="1456934"/>
            <a:ext cx="5697793" cy="423847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658791" y="1492702"/>
            <a:ext cx="4823459" cy="41590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r>
              <a:rPr lang="en-US" dirty="0" smtClean="0"/>
              <a:t>THREAD METHODS</a:t>
            </a:r>
            <a:endParaRPr lang="en-US" dirty="0"/>
          </a:p>
        </p:txBody>
      </p:sp>
      <p:sp>
        <p:nvSpPr>
          <p:cNvPr id="3" name="Content Placeholder 2"/>
          <p:cNvSpPr>
            <a:spLocks noGrp="1"/>
          </p:cNvSpPr>
          <p:nvPr>
            <p:ph sz="quarter" idx="13"/>
          </p:nvPr>
        </p:nvSpPr>
        <p:spPr>
          <a:xfrm>
            <a:off x="913774" y="1410790"/>
            <a:ext cx="10363826" cy="4380410"/>
          </a:xfrm>
        </p:spPr>
        <p:txBody>
          <a:bodyPr/>
          <a:lstStyle/>
          <a:p>
            <a:r>
              <a:rPr lang="en-US" dirty="0" smtClean="0"/>
              <a:t>Thread is a class found in </a:t>
            </a:r>
            <a:r>
              <a:rPr lang="en-US" dirty="0" err="1" smtClean="0"/>
              <a:t>java.lang</a:t>
            </a:r>
            <a:r>
              <a:rPr lang="en-US" dirty="0" smtClean="0"/>
              <a:t> package.</a:t>
            </a:r>
          </a:p>
          <a:p>
            <a:r>
              <a:rPr lang="en-US" b="1" dirty="0" smtClean="0"/>
              <a:t>void start()</a:t>
            </a:r>
          </a:p>
          <a:p>
            <a:pPr lvl="1"/>
            <a:r>
              <a:rPr lang="en-US" dirty="0" smtClean="0"/>
              <a:t>This method will start a new thread of execution by</a:t>
            </a:r>
          </a:p>
          <a:p>
            <a:pPr lvl="1"/>
            <a:r>
              <a:rPr lang="en-US" dirty="0" smtClean="0"/>
              <a:t>calling run() method of Thread/</a:t>
            </a:r>
            <a:r>
              <a:rPr lang="en-US" dirty="0" err="1" smtClean="0"/>
              <a:t>runnable</a:t>
            </a:r>
            <a:r>
              <a:rPr lang="en-US" dirty="0" smtClean="0"/>
              <a:t> object.</a:t>
            </a:r>
          </a:p>
          <a:p>
            <a:r>
              <a:rPr lang="en-US" b="1" dirty="0" smtClean="0"/>
              <a:t>void run() </a:t>
            </a:r>
          </a:p>
          <a:p>
            <a:pPr lvl="1"/>
            <a:r>
              <a:rPr lang="en-US" dirty="0" smtClean="0"/>
              <a:t>This method is the entry point of the thread. </a:t>
            </a:r>
          </a:p>
          <a:p>
            <a:pPr lvl="1"/>
            <a:r>
              <a:rPr lang="en-US" dirty="0" smtClean="0"/>
              <a:t>Execution of thread starts from this method.</a:t>
            </a:r>
          </a:p>
          <a:p>
            <a:r>
              <a:rPr lang="en-US" dirty="0" smtClean="0"/>
              <a:t>There are various other methods of  thread class. They are yield (), sleep (), stop (), isAL1ve () and join () method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r>
              <a:rPr lang="en-US" dirty="0" smtClean="0"/>
              <a:t>THREAD METHODS</a:t>
            </a:r>
            <a:endParaRPr lang="en-US" dirty="0"/>
          </a:p>
        </p:txBody>
      </p:sp>
      <p:sp>
        <p:nvSpPr>
          <p:cNvPr id="3" name="Content Placeholder 2"/>
          <p:cNvSpPr>
            <a:spLocks noGrp="1"/>
          </p:cNvSpPr>
          <p:nvPr>
            <p:ph sz="quarter" idx="13"/>
          </p:nvPr>
        </p:nvSpPr>
        <p:spPr>
          <a:xfrm>
            <a:off x="913774" y="1410790"/>
            <a:ext cx="10363826" cy="4380410"/>
          </a:xfrm>
        </p:spPr>
        <p:txBody>
          <a:bodyPr>
            <a:normAutofit fontScale="85000" lnSpcReduction="10000"/>
          </a:bodyPr>
          <a:lstStyle/>
          <a:p>
            <a:r>
              <a:rPr lang="en-US" dirty="0" smtClean="0"/>
              <a:t>Using yield (), sleep () and stop () method</a:t>
            </a:r>
          </a:p>
          <a:p>
            <a:r>
              <a:rPr lang="en-US" dirty="0" smtClean="0"/>
              <a:t>the yield (), sleep () and stop () methods are responsible for controlling the behavior of a thread and the transition of thread from one state to another</a:t>
            </a:r>
          </a:p>
          <a:p>
            <a:r>
              <a:rPr lang="en-US" b="1" dirty="0" smtClean="0"/>
              <a:t>void sleep(</a:t>
            </a:r>
            <a:r>
              <a:rPr lang="en-US" b="1" dirty="0" err="1" smtClean="0"/>
              <a:t>sleeptime</a:t>
            </a:r>
            <a:r>
              <a:rPr lang="en-US" b="1" dirty="0" smtClean="0"/>
              <a:t>)</a:t>
            </a:r>
          </a:p>
          <a:p>
            <a:pPr lvl="1"/>
            <a:r>
              <a:rPr lang="en-US" dirty="0" smtClean="0"/>
              <a:t>This method suspend the thread for mentioned time duration in argument (</a:t>
            </a:r>
            <a:r>
              <a:rPr lang="en-US" dirty="0" err="1" smtClean="0"/>
              <a:t>sleeptime</a:t>
            </a:r>
            <a:r>
              <a:rPr lang="en-US" dirty="0" smtClean="0"/>
              <a:t> in ms)</a:t>
            </a:r>
          </a:p>
          <a:p>
            <a:r>
              <a:rPr lang="en-US" b="1" dirty="0" smtClean="0"/>
              <a:t>void yield()</a:t>
            </a:r>
          </a:p>
          <a:p>
            <a:pPr lvl="1"/>
            <a:r>
              <a:rPr lang="en-US" dirty="0" smtClean="0"/>
              <a:t>By invoking this method the current thread pause its execution temporarily and allow other threads to execute</a:t>
            </a:r>
          </a:p>
          <a:p>
            <a:pPr lvl="1"/>
            <a:r>
              <a:rPr lang="en-US" dirty="0" smtClean="0"/>
              <a:t>A </a:t>
            </a:r>
            <a:r>
              <a:rPr lang="en-US" b="1" dirty="0" smtClean="0"/>
              <a:t>yield()</a:t>
            </a:r>
            <a:r>
              <a:rPr lang="en-US" dirty="0" smtClean="0"/>
              <a:t> method is a </a:t>
            </a:r>
            <a:r>
              <a:rPr lang="en-US" b="1" dirty="0" smtClean="0"/>
              <a:t>static</a:t>
            </a:r>
            <a:r>
              <a:rPr lang="en-US" dirty="0" smtClean="0"/>
              <a:t> method of </a:t>
            </a:r>
            <a:r>
              <a:rPr lang="en-US" b="1" dirty="0" smtClean="0"/>
              <a:t>Thread </a:t>
            </a:r>
            <a:r>
              <a:rPr lang="en-US" dirty="0" smtClean="0"/>
              <a:t>class and it can stop the currently executing thread and will give a chance to </a:t>
            </a:r>
            <a:r>
              <a:rPr lang="en-US" b="1" dirty="0" smtClean="0"/>
              <a:t>other waiting threads of the same priority. </a:t>
            </a:r>
            <a:r>
              <a:rPr lang="en-US" dirty="0" smtClean="0"/>
              <a:t>If in case there are no waiting threads or if all the waiting threads have</a:t>
            </a:r>
            <a:r>
              <a:rPr lang="en-US" b="1" dirty="0" smtClean="0"/>
              <a:t> low priority</a:t>
            </a:r>
            <a:r>
              <a:rPr lang="en-US" dirty="0" smtClean="0"/>
              <a:t> then the same thread will continue its execution. The advantage of </a:t>
            </a:r>
            <a:r>
              <a:rPr lang="en-US" b="1" dirty="0" smtClean="0"/>
              <a:t>yield()</a:t>
            </a:r>
            <a:r>
              <a:rPr lang="en-US" dirty="0" smtClean="0"/>
              <a:t> method is to get a chance to execute other waiting threads so if our current thread takes more time to execute and allocate processor to other threads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r>
              <a:rPr lang="en-US" dirty="0" smtClean="0"/>
              <a:t>THREAD METHODS</a:t>
            </a:r>
            <a:endParaRPr lang="en-US" dirty="0"/>
          </a:p>
        </p:txBody>
      </p:sp>
      <p:sp>
        <p:nvSpPr>
          <p:cNvPr id="3" name="Content Placeholder 2"/>
          <p:cNvSpPr>
            <a:spLocks noGrp="1"/>
          </p:cNvSpPr>
          <p:nvPr>
            <p:ph sz="quarter" idx="13"/>
          </p:nvPr>
        </p:nvSpPr>
        <p:spPr>
          <a:xfrm>
            <a:off x="913774" y="1410790"/>
            <a:ext cx="10363826" cy="4380410"/>
          </a:xfrm>
        </p:spPr>
        <p:txBody>
          <a:bodyPr>
            <a:normAutofit fontScale="92500" lnSpcReduction="10000"/>
          </a:bodyPr>
          <a:lstStyle/>
          <a:p>
            <a:r>
              <a:rPr lang="en-US" dirty="0" smtClean="0"/>
              <a:t>The general form of sleep () method is:</a:t>
            </a:r>
          </a:p>
          <a:p>
            <a:r>
              <a:rPr lang="en-US" dirty="0" smtClean="0">
                <a:solidFill>
                  <a:srgbClr val="FF0000"/>
                </a:solidFill>
              </a:rPr>
              <a:t>static void sleep (long milliseconds) </a:t>
            </a:r>
            <a:r>
              <a:rPr lang="en-US" dirty="0" err="1" smtClean="0">
                <a:solidFill>
                  <a:srgbClr val="FF0000"/>
                </a:solidFill>
              </a:rPr>
              <a:t>throwS</a:t>
            </a:r>
            <a:r>
              <a:rPr lang="en-US" dirty="0" smtClean="0">
                <a:solidFill>
                  <a:srgbClr val="FF0000"/>
                </a:solidFill>
              </a:rPr>
              <a:t> Interrupted Exception</a:t>
            </a:r>
          </a:p>
          <a:p>
            <a:r>
              <a:rPr lang="en-US" dirty="0" smtClean="0"/>
              <a:t>where, milliseconds is the number of milliseconds to suspend. </a:t>
            </a:r>
          </a:p>
          <a:p>
            <a:r>
              <a:rPr lang="en-US" dirty="0" smtClean="0"/>
              <a:t>As the sleep () method  throws an exception, the call to sleep () method must be enclosed in a try block followed catch block otherwise the program will not compile.</a:t>
            </a:r>
          </a:p>
          <a:p>
            <a:r>
              <a:rPr lang="en-US" dirty="0" smtClean="0"/>
              <a:t>The general form of stop () method is:</a:t>
            </a:r>
          </a:p>
          <a:p>
            <a:r>
              <a:rPr lang="en-US" dirty="0" smtClean="0">
                <a:solidFill>
                  <a:srgbClr val="FF0000"/>
                </a:solidFill>
              </a:rPr>
              <a:t>static void stop ()</a:t>
            </a:r>
          </a:p>
          <a:p>
            <a:r>
              <a:rPr lang="en-US" dirty="0" smtClean="0"/>
              <a:t>The general form of yield () method is:</a:t>
            </a:r>
          </a:p>
          <a:p>
            <a:r>
              <a:rPr lang="en-US" dirty="0" smtClean="0">
                <a:solidFill>
                  <a:srgbClr val="FF0000"/>
                </a:solidFill>
              </a:rPr>
              <a:t>static void yield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r>
              <a:rPr lang="en-US" dirty="0" smtClean="0"/>
              <a:t>THREAD METHODS</a:t>
            </a:r>
            <a:endParaRPr lang="en-US" dirty="0"/>
          </a:p>
        </p:txBody>
      </p:sp>
      <p:graphicFrame>
        <p:nvGraphicFramePr>
          <p:cNvPr id="6" name="Content Placeholder 5"/>
          <p:cNvGraphicFramePr>
            <a:graphicFrameLocks noGrp="1"/>
          </p:cNvGraphicFramePr>
          <p:nvPr>
            <p:ph sz="quarter" idx="13"/>
          </p:nvPr>
        </p:nvGraphicFramePr>
        <p:xfrm>
          <a:off x="914400" y="1489075"/>
          <a:ext cx="10363200" cy="3768725"/>
        </p:xfrm>
        <a:graphic>
          <a:graphicData uri="http://schemas.openxmlformats.org/drawingml/2006/table">
            <a:tbl>
              <a:tblPr firstRow="1" bandRow="1">
                <a:tableStyleId>{6E25E649-3F16-4E02-A733-19D2CDBF48F0}</a:tableStyleId>
              </a:tblPr>
              <a:tblGrid>
                <a:gridCol w="1123406"/>
                <a:gridCol w="1946365"/>
                <a:gridCol w="2769326"/>
                <a:gridCol w="4524103"/>
              </a:tblGrid>
              <a:tr h="431165">
                <a:tc>
                  <a:txBody>
                    <a:bodyPr/>
                    <a:lstStyle/>
                    <a:p>
                      <a:r>
                        <a:rPr lang="en-US" dirty="0" err="1" smtClean="0"/>
                        <a:t>Sr</a:t>
                      </a:r>
                      <a:r>
                        <a:rPr lang="en-US" dirty="0" smtClean="0"/>
                        <a:t>  No</a:t>
                      </a:r>
                      <a:endParaRPr lang="en-US" dirty="0"/>
                    </a:p>
                  </a:txBody>
                  <a:tcPr/>
                </a:tc>
                <a:tc>
                  <a:txBody>
                    <a:bodyPr/>
                    <a:lstStyle/>
                    <a:p>
                      <a:r>
                        <a:rPr lang="en-US" dirty="0" smtClean="0"/>
                        <a:t>Type/Modifier</a:t>
                      </a:r>
                      <a:endParaRPr lang="en-US" dirty="0"/>
                    </a:p>
                  </a:txBody>
                  <a:tcPr/>
                </a:tc>
                <a:tc>
                  <a:txBody>
                    <a:bodyPr/>
                    <a:lstStyle/>
                    <a:p>
                      <a:r>
                        <a:rPr lang="en-US" dirty="0" smtClean="0"/>
                        <a:t>Method</a:t>
                      </a:r>
                      <a:endParaRPr lang="en-US" dirty="0"/>
                    </a:p>
                  </a:txBody>
                  <a:tcPr/>
                </a:tc>
                <a:tc>
                  <a:txBody>
                    <a:bodyPr/>
                    <a:lstStyle/>
                    <a:p>
                      <a:r>
                        <a:rPr lang="en-US" dirty="0" smtClean="0"/>
                        <a:t>Meaning</a:t>
                      </a:r>
                      <a:endParaRPr lang="en-US" dirty="0"/>
                    </a:p>
                  </a:txBody>
                  <a:tcPr/>
                </a:tc>
              </a:tr>
              <a:tr h="370840">
                <a:tc>
                  <a:txBody>
                    <a:bodyPr/>
                    <a:lstStyle/>
                    <a:p>
                      <a:pPr marL="198755" marR="0">
                        <a:lnSpc>
                          <a:spcPts val="1955"/>
                        </a:lnSpc>
                        <a:spcBef>
                          <a:spcPts val="0"/>
                        </a:spcBef>
                        <a:spcAft>
                          <a:spcPts val="0"/>
                        </a:spcAft>
                      </a:pPr>
                      <a:r>
                        <a:rPr lang="en-US" sz="1200" dirty="0"/>
                        <a:t>1)</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800" b="1" u="none" strike="noStrike" dirty="0">
                          <a:hlinkClick r:id="rId2"/>
                        </a:rPr>
                        <a:t>start()</a:t>
                      </a:r>
                      <a:endParaRPr lang="en-US" sz="18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It is used to start the execution of the thread.</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t>2)</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dirty="0"/>
                        <a:t>void</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800" b="1" u="none" strike="noStrike" dirty="0">
                          <a:hlinkClick r:id="rId3"/>
                        </a:rPr>
                        <a:t>run()</a:t>
                      </a:r>
                      <a:endParaRPr lang="en-US" sz="18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It is used to do an action for a thread.</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t>3)</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static 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800" b="1" u="none" strike="noStrike" dirty="0">
                          <a:hlinkClick r:id="rId4"/>
                        </a:rPr>
                        <a:t>sleep()</a:t>
                      </a:r>
                      <a:endParaRPr lang="en-US" sz="18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It sleeps a thread for the specified amount of time.</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t>4)</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static Thread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800" b="1" u="none" strike="noStrike" dirty="0" err="1">
                          <a:hlinkClick r:id="rId5"/>
                        </a:rPr>
                        <a:t>currentThread</a:t>
                      </a:r>
                      <a:r>
                        <a:rPr lang="en-US" sz="1800" b="1" u="none" strike="noStrike" dirty="0">
                          <a:hlinkClick r:id="rId5"/>
                        </a:rPr>
                        <a:t>()</a:t>
                      </a:r>
                      <a:endParaRPr lang="en-US" sz="18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It returns a reference to the currently executing thread object.</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t>5)</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800" b="1" u="none" strike="noStrike" dirty="0">
                          <a:hlinkClick r:id="rId6"/>
                        </a:rPr>
                        <a:t>join()</a:t>
                      </a:r>
                      <a:endParaRPr lang="en-US" sz="18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dirty="0"/>
                        <a:t>It waits for a thread to die.</a:t>
                      </a:r>
                      <a:endParaRPr lang="en-US" sz="1100" dirty="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t>6)</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int</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800" b="1" u="none" strike="noStrike" dirty="0" err="1">
                          <a:hlinkClick r:id="rId7"/>
                        </a:rPr>
                        <a:t>getPriority</a:t>
                      </a:r>
                      <a:r>
                        <a:rPr lang="en-US" sz="1800" b="1" u="none" strike="noStrike" dirty="0">
                          <a:hlinkClick r:id="rId7"/>
                        </a:rPr>
                        <a:t>()</a:t>
                      </a:r>
                      <a:endParaRPr lang="en-US" sz="18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dirty="0"/>
                        <a:t>It returns the priority of the thread.</a:t>
                      </a:r>
                      <a:endParaRPr lang="en-US" sz="1100" dirty="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t>7)</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800" b="1" u="none" strike="noStrike" dirty="0" err="1">
                          <a:hlinkClick r:id="rId8"/>
                        </a:rPr>
                        <a:t>setPriority</a:t>
                      </a:r>
                      <a:r>
                        <a:rPr lang="en-US" sz="1800" b="1" u="none" strike="noStrike" dirty="0">
                          <a:hlinkClick r:id="rId8"/>
                        </a:rPr>
                        <a:t>()</a:t>
                      </a:r>
                      <a:endParaRPr lang="en-US" sz="18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dirty="0"/>
                        <a:t>It changes the priority of the thread.</a:t>
                      </a:r>
                      <a:endParaRPr lang="en-US" sz="1100" dirty="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t>8)</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String</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800" b="1" u="none" strike="noStrike" dirty="0" err="1">
                          <a:hlinkClick r:id="rId9"/>
                        </a:rPr>
                        <a:t>getName</a:t>
                      </a:r>
                      <a:r>
                        <a:rPr lang="en-US" sz="1800" b="1" u="none" strike="noStrike" dirty="0">
                          <a:hlinkClick r:id="rId9"/>
                        </a:rPr>
                        <a:t>()</a:t>
                      </a:r>
                      <a:endParaRPr lang="en-US" sz="18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dirty="0"/>
                        <a:t>It returns the name of the thread.</a:t>
                      </a:r>
                      <a:endParaRPr lang="en-US" sz="1100" dirty="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t>9)</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800" b="1" u="none" strike="noStrike" dirty="0" err="1">
                          <a:hlinkClick r:id="rId10"/>
                        </a:rPr>
                        <a:t>setName</a:t>
                      </a:r>
                      <a:r>
                        <a:rPr lang="en-US" sz="1800" b="1" u="none" strike="noStrike" dirty="0">
                          <a:hlinkClick r:id="rId10"/>
                        </a:rPr>
                        <a:t>()</a:t>
                      </a:r>
                      <a:endParaRPr lang="en-US" sz="18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dirty="0"/>
                        <a:t>It changes the name of the thread.</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concept</a:t>
            </a:r>
            <a:endParaRPr lang="en-US" dirty="0"/>
          </a:p>
        </p:txBody>
      </p:sp>
      <p:sp>
        <p:nvSpPr>
          <p:cNvPr id="3" name="Content Placeholder 2"/>
          <p:cNvSpPr>
            <a:spLocks noGrp="1"/>
          </p:cNvSpPr>
          <p:nvPr>
            <p:ph sz="quarter" idx="13"/>
          </p:nvPr>
        </p:nvSpPr>
        <p:spPr>
          <a:xfrm>
            <a:off x="913774" y="1916724"/>
            <a:ext cx="10363826" cy="3874476"/>
          </a:xfrm>
        </p:spPr>
        <p:txBody>
          <a:bodyPr>
            <a:normAutofit fontScale="92500" lnSpcReduction="20000"/>
          </a:bodyPr>
          <a:lstStyle/>
          <a:p>
            <a:r>
              <a:rPr lang="en-US" dirty="0" smtClean="0"/>
              <a:t>Process and Thread are two basic units of Java program execution</a:t>
            </a:r>
          </a:p>
          <a:p>
            <a:r>
              <a:rPr lang="en-US" b="1" dirty="0" smtClean="0"/>
              <a:t>Process: </a:t>
            </a:r>
            <a:r>
              <a:rPr lang="en-US" dirty="0" smtClean="0"/>
              <a:t>A process is a self contained execution environment and it can be seen as a program or application.</a:t>
            </a:r>
          </a:p>
          <a:p>
            <a:r>
              <a:rPr lang="en-US" dirty="0" smtClean="0"/>
              <a:t>A program contains only single sequential flow of control (start, performs series of operation, ends)(only one statement under execution at any given point of time)</a:t>
            </a:r>
          </a:p>
          <a:p>
            <a:r>
              <a:rPr lang="en-US" dirty="0" smtClean="0"/>
              <a:t>A Thread is like a program which has a single flow of control.( it has starting point, execution part and an end) </a:t>
            </a:r>
          </a:p>
          <a:p>
            <a:r>
              <a:rPr lang="en-US" dirty="0" smtClean="0"/>
              <a:t>• </a:t>
            </a:r>
            <a:r>
              <a:rPr lang="en-US" b="1" dirty="0" smtClean="0"/>
              <a:t>Thread: It can be called </a:t>
            </a:r>
            <a:r>
              <a:rPr lang="en-US" b="1" i="1" dirty="0" smtClean="0"/>
              <a:t>lightweight process</a:t>
            </a:r>
          </a:p>
          <a:p>
            <a:r>
              <a:rPr lang="en-US" dirty="0" smtClean="0"/>
              <a:t>• Thread requires less resources to create and exists in the process</a:t>
            </a:r>
          </a:p>
          <a:p>
            <a:r>
              <a:rPr lang="en-US" dirty="0" smtClean="0"/>
              <a:t>• Thread shares the process resources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r>
              <a:rPr lang="en-US" dirty="0" smtClean="0"/>
              <a:t>THREAD METHODS</a:t>
            </a:r>
            <a:endParaRPr lang="en-US" dirty="0"/>
          </a:p>
        </p:txBody>
      </p:sp>
      <p:graphicFrame>
        <p:nvGraphicFramePr>
          <p:cNvPr id="6" name="Content Placeholder 5"/>
          <p:cNvGraphicFramePr>
            <a:graphicFrameLocks noGrp="1"/>
          </p:cNvGraphicFramePr>
          <p:nvPr>
            <p:ph sz="quarter" idx="13"/>
          </p:nvPr>
        </p:nvGraphicFramePr>
        <p:xfrm>
          <a:off x="914400" y="1489075"/>
          <a:ext cx="10363200" cy="4043045"/>
        </p:xfrm>
        <a:graphic>
          <a:graphicData uri="http://schemas.openxmlformats.org/drawingml/2006/table">
            <a:tbl>
              <a:tblPr firstRow="1" bandRow="1">
                <a:tableStyleId>{6E25E649-3F16-4E02-A733-19D2CDBF48F0}</a:tableStyleId>
              </a:tblPr>
              <a:tblGrid>
                <a:gridCol w="1123406"/>
                <a:gridCol w="1946365"/>
                <a:gridCol w="2769326"/>
                <a:gridCol w="4524103"/>
              </a:tblGrid>
              <a:tr h="431165">
                <a:tc>
                  <a:txBody>
                    <a:bodyPr/>
                    <a:lstStyle/>
                    <a:p>
                      <a:r>
                        <a:rPr lang="en-US" dirty="0" err="1" smtClean="0"/>
                        <a:t>Sr</a:t>
                      </a:r>
                      <a:r>
                        <a:rPr lang="en-US" dirty="0" smtClean="0"/>
                        <a:t>  No</a:t>
                      </a:r>
                      <a:endParaRPr lang="en-US" dirty="0"/>
                    </a:p>
                  </a:txBody>
                  <a:tcPr/>
                </a:tc>
                <a:tc>
                  <a:txBody>
                    <a:bodyPr/>
                    <a:lstStyle/>
                    <a:p>
                      <a:r>
                        <a:rPr lang="en-US" dirty="0" smtClean="0"/>
                        <a:t>Type/Modifier</a:t>
                      </a:r>
                      <a:endParaRPr lang="en-US" dirty="0"/>
                    </a:p>
                  </a:txBody>
                  <a:tcPr/>
                </a:tc>
                <a:tc>
                  <a:txBody>
                    <a:bodyPr/>
                    <a:lstStyle/>
                    <a:p>
                      <a:r>
                        <a:rPr lang="en-US" dirty="0" smtClean="0"/>
                        <a:t>Method</a:t>
                      </a:r>
                      <a:endParaRPr lang="en-US" dirty="0"/>
                    </a:p>
                  </a:txBody>
                  <a:tcPr/>
                </a:tc>
                <a:tc>
                  <a:txBody>
                    <a:bodyPr/>
                    <a:lstStyle/>
                    <a:p>
                      <a:r>
                        <a:rPr lang="en-US" dirty="0" smtClean="0"/>
                        <a:t>Meaning</a:t>
                      </a:r>
                      <a:endParaRPr lang="en-US" dirty="0"/>
                    </a:p>
                  </a:txBody>
                  <a:tcPr/>
                </a:tc>
              </a:tr>
              <a:tr h="370840">
                <a:tc>
                  <a:txBody>
                    <a:bodyPr/>
                    <a:lstStyle/>
                    <a:p>
                      <a:pPr marL="198755" marR="0">
                        <a:lnSpc>
                          <a:spcPts val="1955"/>
                        </a:lnSpc>
                        <a:spcBef>
                          <a:spcPts val="0"/>
                        </a:spcBef>
                        <a:spcAft>
                          <a:spcPts val="0"/>
                        </a:spcAft>
                      </a:pPr>
                      <a:r>
                        <a:rPr lang="en-US" sz="1200" dirty="0">
                          <a:solidFill>
                            <a:srgbClr val="000000"/>
                          </a:solidFill>
                          <a:latin typeface="Bookman Old Style"/>
                          <a:ea typeface="Times New Roman"/>
                          <a:cs typeface="Times New Roman"/>
                        </a:rPr>
                        <a:t>10)</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long</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b="1" u="none" strike="noStrike" dirty="0" err="1">
                          <a:solidFill>
                            <a:srgbClr val="FF0000"/>
                          </a:solidFill>
                          <a:latin typeface="Bookman Old Style"/>
                          <a:ea typeface="Times New Roman"/>
                          <a:cs typeface="Times New Roman"/>
                          <a:hlinkClick r:id="rId2"/>
                        </a:rPr>
                        <a:t>getId</a:t>
                      </a:r>
                      <a:r>
                        <a:rPr lang="en-US" sz="1200" b="1" u="none" strike="noStrike" dirty="0">
                          <a:solidFill>
                            <a:srgbClr val="FF0000"/>
                          </a:solidFill>
                          <a:latin typeface="Bookman Old Style"/>
                          <a:ea typeface="Times New Roman"/>
                          <a:cs typeface="Times New Roman"/>
                          <a:hlinkClick r:id="rId2"/>
                        </a:rPr>
                        <a:t>()</a:t>
                      </a:r>
                      <a:endParaRPr lang="en-US" sz="11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returns the id of the thread.</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11)</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boolean</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b="1" u="none" strike="noStrike" dirty="0" err="1">
                          <a:solidFill>
                            <a:srgbClr val="FF0000"/>
                          </a:solidFill>
                          <a:latin typeface="Bookman Old Style"/>
                          <a:ea typeface="Times New Roman"/>
                          <a:cs typeface="Times New Roman"/>
                          <a:hlinkClick r:id="rId3"/>
                        </a:rPr>
                        <a:t>isAlive</a:t>
                      </a:r>
                      <a:r>
                        <a:rPr lang="en-US" sz="1200" b="1" u="none" strike="noStrike" dirty="0">
                          <a:solidFill>
                            <a:srgbClr val="FF0000"/>
                          </a:solidFill>
                          <a:latin typeface="Bookman Old Style"/>
                          <a:ea typeface="Times New Roman"/>
                          <a:cs typeface="Times New Roman"/>
                          <a:hlinkClick r:id="rId3"/>
                        </a:rPr>
                        <a:t>()</a:t>
                      </a:r>
                      <a:endParaRPr lang="en-US" sz="11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tests if the thread is alive.</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12)</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static 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b="1" u="none" strike="noStrike" dirty="0">
                          <a:solidFill>
                            <a:srgbClr val="FF0000"/>
                          </a:solidFill>
                          <a:latin typeface="Bookman Old Style"/>
                          <a:ea typeface="Times New Roman"/>
                          <a:cs typeface="Times New Roman"/>
                          <a:hlinkClick r:id="rId4"/>
                        </a:rPr>
                        <a:t>yield()</a:t>
                      </a:r>
                      <a:endParaRPr lang="en-US" sz="11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causes the currently executing thread object to pause and allow other threads to execute temporarily.</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13)</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b="1" u="none" strike="noStrike" dirty="0">
                          <a:solidFill>
                            <a:srgbClr val="FF0000"/>
                          </a:solidFill>
                          <a:latin typeface="Bookman Old Style"/>
                          <a:ea typeface="Times New Roman"/>
                          <a:cs typeface="Times New Roman"/>
                          <a:hlinkClick r:id="rId5"/>
                        </a:rPr>
                        <a:t>suspend()</a:t>
                      </a:r>
                      <a:endParaRPr lang="en-US" sz="11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suspend the thread.</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14)</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b="1" u="none" strike="noStrike" dirty="0">
                          <a:solidFill>
                            <a:srgbClr val="FF0000"/>
                          </a:solidFill>
                          <a:latin typeface="Bookman Old Style"/>
                          <a:ea typeface="Times New Roman"/>
                          <a:cs typeface="Times New Roman"/>
                          <a:hlinkClick r:id="rId6"/>
                        </a:rPr>
                        <a:t>resume()</a:t>
                      </a:r>
                      <a:endParaRPr lang="en-US" sz="11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resume the suspended thread.</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15)</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b="1" u="none" strike="noStrike" dirty="0">
                          <a:solidFill>
                            <a:srgbClr val="FF0000"/>
                          </a:solidFill>
                          <a:latin typeface="Bookman Old Style"/>
                          <a:ea typeface="Times New Roman"/>
                          <a:cs typeface="Times New Roman"/>
                          <a:hlinkClick r:id="rId7"/>
                        </a:rPr>
                        <a:t>stop()</a:t>
                      </a:r>
                      <a:endParaRPr lang="en-US" sz="11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stop the thread.</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16)</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b="1" u="none" strike="noStrike" dirty="0">
                          <a:solidFill>
                            <a:srgbClr val="FF0000"/>
                          </a:solidFill>
                          <a:latin typeface="Bookman Old Style"/>
                          <a:ea typeface="Times New Roman"/>
                          <a:cs typeface="Times New Roman"/>
                          <a:hlinkClick r:id="rId8"/>
                        </a:rPr>
                        <a:t>destroy()</a:t>
                      </a:r>
                      <a:endParaRPr lang="en-US" sz="11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destroy the thread group and all of its subgroups.</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17)</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boolean</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b="1" u="none" strike="noStrike" dirty="0" err="1">
                          <a:solidFill>
                            <a:srgbClr val="FF0000"/>
                          </a:solidFill>
                          <a:latin typeface="Bookman Old Style"/>
                          <a:ea typeface="Times New Roman"/>
                          <a:cs typeface="Times New Roman"/>
                          <a:hlinkClick r:id="rId9"/>
                        </a:rPr>
                        <a:t>isDaemon</a:t>
                      </a:r>
                      <a:r>
                        <a:rPr lang="en-US" sz="1200" b="1" u="none" strike="noStrike" dirty="0">
                          <a:solidFill>
                            <a:srgbClr val="FF0000"/>
                          </a:solidFill>
                          <a:latin typeface="Bookman Old Style"/>
                          <a:ea typeface="Times New Roman"/>
                          <a:cs typeface="Times New Roman"/>
                          <a:hlinkClick r:id="rId9"/>
                        </a:rPr>
                        <a:t>()</a:t>
                      </a:r>
                      <a:endParaRPr lang="en-US" sz="11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tests if the thread is a daemon thread.</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18)</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b="1" u="none" strike="noStrike" dirty="0" err="1">
                          <a:solidFill>
                            <a:srgbClr val="FF0000"/>
                          </a:solidFill>
                          <a:latin typeface="Bookman Old Style"/>
                          <a:ea typeface="Times New Roman"/>
                          <a:cs typeface="Times New Roman"/>
                          <a:hlinkClick r:id="rId10"/>
                        </a:rPr>
                        <a:t>setDaemon</a:t>
                      </a:r>
                      <a:r>
                        <a:rPr lang="en-US" sz="1200" b="1" u="none" strike="noStrike" dirty="0">
                          <a:solidFill>
                            <a:srgbClr val="FF0000"/>
                          </a:solidFill>
                          <a:latin typeface="Bookman Old Style"/>
                          <a:ea typeface="Times New Roman"/>
                          <a:cs typeface="Times New Roman"/>
                          <a:hlinkClick r:id="rId10"/>
                        </a:rPr>
                        <a:t>()</a:t>
                      </a:r>
                      <a:endParaRPr lang="en-US" sz="1100" b="1"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dirty="0">
                          <a:solidFill>
                            <a:srgbClr val="000000"/>
                          </a:solidFill>
                          <a:latin typeface="Bookman Old Style"/>
                          <a:ea typeface="Times New Roman"/>
                          <a:cs typeface="Times New Roman"/>
                        </a:rPr>
                        <a:t>It marks the thread as daemon or user thread.</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r>
              <a:rPr lang="en-US" dirty="0" smtClean="0"/>
              <a:t>THREAD METHODS</a:t>
            </a:r>
            <a:endParaRPr lang="en-US" dirty="0"/>
          </a:p>
        </p:txBody>
      </p:sp>
      <p:graphicFrame>
        <p:nvGraphicFramePr>
          <p:cNvPr id="6" name="Content Placeholder 5"/>
          <p:cNvGraphicFramePr>
            <a:graphicFrameLocks noGrp="1"/>
          </p:cNvGraphicFramePr>
          <p:nvPr>
            <p:ph sz="quarter" idx="13"/>
          </p:nvPr>
        </p:nvGraphicFramePr>
        <p:xfrm>
          <a:off x="914400" y="1489075"/>
          <a:ext cx="10363200" cy="5236845"/>
        </p:xfrm>
        <a:graphic>
          <a:graphicData uri="http://schemas.openxmlformats.org/drawingml/2006/table">
            <a:tbl>
              <a:tblPr firstRow="1" bandRow="1">
                <a:tableStyleId>{6E25E649-3F16-4E02-A733-19D2CDBF48F0}</a:tableStyleId>
              </a:tblPr>
              <a:tblGrid>
                <a:gridCol w="1123406"/>
                <a:gridCol w="1946365"/>
                <a:gridCol w="2769326"/>
                <a:gridCol w="4524103"/>
              </a:tblGrid>
              <a:tr h="431165">
                <a:tc>
                  <a:txBody>
                    <a:bodyPr/>
                    <a:lstStyle/>
                    <a:p>
                      <a:r>
                        <a:rPr lang="en-US" dirty="0" err="1" smtClean="0"/>
                        <a:t>Sr</a:t>
                      </a:r>
                      <a:r>
                        <a:rPr lang="en-US" dirty="0" smtClean="0"/>
                        <a:t>  No</a:t>
                      </a:r>
                      <a:endParaRPr lang="en-US" dirty="0"/>
                    </a:p>
                  </a:txBody>
                  <a:tcPr/>
                </a:tc>
                <a:tc>
                  <a:txBody>
                    <a:bodyPr/>
                    <a:lstStyle/>
                    <a:p>
                      <a:r>
                        <a:rPr lang="en-US" dirty="0" smtClean="0"/>
                        <a:t>Type/Modifier</a:t>
                      </a:r>
                      <a:endParaRPr lang="en-US" dirty="0"/>
                    </a:p>
                  </a:txBody>
                  <a:tcPr/>
                </a:tc>
                <a:tc>
                  <a:txBody>
                    <a:bodyPr/>
                    <a:lstStyle/>
                    <a:p>
                      <a:r>
                        <a:rPr lang="en-US" dirty="0" smtClean="0"/>
                        <a:t>Method</a:t>
                      </a:r>
                      <a:endParaRPr lang="en-US" dirty="0"/>
                    </a:p>
                  </a:txBody>
                  <a:tcPr/>
                </a:tc>
                <a:tc>
                  <a:txBody>
                    <a:bodyPr/>
                    <a:lstStyle/>
                    <a:p>
                      <a:r>
                        <a:rPr lang="en-US" dirty="0" smtClean="0"/>
                        <a:t>Meaning</a:t>
                      </a:r>
                      <a:endParaRPr lang="en-US" dirty="0"/>
                    </a:p>
                  </a:txBody>
                  <a:tcPr/>
                </a:tc>
              </a:tr>
              <a:tr h="370840">
                <a:tc>
                  <a:txBody>
                    <a:bodyPr/>
                    <a:lstStyle/>
                    <a:p>
                      <a:pPr marL="198755" marR="0">
                        <a:lnSpc>
                          <a:spcPts val="1955"/>
                        </a:lnSpc>
                        <a:spcBef>
                          <a:spcPts val="0"/>
                        </a:spcBef>
                        <a:spcAft>
                          <a:spcPts val="0"/>
                        </a:spcAft>
                      </a:pPr>
                      <a:r>
                        <a:rPr lang="en-US" sz="1200" dirty="0" smtClean="0">
                          <a:solidFill>
                            <a:srgbClr val="000000"/>
                          </a:solidFill>
                          <a:latin typeface="Bookman Old Style"/>
                          <a:ea typeface="Times New Roman"/>
                          <a:cs typeface="Times New Roman"/>
                        </a:rPr>
                        <a:t>19)</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Thread.State</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u="none" strike="noStrike">
                          <a:solidFill>
                            <a:srgbClr val="FF0000"/>
                          </a:solidFill>
                          <a:latin typeface="Bookman Old Style"/>
                          <a:ea typeface="Times New Roman"/>
                          <a:cs typeface="Times New Roman"/>
                          <a:hlinkClick r:id="rId2"/>
                        </a:rPr>
                        <a:t>getState()</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return the state of the thread.</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dirty="0" smtClean="0">
                          <a:solidFill>
                            <a:srgbClr val="000000"/>
                          </a:solidFill>
                          <a:latin typeface="Bookman Old Style"/>
                          <a:ea typeface="Times New Roman"/>
                          <a:cs typeface="Times New Roman"/>
                        </a:rPr>
                        <a:t>20)</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ThreadGroup</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u="none" strike="noStrike">
                          <a:solidFill>
                            <a:srgbClr val="FF0000"/>
                          </a:solidFill>
                          <a:latin typeface="Bookman Old Style"/>
                          <a:ea typeface="Times New Roman"/>
                          <a:cs typeface="Times New Roman"/>
                          <a:hlinkClick r:id="rId3"/>
                        </a:rPr>
                        <a:t>getThreadGroup()</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return the thread group to which this thread belongs</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dirty="0" smtClean="0">
                          <a:solidFill>
                            <a:srgbClr val="000000"/>
                          </a:solidFill>
                          <a:latin typeface="Bookman Old Style"/>
                          <a:ea typeface="Times New Roman"/>
                          <a:cs typeface="Times New Roman"/>
                        </a:rPr>
                        <a:t>21)</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String</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u="none" strike="noStrike">
                          <a:solidFill>
                            <a:srgbClr val="FF0000"/>
                          </a:solidFill>
                          <a:latin typeface="Bookman Old Style"/>
                          <a:ea typeface="Times New Roman"/>
                          <a:cs typeface="Times New Roman"/>
                          <a:hlinkClick r:id="rId4"/>
                        </a:rPr>
                        <a:t>toString()</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return a string representation of this thread, including the thread's name, priority, and thread group.</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dirty="0" smtClean="0">
                          <a:solidFill>
                            <a:srgbClr val="000000"/>
                          </a:solidFill>
                          <a:latin typeface="Bookman Old Style"/>
                          <a:ea typeface="Times New Roman"/>
                          <a:cs typeface="Times New Roman"/>
                        </a:rPr>
                        <a:t>22)</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u="none" strike="noStrike">
                          <a:solidFill>
                            <a:srgbClr val="FF0000"/>
                          </a:solidFill>
                          <a:latin typeface="Bookman Old Style"/>
                          <a:ea typeface="Times New Roman"/>
                          <a:cs typeface="Times New Roman"/>
                          <a:hlinkClick r:id="rId5"/>
                        </a:rPr>
                        <a:t>notify()</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give the notification for only one thread which is waiting for a particular object.</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dirty="0" smtClean="0">
                          <a:solidFill>
                            <a:srgbClr val="000000"/>
                          </a:solidFill>
                          <a:latin typeface="Bookman Old Style"/>
                          <a:ea typeface="Times New Roman"/>
                          <a:cs typeface="Times New Roman"/>
                        </a:rPr>
                        <a:t>23)</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u="none" strike="noStrike">
                          <a:solidFill>
                            <a:srgbClr val="FF0000"/>
                          </a:solidFill>
                          <a:latin typeface="Bookman Old Style"/>
                          <a:ea typeface="Times New Roman"/>
                          <a:cs typeface="Times New Roman"/>
                          <a:hlinkClick r:id="rId6"/>
                        </a:rPr>
                        <a:t>notifyAll()</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give the notification to all waiting threads of a particular object.</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dirty="0" smtClean="0">
                          <a:solidFill>
                            <a:srgbClr val="000000"/>
                          </a:solidFill>
                          <a:latin typeface="Bookman Old Style"/>
                          <a:ea typeface="Times New Roman"/>
                          <a:cs typeface="Times New Roman"/>
                        </a:rPr>
                        <a:t>24)</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Thread.State</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u="none" strike="noStrike">
                          <a:solidFill>
                            <a:srgbClr val="FF0000"/>
                          </a:solidFill>
                          <a:latin typeface="Bookman Old Style"/>
                          <a:ea typeface="Times New Roman"/>
                          <a:cs typeface="Times New Roman"/>
                          <a:hlinkClick r:id="rId2"/>
                        </a:rPr>
                        <a:t>getState()</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return the state of the thread.</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dirty="0" smtClean="0">
                          <a:solidFill>
                            <a:srgbClr val="000000"/>
                          </a:solidFill>
                          <a:latin typeface="Bookman Old Style"/>
                          <a:ea typeface="Times New Roman"/>
                          <a:cs typeface="Times New Roman"/>
                        </a:rPr>
                        <a:t>25)</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ThreadGroup</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u="none" strike="noStrike">
                          <a:solidFill>
                            <a:srgbClr val="FF0000"/>
                          </a:solidFill>
                          <a:latin typeface="Bookman Old Style"/>
                          <a:ea typeface="Times New Roman"/>
                          <a:cs typeface="Times New Roman"/>
                          <a:hlinkClick r:id="rId3"/>
                        </a:rPr>
                        <a:t>getThreadGroup()</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return the thread group to which this thread belongs</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dirty="0" smtClean="0">
                          <a:solidFill>
                            <a:srgbClr val="000000"/>
                          </a:solidFill>
                          <a:latin typeface="Bookman Old Style"/>
                          <a:ea typeface="Times New Roman"/>
                          <a:cs typeface="Times New Roman"/>
                        </a:rPr>
                        <a:t>26)</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String</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u="none" strike="noStrike">
                          <a:solidFill>
                            <a:srgbClr val="FF0000"/>
                          </a:solidFill>
                          <a:latin typeface="Bookman Old Style"/>
                          <a:ea typeface="Times New Roman"/>
                          <a:cs typeface="Times New Roman"/>
                          <a:hlinkClick r:id="rId4"/>
                        </a:rPr>
                        <a:t>toString()</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It is used to return a string representation of this thread, including the thread's name, priority, and thread group.</a:t>
                      </a:r>
                      <a:endParaRPr lang="en-US" sz="1100">
                        <a:latin typeface="Calibri"/>
                        <a:ea typeface="Calibri"/>
                        <a:cs typeface="Times New Roman"/>
                      </a:endParaRPr>
                    </a:p>
                  </a:txBody>
                  <a:tcPr marL="68580" marR="68580" marT="0" marB="0"/>
                </a:tc>
              </a:tr>
              <a:tr h="370840">
                <a:tc>
                  <a:txBody>
                    <a:bodyPr/>
                    <a:lstStyle/>
                    <a:p>
                      <a:pPr marL="198755" marR="0">
                        <a:lnSpc>
                          <a:spcPts val="1955"/>
                        </a:lnSpc>
                        <a:spcBef>
                          <a:spcPts val="0"/>
                        </a:spcBef>
                        <a:spcAft>
                          <a:spcPts val="0"/>
                        </a:spcAft>
                      </a:pPr>
                      <a:r>
                        <a:rPr lang="en-US" sz="1200" dirty="0" smtClean="0">
                          <a:solidFill>
                            <a:srgbClr val="000000"/>
                          </a:solidFill>
                          <a:latin typeface="Bookman Old Style"/>
                          <a:ea typeface="Times New Roman"/>
                          <a:cs typeface="Times New Roman"/>
                        </a:rPr>
                        <a:t>27)</a:t>
                      </a:r>
                      <a:endParaRPr lang="en-US" sz="1100" dirty="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a:solidFill>
                            <a:srgbClr val="000000"/>
                          </a:solidFill>
                          <a:latin typeface="Bookman Old Style"/>
                          <a:ea typeface="Times New Roman"/>
                          <a:cs typeface="Times New Roman"/>
                        </a:rPr>
                        <a:t>void</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u="none" strike="noStrike">
                          <a:solidFill>
                            <a:srgbClr val="FF0000"/>
                          </a:solidFill>
                          <a:latin typeface="Bookman Old Style"/>
                          <a:ea typeface="Times New Roman"/>
                          <a:cs typeface="Times New Roman"/>
                          <a:hlinkClick r:id="rId5"/>
                        </a:rPr>
                        <a:t>notify()</a:t>
                      </a:r>
                      <a:endParaRPr lang="en-US" sz="1100">
                        <a:latin typeface="Calibri"/>
                        <a:ea typeface="Calibri"/>
                        <a:cs typeface="Times New Roman"/>
                      </a:endParaRPr>
                    </a:p>
                  </a:txBody>
                  <a:tcPr marL="68580" marR="68580" marT="0" marB="0"/>
                </a:tc>
                <a:tc>
                  <a:txBody>
                    <a:bodyPr/>
                    <a:lstStyle/>
                    <a:p>
                      <a:pPr marL="198755" marR="0">
                        <a:lnSpc>
                          <a:spcPts val="1955"/>
                        </a:lnSpc>
                        <a:spcBef>
                          <a:spcPts val="0"/>
                        </a:spcBef>
                        <a:spcAft>
                          <a:spcPts val="0"/>
                        </a:spcAft>
                      </a:pPr>
                      <a:r>
                        <a:rPr lang="en-US" sz="1200" dirty="0">
                          <a:solidFill>
                            <a:srgbClr val="000000"/>
                          </a:solidFill>
                          <a:latin typeface="Bookman Old Style"/>
                          <a:ea typeface="Times New Roman"/>
                          <a:cs typeface="Times New Roman"/>
                        </a:rPr>
                        <a:t>It is used to give the notification for only one thread which is waiting for a particular object.</a:t>
                      </a:r>
                      <a:endParaRPr lang="en-US" sz="11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8397"/>
          </a:xfrm>
        </p:spPr>
        <p:txBody>
          <a:bodyPr/>
          <a:lstStyle/>
          <a:p>
            <a:r>
              <a:rPr lang="en-US" dirty="0" smtClean="0"/>
              <a:t>Using </a:t>
            </a:r>
            <a:r>
              <a:rPr lang="en-US" dirty="0" err="1" smtClean="0"/>
              <a:t>isAlive</a:t>
            </a:r>
            <a:r>
              <a:rPr lang="en-US" dirty="0" smtClean="0"/>
              <a:t> () and join () Method</a:t>
            </a:r>
            <a:endParaRPr lang="en-US" dirty="0"/>
          </a:p>
        </p:txBody>
      </p:sp>
      <p:sp>
        <p:nvSpPr>
          <p:cNvPr id="3" name="Content Placeholder 2"/>
          <p:cNvSpPr>
            <a:spLocks noGrp="1"/>
          </p:cNvSpPr>
          <p:nvPr>
            <p:ph sz="quarter" idx="13"/>
          </p:nvPr>
        </p:nvSpPr>
        <p:spPr>
          <a:xfrm>
            <a:off x="913774" y="1567544"/>
            <a:ext cx="10363826" cy="4223656"/>
          </a:xfrm>
        </p:spPr>
        <p:txBody>
          <a:bodyPr>
            <a:normAutofit fontScale="85000" lnSpcReduction="10000"/>
          </a:bodyPr>
          <a:lstStyle/>
          <a:p>
            <a:r>
              <a:rPr lang="en-US" dirty="0" smtClean="0"/>
              <a:t>the main thread must often be the last thread to terminate since it performs several other tasks. </a:t>
            </a:r>
          </a:p>
          <a:p>
            <a:r>
              <a:rPr lang="en-US" dirty="0" smtClean="0"/>
              <a:t>For this, we can invoke sleep () method within main () method  which makes the main thread sleep for specified period of time until all the child threads complete their execution. </a:t>
            </a:r>
          </a:p>
          <a:p>
            <a:r>
              <a:rPr lang="en-US" dirty="0" smtClean="0"/>
              <a:t>However, it 1s not considered a good approach as the main thread has no information when a child thread will finish its execution. </a:t>
            </a:r>
          </a:p>
          <a:p>
            <a:r>
              <a:rPr lang="en-US" dirty="0" smtClean="0"/>
              <a:t>In this case, the main thread has to sleep for a period of long enough to assure the termination of child threads prior to its termination. </a:t>
            </a:r>
          </a:p>
          <a:p>
            <a:r>
              <a:rPr lang="en-US" dirty="0" smtClean="0"/>
              <a:t>For example. the main thread is made to sleep for 2500 milliseconds and the child threads altogether take 10 milliseconds to terminate, then there will be a delay of 1500 milliseconds for the main </a:t>
            </a:r>
            <a:r>
              <a:rPr lang="en-US" dirty="0" err="1" smtClean="0"/>
              <a:t>threaD</a:t>
            </a:r>
            <a:r>
              <a:rPr lang="en-US" dirty="0" smtClean="0"/>
              <a:t> To terminate. </a:t>
            </a:r>
          </a:p>
          <a:p>
            <a:r>
              <a:rPr lang="en-US" dirty="0" smtClean="0"/>
              <a:t>Thus, it is necessary for the main thread to know when the child threads have finished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8397"/>
          </a:xfrm>
        </p:spPr>
        <p:txBody>
          <a:bodyPr/>
          <a:lstStyle/>
          <a:p>
            <a:r>
              <a:rPr lang="en-US" dirty="0" smtClean="0"/>
              <a:t>Using </a:t>
            </a:r>
            <a:r>
              <a:rPr lang="en-US" dirty="0" err="1" smtClean="0"/>
              <a:t>isAlive</a:t>
            </a:r>
            <a:r>
              <a:rPr lang="en-US" dirty="0" smtClean="0"/>
              <a:t> () and join () Method</a:t>
            </a:r>
            <a:endParaRPr lang="en-US" dirty="0"/>
          </a:p>
        </p:txBody>
      </p:sp>
      <p:sp>
        <p:nvSpPr>
          <p:cNvPr id="3" name="Content Placeholder 2"/>
          <p:cNvSpPr>
            <a:spLocks noGrp="1"/>
          </p:cNvSpPr>
          <p:nvPr>
            <p:ph sz="quarter" idx="13"/>
          </p:nvPr>
        </p:nvSpPr>
        <p:spPr>
          <a:xfrm>
            <a:off x="913774" y="1567544"/>
            <a:ext cx="10363826" cy="4223656"/>
          </a:xfrm>
        </p:spPr>
        <p:txBody>
          <a:bodyPr>
            <a:normAutofit fontScale="92500" lnSpcReduction="20000"/>
          </a:bodyPr>
          <a:lstStyle/>
          <a:p>
            <a:r>
              <a:rPr lang="en-US" dirty="0" smtClean="0"/>
              <a:t>There are two ways to determine whether a thread has ended.</a:t>
            </a:r>
          </a:p>
          <a:p>
            <a:r>
              <a:rPr lang="en-US" dirty="0" err="1" smtClean="0"/>
              <a:t>Isalive</a:t>
            </a:r>
            <a:r>
              <a:rPr lang="en-US" dirty="0" smtClean="0"/>
              <a:t>() and join() methods</a:t>
            </a:r>
          </a:p>
          <a:p>
            <a:pPr fontAlgn="base"/>
            <a:r>
              <a:rPr lang="en-US" b="1" dirty="0" err="1" smtClean="0"/>
              <a:t>isAlive</a:t>
            </a:r>
            <a:r>
              <a:rPr lang="en-US" b="1" dirty="0" smtClean="0"/>
              <a:t>() : </a:t>
            </a:r>
            <a:r>
              <a:rPr lang="en-US" dirty="0" smtClean="0"/>
              <a:t>It tests if this thread is alive. A thread is alive if it has been started and has not yet died. There is a transitional period from when a thread is running to when a thread is not running. After the run() method returns, there is a short period of time before the thread stops. If we want to know if the start method of the thread has been called or if thread has been terminated, we must use </a:t>
            </a:r>
            <a:r>
              <a:rPr lang="en-US" dirty="0" err="1" smtClean="0"/>
              <a:t>isAlive</a:t>
            </a:r>
            <a:r>
              <a:rPr lang="en-US" dirty="0" smtClean="0"/>
              <a:t>() method. This method is used to find out if a thread has actually been started and has yet not terminated.</a:t>
            </a:r>
          </a:p>
          <a:p>
            <a:pPr fontAlgn="base"/>
            <a:r>
              <a:rPr lang="en-US" b="1" dirty="0" smtClean="0"/>
              <a:t>General Syntax :</a:t>
            </a:r>
            <a:endParaRPr lang="en-US" dirty="0" smtClean="0"/>
          </a:p>
          <a:p>
            <a:pPr fontAlgn="base"/>
            <a:r>
              <a:rPr lang="en-US" dirty="0" smtClean="0">
                <a:solidFill>
                  <a:srgbClr val="FF0000"/>
                </a:solidFill>
              </a:rPr>
              <a:t>final </a:t>
            </a:r>
            <a:r>
              <a:rPr lang="en-US" dirty="0" err="1" smtClean="0">
                <a:solidFill>
                  <a:srgbClr val="FF0000"/>
                </a:solidFill>
              </a:rPr>
              <a:t>boolean</a:t>
            </a:r>
            <a:r>
              <a:rPr lang="en-US" dirty="0" smtClean="0">
                <a:solidFill>
                  <a:srgbClr val="FF0000"/>
                </a:solidFill>
              </a:rPr>
              <a:t> </a:t>
            </a:r>
            <a:r>
              <a:rPr lang="en-US" dirty="0" err="1" smtClean="0">
                <a:solidFill>
                  <a:srgbClr val="FF0000"/>
                </a:solidFill>
              </a:rPr>
              <a:t>isAlive</a:t>
            </a:r>
            <a:r>
              <a:rPr lang="en-US" dirty="0" smtClean="0">
                <a:solidFill>
                  <a:srgbClr val="FF0000"/>
                </a:solidFill>
              </a:rPr>
              <a:t>( )</a:t>
            </a:r>
            <a:r>
              <a:rPr lang="en-US" dirty="0" smtClean="0"/>
              <a:t> </a:t>
            </a:r>
          </a:p>
          <a:p>
            <a:pPr fontAlgn="base"/>
            <a:r>
              <a:rPr lang="en-US" b="1" dirty="0" smtClean="0"/>
              <a:t>Return Value: </a:t>
            </a:r>
            <a:r>
              <a:rPr lang="en-US" dirty="0" smtClean="0"/>
              <a:t>returns true if the thread upon which it is called is still running. It returns false otherwise.</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8397"/>
          </a:xfrm>
        </p:spPr>
        <p:txBody>
          <a:bodyPr/>
          <a:lstStyle/>
          <a:p>
            <a:r>
              <a:rPr lang="en-US" dirty="0" smtClean="0"/>
              <a:t>Using </a:t>
            </a:r>
            <a:r>
              <a:rPr lang="en-US" dirty="0" err="1" smtClean="0"/>
              <a:t>isAlive</a:t>
            </a:r>
            <a:r>
              <a:rPr lang="en-US" dirty="0" smtClean="0"/>
              <a:t> () and join () Method</a:t>
            </a:r>
            <a:endParaRPr lang="en-US" dirty="0"/>
          </a:p>
        </p:txBody>
      </p:sp>
      <p:sp>
        <p:nvSpPr>
          <p:cNvPr id="3" name="Content Placeholder 2"/>
          <p:cNvSpPr>
            <a:spLocks noGrp="1"/>
          </p:cNvSpPr>
          <p:nvPr>
            <p:ph sz="quarter" idx="13"/>
          </p:nvPr>
        </p:nvSpPr>
        <p:spPr>
          <a:xfrm>
            <a:off x="913774" y="1567544"/>
            <a:ext cx="10363826" cy="4223656"/>
          </a:xfrm>
        </p:spPr>
        <p:txBody>
          <a:bodyPr>
            <a:normAutofit fontScale="77500" lnSpcReduction="20000"/>
          </a:bodyPr>
          <a:lstStyle/>
          <a:p>
            <a:pPr fontAlgn="base"/>
            <a:r>
              <a:rPr lang="en-US" b="1" u="sng" dirty="0" smtClean="0">
                <a:hlinkClick r:id="rId2"/>
              </a:rPr>
              <a:t>join() :</a:t>
            </a:r>
            <a:r>
              <a:rPr lang="en-US" dirty="0" smtClean="0"/>
              <a:t> </a:t>
            </a:r>
          </a:p>
          <a:p>
            <a:pPr fontAlgn="base"/>
            <a:r>
              <a:rPr lang="en-US" dirty="0" smtClean="0"/>
              <a:t>When the join() method is called, the current thread will simply wait until the thread it is joining with is no longer alive.</a:t>
            </a:r>
          </a:p>
          <a:p>
            <a:pPr fontAlgn="base"/>
            <a:r>
              <a:rPr lang="en-US" dirty="0" smtClean="0"/>
              <a:t>Or we can say the method that you will more commonly use to wait for a thread to finish is called join( ). </a:t>
            </a:r>
          </a:p>
          <a:p>
            <a:pPr fontAlgn="base"/>
            <a:r>
              <a:rPr lang="en-US" dirty="0" smtClean="0"/>
              <a:t>This method waits until the thread on which it is called terminates. Its name comes from the concept of the calling thread waiting until the specified thread joins it. </a:t>
            </a:r>
          </a:p>
          <a:p>
            <a:pPr fontAlgn="base"/>
            <a:r>
              <a:rPr lang="en-US" dirty="0" smtClean="0"/>
              <a:t>Additional forms of join( ) allow you to specify a maximum amount of time that you want to wait for the specified thread to terminate.</a:t>
            </a:r>
            <a:br>
              <a:rPr lang="en-US" dirty="0" smtClean="0"/>
            </a:br>
            <a:r>
              <a:rPr lang="en-US" b="1" dirty="0" smtClean="0"/>
              <a:t>Syntax :final void join( ) throws </a:t>
            </a:r>
            <a:r>
              <a:rPr lang="en-US" b="1" dirty="0" err="1" smtClean="0"/>
              <a:t>InterruptedExceptionHere</a:t>
            </a:r>
            <a:r>
              <a:rPr lang="en-US" b="1" dirty="0" smtClean="0"/>
              <a:t> is an improved version of the preceding example that uses join( ) to ensure that the main thread is the last to stop. It also demonstrates the </a:t>
            </a:r>
            <a:r>
              <a:rPr lang="en-US" b="1" dirty="0" err="1" smtClean="0"/>
              <a:t>isAlive</a:t>
            </a:r>
            <a:r>
              <a:rPr lang="en-US" b="1" dirty="0" smtClean="0"/>
              <a:t>( ) method.</a:t>
            </a:r>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8397"/>
          </a:xfrm>
        </p:spPr>
        <p:txBody>
          <a:bodyPr/>
          <a:lstStyle/>
          <a:p>
            <a:r>
              <a:rPr lang="en-US" dirty="0" smtClean="0"/>
              <a:t>Using </a:t>
            </a:r>
            <a:r>
              <a:rPr lang="en-US" dirty="0" err="1" smtClean="0"/>
              <a:t>isAlive</a:t>
            </a:r>
            <a:r>
              <a:rPr lang="en-US" dirty="0" smtClean="0"/>
              <a:t> () and join () Method</a:t>
            </a:r>
            <a:endParaRPr lang="en-US" dirty="0"/>
          </a:p>
        </p:txBody>
      </p:sp>
      <p:pic>
        <p:nvPicPr>
          <p:cNvPr id="1026" name="Picture 2"/>
          <p:cNvPicPr>
            <a:picLocks noGrp="1" noChangeAspect="1" noChangeArrowheads="1"/>
          </p:cNvPicPr>
          <p:nvPr>
            <p:ph sz="quarter" idx="13"/>
          </p:nvPr>
        </p:nvPicPr>
        <p:blipFill>
          <a:blip r:embed="rId2"/>
          <a:srcRect/>
          <a:stretch>
            <a:fillRect/>
          </a:stretch>
        </p:blipFill>
        <p:spPr bwMode="auto">
          <a:xfrm>
            <a:off x="1201783" y="1566863"/>
            <a:ext cx="8712926" cy="50269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8397"/>
          </a:xfrm>
        </p:spPr>
        <p:txBody>
          <a:bodyPr/>
          <a:lstStyle/>
          <a:p>
            <a:r>
              <a:rPr lang="en-US" dirty="0" smtClean="0"/>
              <a:t>Using </a:t>
            </a:r>
            <a:r>
              <a:rPr lang="en-US" dirty="0" err="1" smtClean="0"/>
              <a:t>isAlive</a:t>
            </a:r>
            <a:r>
              <a:rPr lang="en-US" dirty="0" smtClean="0"/>
              <a:t> () and join () Method</a:t>
            </a:r>
            <a:endParaRPr lang="en-US" dirty="0"/>
          </a:p>
        </p:txBody>
      </p:sp>
      <p:pic>
        <p:nvPicPr>
          <p:cNvPr id="2050" name="Picture 2"/>
          <p:cNvPicPr>
            <a:picLocks noGrp="1" noChangeAspect="1" noChangeArrowheads="1"/>
          </p:cNvPicPr>
          <p:nvPr>
            <p:ph sz="quarter" idx="13"/>
          </p:nvPr>
        </p:nvPicPr>
        <p:blipFill>
          <a:blip r:embed="rId2"/>
          <a:srcRect/>
          <a:stretch>
            <a:fillRect/>
          </a:stretch>
        </p:blipFill>
        <p:spPr bwMode="auto">
          <a:xfrm>
            <a:off x="1018903" y="1606549"/>
            <a:ext cx="8673737" cy="4857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18397"/>
          </a:xfrm>
        </p:spPr>
        <p:txBody>
          <a:bodyPr/>
          <a:lstStyle/>
          <a:p>
            <a:r>
              <a:rPr lang="en-US" dirty="0" smtClean="0"/>
              <a:t>Using </a:t>
            </a:r>
            <a:r>
              <a:rPr lang="en-US" dirty="0" err="1" smtClean="0"/>
              <a:t>isAlive</a:t>
            </a:r>
            <a:r>
              <a:rPr lang="en-US" dirty="0" smtClean="0"/>
              <a:t> () and join () Method</a:t>
            </a:r>
            <a:endParaRPr lang="en-US" dirty="0"/>
          </a:p>
        </p:txBody>
      </p:sp>
      <p:pic>
        <p:nvPicPr>
          <p:cNvPr id="3074" name="Picture 2"/>
          <p:cNvPicPr>
            <a:picLocks noGrp="1" noChangeAspect="1" noChangeArrowheads="1"/>
          </p:cNvPicPr>
          <p:nvPr>
            <p:ph sz="quarter" idx="13"/>
          </p:nvPr>
        </p:nvPicPr>
        <p:blipFill>
          <a:blip r:embed="rId2"/>
          <a:srcRect/>
          <a:stretch>
            <a:fillRect/>
          </a:stretch>
        </p:blipFill>
        <p:spPr bwMode="auto">
          <a:xfrm>
            <a:off x="1632857" y="1358537"/>
            <a:ext cx="8373292" cy="54700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88311"/>
          </a:xfrm>
        </p:spPr>
        <p:txBody>
          <a:bodyPr/>
          <a:lstStyle/>
          <a:p>
            <a:r>
              <a:rPr lang="en-US" dirty="0"/>
              <a:t>THREADS PRIORITY</a:t>
            </a:r>
          </a:p>
        </p:txBody>
      </p:sp>
      <p:sp>
        <p:nvSpPr>
          <p:cNvPr id="3" name="Content Placeholder 2"/>
          <p:cNvSpPr>
            <a:spLocks noGrp="1"/>
          </p:cNvSpPr>
          <p:nvPr>
            <p:ph sz="quarter" idx="13"/>
          </p:nvPr>
        </p:nvSpPr>
        <p:spPr>
          <a:xfrm>
            <a:off x="913774" y="1532586"/>
            <a:ext cx="10363826" cy="4881093"/>
          </a:xfrm>
        </p:spPr>
        <p:txBody>
          <a:bodyPr>
            <a:normAutofit fontScale="70000" lnSpcReduction="20000"/>
          </a:bodyPr>
          <a:lstStyle/>
          <a:p>
            <a:r>
              <a:rPr lang="en-US" dirty="0"/>
              <a:t>The threads we have seen so far are of equal priority in which the Java scheduler selects the </a:t>
            </a:r>
            <a:r>
              <a:rPr lang="en-US" dirty="0" smtClean="0"/>
              <a:t>thread for </a:t>
            </a:r>
            <a:r>
              <a:rPr lang="en-US" dirty="0"/>
              <a:t>execution on the first-come, first-serve basis</a:t>
            </a:r>
            <a:r>
              <a:rPr lang="en-US" dirty="0" smtClean="0"/>
              <a:t>.</a:t>
            </a:r>
          </a:p>
          <a:p>
            <a:r>
              <a:rPr lang="en-US" dirty="0" smtClean="0"/>
              <a:t> However</a:t>
            </a:r>
            <a:r>
              <a:rPr lang="en-US" dirty="0"/>
              <a:t>, each thread can be assigned </a:t>
            </a:r>
            <a:r>
              <a:rPr lang="en-US" dirty="0" smtClean="0"/>
              <a:t>different priority </a:t>
            </a:r>
            <a:r>
              <a:rPr lang="en-US" dirty="0"/>
              <a:t>which will decide the order in which it is scheduled for running. </a:t>
            </a:r>
            <a:endParaRPr lang="en-US" dirty="0" smtClean="0"/>
          </a:p>
          <a:p>
            <a:r>
              <a:rPr lang="en-US" dirty="0" smtClean="0"/>
              <a:t>Priorities </a:t>
            </a:r>
            <a:r>
              <a:rPr lang="en-US" dirty="0"/>
              <a:t>are the </a:t>
            </a:r>
            <a:r>
              <a:rPr lang="en-US" dirty="0" smtClean="0"/>
              <a:t>integers which </a:t>
            </a:r>
            <a:r>
              <a:rPr lang="en-US" dirty="0"/>
              <a:t>specify the relative priority of one thread to another. </a:t>
            </a:r>
            <a:endParaRPr lang="en-US" dirty="0" smtClean="0"/>
          </a:p>
          <a:p>
            <a:r>
              <a:rPr lang="en-US" dirty="0" smtClean="0"/>
              <a:t>When </a:t>
            </a:r>
            <a:r>
              <a:rPr lang="en-US" dirty="0"/>
              <a:t>a thread is created, it inherits </a:t>
            </a:r>
            <a:r>
              <a:rPr lang="en-US" dirty="0" smtClean="0"/>
              <a:t>its priority </a:t>
            </a:r>
            <a:r>
              <a:rPr lang="en-US" dirty="0"/>
              <a:t>from the thread that created it. </a:t>
            </a:r>
            <a:endParaRPr lang="en-US" dirty="0" smtClean="0"/>
          </a:p>
          <a:p>
            <a:r>
              <a:rPr lang="en-US" dirty="0" smtClean="0"/>
              <a:t>However</a:t>
            </a:r>
            <a:r>
              <a:rPr lang="en-US" dirty="0"/>
              <a:t>, the priority of a thread can be changed by using </a:t>
            </a:r>
            <a:r>
              <a:rPr lang="en-US" dirty="0" smtClean="0"/>
              <a:t>the set </a:t>
            </a:r>
            <a:r>
              <a:rPr lang="en-US" dirty="0"/>
              <a:t>Priority () method of the Thread class</a:t>
            </a:r>
            <a:r>
              <a:rPr lang="en-US" dirty="0" smtClean="0"/>
              <a:t>.</a:t>
            </a:r>
          </a:p>
          <a:p>
            <a:pPr lvl="1"/>
            <a:r>
              <a:rPr lang="en-US" dirty="0"/>
              <a:t>MIN_PRIORITY, </a:t>
            </a:r>
            <a:endParaRPr lang="en-US" dirty="0" smtClean="0"/>
          </a:p>
          <a:p>
            <a:pPr lvl="1"/>
            <a:r>
              <a:rPr lang="en-US" dirty="0" smtClean="0"/>
              <a:t>MAX </a:t>
            </a:r>
            <a:r>
              <a:rPr lang="en-US" dirty="0"/>
              <a:t>PRIORITY and </a:t>
            </a:r>
            <a:endParaRPr lang="en-US" dirty="0" smtClean="0"/>
          </a:p>
          <a:p>
            <a:pPr lvl="1"/>
            <a:r>
              <a:rPr lang="en-US" dirty="0" smtClean="0"/>
              <a:t>NORM_PRIORITY </a:t>
            </a:r>
            <a:r>
              <a:rPr lang="en-US" dirty="0"/>
              <a:t>are the constants defined in Thread class</a:t>
            </a:r>
          </a:p>
          <a:p>
            <a:r>
              <a:rPr lang="en-US" dirty="0" smtClean="0"/>
              <a:t>But </a:t>
            </a:r>
            <a:r>
              <a:rPr lang="en-US" dirty="0"/>
              <a:t>it is not guaranteed because it depends on JVM specification that which scheduling it chooses.</a:t>
            </a:r>
          </a:p>
          <a:p>
            <a:r>
              <a:rPr lang="en-US" dirty="0"/>
              <a:t>The syntax to set the priority of a thread is:</a:t>
            </a:r>
          </a:p>
          <a:p>
            <a:r>
              <a:rPr lang="en-US" dirty="0" err="1">
                <a:solidFill>
                  <a:srgbClr val="FF0000"/>
                </a:solidFill>
              </a:rPr>
              <a:t>ThreadName</a:t>
            </a:r>
            <a:r>
              <a:rPr lang="en-US" dirty="0">
                <a:solidFill>
                  <a:srgbClr val="FF0000"/>
                </a:solidFill>
              </a:rPr>
              <a:t>. </a:t>
            </a:r>
            <a:r>
              <a:rPr lang="en-US" dirty="0" err="1">
                <a:solidFill>
                  <a:srgbClr val="FF0000"/>
                </a:solidFill>
              </a:rPr>
              <a:t>setPriority</a:t>
            </a:r>
            <a:r>
              <a:rPr lang="en-US" dirty="0">
                <a:solidFill>
                  <a:srgbClr val="FF0000"/>
                </a:solidFill>
              </a:rPr>
              <a:t> (n) ;</a:t>
            </a:r>
          </a:p>
          <a:p>
            <a:r>
              <a:rPr lang="en-US" dirty="0"/>
              <a:t>where, n is an integer value which ranges from MIN_PRIORITY (1) and MAX </a:t>
            </a:r>
            <a:r>
              <a:rPr lang="en-US" dirty="0" smtClean="0"/>
              <a:t>PRIORITY (10</a:t>
            </a:r>
            <a:r>
              <a:rPr lang="en-US" dirty="0"/>
              <a:t>). </a:t>
            </a:r>
            <a:endParaRPr lang="en-US" dirty="0" smtClean="0"/>
          </a:p>
          <a:p>
            <a:r>
              <a:rPr lang="en-US" dirty="0" smtClean="0"/>
              <a:t>The </a:t>
            </a:r>
            <a:r>
              <a:rPr lang="en-US" dirty="0"/>
              <a:t>default priority is NORM_PRIORITY whose value is 5. </a:t>
            </a:r>
          </a:p>
        </p:txBody>
      </p:sp>
    </p:spTree>
    <p:extLst>
      <p:ext uri="{BB962C8B-B14F-4D97-AF65-F5344CB8AC3E}">
        <p14:creationId xmlns="" xmlns:p14="http://schemas.microsoft.com/office/powerpoint/2010/main" val="21104392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88311"/>
          </a:xfrm>
        </p:spPr>
        <p:txBody>
          <a:bodyPr/>
          <a:lstStyle/>
          <a:p>
            <a:r>
              <a:rPr lang="en-US" dirty="0"/>
              <a:t>THREADS PRIORITY</a:t>
            </a:r>
          </a:p>
        </p:txBody>
      </p:sp>
      <p:sp>
        <p:nvSpPr>
          <p:cNvPr id="3" name="Content Placeholder 2"/>
          <p:cNvSpPr>
            <a:spLocks noGrp="1"/>
          </p:cNvSpPr>
          <p:nvPr>
            <p:ph sz="quarter" idx="13"/>
          </p:nvPr>
        </p:nvSpPr>
        <p:spPr>
          <a:xfrm>
            <a:off x="913774" y="1532586"/>
            <a:ext cx="10363826" cy="4258613"/>
          </a:xfrm>
        </p:spPr>
        <p:txBody>
          <a:bodyPr>
            <a:normAutofit/>
          </a:bodyPr>
          <a:lstStyle/>
          <a:p>
            <a:r>
              <a:rPr lang="en-US" dirty="0"/>
              <a:t>When there are multiple threads ready to execute, the highest priority thread is chosen and Executed. </a:t>
            </a:r>
          </a:p>
          <a:p>
            <a:r>
              <a:rPr lang="en-US" dirty="0"/>
              <a:t>Only when the high priority thread stops, yields or enters blocked state, the low priority thread starts running. </a:t>
            </a:r>
          </a:p>
          <a:p>
            <a:r>
              <a:rPr lang="en-US" dirty="0"/>
              <a:t>However, if any higher priority thread enters, it will preempt the currently running thread forcing it to move to the runnable state.</a:t>
            </a:r>
          </a:p>
          <a:p>
            <a:endParaRPr lang="en-US" dirty="0"/>
          </a:p>
        </p:txBody>
      </p:sp>
    </p:spTree>
    <p:extLst>
      <p:ext uri="{BB962C8B-B14F-4D97-AF65-F5344CB8AC3E}">
        <p14:creationId xmlns="" xmlns:p14="http://schemas.microsoft.com/office/powerpoint/2010/main" val="619639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1360" y="231655"/>
            <a:ext cx="10364451" cy="1596177"/>
          </a:xfrm>
        </p:spPr>
        <p:txBody>
          <a:bodyPr/>
          <a:lstStyle/>
          <a:p>
            <a:r>
              <a:rPr lang="en-US" dirty="0" smtClean="0"/>
              <a:t>Thread concept</a:t>
            </a:r>
            <a:endParaRPr lang="en-US" dirty="0"/>
          </a:p>
        </p:txBody>
      </p:sp>
      <p:sp>
        <p:nvSpPr>
          <p:cNvPr id="3" name="Content Placeholder 2"/>
          <p:cNvSpPr>
            <a:spLocks noGrp="1"/>
          </p:cNvSpPr>
          <p:nvPr>
            <p:ph sz="quarter" idx="13"/>
          </p:nvPr>
        </p:nvSpPr>
        <p:spPr>
          <a:xfrm>
            <a:off x="913774" y="1565031"/>
            <a:ext cx="10363826" cy="4712677"/>
          </a:xfrm>
        </p:spPr>
        <p:txBody>
          <a:bodyPr>
            <a:normAutofit fontScale="92500" lnSpcReduction="10000"/>
          </a:bodyPr>
          <a:lstStyle/>
          <a:p>
            <a:r>
              <a:rPr lang="en-US" dirty="0" smtClean="0"/>
              <a:t>The main programs which has single sequential flow can be called single-threaded programs.</a:t>
            </a:r>
          </a:p>
          <a:p>
            <a:r>
              <a:rPr lang="en-US" dirty="0" smtClean="0"/>
              <a:t>Java also allows us to use multiple flows of control in a program and such program is known as multithreaded program.</a:t>
            </a:r>
          </a:p>
          <a:p>
            <a:r>
              <a:rPr lang="en-US" dirty="0" smtClean="0"/>
              <a:t>In multithreaded program, each thread is separate tiny module which runs in parallel with other threads. (not running at same time)</a:t>
            </a:r>
          </a:p>
          <a:p>
            <a:r>
              <a:rPr lang="en-US" dirty="0" smtClean="0"/>
              <a:t>If thread running on a single processor , it means only one thread is executed at a given time.</a:t>
            </a:r>
          </a:p>
          <a:p>
            <a:r>
              <a:rPr lang="en-US" dirty="0" smtClean="0"/>
              <a:t>Switching from one thread to another thread occurs so fast that it gives an illusion to the user that all the threads are being at the same time.</a:t>
            </a:r>
          </a:p>
          <a:p>
            <a:r>
              <a:rPr lang="en-US" dirty="0" smtClean="0"/>
              <a:t>All the threads in a main application program share the same address space in memory</a:t>
            </a:r>
          </a:p>
          <a:p>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88311"/>
          </a:xfrm>
        </p:spPr>
        <p:txBody>
          <a:bodyPr/>
          <a:lstStyle/>
          <a:p>
            <a:r>
              <a:rPr lang="en-US" dirty="0"/>
              <a:t>THREADS PRIORITY</a:t>
            </a:r>
          </a:p>
        </p:txBody>
      </p:sp>
      <p:sp>
        <p:nvSpPr>
          <p:cNvPr id="3" name="Content Placeholder 2"/>
          <p:cNvSpPr>
            <a:spLocks noGrp="1"/>
          </p:cNvSpPr>
          <p:nvPr>
            <p:ph sz="quarter" idx="13"/>
          </p:nvPr>
        </p:nvSpPr>
        <p:spPr>
          <a:xfrm>
            <a:off x="656823" y="1326524"/>
            <a:ext cx="10908405" cy="4958366"/>
          </a:xfrm>
        </p:spPr>
        <p:txBody>
          <a:bodyPr>
            <a:normAutofit/>
          </a:bodyPr>
          <a:lstStyle/>
          <a:p>
            <a:pPr marL="0"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77080" y="1419225"/>
            <a:ext cx="11380632" cy="4852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93504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88311"/>
          </a:xfrm>
        </p:spPr>
        <p:txBody>
          <a:bodyPr/>
          <a:lstStyle/>
          <a:p>
            <a:r>
              <a:rPr lang="en-US" dirty="0"/>
              <a:t>THREADS PRIORITY</a:t>
            </a:r>
          </a:p>
        </p:txBody>
      </p:sp>
      <p:sp>
        <p:nvSpPr>
          <p:cNvPr id="3" name="Content Placeholder 2"/>
          <p:cNvSpPr>
            <a:spLocks noGrp="1"/>
          </p:cNvSpPr>
          <p:nvPr>
            <p:ph sz="quarter" idx="13"/>
          </p:nvPr>
        </p:nvSpPr>
        <p:spPr>
          <a:xfrm>
            <a:off x="656823" y="1326524"/>
            <a:ext cx="10908405" cy="4958366"/>
          </a:xfrm>
        </p:spPr>
        <p:txBody>
          <a:bodyPr>
            <a:normAutofit/>
          </a:bodyPr>
          <a:lstStyle/>
          <a:p>
            <a:pPr marL="0" indent="0">
              <a:buNone/>
            </a:pPr>
            <a:endParaRPr lang="en-US" dirty="0" smtClean="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5769" y="1442434"/>
            <a:ext cx="9028090" cy="59500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260648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26948"/>
          </a:xfrm>
        </p:spPr>
        <p:txBody>
          <a:bodyPr/>
          <a:lstStyle/>
          <a:p>
            <a:r>
              <a:rPr lang="en-US" dirty="0"/>
              <a:t>SYNCHRONIZATION OF THREADS</a:t>
            </a:r>
          </a:p>
        </p:txBody>
      </p:sp>
      <p:sp>
        <p:nvSpPr>
          <p:cNvPr id="3" name="Content Placeholder 2"/>
          <p:cNvSpPr>
            <a:spLocks noGrp="1"/>
          </p:cNvSpPr>
          <p:nvPr>
            <p:ph sz="quarter" idx="13"/>
          </p:nvPr>
        </p:nvSpPr>
        <p:spPr>
          <a:xfrm>
            <a:off x="913774" y="1468192"/>
            <a:ext cx="10363826" cy="4323007"/>
          </a:xfrm>
        </p:spPr>
        <p:txBody>
          <a:bodyPr>
            <a:normAutofit/>
          </a:bodyPr>
          <a:lstStyle/>
          <a:p>
            <a:r>
              <a:rPr lang="en-US" dirty="0"/>
              <a:t>Synchronization in java is the capability </a:t>
            </a:r>
            <a:r>
              <a:rPr lang="en-US" i="1" dirty="0"/>
              <a:t>to control the access of multiple threads to any shared resource</a:t>
            </a:r>
            <a:r>
              <a:rPr lang="en-US" dirty="0"/>
              <a:t>.</a:t>
            </a:r>
          </a:p>
          <a:p>
            <a:r>
              <a:rPr lang="en-US" dirty="0"/>
              <a:t>Java Synchronization is better option where we want to allow only one thread to access the shared resource.</a:t>
            </a:r>
          </a:p>
          <a:p>
            <a:r>
              <a:rPr lang="en-US" dirty="0" smtClean="0"/>
              <a:t>the </a:t>
            </a:r>
            <a:r>
              <a:rPr lang="en-US" dirty="0"/>
              <a:t>synchronization is mainly used </a:t>
            </a:r>
            <a:r>
              <a:rPr lang="en-US" dirty="0" smtClean="0"/>
              <a:t>to</a:t>
            </a:r>
          </a:p>
          <a:p>
            <a:pPr lvl="1"/>
            <a:r>
              <a:rPr lang="en-US" dirty="0"/>
              <a:t>To prevent thread interference.</a:t>
            </a:r>
          </a:p>
          <a:p>
            <a:pPr lvl="1"/>
            <a:r>
              <a:rPr lang="en-US" dirty="0"/>
              <a:t>To prevent consistency problem.</a:t>
            </a:r>
          </a:p>
          <a:p>
            <a:r>
              <a:rPr lang="en-US" dirty="0"/>
              <a:t>There are two types of synchronization</a:t>
            </a:r>
          </a:p>
          <a:p>
            <a:pPr lvl="1"/>
            <a:r>
              <a:rPr lang="en-US" dirty="0"/>
              <a:t>Process Synchronization</a:t>
            </a:r>
          </a:p>
          <a:p>
            <a:pPr lvl="1"/>
            <a:r>
              <a:rPr lang="en-US" dirty="0"/>
              <a:t>Thread Synchronization</a:t>
            </a:r>
          </a:p>
          <a:p>
            <a:endParaRPr lang="en-US" dirty="0"/>
          </a:p>
        </p:txBody>
      </p:sp>
    </p:spTree>
    <p:extLst>
      <p:ext uri="{BB962C8B-B14F-4D97-AF65-F5344CB8AC3E}">
        <p14:creationId xmlns="" xmlns:p14="http://schemas.microsoft.com/office/powerpoint/2010/main" val="4244972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26948"/>
          </a:xfrm>
        </p:spPr>
        <p:txBody>
          <a:bodyPr/>
          <a:lstStyle/>
          <a:p>
            <a:r>
              <a:rPr lang="en-US" dirty="0"/>
              <a:t>SYNCHRONIZATION OF THREADS</a:t>
            </a:r>
          </a:p>
        </p:txBody>
      </p:sp>
      <p:sp>
        <p:nvSpPr>
          <p:cNvPr id="3" name="Content Placeholder 2"/>
          <p:cNvSpPr>
            <a:spLocks noGrp="1"/>
          </p:cNvSpPr>
          <p:nvPr>
            <p:ph sz="quarter" idx="13"/>
          </p:nvPr>
        </p:nvSpPr>
        <p:spPr>
          <a:xfrm>
            <a:off x="913774" y="1468192"/>
            <a:ext cx="10363826" cy="4507605"/>
          </a:xfrm>
        </p:spPr>
        <p:txBody>
          <a:bodyPr>
            <a:normAutofit/>
          </a:bodyPr>
          <a:lstStyle/>
          <a:p>
            <a:r>
              <a:rPr lang="en-US" dirty="0" smtClean="0"/>
              <a:t>When </a:t>
            </a:r>
            <a:r>
              <a:rPr lang="en-US" dirty="0"/>
              <a:t>multiple threads need access to a single resource, there must </a:t>
            </a:r>
            <a:r>
              <a:rPr lang="en-US" dirty="0" smtClean="0"/>
              <a:t>be a </a:t>
            </a:r>
            <a:r>
              <a:rPr lang="en-US" dirty="0"/>
              <a:t>way to ensure that only </a:t>
            </a:r>
            <a:r>
              <a:rPr lang="en-US" dirty="0" smtClean="0"/>
              <a:t>one Thread </a:t>
            </a:r>
            <a:r>
              <a:rPr lang="en-US" dirty="0"/>
              <a:t>will use the resource at any given point of time otherwise it may lead to a severe problem</a:t>
            </a:r>
            <a:r>
              <a:rPr lang="en-US" dirty="0" smtClean="0"/>
              <a:t>.</a:t>
            </a:r>
          </a:p>
          <a:p>
            <a:r>
              <a:rPr lang="en-US" dirty="0"/>
              <a:t>For example, if one thread in a program reads salary from a file and another thread tries to update </a:t>
            </a:r>
            <a:r>
              <a:rPr lang="en-US" dirty="0" smtClean="0"/>
              <a:t>it, Then </a:t>
            </a:r>
            <a:r>
              <a:rPr lang="en-US" dirty="0"/>
              <a:t>the program may produce an undesirable output. The solution to this problem can be </a:t>
            </a:r>
            <a:r>
              <a:rPr lang="en-US" dirty="0" smtClean="0"/>
              <a:t>achieved using </a:t>
            </a:r>
            <a:r>
              <a:rPr lang="en-US" dirty="0"/>
              <a:t>a technique known as </a:t>
            </a:r>
            <a:r>
              <a:rPr lang="en-US" dirty="0">
                <a:solidFill>
                  <a:srgbClr val="FF0000"/>
                </a:solidFill>
              </a:rPr>
              <a:t>synchronization</a:t>
            </a:r>
            <a:r>
              <a:rPr lang="en-US" dirty="0"/>
              <a:t>. </a:t>
            </a:r>
            <a:endParaRPr lang="en-US" dirty="0" smtClean="0"/>
          </a:p>
          <a:p>
            <a:r>
              <a:rPr lang="en-US" dirty="0" smtClean="0"/>
              <a:t>The </a:t>
            </a:r>
            <a:r>
              <a:rPr lang="en-US" dirty="0"/>
              <a:t>objective of synchronization is to control </a:t>
            </a:r>
            <a:r>
              <a:rPr lang="en-US" dirty="0" smtClean="0"/>
              <a:t>the Access </a:t>
            </a:r>
            <a:r>
              <a:rPr lang="en-US" dirty="0"/>
              <a:t>to shared resources.</a:t>
            </a:r>
          </a:p>
        </p:txBody>
      </p:sp>
    </p:spTree>
    <p:extLst>
      <p:ext uri="{BB962C8B-B14F-4D97-AF65-F5344CB8AC3E}">
        <p14:creationId xmlns="" xmlns:p14="http://schemas.microsoft.com/office/powerpoint/2010/main" val="39291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26948"/>
          </a:xfrm>
        </p:spPr>
        <p:txBody>
          <a:bodyPr/>
          <a:lstStyle/>
          <a:p>
            <a:r>
              <a:rPr lang="en-US" dirty="0"/>
              <a:t>SYNCHRONIZATION OF THREADS</a:t>
            </a:r>
          </a:p>
        </p:txBody>
      </p:sp>
      <p:sp>
        <p:nvSpPr>
          <p:cNvPr id="3" name="Content Placeholder 2"/>
          <p:cNvSpPr>
            <a:spLocks noGrp="1"/>
          </p:cNvSpPr>
          <p:nvPr>
            <p:ph sz="quarter" idx="13"/>
          </p:nvPr>
        </p:nvSpPr>
        <p:spPr>
          <a:xfrm>
            <a:off x="913774" y="1468192"/>
            <a:ext cx="10363826" cy="4507605"/>
          </a:xfrm>
        </p:spPr>
        <p:txBody>
          <a:bodyPr>
            <a:normAutofit/>
          </a:bodyPr>
          <a:lstStyle/>
          <a:p>
            <a:r>
              <a:rPr lang="en-US" dirty="0"/>
              <a:t>Synchronization uses the concept of monitor. </a:t>
            </a:r>
            <a:endParaRPr lang="en-US" dirty="0" smtClean="0"/>
          </a:p>
          <a:p>
            <a:r>
              <a:rPr lang="en-US" dirty="0" smtClean="0"/>
              <a:t>A </a:t>
            </a:r>
            <a:r>
              <a:rPr lang="en-US" dirty="0"/>
              <a:t>monitor is an object which is used as </a:t>
            </a:r>
            <a:r>
              <a:rPr lang="en-US" dirty="0" smtClean="0"/>
              <a:t>Mutually </a:t>
            </a:r>
            <a:r>
              <a:rPr lang="en-US" dirty="0"/>
              <a:t>exclusive lock. That is, it can be owned by only one thread at any given point of time. </a:t>
            </a:r>
            <a:endParaRPr lang="en-US" dirty="0" smtClean="0"/>
          </a:p>
          <a:p>
            <a:r>
              <a:rPr lang="en-US" dirty="0" smtClean="0"/>
              <a:t>A</a:t>
            </a:r>
            <a:r>
              <a:rPr lang="en-US" dirty="0"/>
              <a:t> </a:t>
            </a:r>
            <a:r>
              <a:rPr lang="en-US" dirty="0" smtClean="0"/>
              <a:t>Tread </a:t>
            </a:r>
            <a:r>
              <a:rPr lang="en-US" dirty="0"/>
              <a:t>is said to have entered the monitor when it acquires a lock. </a:t>
            </a:r>
            <a:endParaRPr lang="en-US" dirty="0" smtClean="0"/>
          </a:p>
          <a:p>
            <a:r>
              <a:rPr lang="en-US" dirty="0" smtClean="0"/>
              <a:t>Any </a:t>
            </a:r>
            <a:r>
              <a:rPr lang="en-US" dirty="0"/>
              <a:t>other thread which </a:t>
            </a:r>
            <a:r>
              <a:rPr lang="en-US" dirty="0" smtClean="0"/>
              <a:t>attempts To acquire </a:t>
            </a:r>
            <a:r>
              <a:rPr lang="en-US" dirty="0"/>
              <a:t>the lock has to wait until the first thread comes out of the monitor. </a:t>
            </a:r>
            <a:endParaRPr lang="en-US" dirty="0" smtClean="0"/>
          </a:p>
          <a:p>
            <a:r>
              <a:rPr lang="en-US" dirty="0" smtClean="0"/>
              <a:t>There </a:t>
            </a:r>
            <a:r>
              <a:rPr lang="en-US" dirty="0"/>
              <a:t>are two ways </a:t>
            </a:r>
            <a:r>
              <a:rPr lang="en-US" dirty="0" smtClean="0"/>
              <a:t>to </a:t>
            </a:r>
            <a:r>
              <a:rPr lang="en-US" dirty="0" err="1" smtClean="0"/>
              <a:t>IMplement</a:t>
            </a:r>
            <a:r>
              <a:rPr lang="en-US" dirty="0" smtClean="0"/>
              <a:t> </a:t>
            </a:r>
            <a:r>
              <a:rPr lang="en-US" dirty="0"/>
              <a:t>synchronization</a:t>
            </a:r>
            <a:r>
              <a:rPr lang="en-US" dirty="0" smtClean="0"/>
              <a:t>.</a:t>
            </a:r>
          </a:p>
          <a:p>
            <a:pPr lvl="1"/>
            <a:r>
              <a:rPr lang="en-US" dirty="0" smtClean="0"/>
              <a:t>Synchronizing Methods</a:t>
            </a:r>
          </a:p>
          <a:p>
            <a:pPr lvl="1"/>
            <a:r>
              <a:rPr lang="en-US" dirty="0" smtClean="0"/>
              <a:t>Synchronizing Statements</a:t>
            </a:r>
            <a:endParaRPr lang="en-US" dirty="0"/>
          </a:p>
        </p:txBody>
      </p:sp>
    </p:spTree>
    <p:extLst>
      <p:ext uri="{BB962C8B-B14F-4D97-AF65-F5344CB8AC3E}">
        <p14:creationId xmlns="" xmlns:p14="http://schemas.microsoft.com/office/powerpoint/2010/main" val="1282994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26948"/>
          </a:xfrm>
        </p:spPr>
        <p:txBody>
          <a:bodyPr/>
          <a:lstStyle/>
          <a:p>
            <a:r>
              <a:rPr lang="en-US" dirty="0"/>
              <a:t>SYNCHRONIZATION OF THREADS</a:t>
            </a:r>
          </a:p>
        </p:txBody>
      </p:sp>
      <p:sp>
        <p:nvSpPr>
          <p:cNvPr id="3" name="Content Placeholder 2"/>
          <p:cNvSpPr>
            <a:spLocks noGrp="1"/>
          </p:cNvSpPr>
          <p:nvPr>
            <p:ph sz="quarter" idx="13"/>
          </p:nvPr>
        </p:nvSpPr>
        <p:spPr>
          <a:xfrm>
            <a:off x="913774" y="1468192"/>
            <a:ext cx="10363826" cy="4507605"/>
          </a:xfrm>
        </p:spPr>
        <p:txBody>
          <a:bodyPr>
            <a:normAutofit fontScale="70000" lnSpcReduction="20000"/>
          </a:bodyPr>
          <a:lstStyle/>
          <a:p>
            <a:r>
              <a:rPr lang="en-US" dirty="0">
                <a:solidFill>
                  <a:srgbClr val="FF0000"/>
                </a:solidFill>
              </a:rPr>
              <a:t>Synchronizing Methods</a:t>
            </a:r>
          </a:p>
          <a:p>
            <a:r>
              <a:rPr lang="en-US" dirty="0" smtClean="0"/>
              <a:t>We can </a:t>
            </a:r>
            <a:r>
              <a:rPr lang="en-US" dirty="0"/>
              <a:t>synchronize a subset (or all) of the methods of any class by using </a:t>
            </a:r>
            <a:r>
              <a:rPr lang="en-US" dirty="0" smtClean="0">
                <a:solidFill>
                  <a:srgbClr val="FF0000"/>
                </a:solidFill>
              </a:rPr>
              <a:t>synchronized</a:t>
            </a:r>
            <a:r>
              <a:rPr lang="en-US" dirty="0">
                <a:solidFill>
                  <a:srgbClr val="FF0000"/>
                </a:solidFill>
              </a:rPr>
              <a:t> </a:t>
            </a:r>
            <a:r>
              <a:rPr lang="en-US" dirty="0" smtClean="0"/>
              <a:t>Keyword.</a:t>
            </a:r>
          </a:p>
          <a:p>
            <a:r>
              <a:rPr lang="en-US" dirty="0" smtClean="0"/>
              <a:t> </a:t>
            </a:r>
            <a:r>
              <a:rPr lang="en-US" dirty="0"/>
              <a:t>When a method is declared </a:t>
            </a:r>
            <a:r>
              <a:rPr lang="en-US" dirty="0">
                <a:solidFill>
                  <a:srgbClr val="FF0000"/>
                </a:solidFill>
              </a:rPr>
              <a:t>synchronized,</a:t>
            </a:r>
            <a:r>
              <a:rPr lang="en-US" dirty="0"/>
              <a:t> Java creates a </a:t>
            </a:r>
            <a:r>
              <a:rPr lang="en-US" dirty="0">
                <a:solidFill>
                  <a:srgbClr val="FF0000"/>
                </a:solidFill>
              </a:rPr>
              <a:t>monitor</a:t>
            </a:r>
            <a:r>
              <a:rPr lang="en-US" dirty="0"/>
              <a:t>. </a:t>
            </a:r>
            <a:endParaRPr lang="en-US" dirty="0" smtClean="0"/>
          </a:p>
          <a:p>
            <a:r>
              <a:rPr lang="en-US" dirty="0" smtClean="0"/>
              <a:t>To </a:t>
            </a:r>
            <a:r>
              <a:rPr lang="en-US" dirty="0"/>
              <a:t>enter the </a:t>
            </a:r>
            <a:r>
              <a:rPr lang="en-US" dirty="0" smtClean="0"/>
              <a:t>monitor, We need </a:t>
            </a:r>
            <a:r>
              <a:rPr lang="en-US" dirty="0"/>
              <a:t>to call a synchronized method. </a:t>
            </a:r>
            <a:endParaRPr lang="en-US" dirty="0" smtClean="0"/>
          </a:p>
          <a:p>
            <a:r>
              <a:rPr lang="en-US" dirty="0" smtClean="0"/>
              <a:t>Only </a:t>
            </a:r>
            <a:r>
              <a:rPr lang="en-US" dirty="0"/>
              <a:t>one of the synchronized methods in a class </a:t>
            </a:r>
            <a:r>
              <a:rPr lang="en-US" dirty="0" smtClean="0"/>
              <a:t>object Can execute </a:t>
            </a:r>
            <a:r>
              <a:rPr lang="en-US" dirty="0"/>
              <a:t>at any given time. </a:t>
            </a:r>
            <a:endParaRPr lang="en-US" dirty="0" smtClean="0"/>
          </a:p>
          <a:p>
            <a:r>
              <a:rPr lang="en-US" dirty="0" smtClean="0"/>
              <a:t>Java </a:t>
            </a:r>
            <a:r>
              <a:rPr lang="en-US" dirty="0"/>
              <a:t>hands over the monitor to the thread that calls the method first.</a:t>
            </a:r>
          </a:p>
          <a:p>
            <a:r>
              <a:rPr lang="en-US" dirty="0" smtClean="0"/>
              <a:t>AS long </a:t>
            </a:r>
            <a:r>
              <a:rPr lang="en-US" dirty="0"/>
              <a:t>as a thread is inside a synchronized method, other threads trying to call it (or any </a:t>
            </a:r>
            <a:r>
              <a:rPr lang="en-US" dirty="0" smtClean="0"/>
              <a:t>other </a:t>
            </a:r>
            <a:r>
              <a:rPr lang="en-US" dirty="0" err="1" smtClean="0"/>
              <a:t>SYNchronized</a:t>
            </a:r>
            <a:r>
              <a:rPr lang="en-US" dirty="0" smtClean="0"/>
              <a:t> </a:t>
            </a:r>
            <a:r>
              <a:rPr lang="en-US" dirty="0"/>
              <a:t>method) on the same instance have to </a:t>
            </a:r>
            <a:r>
              <a:rPr lang="en-US" dirty="0">
                <a:solidFill>
                  <a:srgbClr val="FF0000"/>
                </a:solidFill>
              </a:rPr>
              <a:t>wait</a:t>
            </a:r>
            <a:r>
              <a:rPr lang="en-US" dirty="0"/>
              <a:t>. </a:t>
            </a:r>
            <a:endParaRPr lang="en-US" dirty="0" smtClean="0"/>
          </a:p>
          <a:p>
            <a:r>
              <a:rPr lang="en-US" dirty="0" smtClean="0"/>
              <a:t>Only </a:t>
            </a:r>
            <a:r>
              <a:rPr lang="en-US" dirty="0"/>
              <a:t>when the currently executing </a:t>
            </a:r>
            <a:r>
              <a:rPr lang="en-US" dirty="0" smtClean="0"/>
              <a:t>thread </a:t>
            </a:r>
            <a:r>
              <a:rPr lang="en-US" dirty="0" err="1" smtClean="0"/>
              <a:t>FiniShes</a:t>
            </a:r>
            <a:r>
              <a:rPr lang="en-US" dirty="0" smtClean="0"/>
              <a:t> </a:t>
            </a:r>
            <a:r>
              <a:rPr lang="en-US" dirty="0"/>
              <a:t>executing and exits the monitor another waiting thread can enter the monitor.</a:t>
            </a:r>
          </a:p>
          <a:p>
            <a:r>
              <a:rPr lang="en-US" dirty="0"/>
              <a:t>The syntax to declare a method as synchronized is:</a:t>
            </a:r>
          </a:p>
          <a:p>
            <a:pPr marL="457200" lvl="1" indent="0">
              <a:buNone/>
            </a:pPr>
            <a:r>
              <a:rPr lang="en-US" dirty="0">
                <a:solidFill>
                  <a:srgbClr val="FF0000"/>
                </a:solidFill>
              </a:rPr>
              <a:t>Synchronized data type </a:t>
            </a:r>
            <a:r>
              <a:rPr lang="en-US" dirty="0" err="1">
                <a:solidFill>
                  <a:srgbClr val="FF0000"/>
                </a:solidFill>
              </a:rPr>
              <a:t>method_name</a:t>
            </a:r>
            <a:r>
              <a:rPr lang="en-US" dirty="0">
                <a:solidFill>
                  <a:srgbClr val="FF0000"/>
                </a:solidFill>
              </a:rPr>
              <a:t> </a:t>
            </a:r>
            <a:r>
              <a:rPr lang="en-US" dirty="0" smtClean="0">
                <a:solidFill>
                  <a:srgbClr val="FF0000"/>
                </a:solidFill>
              </a:rPr>
              <a:t>() {</a:t>
            </a:r>
            <a:endParaRPr lang="en-US" dirty="0">
              <a:solidFill>
                <a:srgbClr val="FF0000"/>
              </a:solidFill>
            </a:endParaRPr>
          </a:p>
          <a:p>
            <a:pPr marL="457200" lvl="1" indent="0">
              <a:buNone/>
            </a:pPr>
            <a:r>
              <a:rPr lang="en-US" dirty="0" smtClean="0">
                <a:solidFill>
                  <a:srgbClr val="FF0000"/>
                </a:solidFill>
              </a:rPr>
              <a:t>// </a:t>
            </a:r>
            <a:r>
              <a:rPr lang="en-US" dirty="0">
                <a:solidFill>
                  <a:srgbClr val="FF0000"/>
                </a:solidFill>
              </a:rPr>
              <a:t>code for the </a:t>
            </a:r>
            <a:r>
              <a:rPr lang="en-US" dirty="0" smtClean="0">
                <a:solidFill>
                  <a:srgbClr val="FF0000"/>
                </a:solidFill>
              </a:rPr>
              <a:t>method</a:t>
            </a:r>
          </a:p>
          <a:p>
            <a:pPr marL="457200" lvl="1" indent="0">
              <a:buNone/>
            </a:pPr>
            <a:r>
              <a:rPr lang="en-US" dirty="0" smtClean="0">
                <a:solidFill>
                  <a:srgbClr val="FF0000"/>
                </a:solidFill>
              </a:rPr>
              <a:t>}</a:t>
            </a:r>
            <a:endParaRPr lang="en-US" dirty="0">
              <a:solidFill>
                <a:srgbClr val="FF0000"/>
              </a:solidFill>
            </a:endParaRPr>
          </a:p>
        </p:txBody>
      </p:sp>
    </p:spTree>
    <p:extLst>
      <p:ext uri="{BB962C8B-B14F-4D97-AF65-F5344CB8AC3E}">
        <p14:creationId xmlns="" xmlns:p14="http://schemas.microsoft.com/office/powerpoint/2010/main" val="1173016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235" y="309425"/>
            <a:ext cx="10364451" cy="553459"/>
          </a:xfrm>
        </p:spPr>
        <p:txBody>
          <a:bodyPr>
            <a:normAutofit fontScale="90000"/>
          </a:bodyPr>
          <a:lstStyle/>
          <a:p>
            <a:r>
              <a:rPr lang="en-US" dirty="0"/>
              <a:t>SYNCHRONIZATION OF THREADS</a:t>
            </a:r>
          </a:p>
        </p:txBody>
      </p:sp>
      <p:sp>
        <p:nvSpPr>
          <p:cNvPr id="3" name="Content Placeholder 2"/>
          <p:cNvSpPr>
            <a:spLocks noGrp="1"/>
          </p:cNvSpPr>
          <p:nvPr>
            <p:ph sz="quarter" idx="13"/>
          </p:nvPr>
        </p:nvSpPr>
        <p:spPr>
          <a:xfrm>
            <a:off x="913774" y="1468192"/>
            <a:ext cx="10363826" cy="4507605"/>
          </a:xfrm>
        </p:spPr>
        <p:txBody>
          <a:bodyPr>
            <a:normAutofit/>
          </a:bodyPr>
          <a:lstStyle/>
          <a:p>
            <a:endParaRPr lang="en-US"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18879" y="837126"/>
            <a:ext cx="8163003" cy="59467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33000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235" y="309425"/>
            <a:ext cx="10364451" cy="553459"/>
          </a:xfrm>
        </p:spPr>
        <p:txBody>
          <a:bodyPr>
            <a:normAutofit fontScale="90000"/>
          </a:bodyPr>
          <a:lstStyle/>
          <a:p>
            <a:r>
              <a:rPr lang="en-US" dirty="0"/>
              <a:t>SYNCHRONIZATION OF THREADS</a:t>
            </a:r>
          </a:p>
        </p:txBody>
      </p:sp>
      <p:sp>
        <p:nvSpPr>
          <p:cNvPr id="3" name="Content Placeholder 2"/>
          <p:cNvSpPr>
            <a:spLocks noGrp="1"/>
          </p:cNvSpPr>
          <p:nvPr>
            <p:ph sz="quarter" idx="13"/>
          </p:nvPr>
        </p:nvSpPr>
        <p:spPr>
          <a:xfrm>
            <a:off x="913774" y="1468192"/>
            <a:ext cx="10363826" cy="4507605"/>
          </a:xfrm>
        </p:spPr>
        <p:txBody>
          <a:bodyPr>
            <a:normAutofit/>
          </a:bodyPr>
          <a:lstStyle/>
          <a:p>
            <a:r>
              <a:rPr lang="en-US" dirty="0" smtClean="0"/>
              <a:t>If </a:t>
            </a:r>
            <a:r>
              <a:rPr lang="en-US" dirty="0"/>
              <a:t>you declare any method as synchronized, it is known as synchronized </a:t>
            </a:r>
            <a:r>
              <a:rPr lang="en-US" dirty="0" smtClean="0"/>
              <a:t>method. Synchronized </a:t>
            </a:r>
            <a:r>
              <a:rPr lang="en-US" dirty="0"/>
              <a:t>method is used to lock an object for any shared resource.</a:t>
            </a:r>
          </a:p>
          <a:p>
            <a:r>
              <a:rPr lang="en-US" dirty="0"/>
              <a:t>When a thread invokes a synchronized method, it automatically acquires the lock for that object and releases it when the thread completes its task.</a:t>
            </a:r>
          </a:p>
          <a:p>
            <a:endParaRPr lang="en-US" dirty="0">
              <a:solidFill>
                <a:srgbClr val="FF0000"/>
              </a:solidFill>
            </a:endParaRPr>
          </a:p>
        </p:txBody>
      </p:sp>
    </p:spTree>
    <p:extLst>
      <p:ext uri="{BB962C8B-B14F-4D97-AF65-F5344CB8AC3E}">
        <p14:creationId xmlns="" xmlns:p14="http://schemas.microsoft.com/office/powerpoint/2010/main" val="1472174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235" y="309425"/>
            <a:ext cx="10364451" cy="553459"/>
          </a:xfrm>
        </p:spPr>
        <p:txBody>
          <a:bodyPr>
            <a:normAutofit fontScale="90000"/>
          </a:bodyPr>
          <a:lstStyle/>
          <a:p>
            <a:r>
              <a:rPr lang="en-US" dirty="0"/>
              <a:t>SYNCHRONIZATION OF THREADS</a:t>
            </a:r>
          </a:p>
        </p:txBody>
      </p:sp>
      <p:sp>
        <p:nvSpPr>
          <p:cNvPr id="3" name="Content Placeholder 2"/>
          <p:cNvSpPr>
            <a:spLocks noGrp="1"/>
          </p:cNvSpPr>
          <p:nvPr>
            <p:ph sz="quarter" idx="13"/>
          </p:nvPr>
        </p:nvSpPr>
        <p:spPr>
          <a:xfrm>
            <a:off x="913774" y="1468192"/>
            <a:ext cx="10363826" cy="4507605"/>
          </a:xfrm>
        </p:spPr>
        <p:txBody>
          <a:bodyPr>
            <a:normAutofit/>
          </a:bodyPr>
          <a:lstStyle/>
          <a:p>
            <a:endParaRPr lang="en-US" dirty="0">
              <a:solidFill>
                <a:srgbClr val="FF0000"/>
              </a:solidFill>
            </a:endParaRPr>
          </a:p>
        </p:txBody>
      </p:sp>
      <p:pic>
        <p:nvPicPr>
          <p:cNvPr id="307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52831" y="880929"/>
            <a:ext cx="8644206" cy="58604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85052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235" y="309425"/>
            <a:ext cx="10364451" cy="553459"/>
          </a:xfrm>
        </p:spPr>
        <p:txBody>
          <a:bodyPr>
            <a:normAutofit fontScale="90000"/>
          </a:bodyPr>
          <a:lstStyle/>
          <a:p>
            <a:r>
              <a:rPr lang="en-US" dirty="0"/>
              <a:t>SYNCHRONIZATION OF THREADS</a:t>
            </a:r>
          </a:p>
        </p:txBody>
      </p:sp>
      <p:sp>
        <p:nvSpPr>
          <p:cNvPr id="3" name="Content Placeholder 2"/>
          <p:cNvSpPr>
            <a:spLocks noGrp="1"/>
          </p:cNvSpPr>
          <p:nvPr>
            <p:ph sz="quarter" idx="13"/>
          </p:nvPr>
        </p:nvSpPr>
        <p:spPr>
          <a:xfrm>
            <a:off x="913774" y="1136470"/>
            <a:ext cx="10363826" cy="4839328"/>
          </a:xfrm>
        </p:spPr>
        <p:txBody>
          <a:bodyPr>
            <a:normAutofit/>
          </a:bodyPr>
          <a:lstStyle/>
          <a:p>
            <a:r>
              <a:rPr lang="en-US" dirty="0" smtClean="0">
                <a:solidFill>
                  <a:srgbClr val="FF0000"/>
                </a:solidFill>
              </a:rPr>
              <a:t>Synchronizing Statements</a:t>
            </a:r>
          </a:p>
          <a:p>
            <a:r>
              <a:rPr lang="en-US" dirty="0" smtClean="0"/>
              <a:t>Another way of managing the execution of the thread is to synchronize a block of code or statements. This is more powerful. Synchronizing a method does not work in all cases. </a:t>
            </a:r>
          </a:p>
          <a:p>
            <a:r>
              <a:rPr lang="en-US" dirty="0" smtClean="0"/>
              <a:t>For example. the class we want to access is created by someone else, which does not have synchronized methods and we do not have access rights to modify it. In this case, the access to objects of this class can be synchronized by placing the call to the methods defined by this class inside a </a:t>
            </a:r>
            <a:r>
              <a:rPr lang="en-US" dirty="0" smtClean="0">
                <a:solidFill>
                  <a:srgbClr val="FF0000"/>
                </a:solidFill>
              </a:rPr>
              <a:t>synchronized block</a:t>
            </a:r>
          </a:p>
          <a:p>
            <a:r>
              <a:rPr lang="en-US" dirty="0" smtClean="0"/>
              <a:t>Two block of codes synchronized on the same instance cannot execute at the same time.</a:t>
            </a:r>
          </a:p>
          <a:p>
            <a:pPr>
              <a:buNone/>
            </a:pPr>
            <a:endParaRPr lang="en-US" dirty="0">
              <a:solidFill>
                <a:srgbClr val="FF0000"/>
              </a:solidFill>
            </a:endParaRPr>
          </a:p>
        </p:txBody>
      </p:sp>
    </p:spTree>
    <p:extLst>
      <p:ext uri="{BB962C8B-B14F-4D97-AF65-F5344CB8AC3E}">
        <p14:creationId xmlns="" xmlns:p14="http://schemas.microsoft.com/office/powerpoint/2010/main" val="138505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1360" y="231656"/>
            <a:ext cx="10364451" cy="1052022"/>
          </a:xfrm>
        </p:spPr>
        <p:txBody>
          <a:bodyPr/>
          <a:lstStyle/>
          <a:p>
            <a:r>
              <a:rPr lang="en-US" dirty="0" smtClean="0"/>
              <a:t>Thread concept</a:t>
            </a:r>
            <a:endParaRPr lang="en-US" dirty="0"/>
          </a:p>
        </p:txBody>
      </p:sp>
      <p:sp>
        <p:nvSpPr>
          <p:cNvPr id="3" name="Content Placeholder 2"/>
          <p:cNvSpPr>
            <a:spLocks noGrp="1"/>
          </p:cNvSpPr>
          <p:nvPr>
            <p:ph sz="quarter" idx="13"/>
          </p:nvPr>
        </p:nvSpPr>
        <p:spPr>
          <a:xfrm>
            <a:off x="913774" y="1389185"/>
            <a:ext cx="10363826" cy="4888523"/>
          </a:xfrm>
        </p:spPr>
        <p:txBody>
          <a:bodyPr>
            <a:normAutofit/>
          </a:bodyPr>
          <a:lstStyle/>
          <a:p>
            <a:pPr>
              <a:buFont typeface="Wingdings" pitchFamily="2" charset="2"/>
              <a:buChar char="§"/>
            </a:pPr>
            <a:r>
              <a:rPr lang="en-US" b="1" dirty="0" smtClean="0"/>
              <a:t> Multithreading in </a:t>
            </a:r>
            <a:r>
              <a:rPr lang="en-US" b="1" dirty="0" smtClean="0">
                <a:hlinkClick r:id="rId2"/>
              </a:rPr>
              <a:t>Java</a:t>
            </a:r>
            <a:r>
              <a:rPr lang="en-US" dirty="0" smtClean="0"/>
              <a:t> is a process of executing multiple threads simultaneously.</a:t>
            </a:r>
          </a:p>
          <a:p>
            <a:pPr>
              <a:buFont typeface="Wingdings" pitchFamily="2" charset="2"/>
              <a:buChar char="§"/>
            </a:pPr>
            <a:r>
              <a:rPr lang="en-US" dirty="0" smtClean="0"/>
              <a:t>Ex. One thread can read data , another thread can process it and </a:t>
            </a:r>
            <a:r>
              <a:rPr lang="en-US" dirty="0" err="1" smtClean="0"/>
              <a:t>thirdthread</a:t>
            </a:r>
            <a:r>
              <a:rPr lang="en-US" dirty="0" smtClean="0"/>
              <a:t> can write it thus improving the overall performance.</a:t>
            </a:r>
          </a:p>
          <a:p>
            <a:r>
              <a:rPr lang="en-US" b="1" dirty="0" smtClean="0"/>
              <a:t>Multithreading in java is a process of </a:t>
            </a:r>
            <a:r>
              <a:rPr lang="en-US" dirty="0" smtClean="0"/>
              <a:t>executing multiple processes simultaneously</a:t>
            </a:r>
          </a:p>
          <a:p>
            <a:r>
              <a:rPr lang="en-US" dirty="0" smtClean="0"/>
              <a:t>• A program is divided into two or more  subprograms, which can be implemented at the same time in parallel.</a:t>
            </a:r>
          </a:p>
          <a:p>
            <a:r>
              <a:rPr lang="en-US" dirty="0" smtClean="0"/>
              <a:t>• Multiprocessing and multithreading, both are used to achieve multitasking.</a:t>
            </a:r>
          </a:p>
          <a:p>
            <a:r>
              <a:rPr lang="en-US" dirty="0" smtClean="0"/>
              <a:t>• Java Multithreading is mostly used in games, animation etc.</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235" y="309425"/>
            <a:ext cx="10364451" cy="553459"/>
          </a:xfrm>
        </p:spPr>
        <p:txBody>
          <a:bodyPr>
            <a:normAutofit fontScale="90000"/>
          </a:bodyPr>
          <a:lstStyle/>
          <a:p>
            <a:r>
              <a:rPr lang="en-US" dirty="0"/>
              <a:t>SYNCHRONIZATION OF THREADS</a:t>
            </a:r>
          </a:p>
        </p:txBody>
      </p:sp>
      <p:sp>
        <p:nvSpPr>
          <p:cNvPr id="3" name="Content Placeholder 2"/>
          <p:cNvSpPr>
            <a:spLocks noGrp="1"/>
          </p:cNvSpPr>
          <p:nvPr>
            <p:ph sz="quarter" idx="13"/>
          </p:nvPr>
        </p:nvSpPr>
        <p:spPr>
          <a:xfrm>
            <a:off x="913774" y="1136470"/>
            <a:ext cx="10363826" cy="4839328"/>
          </a:xfrm>
        </p:spPr>
        <p:txBody>
          <a:bodyPr>
            <a:normAutofit/>
          </a:bodyPr>
          <a:lstStyle/>
          <a:p>
            <a:pPr>
              <a:buNone/>
            </a:pPr>
            <a:r>
              <a:rPr lang="en-US" dirty="0" smtClean="0"/>
              <a:t>The general form to synchronize a block of code </a:t>
            </a:r>
          </a:p>
          <a:p>
            <a:pPr>
              <a:buNone/>
            </a:pPr>
            <a:r>
              <a:rPr lang="en-US" dirty="0" smtClean="0">
                <a:solidFill>
                  <a:srgbClr val="FF0000"/>
                </a:solidFill>
              </a:rPr>
              <a:t>Synchronized (object)</a:t>
            </a:r>
          </a:p>
          <a:p>
            <a:pPr>
              <a:buNone/>
            </a:pPr>
            <a:r>
              <a:rPr lang="en-US" dirty="0" smtClean="0">
                <a:solidFill>
                  <a:srgbClr val="FF0000"/>
                </a:solidFill>
              </a:rPr>
              <a:t>	{</a:t>
            </a:r>
          </a:p>
          <a:p>
            <a:pPr>
              <a:buNone/>
            </a:pPr>
            <a:r>
              <a:rPr lang="en-US" dirty="0" smtClean="0">
                <a:solidFill>
                  <a:srgbClr val="FF0000"/>
                </a:solidFill>
              </a:rPr>
              <a:t>		//statements to be synchronized</a:t>
            </a:r>
          </a:p>
          <a:p>
            <a:pPr>
              <a:buNone/>
            </a:pPr>
            <a:r>
              <a:rPr lang="en-US" dirty="0" smtClean="0">
                <a:solidFill>
                  <a:srgbClr val="FF0000"/>
                </a:solidFill>
              </a:rPr>
              <a:t>	}</a:t>
            </a:r>
          </a:p>
          <a:p>
            <a:pPr>
              <a:buNone/>
            </a:pPr>
            <a:r>
              <a:rPr lang="en-US" dirty="0" smtClean="0">
                <a:solidFill>
                  <a:srgbClr val="FF0000"/>
                </a:solidFill>
              </a:rPr>
              <a:t>	where,</a:t>
            </a:r>
          </a:p>
          <a:p>
            <a:pPr>
              <a:buNone/>
            </a:pPr>
            <a:r>
              <a:rPr lang="en-US" dirty="0" smtClean="0">
                <a:solidFill>
                  <a:srgbClr val="FF0000"/>
                </a:solidFill>
              </a:rPr>
              <a:t>	object is a reference to the object being synchronized.</a:t>
            </a:r>
            <a:endParaRPr lang="en-US" dirty="0">
              <a:solidFill>
                <a:srgbClr val="FF0000"/>
              </a:solidFill>
            </a:endParaRPr>
          </a:p>
        </p:txBody>
      </p:sp>
    </p:spTree>
    <p:extLst>
      <p:ext uri="{BB962C8B-B14F-4D97-AF65-F5344CB8AC3E}">
        <p14:creationId xmlns="" xmlns:p14="http://schemas.microsoft.com/office/powerpoint/2010/main" val="1385052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235" y="309425"/>
            <a:ext cx="10364451" cy="553459"/>
          </a:xfrm>
        </p:spPr>
        <p:txBody>
          <a:bodyPr>
            <a:normAutofit fontScale="90000"/>
          </a:bodyPr>
          <a:lstStyle/>
          <a:p>
            <a:r>
              <a:rPr lang="en-US" dirty="0"/>
              <a:t>SYNCHRONIZATION OF THREADS</a:t>
            </a:r>
          </a:p>
        </p:txBody>
      </p:sp>
      <p:pic>
        <p:nvPicPr>
          <p:cNvPr id="1026" name="Picture 2"/>
          <p:cNvPicPr>
            <a:picLocks noGrp="1" noChangeAspect="1" noChangeArrowheads="1"/>
          </p:cNvPicPr>
          <p:nvPr>
            <p:ph sz="quarter" idx="13"/>
          </p:nvPr>
        </p:nvPicPr>
        <p:blipFill>
          <a:blip r:embed="rId2"/>
          <a:srcRect/>
          <a:stretch>
            <a:fillRect/>
          </a:stretch>
        </p:blipFill>
        <p:spPr bwMode="auto">
          <a:xfrm>
            <a:off x="937697" y="888455"/>
            <a:ext cx="7513972" cy="5777098"/>
          </a:xfrm>
          <a:prstGeom prst="rect">
            <a:avLst/>
          </a:prstGeom>
          <a:noFill/>
          <a:ln w="9525">
            <a:noFill/>
            <a:miter lim="800000"/>
            <a:headEnd/>
            <a:tailEnd/>
          </a:ln>
          <a:effectLst/>
        </p:spPr>
      </p:pic>
    </p:spTree>
    <p:extLst>
      <p:ext uri="{BB962C8B-B14F-4D97-AF65-F5344CB8AC3E}">
        <p14:creationId xmlns="" xmlns:p14="http://schemas.microsoft.com/office/powerpoint/2010/main" val="1385052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70649"/>
          </a:xfrm>
        </p:spPr>
        <p:txBody>
          <a:bodyPr/>
          <a:lstStyle/>
          <a:p>
            <a:r>
              <a:rPr lang="en-US" dirty="0" smtClean="0"/>
              <a:t>Deadlock</a:t>
            </a:r>
            <a:endParaRPr lang="en-US" dirty="0"/>
          </a:p>
        </p:txBody>
      </p:sp>
      <p:sp>
        <p:nvSpPr>
          <p:cNvPr id="3" name="Content Placeholder 2"/>
          <p:cNvSpPr>
            <a:spLocks noGrp="1"/>
          </p:cNvSpPr>
          <p:nvPr>
            <p:ph sz="quarter" idx="13"/>
          </p:nvPr>
        </p:nvSpPr>
        <p:spPr>
          <a:xfrm>
            <a:off x="913774" y="1358538"/>
            <a:ext cx="10363826" cy="4432662"/>
          </a:xfrm>
        </p:spPr>
        <p:txBody>
          <a:bodyPr/>
          <a:lstStyle/>
          <a:p>
            <a:r>
              <a:rPr lang="en-US" dirty="0" smtClean="0"/>
              <a:t>Deadlock is a situation that occurs when two or more threads are in simultaneous wait state and Each of them is waiting for the release of a resource held by one of the other waiting thread.</a:t>
            </a:r>
          </a:p>
          <a:p>
            <a:r>
              <a:rPr lang="en-US" dirty="0" smtClean="0"/>
              <a:t>both threads are waiting for each other to release the lock, the condition is called deadlock.</a:t>
            </a:r>
          </a:p>
          <a:p>
            <a:r>
              <a:rPr lang="en-US" dirty="0" smtClean="0"/>
              <a:t/>
            </a:r>
            <a:br>
              <a:rPr lang="en-US" dirty="0" smtClean="0"/>
            </a:br>
            <a:endParaRPr lang="en-US" dirty="0"/>
          </a:p>
        </p:txBody>
      </p:sp>
      <p:pic>
        <p:nvPicPr>
          <p:cNvPr id="6" name="Picture 2"/>
          <p:cNvPicPr>
            <a:picLocks noChangeAspect="1" noChangeArrowheads="1"/>
          </p:cNvPicPr>
          <p:nvPr/>
        </p:nvPicPr>
        <p:blipFill>
          <a:blip r:embed="rId2"/>
          <a:srcRect/>
          <a:stretch>
            <a:fillRect/>
          </a:stretch>
        </p:blipFill>
        <p:spPr bwMode="auto">
          <a:xfrm>
            <a:off x="1202598" y="3676582"/>
            <a:ext cx="7183755" cy="2094324"/>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1014"/>
          </a:xfrm>
        </p:spPr>
        <p:txBody>
          <a:bodyPr>
            <a:normAutofit fontScale="90000"/>
          </a:bodyPr>
          <a:lstStyle/>
          <a:p>
            <a:r>
              <a:rPr lang="en-US" dirty="0" smtClean="0"/>
              <a:t>deadlock</a:t>
            </a:r>
            <a:endParaRPr lang="en-US" dirty="0"/>
          </a:p>
        </p:txBody>
      </p:sp>
      <p:sp>
        <p:nvSpPr>
          <p:cNvPr id="7" name="Content Placeholder 6"/>
          <p:cNvSpPr>
            <a:spLocks noGrp="1"/>
          </p:cNvSpPr>
          <p:nvPr>
            <p:ph sz="quarter" idx="13"/>
          </p:nvPr>
        </p:nvSpPr>
        <p:spPr>
          <a:xfrm>
            <a:off x="913774" y="1410790"/>
            <a:ext cx="10363826" cy="4380410"/>
          </a:xfrm>
        </p:spPr>
        <p:txBody>
          <a:bodyPr>
            <a:normAutofit fontScale="92500" lnSpcReduction="20000"/>
          </a:bodyPr>
          <a:lstStyle/>
          <a:p>
            <a:r>
              <a:rPr lang="en-US" dirty="0" smtClean="0"/>
              <a:t>First Thread x starts and synchronizes on the Object obj1</a:t>
            </a:r>
          </a:p>
          <a:p>
            <a:r>
              <a:rPr lang="en-US" dirty="0" smtClean="0"/>
              <a:t>This prevents to call the methods of obj1 to other threads</a:t>
            </a:r>
          </a:p>
          <a:p>
            <a:r>
              <a:rPr lang="en-US" dirty="0" smtClean="0"/>
              <a:t>Thread x then calls the sleep() method and allow thread y to start</a:t>
            </a:r>
          </a:p>
          <a:p>
            <a:r>
              <a:rPr lang="en-US" dirty="0" smtClean="0"/>
              <a:t>Thread y starts and synchronizes on the object obj2</a:t>
            </a:r>
          </a:p>
          <a:p>
            <a:r>
              <a:rPr lang="en-US" dirty="0" smtClean="0"/>
              <a:t>This prevents to call the methods of obj2 to other threads</a:t>
            </a:r>
          </a:p>
          <a:p>
            <a:r>
              <a:rPr lang="en-US" dirty="0" smtClean="0"/>
              <a:t>Thread Y then calls the sleep() method and allow thread X to start</a:t>
            </a:r>
          </a:p>
          <a:p>
            <a:r>
              <a:rPr lang="en-US" dirty="0" smtClean="0"/>
              <a:t>Then thread x continues execution &amp; tries to call method2 on obj2. but it cannot call until thread y finishes execution on obj2.</a:t>
            </a:r>
          </a:p>
          <a:p>
            <a:r>
              <a:rPr lang="en-US" dirty="0" smtClean="0"/>
              <a:t>So thread x can not proceed &amp; thread y gets control &amp; tries to call method1 on obj1but this not possible until code in thread x finishes.</a:t>
            </a:r>
          </a:p>
          <a:p>
            <a:r>
              <a:rPr lang="en-US" dirty="0" smtClean="0"/>
              <a:t>This condition is deadlock</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09392"/>
          </a:xfrm>
        </p:spPr>
        <p:txBody>
          <a:bodyPr/>
          <a:lstStyle/>
          <a:p>
            <a:r>
              <a:rPr lang="en-US" dirty="0" smtClean="0"/>
              <a:t>deadlock</a:t>
            </a:r>
            <a:endParaRPr lang="en-US" dirty="0"/>
          </a:p>
        </p:txBody>
      </p:sp>
      <p:pic>
        <p:nvPicPr>
          <p:cNvPr id="4098" name="Picture 2"/>
          <p:cNvPicPr>
            <a:picLocks noGrp="1" noChangeAspect="1" noChangeArrowheads="1"/>
          </p:cNvPicPr>
          <p:nvPr>
            <p:ph sz="quarter" idx="13"/>
          </p:nvPr>
        </p:nvPicPr>
        <p:blipFill>
          <a:blip r:embed="rId2"/>
          <a:srcRect/>
          <a:stretch>
            <a:fillRect/>
          </a:stretch>
        </p:blipFill>
        <p:spPr bwMode="auto">
          <a:xfrm>
            <a:off x="916258" y="1215436"/>
            <a:ext cx="8619628" cy="514071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79209"/>
          </a:xfrm>
        </p:spPr>
        <p:txBody>
          <a:bodyPr>
            <a:normAutofit fontScale="90000"/>
          </a:bodyPr>
          <a:lstStyle/>
          <a:p>
            <a:r>
              <a:rPr lang="en-US" dirty="0" smtClean="0"/>
              <a:t>Inter-thread communication in Java</a:t>
            </a:r>
            <a:br>
              <a:rPr lang="en-US" dirty="0" smtClean="0"/>
            </a:br>
            <a:endParaRPr lang="en-US" dirty="0"/>
          </a:p>
        </p:txBody>
      </p:sp>
      <p:sp>
        <p:nvSpPr>
          <p:cNvPr id="3" name="Content Placeholder 2"/>
          <p:cNvSpPr>
            <a:spLocks noGrp="1"/>
          </p:cNvSpPr>
          <p:nvPr>
            <p:ph sz="quarter" idx="13"/>
          </p:nvPr>
        </p:nvSpPr>
        <p:spPr>
          <a:xfrm>
            <a:off x="913774" y="1188720"/>
            <a:ext cx="10363826" cy="5081451"/>
          </a:xfrm>
        </p:spPr>
        <p:txBody>
          <a:bodyPr>
            <a:normAutofit fontScale="92500" lnSpcReduction="10000"/>
          </a:bodyPr>
          <a:lstStyle/>
          <a:p>
            <a:r>
              <a:rPr lang="en-US" b="1" dirty="0" smtClean="0"/>
              <a:t>Inter-thread communication</a:t>
            </a:r>
            <a:r>
              <a:rPr lang="en-US" dirty="0" smtClean="0"/>
              <a:t> or </a:t>
            </a:r>
            <a:r>
              <a:rPr lang="en-US" b="1" dirty="0" smtClean="0"/>
              <a:t>Co-operation</a:t>
            </a:r>
            <a:r>
              <a:rPr lang="en-US" dirty="0" smtClean="0"/>
              <a:t> is all about allowing synchronized threads to communicate with each other</a:t>
            </a:r>
            <a:r>
              <a:rPr lang="en-US" dirty="0" smtClean="0"/>
              <a:t>.</a:t>
            </a:r>
          </a:p>
          <a:p>
            <a:r>
              <a:rPr lang="en-US" dirty="0" smtClean="0"/>
              <a:t>Java provide benefits of avoiding thread pooling using inter-thread communication. The wait(), notify(), and </a:t>
            </a:r>
            <a:r>
              <a:rPr lang="en-US" dirty="0" err="1" smtClean="0"/>
              <a:t>notifyAll</a:t>
            </a:r>
            <a:r>
              <a:rPr lang="en-US" dirty="0" smtClean="0"/>
              <a:t>() methods of Object class are used for this purpose. These method are implemented as </a:t>
            </a:r>
            <a:r>
              <a:rPr lang="en-US" b="1" dirty="0" smtClean="0"/>
              <a:t>final</a:t>
            </a:r>
            <a:r>
              <a:rPr lang="en-US" dirty="0" smtClean="0"/>
              <a:t> methods in Object, so that all classes have them. All the three method can be called only from within a </a:t>
            </a:r>
            <a:r>
              <a:rPr lang="en-US" b="1" dirty="0" smtClean="0"/>
              <a:t>synchronized</a:t>
            </a:r>
            <a:r>
              <a:rPr lang="en-US" dirty="0" smtClean="0"/>
              <a:t> context</a:t>
            </a:r>
          </a:p>
          <a:p>
            <a:endParaRPr lang="en-US" dirty="0" smtClean="0"/>
          </a:p>
          <a:p>
            <a:r>
              <a:rPr lang="en-US" dirty="0" smtClean="0"/>
              <a:t>it is a mechanism in which a thread is paused running in its critical section and another thread is allowed to enter (or lock) in the same critical section to be executed. It is implemented by following methods of </a:t>
            </a:r>
            <a:r>
              <a:rPr lang="en-US" b="1" dirty="0" smtClean="0"/>
              <a:t>Object class</a:t>
            </a:r>
            <a:r>
              <a:rPr lang="en-US" dirty="0" smtClean="0"/>
              <a:t>:</a:t>
            </a:r>
          </a:p>
          <a:p>
            <a:r>
              <a:rPr lang="en-US" dirty="0" smtClean="0"/>
              <a:t>wait()</a:t>
            </a:r>
          </a:p>
          <a:p>
            <a:r>
              <a:rPr lang="en-US" dirty="0" smtClean="0"/>
              <a:t>notify()</a:t>
            </a:r>
          </a:p>
          <a:p>
            <a:r>
              <a:rPr lang="en-US" dirty="0" err="1" smtClean="0"/>
              <a:t>notifyAll</a:t>
            </a:r>
            <a:r>
              <a:rPr lang="en-US" dirty="0" smtClean="0"/>
              <a:t>()</a:t>
            </a:r>
          </a:p>
          <a:p>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79209"/>
          </a:xfrm>
        </p:spPr>
        <p:txBody>
          <a:bodyPr>
            <a:normAutofit fontScale="90000"/>
          </a:bodyPr>
          <a:lstStyle/>
          <a:p>
            <a:r>
              <a:rPr lang="en-US" dirty="0" smtClean="0"/>
              <a:t>Inter-thread communication in Java</a:t>
            </a:r>
            <a:br>
              <a:rPr lang="en-US" dirty="0" smtClean="0"/>
            </a:br>
            <a:endParaRPr lang="en-US" dirty="0"/>
          </a:p>
        </p:txBody>
      </p:sp>
      <p:sp>
        <p:nvSpPr>
          <p:cNvPr id="3" name="Content Placeholder 2"/>
          <p:cNvSpPr>
            <a:spLocks noGrp="1"/>
          </p:cNvSpPr>
          <p:nvPr>
            <p:ph sz="quarter" idx="13"/>
          </p:nvPr>
        </p:nvSpPr>
        <p:spPr>
          <a:xfrm>
            <a:off x="913774" y="1188720"/>
            <a:ext cx="10363826" cy="4602479"/>
          </a:xfrm>
        </p:spPr>
        <p:txBody>
          <a:bodyPr/>
          <a:lstStyle/>
          <a:p>
            <a:r>
              <a:rPr lang="en-US" b="1" dirty="0" smtClean="0"/>
              <a:t>public void wait()</a:t>
            </a:r>
            <a:endParaRPr lang="en-US" dirty="0" smtClean="0"/>
          </a:p>
          <a:p>
            <a:r>
              <a:rPr lang="en-US" dirty="0" smtClean="0"/>
              <a:t>Causes the current thread to wait until another thread invokes the notify().</a:t>
            </a:r>
          </a:p>
          <a:p>
            <a:r>
              <a:rPr lang="en-US" b="1" dirty="0" smtClean="0"/>
              <a:t>public void notify()</a:t>
            </a:r>
            <a:endParaRPr lang="en-US" dirty="0" smtClean="0"/>
          </a:p>
          <a:p>
            <a:r>
              <a:rPr lang="en-US" dirty="0" smtClean="0"/>
              <a:t>Wakes up a single thread that is waiting on this object's monitor.</a:t>
            </a:r>
          </a:p>
          <a:p>
            <a:r>
              <a:rPr lang="en-US" b="1" dirty="0" smtClean="0"/>
              <a:t>public void </a:t>
            </a:r>
            <a:r>
              <a:rPr lang="en-US" b="1" dirty="0" err="1" smtClean="0"/>
              <a:t>notifyAll</a:t>
            </a:r>
            <a:r>
              <a:rPr lang="en-US" b="1" dirty="0" smtClean="0"/>
              <a:t>()</a:t>
            </a:r>
            <a:endParaRPr lang="en-US" dirty="0" smtClean="0"/>
          </a:p>
          <a:p>
            <a:r>
              <a:rPr lang="en-US" dirty="0" smtClean="0"/>
              <a:t>Wakes up all the threads that called wait( ) on the same object.</a:t>
            </a:r>
          </a:p>
          <a:p>
            <a:r>
              <a:rPr lang="en-US" dirty="0" smtClean="0"/>
              <a:t>These methods have been implemented as </a:t>
            </a:r>
            <a:r>
              <a:rPr lang="en-US" b="1" dirty="0" smtClean="0"/>
              <a:t>final</a:t>
            </a:r>
            <a:r>
              <a:rPr lang="en-US" dirty="0" smtClean="0"/>
              <a:t> methods in Object, so they are available in all the classes. All three methods can be called only from within a </a:t>
            </a:r>
            <a:r>
              <a:rPr lang="en-US" b="1" dirty="0" smtClean="0"/>
              <a:t>synchronized</a:t>
            </a:r>
            <a:r>
              <a:rPr lang="en-US" dirty="0" smtClean="0"/>
              <a:t> context.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79209"/>
          </a:xfrm>
        </p:spPr>
        <p:txBody>
          <a:bodyPr>
            <a:normAutofit fontScale="90000"/>
          </a:bodyPr>
          <a:lstStyle/>
          <a:p>
            <a:r>
              <a:rPr lang="en-US" dirty="0" smtClean="0"/>
              <a:t>Inter-thread communication in Java</a:t>
            </a:r>
            <a:br>
              <a:rPr lang="en-US" dirty="0" smtClean="0"/>
            </a:br>
            <a:endParaRPr lang="en-US" dirty="0"/>
          </a:p>
        </p:txBody>
      </p:sp>
      <p:pic>
        <p:nvPicPr>
          <p:cNvPr id="1026" name="Picture 2"/>
          <p:cNvPicPr>
            <a:picLocks noGrp="1" noChangeAspect="1" noChangeArrowheads="1"/>
          </p:cNvPicPr>
          <p:nvPr>
            <p:ph sz="quarter" idx="13"/>
          </p:nvPr>
        </p:nvPicPr>
        <p:blipFill>
          <a:blip r:embed="rId2"/>
          <a:srcRect/>
          <a:stretch>
            <a:fillRect/>
          </a:stretch>
        </p:blipFill>
        <p:spPr bwMode="auto">
          <a:xfrm>
            <a:off x="1136469" y="1189037"/>
            <a:ext cx="8477275" cy="554528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1360" y="231656"/>
            <a:ext cx="10364451" cy="1052022"/>
          </a:xfrm>
        </p:spPr>
        <p:txBody>
          <a:bodyPr/>
          <a:lstStyle/>
          <a:p>
            <a:r>
              <a:rPr lang="en-US" dirty="0" smtClean="0"/>
              <a:t>Thread concept</a:t>
            </a:r>
            <a:endParaRPr lang="en-US" dirty="0"/>
          </a:p>
        </p:txBody>
      </p:sp>
      <p:sp>
        <p:nvSpPr>
          <p:cNvPr id="3" name="Content Placeholder 2"/>
          <p:cNvSpPr>
            <a:spLocks noGrp="1"/>
          </p:cNvSpPr>
          <p:nvPr>
            <p:ph sz="quarter" idx="13"/>
          </p:nvPr>
        </p:nvSpPr>
        <p:spPr>
          <a:xfrm>
            <a:off x="913774" y="1389185"/>
            <a:ext cx="10363826" cy="4888523"/>
          </a:xfrm>
        </p:spPr>
        <p:txBody>
          <a:bodyPr>
            <a:normAutofit/>
          </a:bodyPr>
          <a:lstStyle/>
          <a:p>
            <a:pPr>
              <a:buFont typeface="Wingdings" pitchFamily="2" charset="2"/>
              <a:buChar char="§"/>
            </a:pPr>
            <a:r>
              <a:rPr lang="en-US" b="1" dirty="0" smtClean="0"/>
              <a:t> Multithreading advantages</a:t>
            </a:r>
          </a:p>
          <a:p>
            <a:r>
              <a:rPr lang="en-US" dirty="0" smtClean="0"/>
              <a:t>1) It </a:t>
            </a:r>
            <a:r>
              <a:rPr lang="en-US" b="1" dirty="0" smtClean="0"/>
              <a:t>doesn't block the user</a:t>
            </a:r>
            <a:r>
              <a:rPr lang="en-US" dirty="0" smtClean="0"/>
              <a:t> because threads are independent and you can perform multiple operations at the same time.</a:t>
            </a:r>
          </a:p>
          <a:p>
            <a:r>
              <a:rPr lang="en-US" dirty="0" smtClean="0"/>
              <a:t>2) You </a:t>
            </a:r>
            <a:r>
              <a:rPr lang="en-US" b="1" dirty="0" smtClean="0"/>
              <a:t>can perform many operations together, so it saves time</a:t>
            </a:r>
            <a:r>
              <a:rPr lang="en-US" dirty="0" smtClean="0"/>
              <a:t>.</a:t>
            </a:r>
          </a:p>
          <a:p>
            <a:r>
              <a:rPr lang="en-US" dirty="0" smtClean="0"/>
              <a:t>3) Threads are </a:t>
            </a:r>
            <a:r>
              <a:rPr lang="en-US" b="1" dirty="0" smtClean="0"/>
              <a:t>independent</a:t>
            </a:r>
            <a:r>
              <a:rPr lang="en-US" dirty="0" smtClean="0"/>
              <a:t>, so it doesn't affect other threads if an exception occurs in a single thread.</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1360" y="231656"/>
            <a:ext cx="10364451" cy="1052022"/>
          </a:xfrm>
        </p:spPr>
        <p:txBody>
          <a:bodyPr/>
          <a:lstStyle/>
          <a:p>
            <a:r>
              <a:rPr lang="en-US" dirty="0" smtClean="0"/>
              <a:t>Thread concept</a:t>
            </a:r>
            <a:endParaRPr lang="en-US" dirty="0"/>
          </a:p>
        </p:txBody>
      </p:sp>
      <p:sp>
        <p:nvSpPr>
          <p:cNvPr id="3" name="Content Placeholder 2"/>
          <p:cNvSpPr>
            <a:spLocks noGrp="1"/>
          </p:cNvSpPr>
          <p:nvPr>
            <p:ph sz="quarter" idx="13"/>
          </p:nvPr>
        </p:nvSpPr>
        <p:spPr>
          <a:xfrm>
            <a:off x="913774" y="1389185"/>
            <a:ext cx="10363826" cy="4888523"/>
          </a:xfrm>
        </p:spPr>
        <p:txBody>
          <a:bodyPr>
            <a:normAutofit fontScale="77500" lnSpcReduction="20000"/>
          </a:bodyPr>
          <a:lstStyle/>
          <a:p>
            <a:r>
              <a:rPr lang="en-US" dirty="0" smtClean="0"/>
              <a:t>Multitasking</a:t>
            </a:r>
          </a:p>
          <a:p>
            <a:pPr lvl="1"/>
            <a:r>
              <a:rPr lang="en-US" dirty="0" smtClean="0"/>
              <a:t>Multitasking is a process of executing multiple tasks simultaneously. We use multitasking to utilize the CPU. Multitasking can be achieved in two ways:</a:t>
            </a:r>
          </a:p>
          <a:p>
            <a:r>
              <a:rPr lang="en-US" dirty="0" smtClean="0"/>
              <a:t>Process-based Multitasking (Multiprocessing)</a:t>
            </a:r>
          </a:p>
          <a:p>
            <a:r>
              <a:rPr lang="en-US" dirty="0" smtClean="0"/>
              <a:t>Thread-based Multitasking (Multithreading)</a:t>
            </a:r>
          </a:p>
          <a:p>
            <a:r>
              <a:rPr lang="en-US" dirty="0" smtClean="0"/>
              <a:t> Process-based Multitasking (Multiprocessing)</a:t>
            </a:r>
          </a:p>
          <a:p>
            <a:pPr lvl="1"/>
            <a:r>
              <a:rPr lang="en-US" dirty="0" smtClean="0"/>
              <a:t>Each process has an address in memory. In other words, each process allocates a separate memory area.</a:t>
            </a:r>
          </a:p>
          <a:p>
            <a:pPr lvl="1"/>
            <a:r>
              <a:rPr lang="en-US" dirty="0" smtClean="0"/>
              <a:t>A process is heavyweight.</a:t>
            </a:r>
          </a:p>
          <a:p>
            <a:pPr lvl="1"/>
            <a:r>
              <a:rPr lang="en-US" dirty="0" smtClean="0"/>
              <a:t>Cost of communication between the process is high.</a:t>
            </a:r>
          </a:p>
          <a:p>
            <a:pPr lvl="1"/>
            <a:r>
              <a:rPr lang="en-US" dirty="0" smtClean="0"/>
              <a:t>Switching from one process to another requires some time for saving and loading </a:t>
            </a:r>
            <a:r>
              <a:rPr lang="en-US" dirty="0" smtClean="0">
                <a:hlinkClick r:id="rId2"/>
              </a:rPr>
              <a:t>registers</a:t>
            </a:r>
            <a:r>
              <a:rPr lang="en-US" dirty="0" smtClean="0"/>
              <a:t>, memory maps, updating lists, etc.</a:t>
            </a:r>
          </a:p>
          <a:p>
            <a:r>
              <a:rPr lang="en-US" dirty="0" smtClean="0"/>
              <a:t>Thread-based Multitasking (Multithreading)</a:t>
            </a:r>
          </a:p>
          <a:p>
            <a:pPr lvl="1"/>
            <a:r>
              <a:rPr lang="en-US" dirty="0" smtClean="0"/>
              <a:t>Threads share the same address space.</a:t>
            </a:r>
          </a:p>
          <a:p>
            <a:pPr lvl="1"/>
            <a:r>
              <a:rPr lang="en-US" dirty="0" smtClean="0"/>
              <a:t>A thread is lightweight.</a:t>
            </a:r>
          </a:p>
          <a:p>
            <a:pPr lvl="1"/>
            <a:r>
              <a:rPr lang="en-US" dirty="0" smtClean="0"/>
              <a:t>Cost of communication between the thread is low.</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1360" y="231656"/>
            <a:ext cx="10364451" cy="1052022"/>
          </a:xfrm>
        </p:spPr>
        <p:txBody>
          <a:bodyPr/>
          <a:lstStyle/>
          <a:p>
            <a:r>
              <a:rPr lang="en-US" dirty="0" smtClean="0"/>
              <a:t>Thread concept</a:t>
            </a:r>
            <a:endParaRPr lang="en-US" dirty="0"/>
          </a:p>
        </p:txBody>
      </p:sp>
      <p:sp>
        <p:nvSpPr>
          <p:cNvPr id="3" name="Content Placeholder 2"/>
          <p:cNvSpPr>
            <a:spLocks noGrp="1"/>
          </p:cNvSpPr>
          <p:nvPr>
            <p:ph sz="quarter" idx="13"/>
          </p:nvPr>
        </p:nvSpPr>
        <p:spPr>
          <a:xfrm>
            <a:off x="913774" y="1389185"/>
            <a:ext cx="10363826" cy="4888523"/>
          </a:xfrm>
        </p:spPr>
        <p:txBody>
          <a:bodyPr>
            <a:normAutofit/>
          </a:bodyPr>
          <a:lstStyle/>
          <a:p>
            <a:r>
              <a:rPr lang="en-US" dirty="0" smtClean="0"/>
              <a:t>Main thread</a:t>
            </a:r>
          </a:p>
          <a:p>
            <a:pPr lvl="1"/>
            <a:r>
              <a:rPr lang="en-US" dirty="0" smtClean="0"/>
              <a:t>Java program always contains at least one thread. This is called main thread</a:t>
            </a:r>
          </a:p>
          <a:p>
            <a:pPr lvl="1"/>
            <a:r>
              <a:rPr lang="en-US" dirty="0" smtClean="0"/>
              <a:t>When we start a program ,it starts executing immediately</a:t>
            </a:r>
          </a:p>
          <a:p>
            <a:pPr lvl="1"/>
            <a:r>
              <a:rPr lang="en-US" dirty="0" smtClean="0"/>
              <a:t>It can be used to create and start other child threads</a:t>
            </a:r>
          </a:p>
          <a:p>
            <a:pPr lvl="1"/>
            <a:r>
              <a:rPr lang="en-US" dirty="0" smtClean="0"/>
              <a:t>It is created automatically </a:t>
            </a:r>
          </a:p>
          <a:p>
            <a:pPr lvl="1"/>
            <a:r>
              <a:rPr lang="en-US" dirty="0" smtClean="0"/>
              <a:t>It is controlled through </a:t>
            </a:r>
            <a:r>
              <a:rPr lang="en-US" dirty="0" smtClean="0">
                <a:solidFill>
                  <a:srgbClr val="FF0000"/>
                </a:solidFill>
              </a:rPr>
              <a:t>thread </a:t>
            </a:r>
            <a:r>
              <a:rPr lang="en-US" dirty="0" smtClean="0"/>
              <a:t>object</a:t>
            </a:r>
          </a:p>
          <a:p>
            <a:pPr lvl="1"/>
            <a:r>
              <a:rPr lang="en-US" dirty="0" smtClean="0"/>
              <a:t>We have to call </a:t>
            </a:r>
            <a:r>
              <a:rPr lang="en-US" dirty="0" err="1" smtClean="0"/>
              <a:t>currentthread</a:t>
            </a:r>
            <a:r>
              <a:rPr lang="en-US" dirty="0" smtClean="0"/>
              <a:t>() method </a:t>
            </a:r>
            <a:r>
              <a:rPr lang="en-US" dirty="0" err="1" smtClean="0"/>
              <a:t>ehich</a:t>
            </a:r>
            <a:r>
              <a:rPr lang="en-US" dirty="0" smtClean="0"/>
              <a:t> a public static member of thread class.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1360" y="231656"/>
            <a:ext cx="10364451" cy="1052022"/>
          </a:xfrm>
        </p:spPr>
        <p:txBody>
          <a:bodyPr/>
          <a:lstStyle/>
          <a:p>
            <a:r>
              <a:rPr lang="en-US" dirty="0" smtClean="0"/>
              <a:t>Thread concept</a:t>
            </a:r>
            <a:endParaRPr lang="en-US" dirty="0"/>
          </a:p>
        </p:txBody>
      </p:sp>
      <p:pic>
        <p:nvPicPr>
          <p:cNvPr id="1026" name="Picture 2"/>
          <p:cNvPicPr>
            <a:picLocks noGrp="1" noChangeAspect="1" noChangeArrowheads="1"/>
          </p:cNvPicPr>
          <p:nvPr>
            <p:ph sz="quarter" idx="13"/>
          </p:nvPr>
        </p:nvPicPr>
        <p:blipFill>
          <a:blip r:embed="rId2"/>
          <a:srcRect/>
          <a:stretch>
            <a:fillRect/>
          </a:stretch>
        </p:blipFill>
        <p:spPr bwMode="auto">
          <a:xfrm>
            <a:off x="595993" y="1236504"/>
            <a:ext cx="10881388" cy="28521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4359" y="4110310"/>
            <a:ext cx="10940143" cy="2051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TC104033925[[fn=Droplet]]</Template>
  <TotalTime>1623</TotalTime>
  <Words>3187</Words>
  <Application>Microsoft Office PowerPoint</Application>
  <PresentationFormat>Custom</PresentationFormat>
  <Paragraphs>403</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Droplet</vt:lpstr>
      <vt:lpstr>Multithreading in java</vt:lpstr>
      <vt:lpstr>content</vt:lpstr>
      <vt:lpstr>Thread concept</vt:lpstr>
      <vt:lpstr>Thread concept</vt:lpstr>
      <vt:lpstr>Thread concept</vt:lpstr>
      <vt:lpstr>Thread concept</vt:lpstr>
      <vt:lpstr>Thread concept</vt:lpstr>
      <vt:lpstr>Thread concept</vt:lpstr>
      <vt:lpstr>Thread concept</vt:lpstr>
      <vt:lpstr>Life cycle of a Thread (Thread States) </vt:lpstr>
      <vt:lpstr>Life cycle of a Thread (Thread States) </vt:lpstr>
      <vt:lpstr>Life cycle of a Thread (Thread States) </vt:lpstr>
      <vt:lpstr>Life cycle of a Thread (Thread States) </vt:lpstr>
      <vt:lpstr>Life cycle of a Thread (Thread States) </vt:lpstr>
      <vt:lpstr>Life cycle of a Thread (Thread States) </vt:lpstr>
      <vt:lpstr>Life cycle of a Thread (Thread States) </vt:lpstr>
      <vt:lpstr>Creating thread</vt:lpstr>
      <vt:lpstr>Creating thread</vt:lpstr>
      <vt:lpstr>Creating thread</vt:lpstr>
      <vt:lpstr>Creating thread</vt:lpstr>
      <vt:lpstr>Creating thread</vt:lpstr>
      <vt:lpstr>Creating thread</vt:lpstr>
      <vt:lpstr>Creating thread</vt:lpstr>
      <vt:lpstr>Creating thread</vt:lpstr>
      <vt:lpstr>Creating thread</vt:lpstr>
      <vt:lpstr>THREAD METHODS</vt:lpstr>
      <vt:lpstr>THREAD METHODS</vt:lpstr>
      <vt:lpstr>THREAD METHODS</vt:lpstr>
      <vt:lpstr>THREAD METHODS</vt:lpstr>
      <vt:lpstr>THREAD METHODS</vt:lpstr>
      <vt:lpstr>THREAD METHODS</vt:lpstr>
      <vt:lpstr>Using isAlive () and join () Method</vt:lpstr>
      <vt:lpstr>Using isAlive () and join () Method</vt:lpstr>
      <vt:lpstr>Using isAlive () and join () Method</vt:lpstr>
      <vt:lpstr>Using isAlive () and join () Method</vt:lpstr>
      <vt:lpstr>Using isAlive () and join () Method</vt:lpstr>
      <vt:lpstr>Using isAlive () and join () Method</vt:lpstr>
      <vt:lpstr>THREADS PRIORITY</vt:lpstr>
      <vt:lpstr>THREADS PRIORITY</vt:lpstr>
      <vt:lpstr>THREADS PRIORITY</vt:lpstr>
      <vt:lpstr>THREADS PRIORITY</vt:lpstr>
      <vt:lpstr>SYNCHRONIZATION OF THREADS</vt:lpstr>
      <vt:lpstr>SYNCHRONIZATION OF THREADS</vt:lpstr>
      <vt:lpstr>SYNCHRONIZATION OF THREADS</vt:lpstr>
      <vt:lpstr>SYNCHRONIZATION OF THREADS</vt:lpstr>
      <vt:lpstr>SYNCHRONIZATION OF THREADS</vt:lpstr>
      <vt:lpstr>SYNCHRONIZATION OF THREADS</vt:lpstr>
      <vt:lpstr>SYNCHRONIZATION OF THREADS</vt:lpstr>
      <vt:lpstr>SYNCHRONIZATION OF THREADS</vt:lpstr>
      <vt:lpstr>SYNCHRONIZATION OF THREADS</vt:lpstr>
      <vt:lpstr>SYNCHRONIZATION OF THREADS</vt:lpstr>
      <vt:lpstr>Deadlock</vt:lpstr>
      <vt:lpstr>deadlock</vt:lpstr>
      <vt:lpstr>deadlock</vt:lpstr>
      <vt:lpstr>Inter-thread communication in Java </vt:lpstr>
      <vt:lpstr>Inter-thread communication in Java </vt:lpstr>
      <vt:lpstr>Inter-thread communication in Java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122</cp:revision>
  <dcterms:created xsi:type="dcterms:W3CDTF">2013-07-15T20:24:45Z</dcterms:created>
  <dcterms:modified xsi:type="dcterms:W3CDTF">2021-04-10T05:11:43Z</dcterms:modified>
</cp:coreProperties>
</file>