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2" r:id="rId25"/>
    <p:sldId id="284" r:id="rId26"/>
    <p:sldId id="256" r:id="rId27"/>
    <p:sldId id="257" r:id="rId28"/>
    <p:sldId id="258" r:id="rId29"/>
    <p:sldId id="259"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5B434-5E8D-4036-A1FE-231DCF1BC51E}" type="datetimeFigureOut">
              <a:rPr lang="en-IN" smtClean="0"/>
              <a:t>30-03-2021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26527-6C6A-4806-93B8-BAE4A329736E}" type="slidenum">
              <a:rPr lang="en-IN" smtClean="0"/>
              <a:t>‹#›</a:t>
            </a:fld>
            <a:endParaRPr lang="en-IN"/>
          </a:p>
        </p:txBody>
      </p:sp>
    </p:spTree>
    <p:extLst>
      <p:ext uri="{BB962C8B-B14F-4D97-AF65-F5344CB8AC3E}">
        <p14:creationId xmlns:p14="http://schemas.microsoft.com/office/powerpoint/2010/main" val="327159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Book PL/SQL :</a:t>
            </a:r>
            <a:r>
              <a:rPr lang="en-IN" baseline="0" dirty="0" smtClean="0"/>
              <a:t> THE ROGRAMMING LANGUAGE OF ORACLE by </a:t>
            </a:r>
            <a:r>
              <a:rPr lang="en-IN" baseline="0" dirty="0" err="1" smtClean="0"/>
              <a:t>Ieven</a:t>
            </a:r>
            <a:r>
              <a:rPr lang="en-IN" baseline="0" dirty="0" smtClean="0"/>
              <a:t> </a:t>
            </a:r>
            <a:r>
              <a:rPr lang="en-IN" baseline="0" dirty="0" err="1" smtClean="0"/>
              <a:t>bayross</a:t>
            </a:r>
            <a:endParaRPr lang="en-IN" dirty="0"/>
          </a:p>
        </p:txBody>
      </p:sp>
      <p:sp>
        <p:nvSpPr>
          <p:cNvPr id="4" name="Slide Number Placeholder 3"/>
          <p:cNvSpPr>
            <a:spLocks noGrp="1"/>
          </p:cNvSpPr>
          <p:nvPr>
            <p:ph type="sldNum" sz="quarter" idx="10"/>
          </p:nvPr>
        </p:nvSpPr>
        <p:spPr/>
        <p:txBody>
          <a:bodyPr/>
          <a:lstStyle/>
          <a:p>
            <a:fld id="{FC326527-6C6A-4806-93B8-BAE4A329736E}" type="slidenum">
              <a:rPr lang="en-IN" smtClean="0"/>
              <a:t>1</a:t>
            </a:fld>
            <a:endParaRPr lang="en-IN"/>
          </a:p>
        </p:txBody>
      </p:sp>
    </p:spTree>
    <p:extLst>
      <p:ext uri="{BB962C8B-B14F-4D97-AF65-F5344CB8AC3E}">
        <p14:creationId xmlns:p14="http://schemas.microsoft.com/office/powerpoint/2010/main" val="354811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
            </a:r>
            <a:br>
              <a:rPr lang="en-IN" dirty="0"/>
            </a:br>
            <a:r>
              <a:rPr lang="en-IN" dirty="0" smtClean="0"/>
              <a:t>Locks</a:t>
            </a:r>
            <a:endParaRPr lang="en-IN" dirty="0"/>
          </a:p>
        </p:txBody>
      </p:sp>
      <p:sp>
        <p:nvSpPr>
          <p:cNvPr id="5" name="Subtitle 4"/>
          <p:cNvSpPr>
            <a:spLocks noGrp="1"/>
          </p:cNvSpPr>
          <p:nvPr>
            <p:ph type="subTitle" idx="1"/>
          </p:nvPr>
        </p:nvSpPr>
        <p:spPr/>
        <p:txBody>
          <a:bodyPr/>
          <a:lstStyle/>
          <a:p>
            <a:r>
              <a:rPr lang="en-IN" dirty="0" err="1" smtClean="0"/>
              <a:t>Dr.</a:t>
            </a:r>
            <a:r>
              <a:rPr lang="en-IN" dirty="0" smtClean="0"/>
              <a:t> </a:t>
            </a:r>
            <a:r>
              <a:rPr lang="en-IN" dirty="0" err="1" smtClean="0"/>
              <a:t>Manjiree</a:t>
            </a:r>
            <a:r>
              <a:rPr lang="en-IN" dirty="0" smtClean="0"/>
              <a:t> Vyawahare</a:t>
            </a:r>
            <a:endParaRPr lang="en-IN" dirty="0"/>
          </a:p>
        </p:txBody>
      </p:sp>
    </p:spTree>
    <p:extLst>
      <p:ext uri="{BB962C8B-B14F-4D97-AF65-F5344CB8AC3E}">
        <p14:creationId xmlns:p14="http://schemas.microsoft.com/office/powerpoint/2010/main" val="335586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In between </a:t>
            </a:r>
            <a:r>
              <a:rPr lang="en-IN" dirty="0" err="1" smtClean="0"/>
              <a:t>gargi</a:t>
            </a:r>
            <a:r>
              <a:rPr lang="en-IN" dirty="0" smtClean="0"/>
              <a:t> tries to view the same record , that time oracle engine displays old set of data as the transaction of previous transaction has not been completed by </a:t>
            </a:r>
            <a:r>
              <a:rPr lang="en-IN" dirty="0" err="1" smtClean="0"/>
              <a:t>monika</a:t>
            </a:r>
            <a:endParaRPr lang="en-IN" dirty="0" smtClean="0"/>
          </a:p>
          <a:p>
            <a:r>
              <a:rPr lang="en-IN" dirty="0" smtClean="0"/>
              <a:t>This leads to WRONG information has been displayed to </a:t>
            </a:r>
            <a:r>
              <a:rPr lang="en-IN" dirty="0" err="1" smtClean="0"/>
              <a:t>Gargi</a:t>
            </a:r>
            <a:r>
              <a:rPr lang="en-IN" dirty="0" smtClean="0"/>
              <a:t> ( that still some seats are available in MCA)</a:t>
            </a:r>
          </a:p>
          <a:p>
            <a:r>
              <a:rPr lang="en-IN" dirty="0" smtClean="0"/>
              <a:t>That’s why first client (</a:t>
            </a:r>
            <a:r>
              <a:rPr lang="en-IN" dirty="0" err="1" smtClean="0"/>
              <a:t>monika</a:t>
            </a:r>
            <a:r>
              <a:rPr lang="en-IN" dirty="0" smtClean="0"/>
              <a:t>) must Explicitly lock the record such that no other user can access the record the for read (view ) purpose till  the completion of first transaction. </a:t>
            </a:r>
            <a:endParaRPr lang="en-IN" dirty="0"/>
          </a:p>
        </p:txBody>
      </p:sp>
    </p:spTree>
    <p:extLst>
      <p:ext uri="{BB962C8B-B14F-4D97-AF65-F5344CB8AC3E}">
        <p14:creationId xmlns:p14="http://schemas.microsoft.com/office/powerpoint/2010/main" val="88138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Explicit Locking </a:t>
            </a:r>
            <a:endParaRPr lang="en-IN" dirty="0"/>
          </a:p>
        </p:txBody>
      </p:sp>
      <p:sp>
        <p:nvSpPr>
          <p:cNvPr id="3" name="Content Placeholder 2"/>
          <p:cNvSpPr>
            <a:spLocks noGrp="1"/>
          </p:cNvSpPr>
          <p:nvPr>
            <p:ph idx="1"/>
          </p:nvPr>
        </p:nvSpPr>
        <p:spPr/>
        <p:txBody>
          <a:bodyPr>
            <a:normAutofit lnSpcReduction="10000"/>
          </a:bodyPr>
          <a:lstStyle/>
          <a:p>
            <a:r>
              <a:rPr lang="en-IN" dirty="0" smtClean="0"/>
              <a:t>Who can explicitly Lock?</a:t>
            </a:r>
          </a:p>
          <a:p>
            <a:pPr lvl="1"/>
            <a:r>
              <a:rPr lang="en-IN" dirty="0"/>
              <a:t> </a:t>
            </a:r>
            <a:r>
              <a:rPr lang="en-IN" dirty="0" smtClean="0"/>
              <a:t>User can lock table s they own or any tables on which that have been granted table privileges ( such as select, insert, update ,delete)</a:t>
            </a:r>
          </a:p>
          <a:p>
            <a:pPr lvl="1"/>
            <a:r>
              <a:rPr lang="en-IN" dirty="0" smtClean="0"/>
              <a:t>Select…For  …update statement</a:t>
            </a:r>
          </a:p>
          <a:p>
            <a:pPr lvl="2"/>
            <a:r>
              <a:rPr lang="en-IN" dirty="0" smtClean="0"/>
              <a:t>It is used for acquiring exclusive row level lock in anticipation of performing update in records </a:t>
            </a:r>
          </a:p>
          <a:p>
            <a:pPr lvl="2"/>
            <a:r>
              <a:rPr lang="en-IN" dirty="0" smtClean="0"/>
              <a:t>This clause is used to signal the oracle engine that data is currently being used needs to be updated. </a:t>
            </a:r>
          </a:p>
          <a:p>
            <a:pPr lvl="2"/>
            <a:r>
              <a:rPr lang="en-IN" dirty="0" smtClean="0"/>
              <a:t>It is often followed by one or more update statement with a where clause </a:t>
            </a:r>
          </a:p>
          <a:p>
            <a:pPr lvl="1"/>
            <a:endParaRPr lang="en-IN" dirty="0"/>
          </a:p>
        </p:txBody>
      </p:sp>
    </p:spTree>
    <p:extLst>
      <p:ext uri="{BB962C8B-B14F-4D97-AF65-F5344CB8AC3E}">
        <p14:creationId xmlns:p14="http://schemas.microsoft.com/office/powerpoint/2010/main" val="881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Client A: SELECT * FROM SALES_ORDER WHERE </a:t>
            </a:r>
            <a:r>
              <a:rPr lang="en-IN" dirty="0" err="1" smtClean="0"/>
              <a:t>order_no</a:t>
            </a:r>
            <a:r>
              <a:rPr lang="en-IN" dirty="0" smtClean="0"/>
              <a:t>=‘O101’ FOR UPDATE;</a:t>
            </a:r>
          </a:p>
          <a:p>
            <a:pPr lvl="1"/>
            <a:r>
              <a:rPr lang="en-IN" dirty="0" smtClean="0"/>
              <a:t>Locks the record ‘O101’ till commit or rollback y client A</a:t>
            </a:r>
          </a:p>
          <a:p>
            <a:r>
              <a:rPr lang="en-IN" dirty="0" smtClean="0"/>
              <a:t> Client B: </a:t>
            </a:r>
            <a:r>
              <a:rPr lang="en-IN" dirty="0"/>
              <a:t>: SELECT * FROM SALES_ORDER WHERE </a:t>
            </a:r>
            <a:r>
              <a:rPr lang="en-IN" dirty="0" err="1"/>
              <a:t>order_no</a:t>
            </a:r>
            <a:r>
              <a:rPr lang="en-IN" dirty="0"/>
              <a:t>=‘O101’ FOR UPDATE</a:t>
            </a:r>
            <a:r>
              <a:rPr lang="en-IN" dirty="0" smtClean="0"/>
              <a:t>;</a:t>
            </a:r>
          </a:p>
          <a:p>
            <a:pPr lvl="1"/>
            <a:r>
              <a:rPr lang="en-IN" dirty="0" smtClean="0"/>
              <a:t>Now client B has to wait…till commit or rollback from client </a:t>
            </a:r>
            <a:r>
              <a:rPr lang="en-IN" sz="4000" b="1" dirty="0" smtClean="0"/>
              <a:t>A…FOREVER</a:t>
            </a:r>
          </a:p>
          <a:p>
            <a:pPr lvl="1"/>
            <a:endParaRPr lang="en-IN" dirty="0" smtClean="0"/>
          </a:p>
        </p:txBody>
      </p:sp>
    </p:spTree>
    <p:extLst>
      <p:ext uri="{BB962C8B-B14F-4D97-AF65-F5344CB8AC3E}">
        <p14:creationId xmlns:p14="http://schemas.microsoft.com/office/powerpoint/2010/main" val="395185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To avoid forever waiting ( </a:t>
            </a:r>
            <a:r>
              <a:rPr lang="en-IN" dirty="0" err="1" smtClean="0"/>
              <a:t>i.e</a:t>
            </a:r>
            <a:r>
              <a:rPr lang="en-IN" dirty="0" smtClean="0"/>
              <a:t> don’t know the termination of transaction A’s)</a:t>
            </a:r>
          </a:p>
          <a:p>
            <a:r>
              <a:rPr lang="en-IN" dirty="0" smtClean="0"/>
              <a:t>To avoid unnecessary waiting time </a:t>
            </a:r>
            <a:r>
              <a:rPr lang="en-IN" b="1" dirty="0" smtClean="0"/>
              <a:t>NO WAIT </a:t>
            </a:r>
            <a:r>
              <a:rPr lang="en-IN" dirty="0" smtClean="0"/>
              <a:t>option can be used</a:t>
            </a:r>
          </a:p>
          <a:p>
            <a:r>
              <a:rPr lang="en-IN" b="1" dirty="0" smtClean="0"/>
              <a:t>NO wait option tells the engine to terminate the current DML statement and  come up with the message indicated that resources are busy</a:t>
            </a:r>
          </a:p>
          <a:p>
            <a:endParaRPr lang="en-IN" dirty="0"/>
          </a:p>
        </p:txBody>
      </p:sp>
    </p:spTree>
    <p:extLst>
      <p:ext uri="{BB962C8B-B14F-4D97-AF65-F5344CB8AC3E}">
        <p14:creationId xmlns:p14="http://schemas.microsoft.com/office/powerpoint/2010/main" val="321436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Client B: : SELECT * FROM SALES_ORDER WHERE </a:t>
            </a:r>
            <a:r>
              <a:rPr lang="en-IN" dirty="0" err="1"/>
              <a:t>order_no</a:t>
            </a:r>
            <a:r>
              <a:rPr lang="en-IN" dirty="0"/>
              <a:t>=‘O101’ FOR </a:t>
            </a:r>
            <a:r>
              <a:rPr lang="en-IN" dirty="0" smtClean="0"/>
              <a:t>UPDATE  </a:t>
            </a:r>
            <a:r>
              <a:rPr lang="en-IN" b="1" dirty="0" smtClean="0"/>
              <a:t>NOWAIT;</a:t>
            </a:r>
            <a:endParaRPr lang="en-IN" b="1" dirty="0"/>
          </a:p>
          <a:p>
            <a:r>
              <a:rPr lang="en-IN" dirty="0" smtClean="0"/>
              <a:t>As </a:t>
            </a:r>
            <a:r>
              <a:rPr lang="en-IN" dirty="0" err="1" smtClean="0"/>
              <a:t>clientt</a:t>
            </a:r>
            <a:r>
              <a:rPr lang="en-IN" dirty="0" smtClean="0"/>
              <a:t> A has already lock this </a:t>
            </a:r>
            <a:r>
              <a:rPr lang="en-IN" dirty="0" err="1" smtClean="0"/>
              <a:t>reocrd</a:t>
            </a:r>
            <a:r>
              <a:rPr lang="en-IN" dirty="0" smtClean="0"/>
              <a:t> for update purpose. </a:t>
            </a:r>
          </a:p>
          <a:p>
            <a:r>
              <a:rPr lang="en-IN" dirty="0" smtClean="0"/>
              <a:t>Oracle </a:t>
            </a:r>
            <a:r>
              <a:rPr lang="en-IN" dirty="0" err="1" smtClean="0"/>
              <a:t>displayes</a:t>
            </a:r>
            <a:r>
              <a:rPr lang="en-IN" dirty="0" smtClean="0"/>
              <a:t> </a:t>
            </a:r>
            <a:r>
              <a:rPr lang="en-IN" dirty="0" err="1" smtClean="0"/>
              <a:t>msg</a:t>
            </a:r>
            <a:r>
              <a:rPr lang="en-IN" dirty="0" smtClean="0"/>
              <a:t> on screen</a:t>
            </a:r>
          </a:p>
          <a:p>
            <a:r>
              <a:rPr lang="en-IN" dirty="0" smtClean="0"/>
              <a:t>SQL&gt; 00054:resourse busy and acquire with </a:t>
            </a:r>
            <a:r>
              <a:rPr lang="en-IN" dirty="0" err="1" smtClean="0"/>
              <a:t>nowait</a:t>
            </a:r>
            <a:r>
              <a:rPr lang="en-IN" dirty="0" smtClean="0"/>
              <a:t> specified</a:t>
            </a:r>
            <a:endParaRPr lang="en-IN" dirty="0"/>
          </a:p>
        </p:txBody>
      </p:sp>
    </p:spTree>
    <p:extLst>
      <p:ext uri="{BB962C8B-B14F-4D97-AF65-F5344CB8AC3E}">
        <p14:creationId xmlns:p14="http://schemas.microsoft.com/office/powerpoint/2010/main" val="13183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Select for update cannot be used with the </a:t>
            </a:r>
          </a:p>
          <a:p>
            <a:pPr marL="971550" lvl="1" indent="-514350">
              <a:buFont typeface="+mj-lt"/>
              <a:buAutoNum type="arabicPeriod"/>
            </a:pPr>
            <a:r>
              <a:rPr lang="en-IN" dirty="0" smtClean="0"/>
              <a:t>Distinct  and group by clause</a:t>
            </a:r>
          </a:p>
          <a:p>
            <a:pPr marL="971550" lvl="1" indent="-514350">
              <a:buFont typeface="+mj-lt"/>
              <a:buAutoNum type="arabicPeriod"/>
            </a:pPr>
            <a:r>
              <a:rPr lang="en-IN" dirty="0" smtClean="0"/>
              <a:t>Set operators and group function</a:t>
            </a:r>
          </a:p>
          <a:p>
            <a:pPr lvl="1"/>
            <a:endParaRPr lang="en-IN" dirty="0"/>
          </a:p>
        </p:txBody>
      </p:sp>
    </p:spTree>
    <p:extLst>
      <p:ext uri="{BB962C8B-B14F-4D97-AF65-F5344CB8AC3E}">
        <p14:creationId xmlns:p14="http://schemas.microsoft.com/office/powerpoint/2010/main" val="3478917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Lock command Syntax</a:t>
            </a:r>
            <a:endParaRPr lang="en-IN" dirty="0"/>
          </a:p>
        </p:txBody>
      </p:sp>
      <p:sp>
        <p:nvSpPr>
          <p:cNvPr id="3" name="Content Placeholder 2"/>
          <p:cNvSpPr>
            <a:spLocks noGrp="1"/>
          </p:cNvSpPr>
          <p:nvPr>
            <p:ph idx="1"/>
          </p:nvPr>
        </p:nvSpPr>
        <p:spPr/>
        <p:txBody>
          <a:bodyPr/>
          <a:lstStyle/>
          <a:p>
            <a:pPr marL="0" indent="0">
              <a:buNone/>
            </a:pPr>
            <a:r>
              <a:rPr lang="en-IN" dirty="0" smtClean="0"/>
              <a:t>LOCK TABLE  </a:t>
            </a:r>
            <a:r>
              <a:rPr lang="en-IN" dirty="0" err="1" smtClean="0"/>
              <a:t>tablename</a:t>
            </a:r>
            <a:r>
              <a:rPr lang="en-IN" dirty="0" smtClean="0"/>
              <a:t>[,</a:t>
            </a:r>
            <a:r>
              <a:rPr lang="en-IN" dirty="0" err="1" smtClean="0"/>
              <a:t>tablename</a:t>
            </a:r>
            <a:r>
              <a:rPr lang="en-IN" dirty="0" smtClean="0"/>
              <a:t>..]….view</a:t>
            </a:r>
            <a:endParaRPr lang="en-IN" dirty="0" smtClean="0"/>
          </a:p>
          <a:p>
            <a:pPr marL="0" indent="0">
              <a:buNone/>
            </a:pPr>
            <a:r>
              <a:rPr lang="en-IN" dirty="0" smtClean="0"/>
              <a:t>IN { ROW SHARED| ROW EXCLUSIVE|SHARE UPDATE|SHARE|SHARE ROW EXCLUSIVE} [NOWAIT]</a:t>
            </a:r>
          </a:p>
          <a:p>
            <a:pPr marL="0" indent="0">
              <a:buNone/>
            </a:pPr>
            <a:endParaRPr lang="en-IN" dirty="0"/>
          </a:p>
          <a:p>
            <a:r>
              <a:rPr lang="en-IN" dirty="0" smtClean="0"/>
              <a:t>Table name : table name , views to be locked [ in case of view lock is placed on undelaying  tables]</a:t>
            </a:r>
          </a:p>
          <a:p>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3414389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IN :  decides what other locks on the same resource can exist simultaneously</a:t>
            </a:r>
          </a:p>
          <a:p>
            <a:pPr lvl="1"/>
            <a:r>
              <a:rPr lang="en-IN" dirty="0" smtClean="0"/>
              <a:t>For example ..suppose </a:t>
            </a:r>
            <a:r>
              <a:rPr lang="en-IN" dirty="0" err="1" smtClean="0"/>
              <a:t>ther</a:t>
            </a:r>
            <a:r>
              <a:rPr lang="en-IN" dirty="0" smtClean="0"/>
              <a:t> </a:t>
            </a:r>
            <a:r>
              <a:rPr lang="en-IN" dirty="0" smtClean="0"/>
              <a:t>is exclusive lock on a table ..no </a:t>
            </a:r>
            <a:r>
              <a:rPr lang="en-IN" dirty="0" err="1" smtClean="0"/>
              <a:t>userrcan</a:t>
            </a:r>
            <a:r>
              <a:rPr lang="en-IN" dirty="0" smtClean="0"/>
              <a:t> </a:t>
            </a:r>
            <a:r>
              <a:rPr lang="en-IN" dirty="0" smtClean="0"/>
              <a:t>update rows in the table, it can have following values </a:t>
            </a:r>
          </a:p>
          <a:p>
            <a:pPr lvl="1"/>
            <a:r>
              <a:rPr lang="en-IN" dirty="0" smtClean="0"/>
              <a:t>Exclusive:  they allow query on the locked </a:t>
            </a:r>
            <a:r>
              <a:rPr lang="en-IN" dirty="0" err="1" smtClean="0"/>
              <a:t>resourse</a:t>
            </a:r>
            <a:r>
              <a:rPr lang="en-IN" dirty="0" smtClean="0"/>
              <a:t> </a:t>
            </a:r>
            <a:r>
              <a:rPr lang="en-IN" dirty="0" smtClean="0"/>
              <a:t>but </a:t>
            </a:r>
            <a:r>
              <a:rPr lang="en-IN" dirty="0" smtClean="0"/>
              <a:t>prohibit any other activity</a:t>
            </a:r>
          </a:p>
          <a:p>
            <a:pPr lvl="1"/>
            <a:r>
              <a:rPr lang="en-IN" dirty="0" smtClean="0"/>
              <a:t>Share: allows query…but prohibit update</a:t>
            </a:r>
          </a:p>
          <a:p>
            <a:pPr lvl="1"/>
            <a:r>
              <a:rPr lang="en-IN" dirty="0" smtClean="0"/>
              <a:t> Row Exclusive:  prohibit locking in share mode same as row share lock…. </a:t>
            </a:r>
            <a:r>
              <a:rPr lang="en-IN" dirty="0" smtClean="0"/>
              <a:t>These  Locks </a:t>
            </a:r>
            <a:r>
              <a:rPr lang="en-IN" dirty="0" smtClean="0"/>
              <a:t>are </a:t>
            </a:r>
            <a:r>
              <a:rPr lang="en-IN" dirty="0" err="1" smtClean="0"/>
              <a:t>aquired</a:t>
            </a:r>
            <a:r>
              <a:rPr lang="en-IN" dirty="0" smtClean="0"/>
              <a:t> while Update ,Insert</a:t>
            </a:r>
            <a:r>
              <a:rPr lang="en-IN" dirty="0" smtClean="0"/>
              <a:t>, Delete </a:t>
            </a:r>
            <a:endParaRPr lang="en-IN" dirty="0"/>
          </a:p>
        </p:txBody>
      </p:sp>
    </p:spTree>
    <p:extLst>
      <p:ext uri="{BB962C8B-B14F-4D97-AF65-F5344CB8AC3E}">
        <p14:creationId xmlns:p14="http://schemas.microsoft.com/office/powerpoint/2010/main" val="394097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NOWAIT : indicate </a:t>
            </a:r>
            <a:r>
              <a:rPr lang="en-IN" dirty="0" err="1" smtClean="0"/>
              <a:t>thet</a:t>
            </a:r>
            <a:r>
              <a:rPr lang="en-IN" dirty="0" smtClean="0"/>
              <a:t> </a:t>
            </a:r>
            <a:r>
              <a:rPr lang="en-IN" dirty="0" err="1" smtClean="0"/>
              <a:t>orale</a:t>
            </a:r>
            <a:r>
              <a:rPr lang="en-IN" dirty="0" smtClean="0"/>
              <a:t> engine should immediately </a:t>
            </a:r>
            <a:r>
              <a:rPr lang="en-IN" dirty="0" err="1" smtClean="0"/>
              <a:t>retuurn</a:t>
            </a:r>
            <a:r>
              <a:rPr lang="en-IN" dirty="0" smtClean="0"/>
              <a:t> the </a:t>
            </a:r>
            <a:r>
              <a:rPr lang="en-IN" dirty="0" err="1" smtClean="0"/>
              <a:t>userr</a:t>
            </a:r>
            <a:r>
              <a:rPr lang="en-IN" dirty="0" smtClean="0"/>
              <a:t> with the </a:t>
            </a:r>
            <a:r>
              <a:rPr lang="en-IN" dirty="0" err="1" smtClean="0"/>
              <a:t>msg,if</a:t>
            </a:r>
            <a:r>
              <a:rPr lang="en-IN" dirty="0" smtClean="0"/>
              <a:t> the </a:t>
            </a:r>
            <a:r>
              <a:rPr lang="en-IN" dirty="0" err="1" smtClean="0"/>
              <a:t>resourses</a:t>
            </a:r>
            <a:r>
              <a:rPr lang="en-IN" dirty="0" smtClean="0"/>
              <a:t> are busy</a:t>
            </a:r>
          </a:p>
          <a:p>
            <a:r>
              <a:rPr lang="en-IN" dirty="0" smtClean="0"/>
              <a:t>If </a:t>
            </a:r>
            <a:r>
              <a:rPr lang="en-IN" dirty="0" err="1" smtClean="0"/>
              <a:t>nowait</a:t>
            </a:r>
            <a:r>
              <a:rPr lang="en-IN" dirty="0" smtClean="0"/>
              <a:t> is  omitted  then oracle will wait till the completion of </a:t>
            </a:r>
            <a:r>
              <a:rPr lang="en-IN" dirty="0" err="1" smtClean="0"/>
              <a:t>ransactin</a:t>
            </a:r>
            <a:r>
              <a:rPr lang="en-IN" dirty="0" smtClean="0"/>
              <a:t> and </a:t>
            </a:r>
            <a:r>
              <a:rPr lang="en-IN" dirty="0" err="1" smtClean="0"/>
              <a:t>resourses</a:t>
            </a:r>
            <a:r>
              <a:rPr lang="en-IN" dirty="0" smtClean="0"/>
              <a:t> becomes free …forever </a:t>
            </a:r>
            <a:endParaRPr lang="en-IN" dirty="0"/>
          </a:p>
        </p:txBody>
      </p:sp>
    </p:spTree>
    <p:extLst>
      <p:ext uri="{BB962C8B-B14F-4D97-AF65-F5344CB8AC3E}">
        <p14:creationId xmlns:p14="http://schemas.microsoft.com/office/powerpoint/2010/main" val="129520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2514600" cy="487362"/>
          </a:xfrm>
        </p:spPr>
        <p:txBody>
          <a:bodyPr>
            <a:normAutofit fontScale="90000"/>
          </a:bodyPr>
          <a:lstStyle/>
          <a:p>
            <a:pPr algn="l"/>
            <a:r>
              <a:rPr lang="en-IN" sz="2800" dirty="0" smtClean="0"/>
              <a:t>Example</a:t>
            </a:r>
            <a:r>
              <a:rPr lang="en-IN" dirty="0" smtClean="0"/>
              <a:t> </a:t>
            </a:r>
            <a:br>
              <a:rPr lang="en-IN" dirty="0" smtClean="0"/>
            </a:br>
            <a:r>
              <a:rPr lang="en-IN" dirty="0" smtClean="0"/>
              <a:t>EMP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1596652"/>
              </p:ext>
            </p:extLst>
          </p:nvPr>
        </p:nvGraphicFramePr>
        <p:xfrm>
          <a:off x="5579806" y="228600"/>
          <a:ext cx="3581400" cy="2225040"/>
        </p:xfrm>
        <a:graphic>
          <a:graphicData uri="http://schemas.openxmlformats.org/drawingml/2006/table">
            <a:tbl>
              <a:tblPr firstRow="1" bandRow="1">
                <a:tableStyleId>{5C22544A-7EE6-4342-B048-85BDC9FD1C3A}</a:tableStyleId>
              </a:tblPr>
              <a:tblGrid>
                <a:gridCol w="1219200"/>
                <a:gridCol w="1295400"/>
                <a:gridCol w="1066800"/>
              </a:tblGrid>
              <a:tr h="370840">
                <a:tc>
                  <a:txBody>
                    <a:bodyPr/>
                    <a:lstStyle/>
                    <a:p>
                      <a:r>
                        <a:rPr lang="en-IN" dirty="0" err="1" smtClean="0"/>
                        <a:t>Emp_code</a:t>
                      </a:r>
                      <a:endParaRPr lang="en-IN" dirty="0"/>
                    </a:p>
                  </a:txBody>
                  <a:tcPr/>
                </a:tc>
                <a:tc>
                  <a:txBody>
                    <a:bodyPr/>
                    <a:lstStyle/>
                    <a:p>
                      <a:r>
                        <a:rPr lang="en-IN" dirty="0" err="1" smtClean="0"/>
                        <a:t>Emp_name</a:t>
                      </a:r>
                      <a:endParaRPr lang="en-IN" dirty="0"/>
                    </a:p>
                  </a:txBody>
                  <a:tcPr/>
                </a:tc>
                <a:tc>
                  <a:txBody>
                    <a:bodyPr/>
                    <a:lstStyle/>
                    <a:p>
                      <a:r>
                        <a:rPr lang="en-IN" dirty="0" smtClean="0"/>
                        <a:t>salary</a:t>
                      </a:r>
                      <a:endParaRPr lang="en-IN" dirty="0"/>
                    </a:p>
                  </a:txBody>
                  <a:tcPr/>
                </a:tc>
              </a:tr>
              <a:tr h="370840">
                <a:tc>
                  <a:txBody>
                    <a:bodyPr/>
                    <a:lstStyle/>
                    <a:p>
                      <a:r>
                        <a:rPr lang="en-IN" dirty="0" smtClean="0"/>
                        <a:t>E101</a:t>
                      </a:r>
                      <a:endParaRPr lang="en-IN" dirty="0"/>
                    </a:p>
                  </a:txBody>
                  <a:tcPr/>
                </a:tc>
                <a:tc>
                  <a:txBody>
                    <a:bodyPr/>
                    <a:lstStyle/>
                    <a:p>
                      <a:r>
                        <a:rPr lang="en-IN" dirty="0" smtClean="0"/>
                        <a:t>POORVI</a:t>
                      </a:r>
                      <a:endParaRPr lang="en-IN" dirty="0"/>
                    </a:p>
                  </a:txBody>
                  <a:tcPr/>
                </a:tc>
                <a:tc>
                  <a:txBody>
                    <a:bodyPr/>
                    <a:lstStyle/>
                    <a:p>
                      <a:r>
                        <a:rPr lang="en-IN" dirty="0" smtClean="0"/>
                        <a:t>60000</a:t>
                      </a:r>
                      <a:endParaRPr lang="en-IN" dirty="0"/>
                    </a:p>
                  </a:txBody>
                  <a:tcPr/>
                </a:tc>
              </a:tr>
              <a:tr h="370840">
                <a:tc>
                  <a:txBody>
                    <a:bodyPr/>
                    <a:lstStyle/>
                    <a:p>
                      <a:r>
                        <a:rPr lang="en-IN" dirty="0" smtClean="0"/>
                        <a:t>E102</a:t>
                      </a:r>
                      <a:endParaRPr lang="en-IN" dirty="0"/>
                    </a:p>
                  </a:txBody>
                  <a:tcPr/>
                </a:tc>
                <a:tc>
                  <a:txBody>
                    <a:bodyPr/>
                    <a:lstStyle/>
                    <a:p>
                      <a:r>
                        <a:rPr lang="en-IN" dirty="0" smtClean="0"/>
                        <a:t>GARGI</a:t>
                      </a:r>
                      <a:endParaRPr lang="en-IN" dirty="0"/>
                    </a:p>
                  </a:txBody>
                  <a:tcPr/>
                </a:tc>
                <a:tc>
                  <a:txBody>
                    <a:bodyPr/>
                    <a:lstStyle/>
                    <a:p>
                      <a:r>
                        <a:rPr lang="en-IN" dirty="0" smtClean="0"/>
                        <a:t>70000</a:t>
                      </a:r>
                      <a:endParaRPr lang="en-IN" dirty="0"/>
                    </a:p>
                  </a:txBody>
                  <a:tcPr/>
                </a:tc>
              </a:tr>
              <a:tr h="370840">
                <a:tc>
                  <a:txBody>
                    <a:bodyPr/>
                    <a:lstStyle/>
                    <a:p>
                      <a:r>
                        <a:rPr lang="en-IN" dirty="0" smtClean="0"/>
                        <a:t>E103</a:t>
                      </a:r>
                      <a:endParaRPr lang="en-IN" dirty="0"/>
                    </a:p>
                  </a:txBody>
                  <a:tcPr/>
                </a:tc>
                <a:tc>
                  <a:txBody>
                    <a:bodyPr/>
                    <a:lstStyle/>
                    <a:p>
                      <a:r>
                        <a:rPr lang="en-IN" dirty="0" smtClean="0"/>
                        <a:t>MONIKA</a:t>
                      </a:r>
                      <a:endParaRPr lang="en-IN" dirty="0"/>
                    </a:p>
                  </a:txBody>
                  <a:tcPr/>
                </a:tc>
                <a:tc>
                  <a:txBody>
                    <a:bodyPr/>
                    <a:lstStyle/>
                    <a:p>
                      <a:r>
                        <a:rPr lang="en-IN" dirty="0" smtClean="0"/>
                        <a:t>50000</a:t>
                      </a:r>
                      <a:endParaRPr lang="en-IN" dirty="0"/>
                    </a:p>
                  </a:txBody>
                  <a:tcPr/>
                </a:tc>
              </a:tr>
              <a:tr h="370840">
                <a:tc>
                  <a:txBody>
                    <a:bodyPr/>
                    <a:lstStyle/>
                    <a:p>
                      <a:r>
                        <a:rPr lang="en-IN" dirty="0" smtClean="0"/>
                        <a:t>E104</a:t>
                      </a:r>
                      <a:endParaRPr lang="en-IN" dirty="0"/>
                    </a:p>
                  </a:txBody>
                  <a:tcPr/>
                </a:tc>
                <a:tc>
                  <a:txBody>
                    <a:bodyPr/>
                    <a:lstStyle/>
                    <a:p>
                      <a:r>
                        <a:rPr lang="en-IN" dirty="0" smtClean="0"/>
                        <a:t>ANIKET</a:t>
                      </a:r>
                      <a:endParaRPr lang="en-IN" dirty="0"/>
                    </a:p>
                  </a:txBody>
                  <a:tcPr/>
                </a:tc>
                <a:tc>
                  <a:txBody>
                    <a:bodyPr/>
                    <a:lstStyle/>
                    <a:p>
                      <a:r>
                        <a:rPr lang="en-IN" dirty="0" smtClean="0"/>
                        <a:t>80000</a:t>
                      </a:r>
                      <a:endParaRPr lang="en-IN" dirty="0"/>
                    </a:p>
                  </a:txBody>
                  <a:tcPr/>
                </a:tc>
              </a:tr>
              <a:tr h="370840">
                <a:tc>
                  <a:txBody>
                    <a:bodyPr/>
                    <a:lstStyle/>
                    <a:p>
                      <a:r>
                        <a:rPr lang="en-IN" dirty="0" smtClean="0"/>
                        <a:t>E105</a:t>
                      </a:r>
                      <a:endParaRPr lang="en-IN" dirty="0"/>
                    </a:p>
                  </a:txBody>
                  <a:tcPr/>
                </a:tc>
                <a:tc>
                  <a:txBody>
                    <a:bodyPr/>
                    <a:lstStyle/>
                    <a:p>
                      <a:r>
                        <a:rPr lang="en-IN" dirty="0" smtClean="0"/>
                        <a:t>AADYA</a:t>
                      </a:r>
                      <a:endParaRPr lang="en-IN" dirty="0"/>
                    </a:p>
                  </a:txBody>
                  <a:tcPr/>
                </a:tc>
                <a:tc>
                  <a:txBody>
                    <a:bodyPr/>
                    <a:lstStyle/>
                    <a:p>
                      <a:r>
                        <a:rPr lang="en-IN" dirty="0" smtClean="0"/>
                        <a:t>90000</a:t>
                      </a:r>
                      <a:endParaRPr lang="en-IN" dirty="0"/>
                    </a:p>
                  </a:txBody>
                  <a:tcPr/>
                </a:tc>
              </a:tr>
            </a:tbl>
          </a:graphicData>
        </a:graphic>
      </p:graphicFrame>
      <p:sp>
        <p:nvSpPr>
          <p:cNvPr id="5" name="TextBox 4"/>
          <p:cNvSpPr txBox="1"/>
          <p:nvPr/>
        </p:nvSpPr>
        <p:spPr>
          <a:xfrm>
            <a:off x="152400" y="1295400"/>
            <a:ext cx="4495800" cy="646331"/>
          </a:xfrm>
          <a:prstGeom prst="rect">
            <a:avLst/>
          </a:prstGeom>
          <a:noFill/>
        </p:spPr>
        <p:txBody>
          <a:bodyPr wrap="square" rtlCol="0">
            <a:spAutoFit/>
          </a:bodyPr>
          <a:lstStyle/>
          <a:p>
            <a:r>
              <a:rPr lang="en-IN" dirty="0" smtClean="0"/>
              <a:t>Suppose two clients has to perform data manipulation of </a:t>
            </a:r>
            <a:r>
              <a:rPr lang="en-IN" dirty="0" err="1" smtClean="0"/>
              <a:t>emp</a:t>
            </a:r>
            <a:r>
              <a:rPr lang="en-IN" dirty="0" smtClean="0"/>
              <a:t> table</a:t>
            </a:r>
            <a:endParaRPr lang="en-IN" dirty="0"/>
          </a:p>
        </p:txBody>
      </p:sp>
      <p:sp>
        <p:nvSpPr>
          <p:cNvPr id="6" name="TextBox 5"/>
          <p:cNvSpPr txBox="1"/>
          <p:nvPr/>
        </p:nvSpPr>
        <p:spPr>
          <a:xfrm>
            <a:off x="24581" y="2362200"/>
            <a:ext cx="8229600" cy="5078313"/>
          </a:xfrm>
          <a:prstGeom prst="rect">
            <a:avLst/>
          </a:prstGeom>
          <a:noFill/>
        </p:spPr>
        <p:txBody>
          <a:bodyPr wrap="square" rtlCol="0">
            <a:spAutoFit/>
          </a:bodyPr>
          <a:lstStyle/>
          <a:p>
            <a:pPr marL="285750" indent="-285750">
              <a:buFont typeface="Arial" pitchFamily="34" charset="0"/>
              <a:buChar char="•"/>
            </a:pPr>
            <a:r>
              <a:rPr lang="en-IN" dirty="0" smtClean="0"/>
              <a:t>Client A has Locked the table in exclusive mode</a:t>
            </a:r>
          </a:p>
          <a:p>
            <a:pPr marL="285750" indent="-285750">
              <a:buFont typeface="Arial" pitchFamily="34" charset="0"/>
              <a:buChar char="•"/>
            </a:pPr>
            <a:r>
              <a:rPr lang="en-IN" sz="2400" b="1" dirty="0" smtClean="0"/>
              <a:t>Client A&gt; LOCK TABLE </a:t>
            </a:r>
            <a:r>
              <a:rPr lang="en-IN" sz="2400" b="1" dirty="0" err="1" smtClean="0"/>
              <a:t>emp</a:t>
            </a:r>
            <a:r>
              <a:rPr lang="en-IN" sz="2400" b="1" dirty="0" smtClean="0"/>
              <a:t> IN Exclusive Mode NOWAIT;</a:t>
            </a:r>
          </a:p>
          <a:p>
            <a:pPr marL="285750" indent="-285750">
              <a:buFont typeface="Arial" pitchFamily="34" charset="0"/>
              <a:buChar char="•"/>
            </a:pPr>
            <a:r>
              <a:rPr lang="en-IN" sz="2400" b="1" dirty="0" smtClean="0"/>
              <a:t>Client A performed insert operation…but does not commit the transaction</a:t>
            </a:r>
          </a:p>
          <a:p>
            <a:pPr marL="285750" indent="-285750">
              <a:buFont typeface="Arial" pitchFamily="34" charset="0"/>
              <a:buChar char="•"/>
            </a:pPr>
            <a:r>
              <a:rPr lang="en-IN" sz="2400" b="1" dirty="0" smtClean="0"/>
              <a:t>Client A&gt; insert Into </a:t>
            </a:r>
            <a:r>
              <a:rPr lang="en-IN" sz="2400" b="1" dirty="0" err="1" smtClean="0"/>
              <a:t>emp</a:t>
            </a:r>
            <a:r>
              <a:rPr lang="en-IN" sz="2400" b="1" dirty="0" smtClean="0"/>
              <a:t> VALUES ( ‘E106’,’ Radhika’,50000);</a:t>
            </a:r>
          </a:p>
          <a:p>
            <a:pPr marL="285750" indent="-285750">
              <a:buFont typeface="Arial" pitchFamily="34" charset="0"/>
              <a:buChar char="•"/>
            </a:pPr>
            <a:r>
              <a:rPr lang="en-IN" sz="2400" b="1" dirty="0" smtClean="0"/>
              <a:t>Client B&gt; SELECT * From </a:t>
            </a:r>
            <a:r>
              <a:rPr lang="en-IN" sz="2400" b="1" dirty="0" err="1" smtClean="0"/>
              <a:t>emp</a:t>
            </a:r>
            <a:r>
              <a:rPr lang="en-IN" sz="2400" b="1" dirty="0" smtClean="0"/>
              <a:t>;</a:t>
            </a:r>
          </a:p>
          <a:p>
            <a:pPr marL="285750" indent="-285750">
              <a:buFont typeface="Arial" pitchFamily="34" charset="0"/>
              <a:buChar char="•"/>
            </a:pPr>
            <a:r>
              <a:rPr lang="en-IN" sz="2400" b="1" dirty="0" smtClean="0"/>
              <a:t>Output will be as above table </a:t>
            </a:r>
          </a:p>
          <a:p>
            <a:pPr marL="285750" indent="-285750">
              <a:buFont typeface="Arial" pitchFamily="34" charset="0"/>
              <a:buChar char="•"/>
            </a:pPr>
            <a:r>
              <a:rPr lang="en-IN" sz="2400" b="1" dirty="0" smtClean="0"/>
              <a:t>Now Client B perform insert operation</a:t>
            </a:r>
          </a:p>
          <a:p>
            <a:pPr marL="285750" indent="-285750">
              <a:buFont typeface="Arial" pitchFamily="34" charset="0"/>
              <a:buChar char="•"/>
            </a:pPr>
            <a:r>
              <a:rPr lang="en-IN" sz="2400" b="1" dirty="0"/>
              <a:t>Client </a:t>
            </a:r>
            <a:r>
              <a:rPr lang="en-IN" sz="2400" b="1" dirty="0" smtClean="0"/>
              <a:t>B&gt; </a:t>
            </a:r>
            <a:r>
              <a:rPr lang="en-IN" sz="2400" b="1" dirty="0"/>
              <a:t>insert Into </a:t>
            </a:r>
            <a:r>
              <a:rPr lang="en-IN" sz="2400" b="1" dirty="0" err="1"/>
              <a:t>emp</a:t>
            </a:r>
            <a:r>
              <a:rPr lang="en-IN" sz="2400" b="1" dirty="0"/>
              <a:t> VALUES ( ‘</a:t>
            </a:r>
            <a:r>
              <a:rPr lang="en-IN" sz="2400" b="1" dirty="0" smtClean="0"/>
              <a:t>E107’,’ shamika’,80000</a:t>
            </a:r>
            <a:r>
              <a:rPr lang="en-IN" sz="2400" b="1" dirty="0"/>
              <a:t>);</a:t>
            </a:r>
          </a:p>
          <a:p>
            <a:pPr marL="285750" indent="-285750">
              <a:buFont typeface="Arial" pitchFamily="34" charset="0"/>
              <a:buChar char="•"/>
            </a:pPr>
            <a:r>
              <a:rPr lang="en-IN" sz="2400" b="1" dirty="0" smtClean="0"/>
              <a:t>Client B has put on wait state ….till the lock </a:t>
            </a:r>
            <a:r>
              <a:rPr lang="en-IN" sz="2400" b="1" dirty="0" smtClean="0"/>
              <a:t>get </a:t>
            </a:r>
            <a:r>
              <a:rPr lang="en-IN" sz="2400" b="1" dirty="0" smtClean="0"/>
              <a:t>release by client A..</a:t>
            </a:r>
          </a:p>
          <a:p>
            <a:pPr marL="285750" indent="-285750">
              <a:buFont typeface="Arial" pitchFamily="34" charset="0"/>
              <a:buChar char="•"/>
            </a:pPr>
            <a:endParaRPr lang="en-IN" sz="2400" b="1" dirty="0" smtClean="0"/>
          </a:p>
          <a:p>
            <a:pPr marL="285750" indent="-285750">
              <a:buFont typeface="Arial" pitchFamily="34" charset="0"/>
              <a:buChar char="•"/>
            </a:pPr>
            <a:endParaRPr lang="en-IN" sz="2400" b="1" dirty="0" smtClean="0"/>
          </a:p>
          <a:p>
            <a:endParaRPr lang="en-IN" dirty="0"/>
          </a:p>
        </p:txBody>
      </p:sp>
    </p:spTree>
    <p:extLst>
      <p:ext uri="{BB962C8B-B14F-4D97-AF65-F5344CB8AC3E}">
        <p14:creationId xmlns:p14="http://schemas.microsoft.com/office/powerpoint/2010/main" val="265934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IN" dirty="0" smtClean="0"/>
              <a:t>The technique employed by oracle engine to protect table data when several people are accessing it is called Concurrency Control</a:t>
            </a:r>
          </a:p>
          <a:p>
            <a:r>
              <a:rPr lang="en-IN" dirty="0" smtClean="0"/>
              <a:t>Oracle uses a method called Locking to </a:t>
            </a:r>
            <a:r>
              <a:rPr lang="en-IN" dirty="0" err="1" smtClean="0"/>
              <a:t>implementt</a:t>
            </a:r>
            <a:r>
              <a:rPr lang="en-IN" dirty="0" smtClean="0"/>
              <a:t> concurrency control when multiple users </a:t>
            </a:r>
            <a:r>
              <a:rPr lang="en-IN" dirty="0" err="1" smtClean="0"/>
              <a:t>accesse</a:t>
            </a:r>
            <a:r>
              <a:rPr lang="en-IN" dirty="0" smtClean="0"/>
              <a:t> a table n to manipulate its data at the same time</a:t>
            </a:r>
          </a:p>
          <a:p>
            <a:r>
              <a:rPr lang="en-IN" dirty="0" smtClean="0"/>
              <a:t>Locks are </a:t>
            </a:r>
            <a:r>
              <a:rPr lang="en-IN" dirty="0" smtClean="0"/>
              <a:t>mechanism </a:t>
            </a:r>
            <a:r>
              <a:rPr lang="en-IN" dirty="0" smtClean="0"/>
              <a:t>used to ensure data integrity while </a:t>
            </a:r>
            <a:r>
              <a:rPr lang="en-IN" dirty="0"/>
              <a:t>a</a:t>
            </a:r>
            <a:r>
              <a:rPr lang="en-IN" dirty="0" smtClean="0"/>
              <a:t>llowing  </a:t>
            </a:r>
            <a:r>
              <a:rPr lang="en-IN" dirty="0" err="1" smtClean="0"/>
              <a:t>maximn</a:t>
            </a:r>
            <a:r>
              <a:rPr lang="en-IN" dirty="0" smtClean="0"/>
              <a:t> </a:t>
            </a:r>
            <a:r>
              <a:rPr lang="en-IN" dirty="0" err="1" smtClean="0"/>
              <a:t>councurrent</a:t>
            </a:r>
            <a:r>
              <a:rPr lang="en-IN" dirty="0" smtClean="0"/>
              <a:t> access to data </a:t>
            </a:r>
          </a:p>
          <a:p>
            <a:r>
              <a:rPr lang="en-IN" dirty="0"/>
              <a:t> </a:t>
            </a:r>
            <a:r>
              <a:rPr lang="en-IN" dirty="0" smtClean="0"/>
              <a:t>oracle </a:t>
            </a:r>
            <a:r>
              <a:rPr lang="en-IN" dirty="0" err="1" smtClean="0"/>
              <a:t>loking</a:t>
            </a:r>
            <a:r>
              <a:rPr lang="en-IN" dirty="0" smtClean="0"/>
              <a:t> is </a:t>
            </a:r>
            <a:r>
              <a:rPr lang="en-IN" dirty="0" err="1" smtClean="0"/>
              <a:t>ffully</a:t>
            </a:r>
            <a:r>
              <a:rPr lang="en-IN" dirty="0" smtClean="0"/>
              <a:t> automatic and </a:t>
            </a:r>
            <a:r>
              <a:rPr lang="en-IN" dirty="0" err="1" smtClean="0"/>
              <a:t>requiresno</a:t>
            </a:r>
            <a:r>
              <a:rPr lang="en-IN" dirty="0" smtClean="0"/>
              <a:t> users intervention</a:t>
            </a:r>
          </a:p>
          <a:p>
            <a:r>
              <a:rPr lang="en-IN" dirty="0" smtClean="0"/>
              <a:t>Oracle </a:t>
            </a:r>
            <a:r>
              <a:rPr lang="en-IN" dirty="0" err="1" smtClean="0"/>
              <a:t>automaticaaly</a:t>
            </a:r>
            <a:r>
              <a:rPr lang="en-IN" dirty="0" smtClean="0"/>
              <a:t> locks table data </a:t>
            </a:r>
            <a:r>
              <a:rPr lang="en-IN" dirty="0" smtClean="0"/>
              <a:t>while </a:t>
            </a:r>
            <a:r>
              <a:rPr lang="en-IN" dirty="0" smtClean="0"/>
              <a:t>executing SQL statements</a:t>
            </a:r>
          </a:p>
          <a:p>
            <a:r>
              <a:rPr lang="en-IN" dirty="0" smtClean="0"/>
              <a:t>This type of </a:t>
            </a:r>
            <a:r>
              <a:rPr lang="en-IN" dirty="0" err="1" smtClean="0"/>
              <a:t>loking</a:t>
            </a:r>
            <a:r>
              <a:rPr lang="en-IN" dirty="0" smtClean="0"/>
              <a:t> is called as  </a:t>
            </a:r>
            <a:r>
              <a:rPr lang="en-IN" b="1" u="sng" dirty="0" err="1" smtClean="0"/>
              <a:t>Implecit</a:t>
            </a:r>
            <a:r>
              <a:rPr lang="en-IN" b="1" u="sng" dirty="0" smtClean="0"/>
              <a:t> Locking</a:t>
            </a:r>
          </a:p>
          <a:p>
            <a:r>
              <a:rPr lang="en-IN" b="1" u="sng" dirty="0" smtClean="0"/>
              <a:t>This is an </a:t>
            </a:r>
            <a:r>
              <a:rPr lang="en-IN" b="1" u="sng" dirty="0" err="1" smtClean="0"/>
              <a:t>defult</a:t>
            </a:r>
            <a:r>
              <a:rPr lang="en-IN" b="1" u="sng" dirty="0" smtClean="0"/>
              <a:t> locking strategies</a:t>
            </a:r>
            <a:endParaRPr lang="en-IN" b="1" u="sng" dirty="0"/>
          </a:p>
        </p:txBody>
      </p:sp>
    </p:spTree>
    <p:extLst>
      <p:ext uri="{BB962C8B-B14F-4D97-AF65-F5344CB8AC3E}">
        <p14:creationId xmlns:p14="http://schemas.microsoft.com/office/powerpoint/2010/main" val="50569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Inferences</a:t>
            </a:r>
            <a:endParaRPr lang="en-IN" dirty="0"/>
          </a:p>
        </p:txBody>
      </p:sp>
      <p:sp>
        <p:nvSpPr>
          <p:cNvPr id="3" name="Content Placeholder 2"/>
          <p:cNvSpPr>
            <a:spLocks noGrp="1"/>
          </p:cNvSpPr>
          <p:nvPr>
            <p:ph idx="1"/>
          </p:nvPr>
        </p:nvSpPr>
        <p:spPr/>
        <p:txBody>
          <a:bodyPr/>
          <a:lstStyle/>
          <a:p>
            <a:r>
              <a:rPr lang="en-IN" dirty="0" smtClean="0"/>
              <a:t>When client A Locks table in exclusive mode …table is available only for Query…..no other DML allowed  (IUD commands)</a:t>
            </a:r>
          </a:p>
          <a:p>
            <a:r>
              <a:rPr lang="en-IN" dirty="0" smtClean="0"/>
              <a:t>Since client A has inserted but not </a:t>
            </a:r>
            <a:r>
              <a:rPr lang="en-IN" dirty="0" err="1" smtClean="0"/>
              <a:t>commited</a:t>
            </a:r>
            <a:r>
              <a:rPr lang="en-IN" dirty="0" smtClean="0"/>
              <a:t> ….not visible to client B </a:t>
            </a:r>
          </a:p>
          <a:p>
            <a:r>
              <a:rPr lang="en-IN" dirty="0" smtClean="0"/>
              <a:t>Client B want to insert….system is in indefinite wait period till all locks are released by client A on table </a:t>
            </a:r>
          </a:p>
          <a:p>
            <a:endParaRPr lang="en-IN" dirty="0"/>
          </a:p>
        </p:txBody>
      </p:sp>
    </p:spTree>
    <p:extLst>
      <p:ext uri="{BB962C8B-B14F-4D97-AF65-F5344CB8AC3E}">
        <p14:creationId xmlns:p14="http://schemas.microsoft.com/office/powerpoint/2010/main" val="353169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Release of Locks</a:t>
            </a:r>
            <a:endParaRPr lang="en-IN" dirty="0"/>
          </a:p>
        </p:txBody>
      </p:sp>
      <p:sp>
        <p:nvSpPr>
          <p:cNvPr id="3" name="Content Placeholder 2"/>
          <p:cNvSpPr>
            <a:spLocks noGrp="1"/>
          </p:cNvSpPr>
          <p:nvPr>
            <p:ph idx="1"/>
          </p:nvPr>
        </p:nvSpPr>
        <p:spPr/>
        <p:txBody>
          <a:bodyPr/>
          <a:lstStyle/>
          <a:p>
            <a:r>
              <a:rPr lang="en-IN" dirty="0" smtClean="0"/>
              <a:t>Locks are released under the following circumstances</a:t>
            </a:r>
          </a:p>
          <a:p>
            <a:pPr marL="514350" indent="-514350">
              <a:buFont typeface="+mj-lt"/>
              <a:buAutoNum type="arabicPeriod"/>
            </a:pPr>
            <a:r>
              <a:rPr lang="en-IN" dirty="0" smtClean="0"/>
              <a:t>Transaction has been completed by “commit”</a:t>
            </a:r>
          </a:p>
          <a:p>
            <a:pPr marL="514350" indent="-514350">
              <a:buFont typeface="+mj-lt"/>
              <a:buAutoNum type="arabicPeriod"/>
            </a:pPr>
            <a:r>
              <a:rPr lang="en-IN" dirty="0" smtClean="0"/>
              <a:t>A Rollback is performed</a:t>
            </a:r>
          </a:p>
          <a:p>
            <a:pPr marL="514350" indent="-514350">
              <a:buFont typeface="+mj-lt"/>
              <a:buAutoNum type="arabicPeriod"/>
            </a:pPr>
            <a:r>
              <a:rPr lang="en-IN" dirty="0" smtClean="0"/>
              <a:t>A rollback to a save point will release locks </a:t>
            </a:r>
            <a:r>
              <a:rPr lang="en-IN" dirty="0" err="1" smtClean="0"/>
              <a:t>fter</a:t>
            </a:r>
            <a:r>
              <a:rPr lang="en-IN" dirty="0" smtClean="0"/>
              <a:t> the specified save point </a:t>
            </a:r>
          </a:p>
          <a:p>
            <a:pPr marL="514350" indent="-514350">
              <a:buFont typeface="+mj-lt"/>
              <a:buAutoNum type="arabicPeriod"/>
            </a:pPr>
            <a:r>
              <a:rPr lang="en-IN" dirty="0" smtClean="0"/>
              <a:t>[note: row level locks are not released by rolling back to a </a:t>
            </a:r>
            <a:r>
              <a:rPr lang="en-IN" dirty="0" err="1" smtClean="0"/>
              <a:t>savepoint</a:t>
            </a:r>
            <a:r>
              <a:rPr lang="en-IN" smtClean="0"/>
              <a:t> ]</a:t>
            </a:r>
            <a:endParaRPr lang="en-IN" dirty="0"/>
          </a:p>
        </p:txBody>
      </p:sp>
    </p:spTree>
    <p:extLst>
      <p:ext uri="{BB962C8B-B14F-4D97-AF65-F5344CB8AC3E}">
        <p14:creationId xmlns:p14="http://schemas.microsoft.com/office/powerpoint/2010/main" val="230189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Explicit Locking</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***Insert Operation</a:t>
            </a:r>
          </a:p>
          <a:p>
            <a:r>
              <a:rPr lang="en-IN" dirty="0" smtClean="0"/>
              <a:t>When two or more than two client are handling same </a:t>
            </a:r>
            <a:r>
              <a:rPr lang="en-IN" dirty="0" err="1" smtClean="0"/>
              <a:t>db</a:t>
            </a:r>
            <a:r>
              <a:rPr lang="en-IN" dirty="0" smtClean="0"/>
              <a:t> then</a:t>
            </a:r>
          </a:p>
          <a:p>
            <a:r>
              <a:rPr lang="en-IN" dirty="0" smtClean="0"/>
              <a:t>Client A&gt; Insert into command</a:t>
            </a:r>
          </a:p>
          <a:p>
            <a:r>
              <a:rPr lang="en-IN" dirty="0" smtClean="0"/>
              <a:t>Client A&gt; Select Statement</a:t>
            </a:r>
          </a:p>
          <a:p>
            <a:r>
              <a:rPr lang="en-IN" dirty="0" smtClean="0"/>
              <a:t>Note : client A can view newly added record</a:t>
            </a:r>
          </a:p>
          <a:p>
            <a:r>
              <a:rPr lang="en-IN" dirty="0" smtClean="0"/>
              <a:t>Client B&gt; select</a:t>
            </a:r>
          </a:p>
          <a:p>
            <a:r>
              <a:rPr lang="en-IN" dirty="0" smtClean="0"/>
              <a:t>Cannot view newly </a:t>
            </a:r>
            <a:r>
              <a:rPr lang="en-IN" dirty="0" err="1" smtClean="0"/>
              <a:t>insertd</a:t>
            </a:r>
            <a:r>
              <a:rPr lang="en-IN" dirty="0" smtClean="0"/>
              <a:t> record </a:t>
            </a:r>
          </a:p>
          <a:p>
            <a:r>
              <a:rPr lang="en-IN" dirty="0" smtClean="0"/>
              <a:t>As client A has not yet committed it </a:t>
            </a:r>
          </a:p>
          <a:p>
            <a:r>
              <a:rPr lang="en-IN" dirty="0" smtClean="0"/>
              <a:t>[ client A can perform update and delete operation on newly inserted record as it is available on client A side buffer, this record is not yet exist in the server side table… because A has not committed it|</a:t>
            </a:r>
          </a:p>
          <a:p>
            <a:r>
              <a:rPr lang="en-IN" dirty="0" smtClean="0"/>
              <a:t>Same for the update command…. Updated </a:t>
            </a:r>
            <a:r>
              <a:rPr lang="en-IN" dirty="0" err="1" smtClean="0"/>
              <a:t>recor</a:t>
            </a:r>
            <a:r>
              <a:rPr lang="en-IN" dirty="0" smtClean="0"/>
              <a:t> can viewed by A but B can view old values …not updated new values</a:t>
            </a:r>
          </a:p>
          <a:p>
            <a:endParaRPr lang="en-IN" dirty="0"/>
          </a:p>
        </p:txBody>
      </p:sp>
    </p:spTree>
    <p:extLst>
      <p:ext uri="{BB962C8B-B14F-4D97-AF65-F5344CB8AC3E}">
        <p14:creationId xmlns:p14="http://schemas.microsoft.com/office/powerpoint/2010/main" val="951598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Client A&gt; select </a:t>
            </a:r>
            <a:r>
              <a:rPr lang="en-IN" dirty="0" err="1" smtClean="0"/>
              <a:t>c_no,name,balance</a:t>
            </a:r>
            <a:r>
              <a:rPr lang="en-IN" dirty="0" smtClean="0"/>
              <a:t> from client _master FOR UPDATE;</a:t>
            </a:r>
          </a:p>
          <a:p>
            <a:r>
              <a:rPr lang="en-IN" dirty="0" smtClean="0"/>
              <a:t>Client A&gt; UPDATE </a:t>
            </a:r>
            <a:r>
              <a:rPr lang="en-IN" dirty="0" err="1" smtClean="0"/>
              <a:t>client_master</a:t>
            </a:r>
            <a:r>
              <a:rPr lang="en-IN" dirty="0" smtClean="0"/>
              <a:t> SET </a:t>
            </a:r>
            <a:r>
              <a:rPr lang="en-IN" dirty="0" err="1" smtClean="0"/>
              <a:t>bal</a:t>
            </a:r>
            <a:r>
              <a:rPr lang="en-IN" dirty="0" smtClean="0"/>
              <a:t>=50000 WHERE </a:t>
            </a:r>
            <a:r>
              <a:rPr lang="en-IN" dirty="0" err="1" smtClean="0"/>
              <a:t>c_no</a:t>
            </a:r>
            <a:r>
              <a:rPr lang="en-IN" dirty="0" smtClean="0"/>
              <a:t>=‘C105’;</a:t>
            </a:r>
          </a:p>
          <a:p>
            <a:r>
              <a:rPr lang="en-IN" dirty="0" smtClean="0"/>
              <a:t>Client B&gt; SELECT </a:t>
            </a:r>
            <a:r>
              <a:rPr lang="en-IN" dirty="0" err="1" smtClean="0"/>
              <a:t>c_no,name,bal</a:t>
            </a:r>
            <a:r>
              <a:rPr lang="en-IN" dirty="0" smtClean="0"/>
              <a:t> from client _master FOR UPDATE NOWAIT;</a:t>
            </a:r>
          </a:p>
          <a:p>
            <a:r>
              <a:rPr lang="en-IN" dirty="0" smtClean="0"/>
              <a:t>SQL&gt; 0054:resource busy and acquired with </a:t>
            </a:r>
            <a:r>
              <a:rPr lang="en-IN" dirty="0" err="1" smtClean="0"/>
              <a:t>nowait</a:t>
            </a:r>
            <a:r>
              <a:rPr lang="en-IN" dirty="0" smtClean="0"/>
              <a:t> specified </a:t>
            </a:r>
          </a:p>
          <a:p>
            <a:r>
              <a:rPr lang="en-IN" dirty="0" smtClean="0"/>
              <a:t>No rows selected</a:t>
            </a:r>
            <a:endParaRPr lang="en-IN" dirty="0"/>
          </a:p>
        </p:txBody>
      </p:sp>
    </p:spTree>
    <p:extLst>
      <p:ext uri="{BB962C8B-B14F-4D97-AF65-F5344CB8AC3E}">
        <p14:creationId xmlns:p14="http://schemas.microsoft.com/office/powerpoint/2010/main" val="72168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select for update fired by A acquired an exclusive lock on all the records of client master table</a:t>
            </a:r>
          </a:p>
          <a:p>
            <a:r>
              <a:rPr lang="en-IN" dirty="0" smtClean="0"/>
              <a:t>Since A has not committed the </a:t>
            </a:r>
            <a:r>
              <a:rPr lang="en-IN" dirty="0" err="1" smtClean="0"/>
              <a:t>recored</a:t>
            </a:r>
            <a:r>
              <a:rPr lang="en-IN" dirty="0" smtClean="0"/>
              <a:t> of </a:t>
            </a:r>
            <a:r>
              <a:rPr lang="en-IN" dirty="0" err="1" smtClean="0"/>
              <a:t>clien</a:t>
            </a:r>
            <a:r>
              <a:rPr lang="en-IN" dirty="0" smtClean="0"/>
              <a:t> C105 which was updated .. Hence engine returns </a:t>
            </a:r>
            <a:r>
              <a:rPr lang="en-IN" dirty="0" err="1" smtClean="0"/>
              <a:t>msg</a:t>
            </a:r>
            <a:r>
              <a:rPr lang="en-IN" dirty="0" smtClean="0"/>
              <a:t> ..as B has fired select Query with </a:t>
            </a:r>
            <a:r>
              <a:rPr lang="en-IN" dirty="0" err="1" smtClean="0"/>
              <a:t>nowait</a:t>
            </a:r>
            <a:r>
              <a:rPr lang="en-IN" dirty="0" smtClean="0"/>
              <a:t> </a:t>
            </a:r>
          </a:p>
          <a:p>
            <a:r>
              <a:rPr lang="en-IN" dirty="0" smtClean="0"/>
              <a:t>B can do transactions when A performs commit or rollback</a:t>
            </a:r>
          </a:p>
          <a:p>
            <a:r>
              <a:rPr lang="en-IN" dirty="0" smtClean="0"/>
              <a:t>Same </a:t>
            </a:r>
            <a:r>
              <a:rPr lang="en-IN" dirty="0" err="1" smtClean="0"/>
              <a:t>senario</a:t>
            </a:r>
            <a:r>
              <a:rPr lang="en-IN" dirty="0" smtClean="0"/>
              <a:t> will be performed for delete and update commands</a:t>
            </a:r>
          </a:p>
          <a:p>
            <a:endParaRPr lang="en-IN" dirty="0" smtClean="0"/>
          </a:p>
          <a:p>
            <a:endParaRPr lang="en-IN" dirty="0"/>
          </a:p>
        </p:txBody>
      </p:sp>
    </p:spTree>
    <p:extLst>
      <p:ext uri="{BB962C8B-B14F-4D97-AF65-F5344CB8AC3E}">
        <p14:creationId xmlns:p14="http://schemas.microsoft.com/office/powerpoint/2010/main" val="98249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0419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Lock-Based Protocol</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In </a:t>
            </a:r>
            <a:r>
              <a:rPr lang="en-IN" dirty="0"/>
              <a:t>this type of protocol, any transaction cannot read or write data until it acquires an appropriate lock on it. There are two types of lock:</a:t>
            </a:r>
          </a:p>
          <a:p>
            <a:r>
              <a:rPr lang="en-IN" b="1" dirty="0"/>
              <a:t>1. Shared lock:</a:t>
            </a:r>
            <a:endParaRPr lang="en-IN" dirty="0"/>
          </a:p>
          <a:p>
            <a:r>
              <a:rPr lang="en-IN" dirty="0"/>
              <a:t>It is also known as a Read-only lock. In a shared lock, the data item can only read by the transaction.</a:t>
            </a:r>
          </a:p>
          <a:p>
            <a:r>
              <a:rPr lang="en-IN" dirty="0"/>
              <a:t>It can be shared between the transactions because when the transaction holds a lock, then it can't update the data on the data item.</a:t>
            </a:r>
          </a:p>
          <a:p>
            <a:r>
              <a:rPr lang="en-IN" b="1" dirty="0"/>
              <a:t>2. Exclusive lock:</a:t>
            </a:r>
            <a:endParaRPr lang="en-IN" dirty="0"/>
          </a:p>
          <a:p>
            <a:r>
              <a:rPr lang="en-IN" dirty="0"/>
              <a:t>In the exclusive lock, the data item can be both reads as well as written by the transaction.</a:t>
            </a:r>
          </a:p>
          <a:p>
            <a:r>
              <a:rPr lang="en-IN" dirty="0"/>
              <a:t>This lock is exclusive, and in this lock, multiple transactions do not modify the same data simultaneously.</a:t>
            </a:r>
          </a:p>
          <a:p>
            <a:endParaRPr lang="en-IN" dirty="0"/>
          </a:p>
        </p:txBody>
      </p:sp>
    </p:spTree>
    <p:extLst>
      <p:ext uri="{BB962C8B-B14F-4D97-AF65-F5344CB8AC3E}">
        <p14:creationId xmlns:p14="http://schemas.microsoft.com/office/powerpoint/2010/main" val="2705311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There are four types of lock protocols available:</a:t>
            </a:r>
          </a:p>
          <a:p>
            <a:r>
              <a:rPr lang="en-IN" dirty="0"/>
              <a:t>1. Simplistic lock protocol</a:t>
            </a:r>
          </a:p>
          <a:p>
            <a:r>
              <a:rPr lang="en-IN" dirty="0"/>
              <a:t>It is the simplest way of locking the data while transaction. Simplistic lock-based protocols allow all the transactions to get the lock on the data before insert or delete or update on it. It will unlock the data item after completing the transaction.</a:t>
            </a:r>
          </a:p>
          <a:p>
            <a:r>
              <a:rPr lang="en-IN" dirty="0"/>
              <a:t>2. Pre-claiming Lock Protocol</a:t>
            </a:r>
          </a:p>
          <a:p>
            <a:r>
              <a:rPr lang="en-IN" dirty="0"/>
              <a:t>Pre-claiming Lock Protocols evaluate the transaction to list all the data items on which they need locks.</a:t>
            </a:r>
          </a:p>
          <a:p>
            <a:r>
              <a:rPr lang="en-IN" dirty="0"/>
              <a:t>Before initiating an execution of the transaction, it requests DBMS for all the lock on all those data items.</a:t>
            </a:r>
          </a:p>
          <a:p>
            <a:r>
              <a:rPr lang="en-IN" dirty="0"/>
              <a:t>If all the locks are granted then this protocol allows the transaction to begin. When the transaction is completed then it releases all the lock.</a:t>
            </a:r>
          </a:p>
          <a:p>
            <a:r>
              <a:rPr lang="en-IN" dirty="0"/>
              <a:t>If all the locks are not granted then this protocol allows the transaction to rolls back and waits until all the locks are granted.</a:t>
            </a:r>
          </a:p>
          <a:p>
            <a:r>
              <a:rPr lang="en-IN" dirty="0"/>
              <a:t/>
            </a:r>
            <a:br>
              <a:rPr lang="en-IN" dirty="0"/>
            </a:br>
            <a:endParaRPr lang="en-IN" dirty="0"/>
          </a:p>
        </p:txBody>
      </p:sp>
    </p:spTree>
    <p:extLst>
      <p:ext uri="{BB962C8B-B14F-4D97-AF65-F5344CB8AC3E}">
        <p14:creationId xmlns:p14="http://schemas.microsoft.com/office/powerpoint/2010/main" val="321129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 Two-phase locking (2PL)</a:t>
            </a:r>
          </a:p>
          <a:p>
            <a:r>
              <a:rPr lang="en-IN" dirty="0"/>
              <a:t>The two-phase locking protocol divides the execution phase of the transaction into three parts.</a:t>
            </a:r>
          </a:p>
          <a:p>
            <a:r>
              <a:rPr lang="en-IN" dirty="0"/>
              <a:t>In the first part, when the execution of the transaction starts, it seeks permission for the lock it requires.</a:t>
            </a:r>
          </a:p>
          <a:p>
            <a:r>
              <a:rPr lang="en-IN" dirty="0"/>
              <a:t>In the second part, the transaction acquires all the locks. The third phase is started as soon as the transaction releases its first lock.</a:t>
            </a:r>
          </a:p>
          <a:p>
            <a:r>
              <a:rPr lang="en-IN" dirty="0"/>
              <a:t>In the third phase, the transaction cannot demand any new locks. It only releases the acquired locks</a:t>
            </a:r>
          </a:p>
          <a:p>
            <a:endParaRPr lang="en-IN" dirty="0"/>
          </a:p>
        </p:txBody>
      </p:sp>
      <p:sp>
        <p:nvSpPr>
          <p:cNvPr id="4" name="AutoShape 2" descr="DBMS Lock-Based Protoc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BMS Lock-Based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09871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59245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01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Locks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Types of locks are depends on the operations being performed on  the </a:t>
            </a:r>
            <a:r>
              <a:rPr lang="en-IN" dirty="0" smtClean="0"/>
              <a:t>table </a:t>
            </a:r>
            <a:r>
              <a:rPr lang="en-IN" dirty="0" smtClean="0"/>
              <a:t>data</a:t>
            </a:r>
          </a:p>
          <a:p>
            <a:r>
              <a:rPr lang="en-IN" dirty="0" smtClean="0"/>
              <a:t>Basically it is divided it to two </a:t>
            </a:r>
            <a:r>
              <a:rPr lang="en-IN" dirty="0" smtClean="0"/>
              <a:t>categories</a:t>
            </a:r>
            <a:endParaRPr lang="en-IN" dirty="0" smtClean="0"/>
          </a:p>
          <a:p>
            <a:pPr lvl="1"/>
            <a:r>
              <a:rPr lang="en-IN" dirty="0" smtClean="0"/>
              <a:t>1 Read Operation: SELECT Statement</a:t>
            </a:r>
          </a:p>
          <a:p>
            <a:pPr lvl="1"/>
            <a:r>
              <a:rPr lang="en-IN" dirty="0" smtClean="0"/>
              <a:t>2 Write Operation: INSERT,DELETE, UPDATE </a:t>
            </a:r>
          </a:p>
          <a:p>
            <a:r>
              <a:rPr lang="en-IN" dirty="0" smtClean="0"/>
              <a:t>Read operation is safe operation as it doesn’t make any changes in table data</a:t>
            </a:r>
          </a:p>
          <a:p>
            <a:r>
              <a:rPr lang="en-IN" dirty="0" smtClean="0"/>
              <a:t>Read operation performed without any danger </a:t>
            </a:r>
          </a:p>
          <a:p>
            <a:r>
              <a:rPr lang="en-IN" dirty="0" smtClean="0"/>
              <a:t>That’s why Oracle engine perform a  </a:t>
            </a:r>
            <a:r>
              <a:rPr lang="en-IN" b="1" dirty="0" smtClean="0"/>
              <a:t>share Lock </a:t>
            </a:r>
            <a:r>
              <a:rPr lang="en-IN" dirty="0" smtClean="0"/>
              <a:t>on table when data is </a:t>
            </a:r>
            <a:r>
              <a:rPr lang="en-IN" b="1" dirty="0" smtClean="0"/>
              <a:t>being viewed</a:t>
            </a:r>
          </a:p>
          <a:p>
            <a:endParaRPr lang="en-IN" dirty="0" smtClean="0"/>
          </a:p>
          <a:p>
            <a:endParaRPr lang="en-IN" dirty="0" smtClean="0"/>
          </a:p>
        </p:txBody>
      </p:sp>
    </p:spTree>
    <p:extLst>
      <p:ext uri="{BB962C8B-B14F-4D97-AF65-F5344CB8AC3E}">
        <p14:creationId xmlns:p14="http://schemas.microsoft.com/office/powerpoint/2010/main" val="3446458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30 march 21</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763000" cy="492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5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smtClean="0"/>
              <a:t>While </a:t>
            </a:r>
            <a:r>
              <a:rPr lang="en-IN" dirty="0" err="1" smtClean="0"/>
              <a:t>performaing</a:t>
            </a:r>
            <a:r>
              <a:rPr lang="en-IN" dirty="0" smtClean="0"/>
              <a:t> write </a:t>
            </a:r>
            <a:r>
              <a:rPr lang="en-IN" dirty="0" err="1" smtClean="0"/>
              <a:t>operatioin</a:t>
            </a:r>
            <a:r>
              <a:rPr lang="en-IN" dirty="0" smtClean="0"/>
              <a:t> …causes a change in table </a:t>
            </a:r>
          </a:p>
          <a:p>
            <a:r>
              <a:rPr lang="en-IN" dirty="0" smtClean="0"/>
              <a:t>Write operation can </a:t>
            </a:r>
            <a:r>
              <a:rPr lang="en-IN" dirty="0" err="1" smtClean="0"/>
              <a:t>adversly</a:t>
            </a:r>
            <a:r>
              <a:rPr lang="en-IN" dirty="0" smtClean="0"/>
              <a:t> affected table data integrity </a:t>
            </a:r>
          </a:p>
          <a:p>
            <a:r>
              <a:rPr lang="en-IN" dirty="0" smtClean="0"/>
              <a:t>Write operation cause ‘loss of data  consistency’ </a:t>
            </a:r>
          </a:p>
          <a:p>
            <a:r>
              <a:rPr lang="en-IN" dirty="0" err="1" smtClean="0"/>
              <a:t>Hense</a:t>
            </a:r>
            <a:r>
              <a:rPr lang="en-IN" dirty="0" smtClean="0"/>
              <a:t> oracle engine places ‘Exclusive’ Lock on a table or specific section of the tables </a:t>
            </a:r>
            <a:r>
              <a:rPr lang="en-IN" dirty="0" err="1" smtClean="0"/>
              <a:t>resoures</a:t>
            </a:r>
            <a:r>
              <a:rPr lang="en-IN" dirty="0" smtClean="0"/>
              <a:t> </a:t>
            </a:r>
            <a:r>
              <a:rPr lang="en-IN" dirty="0" err="1" smtClean="0"/>
              <a:t>whne</a:t>
            </a:r>
            <a:r>
              <a:rPr lang="en-IN" dirty="0" smtClean="0"/>
              <a:t> he data is being written to table</a:t>
            </a:r>
          </a:p>
          <a:p>
            <a:endParaRPr lang="en-IN" dirty="0"/>
          </a:p>
        </p:txBody>
      </p:sp>
    </p:spTree>
    <p:extLst>
      <p:ext uri="{BB962C8B-B14F-4D97-AF65-F5344CB8AC3E}">
        <p14:creationId xmlns:p14="http://schemas.microsoft.com/office/powerpoint/2010/main" val="362759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Locking </a:t>
            </a:r>
            <a:endParaRPr lang="en-IN" dirty="0"/>
          </a:p>
        </p:txBody>
      </p:sp>
      <p:sp>
        <p:nvSpPr>
          <p:cNvPr id="3" name="Content Placeholder 2"/>
          <p:cNvSpPr>
            <a:spLocks noGrp="1"/>
          </p:cNvSpPr>
          <p:nvPr>
            <p:ph idx="1"/>
          </p:nvPr>
        </p:nvSpPr>
        <p:spPr/>
        <p:txBody>
          <a:bodyPr>
            <a:normAutofit/>
          </a:bodyPr>
          <a:lstStyle/>
          <a:p>
            <a:r>
              <a:rPr lang="en-IN" sz="3600" b="1" dirty="0" smtClean="0"/>
              <a:t>Data being changed cannot be READ</a:t>
            </a:r>
          </a:p>
          <a:p>
            <a:r>
              <a:rPr lang="en-IN" sz="3600" b="1" dirty="0" smtClean="0"/>
              <a:t>Write wait for other writers ,</a:t>
            </a:r>
            <a:r>
              <a:rPr lang="en-IN" sz="3600" b="1" u="sng" dirty="0" smtClean="0"/>
              <a:t> if they attempts to update the same rows at the same time </a:t>
            </a:r>
          </a:p>
          <a:p>
            <a:endParaRPr lang="en-IN" sz="3600" b="1" u="sng" dirty="0"/>
          </a:p>
        </p:txBody>
      </p:sp>
    </p:spTree>
    <p:extLst>
      <p:ext uri="{BB962C8B-B14F-4D97-AF65-F5344CB8AC3E}">
        <p14:creationId xmlns:p14="http://schemas.microsoft.com/office/powerpoint/2010/main" val="111771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Locks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Shared Locks</a:t>
            </a:r>
          </a:p>
          <a:p>
            <a:pPr lvl="1"/>
            <a:r>
              <a:rPr lang="en-IN" dirty="0" smtClean="0"/>
              <a:t>Performed on Read operation</a:t>
            </a:r>
          </a:p>
          <a:p>
            <a:pPr lvl="1"/>
            <a:r>
              <a:rPr lang="en-IN" dirty="0" smtClean="0"/>
              <a:t>Multiple shared Locks can be simultaneously set on a </a:t>
            </a:r>
            <a:r>
              <a:rPr lang="en-IN" dirty="0" err="1" smtClean="0"/>
              <a:t>resourses</a:t>
            </a:r>
            <a:r>
              <a:rPr lang="en-IN" dirty="0" smtClean="0"/>
              <a:t> </a:t>
            </a:r>
          </a:p>
          <a:p>
            <a:r>
              <a:rPr lang="en-IN" dirty="0" smtClean="0"/>
              <a:t>Exclusive Locks</a:t>
            </a:r>
          </a:p>
          <a:p>
            <a:pPr lvl="1"/>
            <a:r>
              <a:rPr lang="en-IN" dirty="0" smtClean="0"/>
              <a:t>Write operation</a:t>
            </a:r>
          </a:p>
          <a:p>
            <a:pPr lvl="1"/>
            <a:r>
              <a:rPr lang="en-IN" dirty="0" smtClean="0"/>
              <a:t>Only one exclusive locks re placed on </a:t>
            </a:r>
            <a:r>
              <a:rPr lang="en-IN" dirty="0" err="1" smtClean="0"/>
              <a:t>resourses</a:t>
            </a:r>
            <a:r>
              <a:rPr lang="en-IN" dirty="0" smtClean="0"/>
              <a:t> at a time</a:t>
            </a:r>
          </a:p>
          <a:p>
            <a:pPr lvl="1"/>
            <a:r>
              <a:rPr lang="en-IN" dirty="0" smtClean="0"/>
              <a:t>That is the First user who acquires a exclusive lock will continue to have the sole 0wnwership of the </a:t>
            </a:r>
            <a:r>
              <a:rPr lang="en-IN" dirty="0" err="1" smtClean="0"/>
              <a:t>resourses</a:t>
            </a:r>
            <a:r>
              <a:rPr lang="en-IN" dirty="0" smtClean="0"/>
              <a:t> and no </a:t>
            </a:r>
            <a:r>
              <a:rPr lang="en-IN" dirty="0" err="1" smtClean="0"/>
              <a:t>othher</a:t>
            </a:r>
            <a:r>
              <a:rPr lang="en-IN" dirty="0" smtClean="0"/>
              <a:t> user can </a:t>
            </a:r>
            <a:r>
              <a:rPr lang="en-IN" dirty="0" err="1" smtClean="0"/>
              <a:t>aquire</a:t>
            </a:r>
            <a:r>
              <a:rPr lang="en-IN" dirty="0" smtClean="0"/>
              <a:t> an </a:t>
            </a:r>
            <a:r>
              <a:rPr lang="en-IN" dirty="0" err="1" smtClean="0"/>
              <a:t>exclsive</a:t>
            </a:r>
            <a:r>
              <a:rPr lang="en-IN" dirty="0" smtClean="0"/>
              <a:t> lock</a:t>
            </a:r>
          </a:p>
          <a:p>
            <a:pPr lvl="1"/>
            <a:endParaRPr lang="en-IN" dirty="0"/>
          </a:p>
        </p:txBody>
      </p:sp>
    </p:spTree>
    <p:extLst>
      <p:ext uri="{BB962C8B-B14F-4D97-AF65-F5344CB8AC3E}">
        <p14:creationId xmlns:p14="http://schemas.microsoft.com/office/powerpoint/2010/main" val="254212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Levels of Locks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Basically </a:t>
            </a:r>
            <a:r>
              <a:rPr lang="en-IN" dirty="0" err="1" smtClean="0"/>
              <a:t>tabel</a:t>
            </a:r>
            <a:r>
              <a:rPr lang="en-IN" dirty="0" smtClean="0"/>
              <a:t> is a </a:t>
            </a:r>
            <a:r>
              <a:rPr lang="en-IN" dirty="0" err="1" smtClean="0"/>
              <a:t>havving</a:t>
            </a:r>
            <a:r>
              <a:rPr lang="en-IN" dirty="0" smtClean="0"/>
              <a:t> rows and columns </a:t>
            </a:r>
          </a:p>
          <a:p>
            <a:r>
              <a:rPr lang="en-IN" dirty="0" smtClean="0"/>
              <a:t>Rows are called as </a:t>
            </a:r>
            <a:r>
              <a:rPr lang="en-IN" dirty="0" err="1" smtClean="0"/>
              <a:t>reocrds</a:t>
            </a:r>
            <a:r>
              <a:rPr lang="en-IN" dirty="0" smtClean="0"/>
              <a:t> </a:t>
            </a:r>
          </a:p>
          <a:p>
            <a:r>
              <a:rPr lang="en-IN" dirty="0" smtClean="0"/>
              <a:t>Many user or single user can  e </a:t>
            </a:r>
            <a:r>
              <a:rPr lang="en-IN" dirty="0" err="1" smtClean="0"/>
              <a:t>woring</a:t>
            </a:r>
            <a:r>
              <a:rPr lang="en-IN" dirty="0" smtClean="0"/>
              <a:t> on a single records </a:t>
            </a:r>
            <a:r>
              <a:rPr lang="en-IN" dirty="0"/>
              <a:t> </a:t>
            </a:r>
            <a:r>
              <a:rPr lang="en-IN" dirty="0" err="1" smtClean="0"/>
              <a:t>i.e</a:t>
            </a:r>
            <a:r>
              <a:rPr lang="en-IN" dirty="0" smtClean="0"/>
              <a:t> each on a </a:t>
            </a:r>
            <a:r>
              <a:rPr lang="en-IN" dirty="0" err="1" smtClean="0"/>
              <a:t>differen</a:t>
            </a:r>
            <a:r>
              <a:rPr lang="en-IN" dirty="0" smtClean="0"/>
              <a:t> filed of same records in the same table ( Oracle does not provide field level locking)a</a:t>
            </a:r>
          </a:p>
          <a:p>
            <a:r>
              <a:rPr lang="en-IN" dirty="0" smtClean="0"/>
              <a:t>It provides three level of locking</a:t>
            </a:r>
          </a:p>
          <a:p>
            <a:pPr marL="971550" lvl="1" indent="-514350">
              <a:buFont typeface="+mj-lt"/>
              <a:buAutoNum type="arabicPeriod"/>
            </a:pPr>
            <a:r>
              <a:rPr lang="en-IN" dirty="0" smtClean="0"/>
              <a:t>Row Level</a:t>
            </a:r>
          </a:p>
          <a:p>
            <a:pPr marL="971550" lvl="1" indent="-514350">
              <a:buFont typeface="+mj-lt"/>
              <a:buAutoNum type="arabicPeriod"/>
            </a:pPr>
            <a:r>
              <a:rPr lang="en-IN" dirty="0" smtClean="0"/>
              <a:t>Page Level</a:t>
            </a:r>
          </a:p>
          <a:p>
            <a:pPr marL="971550" lvl="1" indent="-514350">
              <a:buFont typeface="+mj-lt"/>
              <a:buAutoNum type="arabicPeriod"/>
            </a:pPr>
            <a:r>
              <a:rPr lang="en-IN" dirty="0" smtClean="0"/>
              <a:t>Table Level</a:t>
            </a:r>
          </a:p>
          <a:p>
            <a:pPr marL="571500" indent="-514350"/>
            <a:r>
              <a:rPr lang="en-IN" dirty="0" smtClean="0"/>
              <a:t>Level of locking are </a:t>
            </a:r>
            <a:r>
              <a:rPr lang="en-IN" dirty="0" err="1" smtClean="0"/>
              <a:t>desided</a:t>
            </a:r>
            <a:r>
              <a:rPr lang="en-IN" dirty="0" smtClean="0"/>
              <a:t> on the basis of WHERE Clause</a:t>
            </a:r>
          </a:p>
          <a:p>
            <a:pPr marL="571500" indent="-514350"/>
            <a:endParaRPr lang="en-IN" dirty="0"/>
          </a:p>
        </p:txBody>
      </p:sp>
    </p:spTree>
    <p:extLst>
      <p:ext uri="{BB962C8B-B14F-4D97-AF65-F5344CB8AC3E}">
        <p14:creationId xmlns:p14="http://schemas.microsoft.com/office/powerpoint/2010/main" val="293646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If where clause  evaluates to only one Row in a table : ROW LEVEL Locking</a:t>
            </a:r>
          </a:p>
          <a:p>
            <a:r>
              <a:rPr lang="en-IN" dirty="0"/>
              <a:t>If where clause  evaluates </a:t>
            </a:r>
            <a:r>
              <a:rPr lang="en-IN" dirty="0" smtClean="0"/>
              <a:t>set of data : PAGE LEVEL </a:t>
            </a:r>
            <a:r>
              <a:rPr lang="en-IN" dirty="0"/>
              <a:t>Locking</a:t>
            </a:r>
          </a:p>
          <a:p>
            <a:r>
              <a:rPr lang="en-IN" dirty="0" smtClean="0"/>
              <a:t>If there s no where </a:t>
            </a:r>
            <a:r>
              <a:rPr lang="en-IN" dirty="0" err="1" smtClean="0"/>
              <a:t>clsuse</a:t>
            </a:r>
            <a:r>
              <a:rPr lang="en-IN" dirty="0" smtClean="0"/>
              <a:t> : ( Query access entire table) : TABLE  </a:t>
            </a:r>
            <a:r>
              <a:rPr lang="en-IN" dirty="0" err="1" smtClean="0"/>
              <a:t>LevelLocking</a:t>
            </a:r>
            <a:endParaRPr lang="en-IN" dirty="0" smtClean="0"/>
          </a:p>
          <a:p>
            <a:endParaRPr lang="en-IN" dirty="0" smtClean="0"/>
          </a:p>
          <a:p>
            <a:endParaRPr lang="en-IN" dirty="0"/>
          </a:p>
        </p:txBody>
      </p:sp>
    </p:spTree>
    <p:extLst>
      <p:ext uri="{BB962C8B-B14F-4D97-AF65-F5344CB8AC3E}">
        <p14:creationId xmlns:p14="http://schemas.microsoft.com/office/powerpoint/2010/main" val="186707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implicit locking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Suppose  </a:t>
            </a:r>
            <a:r>
              <a:rPr lang="en-IN" dirty="0" err="1" smtClean="0"/>
              <a:t>monika</a:t>
            </a:r>
            <a:r>
              <a:rPr lang="en-IN" dirty="0" smtClean="0"/>
              <a:t> and </a:t>
            </a:r>
            <a:r>
              <a:rPr lang="en-IN" dirty="0" err="1" smtClean="0"/>
              <a:t>gargi</a:t>
            </a:r>
            <a:r>
              <a:rPr lang="en-IN" dirty="0" smtClean="0"/>
              <a:t> are applying for the MCA Admission.</a:t>
            </a:r>
          </a:p>
          <a:p>
            <a:r>
              <a:rPr lang="en-IN" dirty="0" smtClean="0"/>
              <a:t>Monika has send admission form 1</a:t>
            </a:r>
            <a:r>
              <a:rPr lang="en-IN" baseline="30000" dirty="0" smtClean="0"/>
              <a:t>st</a:t>
            </a:r>
            <a:r>
              <a:rPr lang="en-IN" dirty="0" smtClean="0"/>
              <a:t> and then </a:t>
            </a:r>
            <a:r>
              <a:rPr lang="en-IN" dirty="0" err="1" smtClean="0"/>
              <a:t>gargi</a:t>
            </a:r>
            <a:r>
              <a:rPr lang="en-IN" dirty="0" smtClean="0"/>
              <a:t> has send it 2</a:t>
            </a:r>
            <a:r>
              <a:rPr lang="en-IN" baseline="30000" dirty="0" smtClean="0"/>
              <a:t>nd</a:t>
            </a:r>
            <a:r>
              <a:rPr lang="en-IN" dirty="0" smtClean="0"/>
              <a:t> </a:t>
            </a:r>
            <a:r>
              <a:rPr lang="en-IN" dirty="0" err="1" smtClean="0"/>
              <a:t>ly</a:t>
            </a:r>
            <a:endParaRPr lang="en-IN" dirty="0" smtClean="0"/>
          </a:p>
          <a:p>
            <a:r>
              <a:rPr lang="en-IN" dirty="0" smtClean="0"/>
              <a:t>By default oracle </a:t>
            </a:r>
            <a:r>
              <a:rPr lang="en-IN" dirty="0" err="1" smtClean="0"/>
              <a:t>updtes</a:t>
            </a:r>
            <a:r>
              <a:rPr lang="en-IN" dirty="0" smtClean="0"/>
              <a:t> the admission </a:t>
            </a:r>
            <a:r>
              <a:rPr lang="en-IN" dirty="0" err="1" smtClean="0"/>
              <a:t>db</a:t>
            </a:r>
            <a:r>
              <a:rPr lang="en-IN" dirty="0" smtClean="0"/>
              <a:t> by doing </a:t>
            </a:r>
            <a:r>
              <a:rPr lang="en-IN" dirty="0" err="1" smtClean="0"/>
              <a:t>monikas</a:t>
            </a:r>
            <a:r>
              <a:rPr lang="en-IN" dirty="0" smtClean="0"/>
              <a:t> admission….</a:t>
            </a:r>
          </a:p>
          <a:p>
            <a:r>
              <a:rPr lang="en-IN" dirty="0" smtClean="0"/>
              <a:t>In between oracle implicitly locks the records </a:t>
            </a:r>
            <a:r>
              <a:rPr lang="en-IN" dirty="0" err="1" smtClean="0"/>
              <a:t>sothat</a:t>
            </a:r>
            <a:r>
              <a:rPr lang="en-IN" dirty="0" smtClean="0"/>
              <a:t> no other student can manipulate the same till the lock is released. </a:t>
            </a:r>
          </a:p>
          <a:p>
            <a:r>
              <a:rPr lang="en-IN" dirty="0" smtClean="0"/>
              <a:t>This lock will released when </a:t>
            </a:r>
            <a:r>
              <a:rPr lang="en-IN" dirty="0" err="1" smtClean="0"/>
              <a:t>monikas</a:t>
            </a:r>
            <a:r>
              <a:rPr lang="en-IN" dirty="0" smtClean="0"/>
              <a:t> admission has been completed and </a:t>
            </a:r>
            <a:r>
              <a:rPr lang="en-IN" dirty="0" err="1" smtClean="0"/>
              <a:t>committ</a:t>
            </a:r>
            <a:r>
              <a:rPr lang="en-IN" dirty="0" smtClean="0"/>
              <a:t> or rollback is fired  </a:t>
            </a:r>
            <a:endParaRPr lang="en-IN" dirty="0"/>
          </a:p>
        </p:txBody>
      </p:sp>
    </p:spTree>
    <p:extLst>
      <p:ext uri="{BB962C8B-B14F-4D97-AF65-F5344CB8AC3E}">
        <p14:creationId xmlns:p14="http://schemas.microsoft.com/office/powerpoint/2010/main" val="6302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1793</Words>
  <Application>Microsoft Office PowerPoint</Application>
  <PresentationFormat>On-screen Show (4:3)</PresentationFormat>
  <Paragraphs>174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Locks</vt:lpstr>
      <vt:lpstr>PowerPoint Presentation</vt:lpstr>
      <vt:lpstr>Types of Locks</vt:lpstr>
      <vt:lpstr>PowerPoint Presentation</vt:lpstr>
      <vt:lpstr>Rules of Locking </vt:lpstr>
      <vt:lpstr>Types of Locks </vt:lpstr>
      <vt:lpstr>Levels of Locks</vt:lpstr>
      <vt:lpstr>PowerPoint Presentation</vt:lpstr>
      <vt:lpstr>Example of implicit locking </vt:lpstr>
      <vt:lpstr>PowerPoint Presentation</vt:lpstr>
      <vt:lpstr>Explicit Locking </vt:lpstr>
      <vt:lpstr>example</vt:lpstr>
      <vt:lpstr>PowerPoint Presentation</vt:lpstr>
      <vt:lpstr>PowerPoint Presentation</vt:lpstr>
      <vt:lpstr>PowerPoint Presentation</vt:lpstr>
      <vt:lpstr>Lock command Syntax</vt:lpstr>
      <vt:lpstr>PowerPoint Presentation</vt:lpstr>
      <vt:lpstr>PowerPoint Presentation</vt:lpstr>
      <vt:lpstr>Example  EMP table</vt:lpstr>
      <vt:lpstr>Inferences</vt:lpstr>
      <vt:lpstr>Release of Locks</vt:lpstr>
      <vt:lpstr>Explicit Locking</vt:lpstr>
      <vt:lpstr>PowerPoint Presentation</vt:lpstr>
      <vt:lpstr>inferences</vt:lpstr>
      <vt:lpstr>PowerPoint Presentation</vt:lpstr>
      <vt:lpstr>Lock-Based Protocol </vt:lpstr>
      <vt:lpstr>PowerPoint Presentation</vt:lpstr>
      <vt:lpstr>PowerPoint Presentation</vt:lpstr>
      <vt:lpstr>PowerPoint Presentation</vt:lpstr>
      <vt:lpstr>30 march 21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Locks</dc:title>
  <dc:creator>Ajinkya</dc:creator>
  <cp:lastModifiedBy>Microsoft</cp:lastModifiedBy>
  <cp:revision>34</cp:revision>
  <dcterms:created xsi:type="dcterms:W3CDTF">2006-08-16T00:00:00Z</dcterms:created>
  <dcterms:modified xsi:type="dcterms:W3CDTF">2021-03-30T07:35:58Z</dcterms:modified>
</cp:coreProperties>
</file>