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8" r:id="rId3"/>
    <p:sldId id="259" r:id="rId4"/>
    <p:sldId id="260" r:id="rId5"/>
    <p:sldId id="261" r:id="rId6"/>
    <p:sldId id="262" r:id="rId7"/>
    <p:sldId id="263" r:id="rId8"/>
    <p:sldId id="264" r:id="rId9"/>
    <p:sldId id="265" r:id="rId10"/>
    <p:sldId id="266" r:id="rId11"/>
    <p:sldId id="295" r:id="rId12"/>
    <p:sldId id="268" r:id="rId13"/>
    <p:sldId id="269" r:id="rId14"/>
    <p:sldId id="270" r:id="rId15"/>
    <p:sldId id="271" r:id="rId16"/>
    <p:sldId id="289" r:id="rId17"/>
    <p:sldId id="296" r:id="rId18"/>
    <p:sldId id="272" r:id="rId19"/>
    <p:sldId id="273" r:id="rId20"/>
    <p:sldId id="312" r:id="rId21"/>
    <p:sldId id="313" r:id="rId22"/>
    <p:sldId id="297" r:id="rId23"/>
    <p:sldId id="298" r:id="rId24"/>
    <p:sldId id="299" r:id="rId25"/>
    <p:sldId id="300" r:id="rId26"/>
    <p:sldId id="301" r:id="rId27"/>
    <p:sldId id="303" r:id="rId28"/>
    <p:sldId id="314" r:id="rId29"/>
    <p:sldId id="304" r:id="rId30"/>
    <p:sldId id="305" r:id="rId31"/>
    <p:sldId id="306" r:id="rId32"/>
    <p:sldId id="307" r:id="rId33"/>
    <p:sldId id="309" r:id="rId34"/>
    <p:sldId id="310" r:id="rId35"/>
    <p:sldId id="311" r:id="rId36"/>
    <p:sldId id="308" r:id="rId37"/>
    <p:sldId id="274" r:id="rId38"/>
    <p:sldId id="315" r:id="rId39"/>
    <p:sldId id="275" r:id="rId40"/>
    <p:sldId id="276" r:id="rId41"/>
    <p:sldId id="280" r:id="rId42"/>
    <p:sldId id="281" r:id="rId43"/>
    <p:sldId id="284" r:id="rId44"/>
    <p:sldId id="286" r:id="rId45"/>
    <p:sldId id="288" r:id="rId46"/>
    <p:sldId id="290" r:id="rId47"/>
    <p:sldId id="291" r:id="rId48"/>
    <p:sldId id="292" r:id="rId49"/>
    <p:sldId id="293" r:id="rId50"/>
    <p:sldId id="2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68" autoAdjust="0"/>
    <p:restoredTop sz="94660"/>
  </p:normalViewPr>
  <p:slideViewPr>
    <p:cSldViewPr>
      <p:cViewPr>
        <p:scale>
          <a:sx n="100" d="100"/>
          <a:sy n="100" d="100"/>
        </p:scale>
        <p:origin x="-7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4DCBB4-6C6E-451C-833F-307E04B0EA87}" type="datetimeFigureOut">
              <a:rPr lang="en-IN" smtClean="0"/>
              <a:t>22-03-2021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384194-D6AC-4372-80F9-8A4ABAF5F718}" type="slidenum">
              <a:rPr lang="en-IN" smtClean="0"/>
              <a:t>‹#›</a:t>
            </a:fld>
            <a:endParaRPr lang="en-IN"/>
          </a:p>
        </p:txBody>
      </p:sp>
    </p:spTree>
    <p:extLst>
      <p:ext uri="{BB962C8B-B14F-4D97-AF65-F5344CB8AC3E}">
        <p14:creationId xmlns:p14="http://schemas.microsoft.com/office/powerpoint/2010/main" val="264540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Dense= </a:t>
            </a:r>
            <a:r>
              <a:rPr lang="en-IN" dirty="0" err="1" smtClean="0"/>
              <a:t>ghanadaat</a:t>
            </a:r>
            <a:r>
              <a:rPr lang="en-IN" dirty="0" smtClean="0"/>
              <a:t> sparse=</a:t>
            </a:r>
            <a:r>
              <a:rPr lang="en-IN" dirty="0" err="1" smtClean="0"/>
              <a:t>wiral</a:t>
            </a:r>
            <a:endParaRPr lang="en-IN" dirty="0"/>
          </a:p>
        </p:txBody>
      </p:sp>
      <p:sp>
        <p:nvSpPr>
          <p:cNvPr id="4" name="Slide Number Placeholder 3"/>
          <p:cNvSpPr>
            <a:spLocks noGrp="1"/>
          </p:cNvSpPr>
          <p:nvPr>
            <p:ph type="sldNum" sz="quarter" idx="10"/>
          </p:nvPr>
        </p:nvSpPr>
        <p:spPr/>
        <p:txBody>
          <a:bodyPr/>
          <a:lstStyle/>
          <a:p>
            <a:fld id="{4B384194-D6AC-4372-80F9-8A4ABAF5F718}" type="slidenum">
              <a:rPr lang="en-IN" smtClean="0"/>
              <a:t>5</a:t>
            </a:fld>
            <a:endParaRPr lang="en-IN"/>
          </a:p>
        </p:txBody>
      </p:sp>
    </p:spTree>
    <p:extLst>
      <p:ext uri="{BB962C8B-B14F-4D97-AF65-F5344CB8AC3E}">
        <p14:creationId xmlns:p14="http://schemas.microsoft.com/office/powerpoint/2010/main" val="1508249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Select * from</a:t>
            </a:r>
            <a:r>
              <a:rPr lang="en-IN" baseline="0" dirty="0" smtClean="0"/>
              <a:t> </a:t>
            </a:r>
            <a:r>
              <a:rPr lang="en-IN" baseline="0" dirty="0" err="1" smtClean="0"/>
              <a:t>sales_order</a:t>
            </a:r>
            <a:r>
              <a:rPr lang="en-IN" baseline="0" dirty="0" smtClean="0"/>
              <a:t> where </a:t>
            </a:r>
            <a:r>
              <a:rPr lang="en-IN" baseline="0" dirty="0" err="1" smtClean="0"/>
              <a:t>client_no</a:t>
            </a:r>
            <a:r>
              <a:rPr lang="en-IN" baseline="0" dirty="0" smtClean="0"/>
              <a:t> =(select </a:t>
            </a:r>
            <a:r>
              <a:rPr lang="en-IN" baseline="0" dirty="0" err="1" smtClean="0"/>
              <a:t>client_no</a:t>
            </a:r>
            <a:r>
              <a:rPr lang="en-IN" baseline="0" dirty="0" smtClean="0"/>
              <a:t> from </a:t>
            </a:r>
            <a:r>
              <a:rPr lang="en-IN" baseline="0" dirty="0" err="1" smtClean="0"/>
              <a:t>client_master</a:t>
            </a:r>
            <a:r>
              <a:rPr lang="en-IN" baseline="0" dirty="0" smtClean="0"/>
              <a:t> where name=‘RAHUL’);</a:t>
            </a:r>
            <a:endParaRPr lang="en-IN" dirty="0"/>
          </a:p>
        </p:txBody>
      </p:sp>
      <p:sp>
        <p:nvSpPr>
          <p:cNvPr id="4" name="Slide Number Placeholder 3"/>
          <p:cNvSpPr>
            <a:spLocks noGrp="1"/>
          </p:cNvSpPr>
          <p:nvPr>
            <p:ph type="sldNum" sz="quarter" idx="10"/>
          </p:nvPr>
        </p:nvSpPr>
        <p:spPr/>
        <p:txBody>
          <a:bodyPr/>
          <a:lstStyle/>
          <a:p>
            <a:fld id="{4B384194-D6AC-4372-80F9-8A4ABAF5F718}" type="slidenum">
              <a:rPr lang="en-IN" smtClean="0"/>
              <a:t>16</a:t>
            </a:fld>
            <a:endParaRPr lang="en-IN"/>
          </a:p>
        </p:txBody>
      </p:sp>
    </p:spTree>
    <p:extLst>
      <p:ext uri="{BB962C8B-B14F-4D97-AF65-F5344CB8AC3E}">
        <p14:creationId xmlns:p14="http://schemas.microsoft.com/office/powerpoint/2010/main" val="2970095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https://www.guru99.com/joins-sql-left-right.html#2</a:t>
            </a:r>
            <a:endParaRPr lang="en-IN" dirty="0"/>
          </a:p>
        </p:txBody>
      </p:sp>
      <p:sp>
        <p:nvSpPr>
          <p:cNvPr id="4" name="Slide Number Placeholder 3"/>
          <p:cNvSpPr>
            <a:spLocks noGrp="1"/>
          </p:cNvSpPr>
          <p:nvPr>
            <p:ph type="sldNum" sz="quarter" idx="10"/>
          </p:nvPr>
        </p:nvSpPr>
        <p:spPr/>
        <p:txBody>
          <a:bodyPr/>
          <a:lstStyle/>
          <a:p>
            <a:fld id="{4B384194-D6AC-4372-80F9-8A4ABAF5F718}" type="slidenum">
              <a:rPr lang="en-IN" smtClean="0"/>
              <a:t>19</a:t>
            </a:fld>
            <a:endParaRPr lang="en-IN"/>
          </a:p>
        </p:txBody>
      </p:sp>
    </p:spTree>
    <p:extLst>
      <p:ext uri="{BB962C8B-B14F-4D97-AF65-F5344CB8AC3E}">
        <p14:creationId xmlns:p14="http://schemas.microsoft.com/office/powerpoint/2010/main" val="2107892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Select </a:t>
            </a:r>
            <a:r>
              <a:rPr lang="en-IN" dirty="0" err="1" smtClean="0"/>
              <a:t>order_no,name,to_char</a:t>
            </a:r>
            <a:r>
              <a:rPr lang="en-IN" dirty="0" smtClean="0"/>
              <a:t>(</a:t>
            </a:r>
            <a:r>
              <a:rPr lang="en-IN" dirty="0" err="1" smtClean="0"/>
              <a:t>order_date,’DD</a:t>
            </a:r>
            <a:r>
              <a:rPr lang="en-IN" dirty="0" smtClean="0"/>
              <a:t>/MM/YYYY’) “ORDER DATE” from </a:t>
            </a:r>
            <a:r>
              <a:rPr lang="en-IN" dirty="0" err="1" smtClean="0"/>
              <a:t>sales_order</a:t>
            </a:r>
            <a:r>
              <a:rPr lang="en-IN" dirty="0" smtClean="0"/>
              <a:t> ,</a:t>
            </a:r>
            <a:r>
              <a:rPr lang="en-IN" dirty="0" err="1" smtClean="0"/>
              <a:t>cLient_master</a:t>
            </a:r>
            <a:r>
              <a:rPr lang="en-IN" dirty="0" smtClean="0"/>
              <a:t> where </a:t>
            </a:r>
            <a:r>
              <a:rPr lang="en-IN" dirty="0" err="1" smtClean="0"/>
              <a:t>client_master.client_no</a:t>
            </a:r>
            <a:r>
              <a:rPr lang="en-IN" dirty="0" smtClean="0"/>
              <a:t>=</a:t>
            </a:r>
            <a:r>
              <a:rPr lang="en-IN" dirty="0" err="1" smtClean="0"/>
              <a:t>sales_order.client_no</a:t>
            </a:r>
            <a:r>
              <a:rPr lang="en-IN" baseline="0" dirty="0" smtClean="0"/>
              <a:t> order by </a:t>
            </a:r>
            <a:r>
              <a:rPr lang="en-IN" baseline="0" dirty="0" err="1" smtClean="0"/>
              <a:t>to_char</a:t>
            </a:r>
            <a:r>
              <a:rPr lang="en-IN" baseline="0" dirty="0" smtClean="0"/>
              <a:t>(</a:t>
            </a:r>
            <a:r>
              <a:rPr lang="en-IN" baseline="0" dirty="0" err="1" smtClean="0"/>
              <a:t>order_date,’DD</a:t>
            </a:r>
            <a:r>
              <a:rPr lang="en-IN" baseline="0" dirty="0" smtClean="0"/>
              <a:t>/MM/YYYY’);</a:t>
            </a:r>
            <a:endParaRPr lang="en-IN" dirty="0"/>
          </a:p>
        </p:txBody>
      </p:sp>
      <p:sp>
        <p:nvSpPr>
          <p:cNvPr id="4" name="Slide Number Placeholder 3"/>
          <p:cNvSpPr>
            <a:spLocks noGrp="1"/>
          </p:cNvSpPr>
          <p:nvPr>
            <p:ph type="sldNum" sz="quarter" idx="10"/>
          </p:nvPr>
        </p:nvSpPr>
        <p:spPr/>
        <p:txBody>
          <a:bodyPr/>
          <a:lstStyle/>
          <a:p>
            <a:fld id="{4B384194-D6AC-4372-80F9-8A4ABAF5F718}" type="slidenum">
              <a:rPr lang="en-IN" smtClean="0"/>
              <a:t>22</a:t>
            </a:fld>
            <a:endParaRPr lang="en-IN"/>
          </a:p>
        </p:txBody>
      </p:sp>
    </p:spTree>
    <p:extLst>
      <p:ext uri="{BB962C8B-B14F-4D97-AF65-F5344CB8AC3E}">
        <p14:creationId xmlns:p14="http://schemas.microsoft.com/office/powerpoint/2010/main" val="24039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384194-D6AC-4372-80F9-8A4ABAF5F718}" type="slidenum">
              <a:rPr lang="en-IN" smtClean="0"/>
              <a:t>25</a:t>
            </a:fld>
            <a:endParaRPr lang="en-IN"/>
          </a:p>
        </p:txBody>
      </p:sp>
    </p:spTree>
    <p:extLst>
      <p:ext uri="{BB962C8B-B14F-4D97-AF65-F5344CB8AC3E}">
        <p14:creationId xmlns:p14="http://schemas.microsoft.com/office/powerpoint/2010/main" val="78058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7E3840C-ED54-43A5-8775-AD69473FDDA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222431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E3840C-ED54-43A5-8775-AD69473FDDA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353298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E3840C-ED54-43A5-8775-AD69473FDDA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51014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7E3840C-ED54-43A5-8775-AD69473FDDA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308503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3840C-ED54-43A5-8775-AD69473FDDA4}"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1409621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7E3840C-ED54-43A5-8775-AD69473FDDA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422207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7E3840C-ED54-43A5-8775-AD69473FDDA4}" type="datetimeFigureOut">
              <a:rPr lang="en-IN" smtClean="0"/>
              <a:t>22-03-2021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1595517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7E3840C-ED54-43A5-8775-AD69473FDDA4}" type="datetimeFigureOut">
              <a:rPr lang="en-IN" smtClean="0"/>
              <a:t>22-03-2021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289285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3840C-ED54-43A5-8775-AD69473FDDA4}" type="datetimeFigureOut">
              <a:rPr lang="en-IN" smtClean="0"/>
              <a:t>22-03-2021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254342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3840C-ED54-43A5-8775-AD69473FDDA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121566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3840C-ED54-43A5-8775-AD69473FDDA4}" type="datetimeFigureOut">
              <a:rPr lang="en-IN" smtClean="0"/>
              <a:t>22-03-2021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E8835-CB18-4942-8F4B-4CAC1AFC6D08}" type="slidenum">
              <a:rPr lang="en-IN" smtClean="0"/>
              <a:t>‹#›</a:t>
            </a:fld>
            <a:endParaRPr lang="en-IN"/>
          </a:p>
        </p:txBody>
      </p:sp>
    </p:spTree>
    <p:extLst>
      <p:ext uri="{BB962C8B-B14F-4D97-AF65-F5344CB8AC3E}">
        <p14:creationId xmlns:p14="http://schemas.microsoft.com/office/powerpoint/2010/main" val="1022388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3840C-ED54-43A5-8775-AD69473FDDA4}" type="datetimeFigureOut">
              <a:rPr lang="en-IN" smtClean="0"/>
              <a:t>22-03-2021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E8835-CB18-4942-8F4B-4CAC1AFC6D08}" type="slidenum">
              <a:rPr lang="en-IN" smtClean="0"/>
              <a:t>‹#›</a:t>
            </a:fld>
            <a:endParaRPr lang="en-IN"/>
          </a:p>
        </p:txBody>
      </p:sp>
    </p:spTree>
    <p:extLst>
      <p:ext uri="{BB962C8B-B14F-4D97-AF65-F5344CB8AC3E}">
        <p14:creationId xmlns:p14="http://schemas.microsoft.com/office/powerpoint/2010/main" val="258757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c-pointer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Pre-Phd%202021/pre-phd%2018%20jan%202021.xlsx"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guru99.com/images/1/100518_0535_RelationalA5.png" TargetMode="External"/><Relationship Id="rId4" Type="http://schemas.openxmlformats.org/officeDocument/2006/relationships/image" Target="file:///D:\advance%20dbms\DBMS%20Joins_%20Inner,%20Left%20Outer,%20THETA%20Types%20of%20Join%20Operations_files\100518_0535_RelationalA1.png"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Multiple index access</a:t>
            </a:r>
            <a:endParaRPr lang="en-IN" dirty="0"/>
          </a:p>
        </p:txBody>
      </p:sp>
      <p:sp>
        <p:nvSpPr>
          <p:cNvPr id="3" name="Subtitle 2"/>
          <p:cNvSpPr>
            <a:spLocks noGrp="1"/>
          </p:cNvSpPr>
          <p:nvPr>
            <p:ph type="subTitle" idx="1"/>
          </p:nvPr>
        </p:nvSpPr>
        <p:spPr/>
        <p:txBody>
          <a:bodyPr/>
          <a:lstStyle/>
          <a:p>
            <a:r>
              <a:rPr lang="en-IN" dirty="0" err="1" smtClean="0"/>
              <a:t>Dr.</a:t>
            </a:r>
            <a:r>
              <a:rPr lang="en-IN" dirty="0" smtClean="0"/>
              <a:t> </a:t>
            </a:r>
            <a:r>
              <a:rPr lang="en-IN" dirty="0" err="1" smtClean="0"/>
              <a:t>Manjiree</a:t>
            </a:r>
            <a:r>
              <a:rPr lang="en-IN" dirty="0" smtClean="0"/>
              <a:t> </a:t>
            </a:r>
            <a:r>
              <a:rPr lang="en-IN" dirty="0" err="1" smtClean="0"/>
              <a:t>Mukesh</a:t>
            </a:r>
            <a:r>
              <a:rPr lang="en-IN" dirty="0" smtClean="0"/>
              <a:t> Vyawahare</a:t>
            </a:r>
            <a:endParaRPr lang="en-IN" dirty="0"/>
          </a:p>
        </p:txBody>
      </p:sp>
    </p:spTree>
    <p:extLst>
      <p:ext uri="{BB962C8B-B14F-4D97-AF65-F5344CB8AC3E}">
        <p14:creationId xmlns:p14="http://schemas.microsoft.com/office/powerpoint/2010/main" val="339234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Multilevel Index?</a:t>
            </a:r>
            <a:br>
              <a:rPr lang="en-IN" b="1" dirty="0"/>
            </a:br>
            <a:endParaRPr lang="en-IN" dirty="0"/>
          </a:p>
        </p:txBody>
      </p:sp>
      <p:sp>
        <p:nvSpPr>
          <p:cNvPr id="3" name="Content Placeholder 2"/>
          <p:cNvSpPr>
            <a:spLocks noGrp="1"/>
          </p:cNvSpPr>
          <p:nvPr>
            <p:ph idx="1"/>
          </p:nvPr>
        </p:nvSpPr>
        <p:spPr>
          <a:xfrm>
            <a:off x="467544" y="836712"/>
            <a:ext cx="4546848" cy="4525963"/>
          </a:xfrm>
        </p:spPr>
        <p:txBody>
          <a:bodyPr>
            <a:normAutofit fontScale="85000" lnSpcReduction="10000"/>
          </a:bodyPr>
          <a:lstStyle/>
          <a:p>
            <a:r>
              <a:rPr lang="en-IN" dirty="0" smtClean="0"/>
              <a:t>Multilevel </a:t>
            </a:r>
            <a:r>
              <a:rPr lang="en-IN" dirty="0"/>
              <a:t>Indexing in Database is created when a primary index does not fit in memory. </a:t>
            </a:r>
            <a:endParaRPr lang="en-IN" dirty="0" smtClean="0"/>
          </a:p>
          <a:p>
            <a:r>
              <a:rPr lang="en-IN" dirty="0" smtClean="0"/>
              <a:t>In </a:t>
            </a:r>
            <a:r>
              <a:rPr lang="en-IN" dirty="0"/>
              <a:t>this type of indexing method, you can reduce the number of disk accesses to short any record and kept on a disk as a sequential file and create a sparse base on that file</a:t>
            </a:r>
            <a:r>
              <a:rPr lang="en-IN" dirty="0" smtClean="0"/>
              <a:t>.</a:t>
            </a:r>
            <a:endParaRPr lang="en-IN" dirty="0"/>
          </a:p>
        </p:txBody>
      </p:sp>
      <p:pic>
        <p:nvPicPr>
          <p:cNvPr id="4" name="Picture 2" descr="https://www.guru99.com/images/1/070119_0833_IndexinginD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980728"/>
            <a:ext cx="34766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06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10/03/21 18 students present</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54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B-Tree Index</a:t>
            </a:r>
          </a:p>
        </p:txBody>
      </p:sp>
      <p:sp>
        <p:nvSpPr>
          <p:cNvPr id="3" name="Content Placeholder 2"/>
          <p:cNvSpPr>
            <a:spLocks noGrp="1"/>
          </p:cNvSpPr>
          <p:nvPr>
            <p:ph idx="1"/>
          </p:nvPr>
        </p:nvSpPr>
        <p:spPr>
          <a:xfrm>
            <a:off x="467544" y="1196752"/>
            <a:ext cx="8229600" cy="4525963"/>
          </a:xfrm>
        </p:spPr>
        <p:txBody>
          <a:bodyPr>
            <a:normAutofit fontScale="92500" lnSpcReduction="20000"/>
          </a:bodyPr>
          <a:lstStyle/>
          <a:p>
            <a:r>
              <a:rPr lang="en-IN" dirty="0" smtClean="0"/>
              <a:t>B-tree </a:t>
            </a:r>
            <a:r>
              <a:rPr lang="en-IN" dirty="0"/>
              <a:t>index is the widely used data structures for tree based indexing in DBMS. </a:t>
            </a:r>
            <a:endParaRPr lang="en-IN" dirty="0" smtClean="0"/>
          </a:p>
          <a:p>
            <a:r>
              <a:rPr lang="en-IN" dirty="0" smtClean="0"/>
              <a:t>It </a:t>
            </a:r>
            <a:r>
              <a:rPr lang="en-IN" dirty="0"/>
              <a:t>is a multilevel format of tree based indexing in DBMS technique which has balanced binary search trees</a:t>
            </a:r>
            <a:r>
              <a:rPr lang="en-IN" dirty="0" smtClean="0"/>
              <a:t>.</a:t>
            </a:r>
          </a:p>
          <a:p>
            <a:r>
              <a:rPr lang="en-IN" dirty="0" smtClean="0"/>
              <a:t> </a:t>
            </a:r>
            <a:r>
              <a:rPr lang="en-IN" dirty="0"/>
              <a:t>All leaf nodes of the B tree signify actual data pointers.</a:t>
            </a:r>
          </a:p>
          <a:p>
            <a:r>
              <a:rPr lang="en-IN" dirty="0"/>
              <a:t>Moreover, all leaf nodes are interlinked with a link list, which allows a B tree to support both random and sequential access</a:t>
            </a:r>
            <a:r>
              <a:rPr lang="en-IN" dirty="0" smtClean="0"/>
              <a:t>.</a:t>
            </a:r>
            <a:br>
              <a:rPr lang="en-IN" dirty="0" smtClean="0"/>
            </a:br>
            <a:endParaRPr lang="en-IN" dirty="0"/>
          </a:p>
        </p:txBody>
      </p:sp>
    </p:spTree>
    <p:extLst>
      <p:ext uri="{BB962C8B-B14F-4D97-AF65-F5344CB8AC3E}">
        <p14:creationId xmlns:p14="http://schemas.microsoft.com/office/powerpoint/2010/main" val="349557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4032448" cy="5606083"/>
          </a:xfrm>
        </p:spPr>
        <p:txBody>
          <a:bodyPr>
            <a:normAutofit fontScale="92500" lnSpcReduction="20000"/>
          </a:bodyPr>
          <a:lstStyle/>
          <a:p>
            <a:r>
              <a:rPr lang="en-IN" dirty="0"/>
              <a:t>Lead nodes must have between 2 and 4 values.</a:t>
            </a:r>
          </a:p>
          <a:p>
            <a:r>
              <a:rPr lang="en-IN" dirty="0"/>
              <a:t>Every path from the root to leaf are mostly on an equal length.</a:t>
            </a:r>
          </a:p>
          <a:p>
            <a:r>
              <a:rPr lang="en-IN" dirty="0"/>
              <a:t>Non-leaf nodes apart from the root node have between 3 and 5 children nodes.</a:t>
            </a:r>
          </a:p>
          <a:p>
            <a:r>
              <a:rPr lang="en-IN" dirty="0"/>
              <a:t>Every node which is not a root or a leaf has between n/2] and n children.</a:t>
            </a:r>
          </a:p>
          <a:p>
            <a:endParaRPr lang="en-IN" dirty="0"/>
          </a:p>
        </p:txBody>
      </p:sp>
      <p:pic>
        <p:nvPicPr>
          <p:cNvPr id="6146" name="Picture 2" descr="https://www.guru99.com/images/1/070119_0833_IndexinginD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1" y="1428750"/>
            <a:ext cx="3384376"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78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smtClean="0"/>
              <a:t/>
            </a:r>
            <a:br>
              <a:rPr lang="en-IN" sz="2700" b="1" dirty="0" smtClean="0"/>
            </a:br>
            <a:r>
              <a:rPr lang="en-IN" sz="2700" b="1" dirty="0" smtClean="0"/>
              <a:t>Advantages </a:t>
            </a:r>
            <a:r>
              <a:rPr lang="en-IN" sz="2700" b="1" dirty="0"/>
              <a:t>of </a:t>
            </a:r>
            <a:r>
              <a:rPr lang="en-IN" sz="2700" b="1" dirty="0" smtClean="0"/>
              <a:t>Indexing</a:t>
            </a:r>
            <a:br>
              <a:rPr lang="en-IN" sz="2700" b="1" dirty="0" smtClean="0"/>
            </a:br>
            <a:r>
              <a:rPr lang="en-IN" sz="2700" b="1" dirty="0" smtClean="0"/>
              <a:t>&amp;</a:t>
            </a:r>
            <a:r>
              <a:rPr lang="en-IN" sz="2700" b="1" dirty="0"/>
              <a:t/>
            </a:r>
            <a:br>
              <a:rPr lang="en-IN" sz="2700" b="1" dirty="0"/>
            </a:br>
            <a:r>
              <a:rPr lang="en-IN" sz="2700" b="1" dirty="0"/>
              <a:t>Disadvantages of Indexing</a:t>
            </a:r>
            <a:br>
              <a:rPr lang="en-IN" sz="2700" b="1" dirty="0"/>
            </a:b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Important </a:t>
            </a:r>
            <a:r>
              <a:rPr lang="en-IN" dirty="0"/>
              <a:t>pros/ advantage of Indexing are:</a:t>
            </a:r>
          </a:p>
          <a:p>
            <a:pPr lvl="1"/>
            <a:r>
              <a:rPr lang="en-IN" dirty="0"/>
              <a:t>It helps you to reduce the total number of I/O operations needed to retrieve that data, so you don't need to access a row in the database from an index structure.</a:t>
            </a:r>
          </a:p>
          <a:p>
            <a:pPr lvl="1"/>
            <a:r>
              <a:rPr lang="en-IN" dirty="0"/>
              <a:t>Offers Faster search and retrieval of data to users.</a:t>
            </a:r>
          </a:p>
          <a:p>
            <a:pPr lvl="1"/>
            <a:r>
              <a:rPr lang="en-IN" dirty="0"/>
              <a:t>Indexing also helps you to reduce </a:t>
            </a:r>
            <a:r>
              <a:rPr lang="en-IN" dirty="0" err="1"/>
              <a:t>tablespace</a:t>
            </a:r>
            <a:r>
              <a:rPr lang="en-IN" dirty="0"/>
              <a:t> as you don't need to link to a row in a table, as there is no need to store the ROWID in the Index. Thus you will able to reduce the </a:t>
            </a:r>
            <a:r>
              <a:rPr lang="en-IN" dirty="0" err="1"/>
              <a:t>tablespace</a:t>
            </a:r>
            <a:r>
              <a:rPr lang="en-IN" dirty="0"/>
              <a:t>.</a:t>
            </a:r>
          </a:p>
          <a:p>
            <a:pPr lvl="2"/>
            <a:r>
              <a:rPr lang="en-IN" dirty="0"/>
              <a:t>You can't sort data in the lead nodes as the value of the primary key classifies it.</a:t>
            </a:r>
          </a:p>
          <a:p>
            <a:r>
              <a:rPr lang="en-IN" b="1" dirty="0"/>
              <a:t>Disadvantages of Indexing</a:t>
            </a:r>
          </a:p>
          <a:p>
            <a:r>
              <a:rPr lang="en-IN" dirty="0"/>
              <a:t>Important drawbacks/cons of Indexing are:</a:t>
            </a:r>
          </a:p>
          <a:p>
            <a:pPr lvl="1"/>
            <a:r>
              <a:rPr lang="en-IN" dirty="0"/>
              <a:t>To perform the indexing database management system, you need a primary key on the table with a unique value.</a:t>
            </a:r>
          </a:p>
          <a:p>
            <a:pPr lvl="1"/>
            <a:r>
              <a:rPr lang="en-IN" dirty="0"/>
              <a:t>You can't perform any other indexes in Database on the Indexed data.</a:t>
            </a:r>
          </a:p>
          <a:p>
            <a:pPr lvl="1"/>
            <a:r>
              <a:rPr lang="en-IN" dirty="0"/>
              <a:t>You are not allowed to partition an index-organized table.</a:t>
            </a:r>
          </a:p>
          <a:p>
            <a:pPr lvl="1"/>
            <a:r>
              <a:rPr lang="en-IN" dirty="0"/>
              <a:t>SQL Indexing Decrease performance in INSERT, DELETE, and UPDATE query.</a:t>
            </a:r>
          </a:p>
          <a:p>
            <a:endParaRPr lang="en-IN" dirty="0"/>
          </a:p>
        </p:txBody>
      </p:sp>
    </p:spTree>
    <p:extLst>
      <p:ext uri="{BB962C8B-B14F-4D97-AF65-F5344CB8AC3E}">
        <p14:creationId xmlns:p14="http://schemas.microsoft.com/office/powerpoint/2010/main" val="6705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Summary</a:t>
            </a:r>
            <a:r>
              <a:rPr lang="en-IN" b="1" dirty="0" smtClean="0"/>
              <a:t>:</a:t>
            </a:r>
            <a:endParaRPr lang="en-IN" dirty="0"/>
          </a:p>
        </p:txBody>
      </p:sp>
      <p:sp>
        <p:nvSpPr>
          <p:cNvPr id="3" name="Content Placeholder 2"/>
          <p:cNvSpPr>
            <a:spLocks noGrp="1"/>
          </p:cNvSpPr>
          <p:nvPr>
            <p:ph idx="1"/>
          </p:nvPr>
        </p:nvSpPr>
        <p:spPr/>
        <p:txBody>
          <a:bodyPr>
            <a:normAutofit fontScale="55000" lnSpcReduction="20000"/>
          </a:bodyPr>
          <a:lstStyle/>
          <a:p>
            <a:r>
              <a:rPr lang="en-IN" dirty="0" smtClean="0"/>
              <a:t>Indexing </a:t>
            </a:r>
            <a:r>
              <a:rPr lang="en-IN" dirty="0"/>
              <a:t>is a small table which is consist of two columns.</a:t>
            </a:r>
          </a:p>
          <a:p>
            <a:r>
              <a:rPr lang="en-IN" dirty="0"/>
              <a:t>Two main types of indexing methods are 1)Primary Indexing 2) Secondary Indexing.</a:t>
            </a:r>
          </a:p>
          <a:p>
            <a:r>
              <a:rPr lang="en-IN" dirty="0"/>
              <a:t>Primary Index is an ordered file which is fixed length size with two fields.</a:t>
            </a:r>
          </a:p>
          <a:p>
            <a:r>
              <a:rPr lang="en-IN" dirty="0"/>
              <a:t>The primary Indexing is also further divided into two types 1)Dense Index 2)Sparse Index.</a:t>
            </a:r>
          </a:p>
          <a:p>
            <a:r>
              <a:rPr lang="en-IN" dirty="0"/>
              <a:t>In a dense index, a record is created for every search key valued in the database.</a:t>
            </a:r>
          </a:p>
          <a:p>
            <a:r>
              <a:rPr lang="en-IN" dirty="0"/>
              <a:t>A sparse indexing method helps you to resolve the issues of dense Indexing.</a:t>
            </a:r>
          </a:p>
          <a:p>
            <a:r>
              <a:rPr lang="en-IN" dirty="0"/>
              <a:t>The secondary Index in DBMS is an indexing method whose search key specifies an order different from the sequential order of the file.</a:t>
            </a:r>
          </a:p>
          <a:p>
            <a:r>
              <a:rPr lang="en-IN" dirty="0"/>
              <a:t>Clustering index is defined as an order data file.</a:t>
            </a:r>
          </a:p>
          <a:p>
            <a:r>
              <a:rPr lang="en-IN" dirty="0"/>
              <a:t>Multilevel Indexing is created when a primary index does not fit in memory.</a:t>
            </a:r>
          </a:p>
          <a:p>
            <a:r>
              <a:rPr lang="en-IN" dirty="0"/>
              <a:t>The biggest benefit of Indexing is that it helps you to reduce the total number of I/O operations needed to retrieve that data.</a:t>
            </a:r>
          </a:p>
          <a:p>
            <a:r>
              <a:rPr lang="en-IN" dirty="0"/>
              <a:t>The biggest drawback to performing the indexing database management system, you need a primary key on the table with a unique value</a:t>
            </a:r>
          </a:p>
          <a:p>
            <a:endParaRPr lang="en-IN" dirty="0"/>
          </a:p>
        </p:txBody>
      </p:sp>
    </p:spTree>
    <p:extLst>
      <p:ext uri="{BB962C8B-B14F-4D97-AF65-F5344CB8AC3E}">
        <p14:creationId xmlns:p14="http://schemas.microsoft.com/office/powerpoint/2010/main" val="307533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t>Sub-queries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7356616"/>
              </p:ext>
            </p:extLst>
          </p:nvPr>
        </p:nvGraphicFramePr>
        <p:xfrm>
          <a:off x="5580112" y="3071931"/>
          <a:ext cx="3779911" cy="2834640"/>
        </p:xfrm>
        <a:graphic>
          <a:graphicData uri="http://schemas.openxmlformats.org/drawingml/2006/table">
            <a:tbl>
              <a:tblPr firstRow="1" bandRow="1">
                <a:tableStyleId>{5C22544A-7EE6-4342-B048-85BDC9FD1C3A}</a:tableStyleId>
              </a:tblPr>
              <a:tblGrid>
                <a:gridCol w="1360307"/>
                <a:gridCol w="1334954"/>
                <a:gridCol w="1084650"/>
              </a:tblGrid>
              <a:tr h="148078">
                <a:tc>
                  <a:txBody>
                    <a:bodyPr/>
                    <a:lstStyle/>
                    <a:p>
                      <a:r>
                        <a:rPr lang="en-IN" dirty="0" err="1" smtClean="0"/>
                        <a:t>Order_no</a:t>
                      </a:r>
                      <a:endParaRPr lang="en-IN" dirty="0"/>
                    </a:p>
                  </a:txBody>
                  <a:tcPr/>
                </a:tc>
                <a:tc>
                  <a:txBody>
                    <a:bodyPr/>
                    <a:lstStyle/>
                    <a:p>
                      <a:r>
                        <a:rPr lang="en-IN" dirty="0" err="1" smtClean="0"/>
                        <a:t>Client_no</a:t>
                      </a:r>
                      <a:endParaRPr lang="en-IN" dirty="0"/>
                    </a:p>
                  </a:txBody>
                  <a:tcPr/>
                </a:tc>
                <a:tc>
                  <a:txBody>
                    <a:bodyPr/>
                    <a:lstStyle/>
                    <a:p>
                      <a:r>
                        <a:rPr lang="en-IN" dirty="0" smtClean="0"/>
                        <a:t>Order date</a:t>
                      </a:r>
                      <a:endParaRPr lang="en-IN" dirty="0"/>
                    </a:p>
                  </a:txBody>
                  <a:tcPr/>
                </a:tc>
              </a:tr>
              <a:tr h="308154">
                <a:tc>
                  <a:txBody>
                    <a:bodyPr/>
                    <a:lstStyle/>
                    <a:p>
                      <a:r>
                        <a:rPr lang="en-IN" dirty="0" smtClean="0"/>
                        <a:t>1</a:t>
                      </a:r>
                      <a:endParaRPr lang="en-IN" dirty="0"/>
                    </a:p>
                  </a:txBody>
                  <a:tcPr/>
                </a:tc>
                <a:tc>
                  <a:txBody>
                    <a:bodyPr/>
                    <a:lstStyle/>
                    <a:p>
                      <a:r>
                        <a:rPr lang="en-IN" dirty="0" smtClean="0"/>
                        <a:t>C106</a:t>
                      </a:r>
                      <a:endParaRPr lang="en-IN" dirty="0"/>
                    </a:p>
                  </a:txBody>
                  <a:tcPr/>
                </a:tc>
                <a:tc>
                  <a:txBody>
                    <a:bodyPr/>
                    <a:lstStyle/>
                    <a:p>
                      <a:r>
                        <a:rPr lang="en-IN" dirty="0" smtClean="0"/>
                        <a:t>02/02/20</a:t>
                      </a:r>
                      <a:endParaRPr lang="en-IN" dirty="0"/>
                    </a:p>
                  </a:txBody>
                  <a:tcPr/>
                </a:tc>
              </a:tr>
              <a:tr h="308154">
                <a:tc>
                  <a:txBody>
                    <a:bodyPr/>
                    <a:lstStyle/>
                    <a:p>
                      <a:r>
                        <a:rPr lang="en-IN" dirty="0" smtClean="0"/>
                        <a:t>2</a:t>
                      </a:r>
                      <a:endParaRPr lang="en-IN" dirty="0"/>
                    </a:p>
                  </a:txBody>
                  <a:tcPr/>
                </a:tc>
                <a:tc>
                  <a:txBody>
                    <a:bodyPr/>
                    <a:lstStyle/>
                    <a:p>
                      <a:r>
                        <a:rPr lang="en-IN" dirty="0" smtClean="0"/>
                        <a:t>C105</a:t>
                      </a:r>
                      <a:endParaRPr lang="en-IN" dirty="0"/>
                    </a:p>
                  </a:txBody>
                  <a:tcPr/>
                </a:tc>
                <a:tc>
                  <a:txBody>
                    <a:bodyPr/>
                    <a:lstStyle/>
                    <a:p>
                      <a:r>
                        <a:rPr lang="en-IN" dirty="0" smtClean="0"/>
                        <a:t>25/12/20</a:t>
                      </a:r>
                      <a:endParaRPr lang="en-IN" dirty="0"/>
                    </a:p>
                  </a:txBody>
                  <a:tcPr/>
                </a:tc>
              </a:tr>
              <a:tr h="308154">
                <a:tc>
                  <a:txBody>
                    <a:bodyPr/>
                    <a:lstStyle/>
                    <a:p>
                      <a:r>
                        <a:rPr lang="en-IN" dirty="0" smtClean="0"/>
                        <a:t>3</a:t>
                      </a:r>
                      <a:endParaRPr lang="en-IN" dirty="0"/>
                    </a:p>
                  </a:txBody>
                  <a:tcPr/>
                </a:tc>
                <a:tc>
                  <a:txBody>
                    <a:bodyPr/>
                    <a:lstStyle/>
                    <a:p>
                      <a:r>
                        <a:rPr lang="en-IN" dirty="0" smtClean="0"/>
                        <a:t>C107</a:t>
                      </a:r>
                      <a:endParaRPr lang="en-IN" dirty="0"/>
                    </a:p>
                  </a:txBody>
                  <a:tcPr/>
                </a:tc>
                <a:tc>
                  <a:txBody>
                    <a:bodyPr/>
                    <a:lstStyle/>
                    <a:p>
                      <a:r>
                        <a:rPr lang="en-IN" dirty="0" smtClean="0"/>
                        <a:t>26/12/20</a:t>
                      </a:r>
                      <a:endParaRPr lang="en-IN" dirty="0"/>
                    </a:p>
                  </a:txBody>
                  <a:tcPr/>
                </a:tc>
              </a:tr>
              <a:tr h="308154">
                <a:tc>
                  <a:txBody>
                    <a:bodyPr/>
                    <a:lstStyle/>
                    <a:p>
                      <a:r>
                        <a:rPr lang="en-IN" dirty="0" smtClean="0"/>
                        <a:t>4</a:t>
                      </a:r>
                      <a:endParaRPr lang="en-IN" dirty="0"/>
                    </a:p>
                  </a:txBody>
                  <a:tcPr/>
                </a:tc>
                <a:tc>
                  <a:txBody>
                    <a:bodyPr/>
                    <a:lstStyle/>
                    <a:p>
                      <a:r>
                        <a:rPr lang="en-IN" dirty="0" smtClean="0"/>
                        <a:t>C105</a:t>
                      </a:r>
                      <a:endParaRPr lang="en-IN" dirty="0"/>
                    </a:p>
                  </a:txBody>
                  <a:tcPr/>
                </a:tc>
                <a:tc>
                  <a:txBody>
                    <a:bodyPr/>
                    <a:lstStyle/>
                    <a:p>
                      <a:r>
                        <a:rPr lang="en-IN" dirty="0" smtClean="0"/>
                        <a:t>18/01/21</a:t>
                      </a:r>
                      <a:endParaRPr lang="en-IN" dirty="0"/>
                    </a:p>
                  </a:txBody>
                  <a:tcPr/>
                </a:tc>
              </a:tr>
              <a:tr h="308154">
                <a:tc>
                  <a:txBody>
                    <a:bodyPr/>
                    <a:lstStyle/>
                    <a:p>
                      <a:r>
                        <a:rPr lang="en-IN" dirty="0" smtClean="0"/>
                        <a:t>5</a:t>
                      </a:r>
                      <a:endParaRPr lang="en-IN" dirty="0"/>
                    </a:p>
                  </a:txBody>
                  <a:tcPr/>
                </a:tc>
                <a:tc>
                  <a:txBody>
                    <a:bodyPr/>
                    <a:lstStyle/>
                    <a:p>
                      <a:r>
                        <a:rPr lang="en-IN" dirty="0" smtClean="0"/>
                        <a:t>C102</a:t>
                      </a:r>
                      <a:endParaRPr lang="en-IN" dirty="0"/>
                    </a:p>
                  </a:txBody>
                  <a:tcPr/>
                </a:tc>
                <a:tc>
                  <a:txBody>
                    <a:bodyPr/>
                    <a:lstStyle/>
                    <a:p>
                      <a:r>
                        <a:rPr lang="en-IN" dirty="0" smtClean="0"/>
                        <a:t>20/01/21</a:t>
                      </a:r>
                      <a:endParaRPr lang="en-IN" dirty="0"/>
                    </a:p>
                  </a:txBody>
                  <a:tcPr/>
                </a:tc>
              </a:tr>
              <a:tr h="308154">
                <a:tc>
                  <a:txBody>
                    <a:bodyPr/>
                    <a:lstStyle/>
                    <a:p>
                      <a:r>
                        <a:rPr lang="en-IN" dirty="0" smtClean="0"/>
                        <a:t>6</a:t>
                      </a:r>
                      <a:endParaRPr lang="en-IN" dirty="0"/>
                    </a:p>
                  </a:txBody>
                  <a:tcPr/>
                </a:tc>
                <a:tc>
                  <a:txBody>
                    <a:bodyPr/>
                    <a:lstStyle/>
                    <a:p>
                      <a:r>
                        <a:rPr lang="en-IN" dirty="0" smtClean="0"/>
                        <a:t>C107</a:t>
                      </a:r>
                      <a:endParaRPr lang="en-IN" dirty="0"/>
                    </a:p>
                  </a:txBody>
                  <a:tcPr/>
                </a:tc>
                <a:tc>
                  <a:txBody>
                    <a:bodyPr/>
                    <a:lstStyle/>
                    <a:p>
                      <a:r>
                        <a:rPr lang="en-IN" dirty="0" smtClean="0"/>
                        <a:t>25/01/21</a:t>
                      </a:r>
                      <a:endParaRPr lang="en-IN" dirty="0"/>
                    </a:p>
                  </a:txBody>
                  <a:tcPr/>
                </a:tc>
              </a:tr>
            </a:tbl>
          </a:graphicData>
        </a:graphic>
      </p:graphicFrame>
      <p:sp>
        <p:nvSpPr>
          <p:cNvPr id="3" name="TextBox 2"/>
          <p:cNvSpPr txBox="1"/>
          <p:nvPr/>
        </p:nvSpPr>
        <p:spPr>
          <a:xfrm>
            <a:off x="323528" y="1057721"/>
            <a:ext cx="4896544" cy="2031325"/>
          </a:xfrm>
          <a:prstGeom prst="rect">
            <a:avLst/>
          </a:prstGeom>
          <a:noFill/>
        </p:spPr>
        <p:txBody>
          <a:bodyPr wrap="square" rtlCol="0">
            <a:spAutoFit/>
          </a:bodyPr>
          <a:lstStyle/>
          <a:p>
            <a:r>
              <a:rPr lang="en-IN" dirty="0" smtClean="0"/>
              <a:t>A sub query is a for of an SQL statement that appeared inside another SQL. It is also termed as nested query.</a:t>
            </a:r>
          </a:p>
          <a:p>
            <a:r>
              <a:rPr lang="en-IN" dirty="0" smtClean="0"/>
              <a:t>The statement containing a Sub query is  called a parent statement, the parent statement  uses the rows returned by sub query</a:t>
            </a:r>
          </a:p>
          <a:p>
            <a:endParaRPr lang="en-IN" dirty="0"/>
          </a:p>
        </p:txBody>
      </p:sp>
      <p:sp>
        <p:nvSpPr>
          <p:cNvPr id="6" name="TextBox 5"/>
          <p:cNvSpPr txBox="1"/>
          <p:nvPr/>
        </p:nvSpPr>
        <p:spPr>
          <a:xfrm>
            <a:off x="345679" y="2765881"/>
            <a:ext cx="4536504" cy="646331"/>
          </a:xfrm>
          <a:prstGeom prst="rect">
            <a:avLst/>
          </a:prstGeom>
          <a:noFill/>
        </p:spPr>
        <p:txBody>
          <a:bodyPr wrap="square" rtlCol="0">
            <a:spAutoFit/>
          </a:bodyPr>
          <a:lstStyle/>
          <a:p>
            <a:r>
              <a:rPr lang="en-IN" dirty="0" smtClean="0"/>
              <a:t>Q 1: Retrieve all orders placed by a client named a RAHUL from the sales order table</a:t>
            </a:r>
            <a:endParaRPr lang="en-IN" dirty="0"/>
          </a:p>
        </p:txBody>
      </p:sp>
      <p:sp>
        <p:nvSpPr>
          <p:cNvPr id="7" name="TextBox 6"/>
          <p:cNvSpPr txBox="1"/>
          <p:nvPr/>
        </p:nvSpPr>
        <p:spPr>
          <a:xfrm>
            <a:off x="6660232" y="548680"/>
            <a:ext cx="1872208" cy="369332"/>
          </a:xfrm>
          <a:prstGeom prst="rect">
            <a:avLst/>
          </a:prstGeom>
          <a:noFill/>
        </p:spPr>
        <p:txBody>
          <a:bodyPr wrap="square" rtlCol="0">
            <a:spAutoFit/>
          </a:bodyPr>
          <a:lstStyle/>
          <a:p>
            <a:r>
              <a:rPr lang="en-IN" dirty="0" err="1" smtClean="0"/>
              <a:t>Sales_order</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2066083951"/>
              </p:ext>
            </p:extLst>
          </p:nvPr>
        </p:nvGraphicFramePr>
        <p:xfrm>
          <a:off x="323528" y="3844647"/>
          <a:ext cx="4937760" cy="2966720"/>
        </p:xfrm>
        <a:graphic>
          <a:graphicData uri="http://schemas.openxmlformats.org/drawingml/2006/table">
            <a:tbl>
              <a:tblPr firstRow="1" bandRow="1">
                <a:tableStyleId>{5C22544A-7EE6-4342-B048-85BDC9FD1C3A}</a:tableStyleId>
              </a:tblPr>
              <a:tblGrid>
                <a:gridCol w="1645920"/>
                <a:gridCol w="1645920"/>
                <a:gridCol w="1645920"/>
              </a:tblGrid>
              <a:tr h="370840">
                <a:tc>
                  <a:txBody>
                    <a:bodyPr/>
                    <a:lstStyle/>
                    <a:p>
                      <a:r>
                        <a:rPr lang="en-IN" sz="1400" dirty="0" err="1" smtClean="0"/>
                        <a:t>Client_no</a:t>
                      </a:r>
                      <a:endParaRPr lang="en-IN" sz="1400" dirty="0"/>
                    </a:p>
                  </a:txBody>
                  <a:tcPr/>
                </a:tc>
                <a:tc>
                  <a:txBody>
                    <a:bodyPr/>
                    <a:lstStyle/>
                    <a:p>
                      <a:r>
                        <a:rPr lang="en-IN" sz="1400" dirty="0" smtClean="0"/>
                        <a:t>Name</a:t>
                      </a:r>
                      <a:endParaRPr lang="en-IN" sz="1400" dirty="0"/>
                    </a:p>
                  </a:txBody>
                  <a:tcPr/>
                </a:tc>
                <a:tc>
                  <a:txBody>
                    <a:bodyPr/>
                    <a:lstStyle/>
                    <a:p>
                      <a:r>
                        <a:rPr lang="en-IN" sz="1400" dirty="0" smtClean="0"/>
                        <a:t>Balance</a:t>
                      </a:r>
                      <a:endParaRPr lang="en-IN" sz="1400" dirty="0"/>
                    </a:p>
                  </a:txBody>
                  <a:tcPr/>
                </a:tc>
              </a:tr>
              <a:tr h="370840">
                <a:tc>
                  <a:txBody>
                    <a:bodyPr/>
                    <a:lstStyle/>
                    <a:p>
                      <a:r>
                        <a:rPr lang="en-IN" sz="1400" dirty="0" smtClean="0"/>
                        <a:t>C101</a:t>
                      </a:r>
                      <a:endParaRPr lang="en-IN" sz="1400" dirty="0"/>
                    </a:p>
                  </a:txBody>
                  <a:tcPr/>
                </a:tc>
                <a:tc>
                  <a:txBody>
                    <a:bodyPr/>
                    <a:lstStyle/>
                    <a:p>
                      <a:r>
                        <a:rPr lang="en-IN" sz="1400" dirty="0" smtClean="0"/>
                        <a:t>ASHISH</a:t>
                      </a:r>
                      <a:endParaRPr lang="en-IN" sz="1400" dirty="0"/>
                    </a:p>
                  </a:txBody>
                  <a:tcPr/>
                </a:tc>
                <a:tc>
                  <a:txBody>
                    <a:bodyPr/>
                    <a:lstStyle/>
                    <a:p>
                      <a:r>
                        <a:rPr lang="en-IN" sz="1400" dirty="0" smtClean="0"/>
                        <a:t>5000</a:t>
                      </a:r>
                      <a:endParaRPr lang="en-IN" sz="1400" dirty="0"/>
                    </a:p>
                  </a:txBody>
                  <a:tcPr/>
                </a:tc>
              </a:tr>
              <a:tr h="370840">
                <a:tc>
                  <a:txBody>
                    <a:bodyPr/>
                    <a:lstStyle/>
                    <a:p>
                      <a:r>
                        <a:rPr lang="en-IN" sz="1400" dirty="0" smtClean="0"/>
                        <a:t>C102</a:t>
                      </a:r>
                      <a:endParaRPr lang="en-IN" sz="1400" dirty="0"/>
                    </a:p>
                  </a:txBody>
                  <a:tcPr/>
                </a:tc>
                <a:tc>
                  <a:txBody>
                    <a:bodyPr/>
                    <a:lstStyle/>
                    <a:p>
                      <a:r>
                        <a:rPr lang="en-IN" sz="1400" dirty="0" smtClean="0"/>
                        <a:t>VISHAKHA</a:t>
                      </a:r>
                      <a:endParaRPr lang="en-IN" sz="1400" dirty="0"/>
                    </a:p>
                  </a:txBody>
                  <a:tcPr/>
                </a:tc>
                <a:tc>
                  <a:txBody>
                    <a:bodyPr/>
                    <a:lstStyle/>
                    <a:p>
                      <a:r>
                        <a:rPr lang="en-IN" sz="1400" dirty="0" smtClean="0"/>
                        <a:t>3256</a:t>
                      </a:r>
                      <a:endParaRPr lang="en-IN" sz="1400" dirty="0"/>
                    </a:p>
                  </a:txBody>
                  <a:tcPr/>
                </a:tc>
              </a:tr>
              <a:tr h="370840">
                <a:tc>
                  <a:txBody>
                    <a:bodyPr/>
                    <a:lstStyle/>
                    <a:p>
                      <a:r>
                        <a:rPr lang="en-IN" sz="1400" dirty="0" smtClean="0"/>
                        <a:t>C103</a:t>
                      </a:r>
                      <a:endParaRPr lang="en-IN" sz="1400" dirty="0"/>
                    </a:p>
                  </a:txBody>
                  <a:tcPr/>
                </a:tc>
                <a:tc>
                  <a:txBody>
                    <a:bodyPr/>
                    <a:lstStyle/>
                    <a:p>
                      <a:r>
                        <a:rPr lang="en-IN" sz="1400" dirty="0" smtClean="0"/>
                        <a:t>ANUP</a:t>
                      </a:r>
                      <a:endParaRPr lang="en-IN" sz="1400" dirty="0"/>
                    </a:p>
                  </a:txBody>
                  <a:tcPr/>
                </a:tc>
                <a:tc>
                  <a:txBody>
                    <a:bodyPr/>
                    <a:lstStyle/>
                    <a:p>
                      <a:r>
                        <a:rPr lang="en-IN" sz="1400" dirty="0" smtClean="0"/>
                        <a:t>6398</a:t>
                      </a:r>
                      <a:endParaRPr lang="en-IN" sz="1400" dirty="0"/>
                    </a:p>
                  </a:txBody>
                  <a:tcPr/>
                </a:tc>
              </a:tr>
              <a:tr h="370840">
                <a:tc>
                  <a:txBody>
                    <a:bodyPr/>
                    <a:lstStyle/>
                    <a:p>
                      <a:r>
                        <a:rPr lang="en-IN" sz="1400" dirty="0" smtClean="0"/>
                        <a:t>C104</a:t>
                      </a:r>
                      <a:endParaRPr lang="en-IN" sz="1400" dirty="0"/>
                    </a:p>
                  </a:txBody>
                  <a:tcPr/>
                </a:tc>
                <a:tc>
                  <a:txBody>
                    <a:bodyPr/>
                    <a:lstStyle/>
                    <a:p>
                      <a:r>
                        <a:rPr lang="en-IN" sz="1400" dirty="0" smtClean="0"/>
                        <a:t>RUPALI</a:t>
                      </a:r>
                      <a:endParaRPr lang="en-IN" sz="1400" dirty="0"/>
                    </a:p>
                  </a:txBody>
                  <a:tcPr/>
                </a:tc>
                <a:tc>
                  <a:txBody>
                    <a:bodyPr/>
                    <a:lstStyle/>
                    <a:p>
                      <a:r>
                        <a:rPr lang="en-IN" sz="1400" dirty="0" smtClean="0"/>
                        <a:t>7896</a:t>
                      </a:r>
                      <a:endParaRPr lang="en-IN" sz="1400" dirty="0"/>
                    </a:p>
                  </a:txBody>
                  <a:tcPr/>
                </a:tc>
              </a:tr>
              <a:tr h="370840">
                <a:tc>
                  <a:txBody>
                    <a:bodyPr/>
                    <a:lstStyle/>
                    <a:p>
                      <a:r>
                        <a:rPr lang="en-IN" sz="1400" dirty="0" smtClean="0">
                          <a:solidFill>
                            <a:srgbClr val="FF0000"/>
                          </a:solidFill>
                        </a:rPr>
                        <a:t>C105</a:t>
                      </a:r>
                      <a:endParaRPr lang="en-IN" sz="1400" dirty="0">
                        <a:solidFill>
                          <a:srgbClr val="FF0000"/>
                        </a:solidFill>
                      </a:endParaRPr>
                    </a:p>
                  </a:txBody>
                  <a:tcPr/>
                </a:tc>
                <a:tc>
                  <a:txBody>
                    <a:bodyPr/>
                    <a:lstStyle/>
                    <a:p>
                      <a:r>
                        <a:rPr lang="en-IN" sz="1400" dirty="0" smtClean="0">
                          <a:solidFill>
                            <a:srgbClr val="FF0000"/>
                          </a:solidFill>
                        </a:rPr>
                        <a:t>RAHUL</a:t>
                      </a:r>
                      <a:endParaRPr lang="en-IN" sz="1400" dirty="0">
                        <a:solidFill>
                          <a:srgbClr val="FF0000"/>
                        </a:solidFill>
                      </a:endParaRPr>
                    </a:p>
                  </a:txBody>
                  <a:tcPr/>
                </a:tc>
                <a:tc>
                  <a:txBody>
                    <a:bodyPr/>
                    <a:lstStyle/>
                    <a:p>
                      <a:r>
                        <a:rPr lang="en-IN" sz="1400" dirty="0" smtClean="0">
                          <a:solidFill>
                            <a:srgbClr val="FF0000"/>
                          </a:solidFill>
                        </a:rPr>
                        <a:t>2586</a:t>
                      </a:r>
                      <a:endParaRPr lang="en-IN" sz="1400" dirty="0">
                        <a:solidFill>
                          <a:srgbClr val="FF0000"/>
                        </a:solidFill>
                      </a:endParaRPr>
                    </a:p>
                  </a:txBody>
                  <a:tcPr/>
                </a:tc>
              </a:tr>
              <a:tr h="370840">
                <a:tc>
                  <a:txBody>
                    <a:bodyPr/>
                    <a:lstStyle/>
                    <a:p>
                      <a:r>
                        <a:rPr lang="en-IN" sz="1400" dirty="0" smtClean="0"/>
                        <a:t>C106</a:t>
                      </a:r>
                      <a:endParaRPr lang="en-IN" sz="1400" dirty="0"/>
                    </a:p>
                  </a:txBody>
                  <a:tcPr/>
                </a:tc>
                <a:tc>
                  <a:txBody>
                    <a:bodyPr/>
                    <a:lstStyle/>
                    <a:p>
                      <a:r>
                        <a:rPr lang="en-IN" sz="1400" dirty="0" smtClean="0"/>
                        <a:t>KAVITA</a:t>
                      </a:r>
                      <a:endParaRPr lang="en-IN" sz="1400" dirty="0"/>
                    </a:p>
                  </a:txBody>
                  <a:tcPr/>
                </a:tc>
                <a:tc>
                  <a:txBody>
                    <a:bodyPr/>
                    <a:lstStyle/>
                    <a:p>
                      <a:r>
                        <a:rPr lang="en-IN" sz="1400" dirty="0" smtClean="0"/>
                        <a:t>1236</a:t>
                      </a:r>
                      <a:endParaRPr lang="en-IN" sz="1400" dirty="0"/>
                    </a:p>
                  </a:txBody>
                  <a:tcPr/>
                </a:tc>
              </a:tr>
              <a:tr h="370840">
                <a:tc>
                  <a:txBody>
                    <a:bodyPr/>
                    <a:lstStyle/>
                    <a:p>
                      <a:r>
                        <a:rPr lang="en-IN" sz="1400" dirty="0" smtClean="0"/>
                        <a:t>C107</a:t>
                      </a:r>
                      <a:endParaRPr lang="en-IN" sz="1400" dirty="0"/>
                    </a:p>
                  </a:txBody>
                  <a:tcPr/>
                </a:tc>
                <a:tc>
                  <a:txBody>
                    <a:bodyPr/>
                    <a:lstStyle/>
                    <a:p>
                      <a:r>
                        <a:rPr lang="en-IN" sz="1400" dirty="0" smtClean="0"/>
                        <a:t>DHANASHREE</a:t>
                      </a:r>
                      <a:endParaRPr lang="en-IN" sz="1400" dirty="0"/>
                    </a:p>
                  </a:txBody>
                  <a:tcPr/>
                </a:tc>
                <a:tc>
                  <a:txBody>
                    <a:bodyPr/>
                    <a:lstStyle/>
                    <a:p>
                      <a:r>
                        <a:rPr lang="en-IN" sz="1400" dirty="0" smtClean="0"/>
                        <a:t>8597</a:t>
                      </a:r>
                      <a:endParaRPr lang="en-IN" sz="1400" dirty="0"/>
                    </a:p>
                  </a:txBody>
                  <a:tcPr/>
                </a:tc>
              </a:tr>
            </a:tbl>
          </a:graphicData>
        </a:graphic>
      </p:graphicFrame>
      <p:sp>
        <p:nvSpPr>
          <p:cNvPr id="9" name="TextBox 8"/>
          <p:cNvSpPr txBox="1"/>
          <p:nvPr/>
        </p:nvSpPr>
        <p:spPr>
          <a:xfrm>
            <a:off x="345679" y="3412212"/>
            <a:ext cx="2426121" cy="369332"/>
          </a:xfrm>
          <a:prstGeom prst="rect">
            <a:avLst/>
          </a:prstGeom>
          <a:noFill/>
        </p:spPr>
        <p:txBody>
          <a:bodyPr wrap="square" rtlCol="0">
            <a:spAutoFit/>
          </a:bodyPr>
          <a:lstStyle/>
          <a:p>
            <a:r>
              <a:rPr lang="en-IN" dirty="0" err="1" smtClean="0"/>
              <a:t>Client_master</a:t>
            </a:r>
            <a:endParaRPr lang="en-IN" dirty="0"/>
          </a:p>
        </p:txBody>
      </p:sp>
    </p:spTree>
    <p:extLst>
      <p:ext uri="{BB962C8B-B14F-4D97-AF65-F5344CB8AC3E}">
        <p14:creationId xmlns:p14="http://schemas.microsoft.com/office/powerpoint/2010/main" val="71213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Query</a:t>
            </a:r>
            <a:endParaRPr lang="en-IN" dirty="0"/>
          </a:p>
        </p:txBody>
      </p:sp>
      <p:sp>
        <p:nvSpPr>
          <p:cNvPr id="3" name="Content Placeholder 2"/>
          <p:cNvSpPr>
            <a:spLocks noGrp="1"/>
          </p:cNvSpPr>
          <p:nvPr>
            <p:ph idx="1"/>
          </p:nvPr>
        </p:nvSpPr>
        <p:spPr/>
        <p:txBody>
          <a:bodyPr/>
          <a:lstStyle/>
          <a:p>
            <a:r>
              <a:rPr lang="en-IN" dirty="0"/>
              <a:t>Select * from </a:t>
            </a:r>
            <a:r>
              <a:rPr lang="en-IN" dirty="0" err="1"/>
              <a:t>sales_order</a:t>
            </a:r>
            <a:r>
              <a:rPr lang="en-IN" dirty="0"/>
              <a:t> where </a:t>
            </a:r>
            <a:r>
              <a:rPr lang="en-IN" dirty="0" err="1"/>
              <a:t>client_no</a:t>
            </a:r>
            <a:r>
              <a:rPr lang="en-IN" dirty="0"/>
              <a:t> =(select </a:t>
            </a:r>
            <a:r>
              <a:rPr lang="en-IN" dirty="0" err="1"/>
              <a:t>client_no</a:t>
            </a:r>
            <a:r>
              <a:rPr lang="en-IN" dirty="0"/>
              <a:t> from </a:t>
            </a:r>
            <a:r>
              <a:rPr lang="en-IN" dirty="0" err="1"/>
              <a:t>client_master</a:t>
            </a:r>
            <a:r>
              <a:rPr lang="en-IN" dirty="0"/>
              <a:t> where name=‘RAHUL</a:t>
            </a:r>
            <a:r>
              <a:rPr lang="en-IN" dirty="0" smtClean="0"/>
              <a:t>’);</a:t>
            </a:r>
          </a:p>
          <a:p>
            <a:pPr marL="0" indent="0">
              <a:buNone/>
            </a:pPr>
            <a:r>
              <a:rPr lang="en-IN" dirty="0" smtClean="0"/>
              <a:t/>
            </a:r>
            <a:br>
              <a:rPr lang="en-IN" dirty="0" smtClean="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884460942"/>
              </p:ext>
            </p:extLst>
          </p:nvPr>
        </p:nvGraphicFramePr>
        <p:xfrm>
          <a:off x="2771800" y="3429000"/>
          <a:ext cx="3779911" cy="1371600"/>
        </p:xfrm>
        <a:graphic>
          <a:graphicData uri="http://schemas.openxmlformats.org/drawingml/2006/table">
            <a:tbl>
              <a:tblPr firstRow="1" bandRow="1">
                <a:tableStyleId>{5C22544A-7EE6-4342-B048-85BDC9FD1C3A}</a:tableStyleId>
              </a:tblPr>
              <a:tblGrid>
                <a:gridCol w="1360307"/>
                <a:gridCol w="1334954"/>
                <a:gridCol w="1084650"/>
              </a:tblGrid>
              <a:tr h="148078">
                <a:tc>
                  <a:txBody>
                    <a:bodyPr/>
                    <a:lstStyle/>
                    <a:p>
                      <a:r>
                        <a:rPr lang="en-IN" dirty="0" err="1" smtClean="0"/>
                        <a:t>Order_no</a:t>
                      </a:r>
                      <a:endParaRPr lang="en-IN" dirty="0"/>
                    </a:p>
                  </a:txBody>
                  <a:tcPr/>
                </a:tc>
                <a:tc>
                  <a:txBody>
                    <a:bodyPr/>
                    <a:lstStyle/>
                    <a:p>
                      <a:r>
                        <a:rPr lang="en-IN" dirty="0" err="1" smtClean="0"/>
                        <a:t>Client_no</a:t>
                      </a:r>
                      <a:endParaRPr lang="en-IN" dirty="0"/>
                    </a:p>
                  </a:txBody>
                  <a:tcPr/>
                </a:tc>
                <a:tc>
                  <a:txBody>
                    <a:bodyPr/>
                    <a:lstStyle/>
                    <a:p>
                      <a:r>
                        <a:rPr lang="en-IN" dirty="0" smtClean="0"/>
                        <a:t>Order date</a:t>
                      </a:r>
                      <a:endParaRPr lang="en-IN" dirty="0"/>
                    </a:p>
                  </a:txBody>
                  <a:tcPr/>
                </a:tc>
              </a:tr>
              <a:tr h="308154">
                <a:tc>
                  <a:txBody>
                    <a:bodyPr/>
                    <a:lstStyle/>
                    <a:p>
                      <a:r>
                        <a:rPr lang="en-IN" dirty="0" smtClean="0"/>
                        <a:t>2</a:t>
                      </a:r>
                      <a:endParaRPr lang="en-IN" dirty="0"/>
                    </a:p>
                  </a:txBody>
                  <a:tcPr/>
                </a:tc>
                <a:tc>
                  <a:txBody>
                    <a:bodyPr/>
                    <a:lstStyle/>
                    <a:p>
                      <a:r>
                        <a:rPr lang="en-IN" dirty="0" smtClean="0"/>
                        <a:t>C105</a:t>
                      </a:r>
                      <a:endParaRPr lang="en-IN" dirty="0"/>
                    </a:p>
                  </a:txBody>
                  <a:tcPr/>
                </a:tc>
                <a:tc>
                  <a:txBody>
                    <a:bodyPr/>
                    <a:lstStyle/>
                    <a:p>
                      <a:r>
                        <a:rPr lang="en-IN" dirty="0" smtClean="0"/>
                        <a:t>25/12/20</a:t>
                      </a:r>
                      <a:endParaRPr lang="en-IN" dirty="0"/>
                    </a:p>
                  </a:txBody>
                  <a:tcPr/>
                </a:tc>
              </a:tr>
              <a:tr h="308154">
                <a:tc>
                  <a:txBody>
                    <a:bodyPr/>
                    <a:lstStyle/>
                    <a:p>
                      <a:r>
                        <a:rPr lang="en-IN" dirty="0" smtClean="0"/>
                        <a:t>4</a:t>
                      </a:r>
                      <a:endParaRPr lang="en-IN" dirty="0"/>
                    </a:p>
                  </a:txBody>
                  <a:tcPr/>
                </a:tc>
                <a:tc>
                  <a:txBody>
                    <a:bodyPr/>
                    <a:lstStyle/>
                    <a:p>
                      <a:r>
                        <a:rPr lang="en-IN" dirty="0" smtClean="0"/>
                        <a:t>C105</a:t>
                      </a:r>
                      <a:endParaRPr lang="en-IN" dirty="0"/>
                    </a:p>
                  </a:txBody>
                  <a:tcPr/>
                </a:tc>
                <a:tc>
                  <a:txBody>
                    <a:bodyPr/>
                    <a:lstStyle/>
                    <a:p>
                      <a:r>
                        <a:rPr lang="en-IN" dirty="0" smtClean="0"/>
                        <a:t>18/01/21</a:t>
                      </a:r>
                      <a:endParaRPr lang="en-IN" dirty="0"/>
                    </a:p>
                  </a:txBody>
                  <a:tcPr/>
                </a:tc>
              </a:tr>
            </a:tbl>
          </a:graphicData>
        </a:graphic>
      </p:graphicFrame>
    </p:spTree>
    <p:extLst>
      <p:ext uri="{BB962C8B-B14F-4D97-AF65-F5344CB8AC3E}">
        <p14:creationId xmlns:p14="http://schemas.microsoft.com/office/powerpoint/2010/main" val="673842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 </a:t>
            </a:r>
            <a:endParaRPr lang="en-IN" dirty="0"/>
          </a:p>
        </p:txBody>
      </p:sp>
      <p:sp>
        <p:nvSpPr>
          <p:cNvPr id="3" name="Content Placeholder 2"/>
          <p:cNvSpPr>
            <a:spLocks noGrp="1"/>
          </p:cNvSpPr>
          <p:nvPr>
            <p:ph idx="1"/>
          </p:nvPr>
        </p:nvSpPr>
        <p:spPr>
          <a:xfrm>
            <a:off x="457200" y="1600201"/>
            <a:ext cx="8229600" cy="1828800"/>
          </a:xfrm>
        </p:spPr>
        <p:txBody>
          <a:bodyPr>
            <a:normAutofit fontScale="70000" lnSpcReduction="20000"/>
          </a:bodyPr>
          <a:lstStyle/>
          <a:p>
            <a:pPr algn="just"/>
            <a:r>
              <a:rPr lang="en-IN" b="1" dirty="0"/>
              <a:t>Join in DBMS</a:t>
            </a:r>
            <a:r>
              <a:rPr lang="en-IN" dirty="0"/>
              <a:t> is a binary operation which allows you to combine </a:t>
            </a:r>
            <a:r>
              <a:rPr lang="en-IN" b="1" dirty="0"/>
              <a:t>join</a:t>
            </a:r>
            <a:r>
              <a:rPr lang="en-IN" dirty="0"/>
              <a:t> product and selection in one single statement. The goal of creating a </a:t>
            </a:r>
            <a:r>
              <a:rPr lang="en-IN" b="1" dirty="0"/>
              <a:t>join</a:t>
            </a:r>
            <a:r>
              <a:rPr lang="en-IN" dirty="0"/>
              <a:t> condition is that it helps you to combine the data from two or more </a:t>
            </a:r>
            <a:r>
              <a:rPr lang="en-IN" b="1" dirty="0"/>
              <a:t>DBMS</a:t>
            </a:r>
            <a:r>
              <a:rPr lang="en-IN" dirty="0"/>
              <a:t> tables. The tables in </a:t>
            </a:r>
            <a:r>
              <a:rPr lang="en-IN" b="1" dirty="0"/>
              <a:t>DBMS</a:t>
            </a:r>
            <a:r>
              <a:rPr lang="en-IN" dirty="0"/>
              <a:t> are associated using the primary key and foreign keys. ... Types of </a:t>
            </a:r>
            <a:r>
              <a:rPr lang="en-IN" b="1" dirty="0"/>
              <a:t>Join</a:t>
            </a:r>
            <a:r>
              <a:rPr lang="en-IN" dirty="0"/>
              <a:t>.</a:t>
            </a:r>
          </a:p>
        </p:txBody>
      </p:sp>
      <p:pic>
        <p:nvPicPr>
          <p:cNvPr id="7170" name="Picture 2" descr="DBMS Joins: Inner, Left Outer, THETA Types of Join Oper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77072"/>
            <a:ext cx="514350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901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IN" sz="3200" b="1" dirty="0"/>
              <a:t>What is Join in DBMS?</a:t>
            </a:r>
            <a:br>
              <a:rPr lang="en-IN" sz="3200" b="1" dirty="0"/>
            </a:br>
            <a:endParaRPr lang="en-IN" sz="3200" dirty="0"/>
          </a:p>
        </p:txBody>
      </p:sp>
      <p:sp>
        <p:nvSpPr>
          <p:cNvPr id="3" name="Content Placeholder 2"/>
          <p:cNvSpPr>
            <a:spLocks noGrp="1"/>
          </p:cNvSpPr>
          <p:nvPr>
            <p:ph idx="1"/>
          </p:nvPr>
        </p:nvSpPr>
        <p:spPr/>
        <p:txBody>
          <a:bodyPr>
            <a:normAutofit fontScale="85000" lnSpcReduction="20000"/>
          </a:bodyPr>
          <a:lstStyle/>
          <a:p>
            <a:r>
              <a:rPr lang="en-IN" b="1" dirty="0" smtClean="0"/>
              <a:t>Join </a:t>
            </a:r>
            <a:r>
              <a:rPr lang="en-IN" b="1" dirty="0"/>
              <a:t>in DBMS</a:t>
            </a:r>
            <a:r>
              <a:rPr lang="en-IN" dirty="0"/>
              <a:t> is a binary operation which allows you to combine join product and selection in one single statement. The goal of creating a join condition is that it helps you to combine the data from two or more DBMS tables. The tables in DBMS are associated using the primary key and foreign keys</a:t>
            </a:r>
            <a:r>
              <a:rPr lang="en-IN" dirty="0" smtClean="0"/>
              <a:t>.</a:t>
            </a:r>
          </a:p>
          <a:p>
            <a:r>
              <a:rPr lang="en-IN" dirty="0" smtClean="0"/>
              <a:t>Sometimes we required t treat multiple tables as through they where a single  entity . Then a single SQL sentence can Manipulate  data from the tables . To achieve this we have to join tables . </a:t>
            </a:r>
            <a:r>
              <a:rPr lang="en-IN" b="1" u="sng" dirty="0" smtClean="0">
                <a:solidFill>
                  <a:srgbClr val="FF0000"/>
                </a:solidFill>
              </a:rPr>
              <a:t>Tables are joined on columns that have  same data types and data width in the tables .</a:t>
            </a:r>
            <a:endParaRPr lang="en-IN" b="1" u="sng" dirty="0">
              <a:solidFill>
                <a:srgbClr val="FF0000"/>
              </a:solidFill>
            </a:endParaRPr>
          </a:p>
          <a:p>
            <a:endParaRPr lang="en-IN" dirty="0"/>
          </a:p>
        </p:txBody>
      </p:sp>
    </p:spTree>
    <p:extLst>
      <p:ext uri="{BB962C8B-B14F-4D97-AF65-F5344CB8AC3E}">
        <p14:creationId xmlns:p14="http://schemas.microsoft.com/office/powerpoint/2010/main" val="211749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Indexing?</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Indexing</a:t>
            </a:r>
            <a:r>
              <a:rPr lang="en-IN" dirty="0"/>
              <a:t> is a data structure technique which allows you to quickly retrieve records from a database file. </a:t>
            </a:r>
            <a:endParaRPr lang="en-IN" dirty="0" smtClean="0"/>
          </a:p>
          <a:p>
            <a:pPr lvl="1"/>
            <a:r>
              <a:rPr lang="en-IN" dirty="0" smtClean="0"/>
              <a:t>An </a:t>
            </a:r>
            <a:r>
              <a:rPr lang="en-IN" dirty="0"/>
              <a:t>Index is a small table having only two columns. </a:t>
            </a:r>
            <a:endParaRPr lang="en-IN" dirty="0" smtClean="0"/>
          </a:p>
          <a:p>
            <a:pPr lvl="1"/>
            <a:r>
              <a:rPr lang="en-IN" dirty="0" smtClean="0"/>
              <a:t>The </a:t>
            </a:r>
            <a:r>
              <a:rPr lang="en-IN" dirty="0"/>
              <a:t>first column comprises a copy of the primary or candidate key of a table. </a:t>
            </a:r>
            <a:endParaRPr lang="en-IN" dirty="0" smtClean="0"/>
          </a:p>
          <a:p>
            <a:pPr lvl="1"/>
            <a:r>
              <a:rPr lang="en-IN" dirty="0" smtClean="0"/>
              <a:t>Its </a:t>
            </a:r>
            <a:r>
              <a:rPr lang="en-IN" dirty="0"/>
              <a:t>second column contains a set of </a:t>
            </a:r>
            <a:r>
              <a:rPr lang="en-IN" dirty="0">
                <a:hlinkClick r:id="rId2"/>
              </a:rPr>
              <a:t>pointers</a:t>
            </a:r>
            <a:r>
              <a:rPr lang="en-IN" dirty="0"/>
              <a:t> for holding the address of the disk block where that specific key value stored.</a:t>
            </a:r>
          </a:p>
          <a:p>
            <a:pPr marL="0" indent="0">
              <a:buNone/>
            </a:pPr>
            <a:r>
              <a:rPr lang="en-IN" dirty="0"/>
              <a:t>An index -</a:t>
            </a:r>
          </a:p>
          <a:p>
            <a:r>
              <a:rPr lang="en-IN" dirty="0"/>
              <a:t>Takes a search key as input</a:t>
            </a:r>
          </a:p>
          <a:p>
            <a:r>
              <a:rPr lang="en-IN" dirty="0"/>
              <a:t>Efficiently returns a collection of matching records.</a:t>
            </a:r>
          </a:p>
          <a:p>
            <a:endParaRPr lang="en-IN" dirty="0"/>
          </a:p>
        </p:txBody>
      </p:sp>
    </p:spTree>
    <p:extLst>
      <p:ext uri="{BB962C8B-B14F-4D97-AF65-F5344CB8AC3E}">
        <p14:creationId xmlns:p14="http://schemas.microsoft.com/office/powerpoint/2010/main" val="1265727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a:t>We can define the three operations UNION, INTERSECTION, and SET DIFFERENCE</a:t>
            </a:r>
          </a:p>
        </p:txBody>
      </p:sp>
      <p:sp>
        <p:nvSpPr>
          <p:cNvPr id="3" name="Content Placeholder 2"/>
          <p:cNvSpPr>
            <a:spLocks noGrp="1"/>
          </p:cNvSpPr>
          <p:nvPr>
            <p:ph idx="1"/>
          </p:nvPr>
        </p:nvSpPr>
        <p:spPr/>
        <p:txBody>
          <a:bodyPr>
            <a:noAutofit/>
          </a:bodyPr>
          <a:lstStyle/>
          <a:p>
            <a:r>
              <a:rPr lang="en-IN" sz="2400" dirty="0"/>
              <a:t>We can define the three operations UNION, INTERSECTION, and SET DIFFERENCE on two union-compatible relations R and S as follows: </a:t>
            </a:r>
            <a:endParaRPr lang="en-IN" sz="2400" dirty="0" smtClean="0"/>
          </a:p>
          <a:p>
            <a:pPr marL="0" indent="0">
              <a:buNone/>
            </a:pPr>
            <a:r>
              <a:rPr lang="en-IN" sz="2400" dirty="0" smtClean="0"/>
              <a:t>■ </a:t>
            </a:r>
            <a:r>
              <a:rPr lang="en-IN" sz="2400" dirty="0"/>
              <a:t>UNION: The result of this operation, denoted by R ∪ S, is a relation that includes all tuples that are either in R or in S or in both R and S. </a:t>
            </a:r>
            <a:r>
              <a:rPr lang="en-IN" sz="2400" b="1" u="sng" dirty="0">
                <a:solidFill>
                  <a:srgbClr val="FF0000"/>
                </a:solidFill>
              </a:rPr>
              <a:t>Duplicate tuples are eliminated</a:t>
            </a:r>
            <a:r>
              <a:rPr lang="en-IN" sz="2400" dirty="0"/>
              <a:t>. </a:t>
            </a:r>
            <a:endParaRPr lang="en-IN" sz="2400" dirty="0" smtClean="0"/>
          </a:p>
          <a:p>
            <a:pPr marL="0" indent="0">
              <a:buNone/>
            </a:pPr>
            <a:r>
              <a:rPr lang="en-IN" sz="2400" dirty="0" smtClean="0"/>
              <a:t>■ </a:t>
            </a:r>
            <a:r>
              <a:rPr lang="en-IN" sz="2400" dirty="0"/>
              <a:t>INTERSECTION: The result of this operation, denoted by R ∩ S, is a relation that includes all tuples that are </a:t>
            </a:r>
            <a:r>
              <a:rPr lang="en-IN" sz="2400" b="1" dirty="0">
                <a:solidFill>
                  <a:srgbClr val="FF0000"/>
                </a:solidFill>
              </a:rPr>
              <a:t>in both R and S. </a:t>
            </a:r>
            <a:endParaRPr lang="en-IN" sz="2400" b="1" dirty="0" smtClean="0">
              <a:solidFill>
                <a:srgbClr val="FF0000"/>
              </a:solidFill>
            </a:endParaRPr>
          </a:p>
          <a:p>
            <a:pPr marL="0" indent="0">
              <a:buNone/>
            </a:pPr>
            <a:r>
              <a:rPr lang="en-IN" sz="2400" dirty="0" smtClean="0"/>
              <a:t>■ </a:t>
            </a:r>
            <a:r>
              <a:rPr lang="en-IN" sz="2400" dirty="0"/>
              <a:t>SET DIFFERENCE (or MINUS): The result of this operation, denoted by R – S, is a relation that includes all </a:t>
            </a:r>
            <a:r>
              <a:rPr lang="en-IN" sz="2400" b="1" dirty="0">
                <a:solidFill>
                  <a:srgbClr val="FF0000"/>
                </a:solidFill>
              </a:rPr>
              <a:t>tuples that are in R but not in S.</a:t>
            </a:r>
          </a:p>
        </p:txBody>
      </p:sp>
    </p:spTree>
    <p:extLst>
      <p:ext uri="{BB962C8B-B14F-4D97-AF65-F5344CB8AC3E}">
        <p14:creationId xmlns:p14="http://schemas.microsoft.com/office/powerpoint/2010/main" val="4278341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IN" dirty="0"/>
              <a:t>6.2.2 The CARTESIAN PRODUCT (CROSS PRODUCT) Operation Next, we discuss the CARTESIAN PRODUCT operation—also known as CROSS PRODUCT or CROSS JOIN—which is denoted by ×. This is also a binary set </a:t>
            </a:r>
            <a:r>
              <a:rPr lang="en-IN" dirty="0" err="1"/>
              <a:t>operation</a:t>
            </a:r>
            <a:r>
              <a:rPr lang="en-IN" dirty="0"/>
              <a:t>, but the relations on which it is applied do not have to be union compatible. In its binary form, this set operation produces a new element by combining every member (tuple) from one relation (set) with every member (tuple) from the other relation (set). In general, the result of R(A1, A2, ..., An) × S(B1, B2, ..., </a:t>
            </a:r>
            <a:r>
              <a:rPr lang="en-IN" dirty="0" err="1"/>
              <a:t>Bm</a:t>
            </a:r>
            <a:r>
              <a:rPr lang="en-IN" dirty="0"/>
              <a:t>) is a </a:t>
            </a:r>
            <a:r>
              <a:rPr lang="en-IN" dirty="0" err="1"/>
              <a:t>relation</a:t>
            </a:r>
            <a:r>
              <a:rPr lang="en-IN" dirty="0"/>
              <a:t> Q with degree n + m attributes Q(A1, A2, ..., An, B1, B2, ..., </a:t>
            </a:r>
            <a:r>
              <a:rPr lang="en-IN" dirty="0" err="1"/>
              <a:t>Bm</a:t>
            </a:r>
            <a:r>
              <a:rPr lang="en-IN" dirty="0"/>
              <a:t>), in that order. The resulting relation Q has one tuple for each combination of tuples—one from R and one from S. Hence, if R has </a:t>
            </a:r>
            <a:r>
              <a:rPr lang="en-IN" dirty="0" err="1"/>
              <a:t>nR</a:t>
            </a:r>
            <a:r>
              <a:rPr lang="en-IN" dirty="0"/>
              <a:t> tuples (denoted as |R| = </a:t>
            </a:r>
            <a:r>
              <a:rPr lang="en-IN" dirty="0" err="1"/>
              <a:t>nR</a:t>
            </a:r>
            <a:r>
              <a:rPr lang="en-IN" dirty="0"/>
              <a:t>), and S has </a:t>
            </a:r>
            <a:r>
              <a:rPr lang="en-IN" dirty="0" err="1"/>
              <a:t>nS</a:t>
            </a:r>
            <a:r>
              <a:rPr lang="en-IN" dirty="0"/>
              <a:t> tuples, then R × S will have </a:t>
            </a:r>
            <a:r>
              <a:rPr lang="en-IN" dirty="0" err="1"/>
              <a:t>nR</a:t>
            </a:r>
            <a:r>
              <a:rPr lang="en-IN" dirty="0"/>
              <a:t> * </a:t>
            </a:r>
            <a:r>
              <a:rPr lang="en-IN" dirty="0" err="1"/>
              <a:t>nS</a:t>
            </a:r>
            <a:r>
              <a:rPr lang="en-IN" dirty="0"/>
              <a:t> tuples. The n-</a:t>
            </a:r>
            <a:r>
              <a:rPr lang="en-IN" dirty="0" err="1"/>
              <a:t>ary</a:t>
            </a:r>
            <a:r>
              <a:rPr lang="en-IN" dirty="0"/>
              <a:t> CARTESIAN PRODUCT operation is an extension of the above concept, which produces new tuples by concatenating all possible combinations of tuples from n underlying relations. In general, the CARTESIAN PRODUCT operation applied by itself is generally </a:t>
            </a:r>
            <a:r>
              <a:rPr lang="en-IN" dirty="0" err="1"/>
              <a:t>meaningless</a:t>
            </a:r>
            <a:r>
              <a:rPr lang="en-IN" dirty="0"/>
              <a:t>. It is mostly useful when followed by a selection that matches values of attributes coming from the component relations. For example, suppose that we want to retrieve a list of names of each female employee’s dependents. We can do this as follows:</a:t>
            </a:r>
          </a:p>
        </p:txBody>
      </p:sp>
    </p:spTree>
    <p:extLst>
      <p:ext uri="{BB962C8B-B14F-4D97-AF65-F5344CB8AC3E}">
        <p14:creationId xmlns:p14="http://schemas.microsoft.com/office/powerpoint/2010/main" val="353097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smtClean="0"/>
              <a:t>Joinning</a:t>
            </a:r>
            <a:r>
              <a:rPr lang="en-IN" dirty="0" smtClean="0"/>
              <a:t> multiple tables (</a:t>
            </a:r>
            <a:r>
              <a:rPr lang="en-IN" dirty="0" err="1" smtClean="0"/>
              <a:t>Equi</a:t>
            </a:r>
            <a:r>
              <a:rPr lang="en-IN" dirty="0" smtClean="0"/>
              <a:t> join)</a:t>
            </a:r>
            <a:endParaRPr lang="en-IN" dirty="0"/>
          </a:p>
        </p:txBody>
      </p:sp>
      <p:sp>
        <p:nvSpPr>
          <p:cNvPr id="3" name="Content Placeholder 2"/>
          <p:cNvSpPr>
            <a:spLocks noGrp="1"/>
          </p:cNvSpPr>
          <p:nvPr>
            <p:ph idx="1"/>
          </p:nvPr>
        </p:nvSpPr>
        <p:spPr/>
        <p:txBody>
          <a:bodyPr/>
          <a:lstStyle/>
          <a:p>
            <a:r>
              <a:rPr lang="en-IN" sz="1600" dirty="0" smtClean="0"/>
              <a:t>Retrieve </a:t>
            </a:r>
            <a:r>
              <a:rPr lang="en-IN" sz="1600" dirty="0"/>
              <a:t>the </a:t>
            </a:r>
            <a:r>
              <a:rPr lang="en-IN" sz="1600" dirty="0" err="1"/>
              <a:t>order_no</a:t>
            </a:r>
            <a:r>
              <a:rPr lang="en-IN" sz="1600" dirty="0"/>
              <a:t> ,</a:t>
            </a:r>
            <a:r>
              <a:rPr lang="en-IN" sz="1600" dirty="0" err="1"/>
              <a:t>client_names</a:t>
            </a:r>
            <a:r>
              <a:rPr lang="en-IN" sz="1600" dirty="0"/>
              <a:t> and </a:t>
            </a:r>
            <a:r>
              <a:rPr lang="en-IN" sz="1600" dirty="0" smtClean="0"/>
              <a:t>their </a:t>
            </a:r>
            <a:r>
              <a:rPr lang="en-IN" sz="1600" dirty="0"/>
              <a:t>order dates </a:t>
            </a:r>
            <a:r>
              <a:rPr lang="en-IN" sz="1600" dirty="0" smtClean="0"/>
              <a:t>from </a:t>
            </a:r>
            <a:r>
              <a:rPr lang="en-IN" sz="1600" dirty="0"/>
              <a:t>the </a:t>
            </a:r>
            <a:r>
              <a:rPr lang="en-IN" sz="1600" dirty="0" err="1"/>
              <a:t>client_master</a:t>
            </a:r>
            <a:r>
              <a:rPr lang="en-IN" sz="1600" dirty="0"/>
              <a:t> and sales _</a:t>
            </a:r>
            <a:r>
              <a:rPr lang="en-IN" sz="1600" dirty="0" smtClean="0"/>
              <a:t>order </a:t>
            </a:r>
            <a:r>
              <a:rPr lang="en-IN" sz="1600" dirty="0"/>
              <a:t>tables. The order date should </a:t>
            </a:r>
            <a:r>
              <a:rPr lang="en-IN" sz="1600" dirty="0" smtClean="0"/>
              <a:t>be displayed in ‘DD/MM/YYYY’ format and stored in ascending order.</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219229130"/>
              </p:ext>
            </p:extLst>
          </p:nvPr>
        </p:nvGraphicFramePr>
        <p:xfrm>
          <a:off x="539552" y="2924944"/>
          <a:ext cx="3779911" cy="2834640"/>
        </p:xfrm>
        <a:graphic>
          <a:graphicData uri="http://schemas.openxmlformats.org/drawingml/2006/table">
            <a:tbl>
              <a:tblPr firstRow="1" bandRow="1">
                <a:tableStyleId>{5C22544A-7EE6-4342-B048-85BDC9FD1C3A}</a:tableStyleId>
              </a:tblPr>
              <a:tblGrid>
                <a:gridCol w="1360307"/>
                <a:gridCol w="1334954"/>
                <a:gridCol w="1084650"/>
              </a:tblGrid>
              <a:tr h="308154">
                <a:tc>
                  <a:txBody>
                    <a:bodyPr/>
                    <a:lstStyle/>
                    <a:p>
                      <a:r>
                        <a:rPr lang="en-IN" dirty="0" err="1" smtClean="0"/>
                        <a:t>Order_no</a:t>
                      </a:r>
                      <a:endParaRPr lang="en-IN" dirty="0"/>
                    </a:p>
                  </a:txBody>
                  <a:tcPr/>
                </a:tc>
                <a:tc>
                  <a:txBody>
                    <a:bodyPr/>
                    <a:lstStyle/>
                    <a:p>
                      <a:r>
                        <a:rPr lang="en-IN" dirty="0" err="1" smtClean="0"/>
                        <a:t>Client_no</a:t>
                      </a:r>
                      <a:endParaRPr lang="en-IN" dirty="0"/>
                    </a:p>
                  </a:txBody>
                  <a:tcPr/>
                </a:tc>
                <a:tc>
                  <a:txBody>
                    <a:bodyPr/>
                    <a:lstStyle/>
                    <a:p>
                      <a:r>
                        <a:rPr lang="en-IN" dirty="0" smtClean="0"/>
                        <a:t>Order date</a:t>
                      </a:r>
                      <a:endParaRPr lang="en-IN" dirty="0"/>
                    </a:p>
                  </a:txBody>
                  <a:tcPr/>
                </a:tc>
              </a:tr>
              <a:tr h="308154">
                <a:tc>
                  <a:txBody>
                    <a:bodyPr/>
                    <a:lstStyle/>
                    <a:p>
                      <a:r>
                        <a:rPr lang="en-IN" dirty="0" smtClean="0"/>
                        <a:t>1</a:t>
                      </a:r>
                      <a:endParaRPr lang="en-IN" dirty="0"/>
                    </a:p>
                  </a:txBody>
                  <a:tcPr/>
                </a:tc>
                <a:tc>
                  <a:txBody>
                    <a:bodyPr/>
                    <a:lstStyle/>
                    <a:p>
                      <a:r>
                        <a:rPr lang="en-IN" dirty="0" smtClean="0"/>
                        <a:t>C106</a:t>
                      </a:r>
                      <a:endParaRPr lang="en-IN" dirty="0"/>
                    </a:p>
                  </a:txBody>
                  <a:tcPr/>
                </a:tc>
                <a:tc>
                  <a:txBody>
                    <a:bodyPr/>
                    <a:lstStyle/>
                    <a:p>
                      <a:r>
                        <a:rPr lang="en-IN" dirty="0" smtClean="0"/>
                        <a:t>02/02/20</a:t>
                      </a:r>
                      <a:endParaRPr lang="en-IN" dirty="0"/>
                    </a:p>
                  </a:txBody>
                  <a:tcPr/>
                </a:tc>
              </a:tr>
              <a:tr h="308154">
                <a:tc>
                  <a:txBody>
                    <a:bodyPr/>
                    <a:lstStyle/>
                    <a:p>
                      <a:r>
                        <a:rPr lang="en-IN" dirty="0" smtClean="0"/>
                        <a:t>2</a:t>
                      </a:r>
                      <a:endParaRPr lang="en-IN" dirty="0"/>
                    </a:p>
                  </a:txBody>
                  <a:tcPr/>
                </a:tc>
                <a:tc>
                  <a:txBody>
                    <a:bodyPr/>
                    <a:lstStyle/>
                    <a:p>
                      <a:r>
                        <a:rPr lang="en-IN" dirty="0" smtClean="0"/>
                        <a:t>C105</a:t>
                      </a:r>
                      <a:endParaRPr lang="en-IN" dirty="0"/>
                    </a:p>
                  </a:txBody>
                  <a:tcPr/>
                </a:tc>
                <a:tc>
                  <a:txBody>
                    <a:bodyPr/>
                    <a:lstStyle/>
                    <a:p>
                      <a:r>
                        <a:rPr lang="en-IN" dirty="0" smtClean="0"/>
                        <a:t>25/12/20</a:t>
                      </a:r>
                      <a:endParaRPr lang="en-IN" dirty="0"/>
                    </a:p>
                  </a:txBody>
                  <a:tcPr/>
                </a:tc>
              </a:tr>
              <a:tr h="308154">
                <a:tc>
                  <a:txBody>
                    <a:bodyPr/>
                    <a:lstStyle/>
                    <a:p>
                      <a:r>
                        <a:rPr lang="en-IN" dirty="0" smtClean="0"/>
                        <a:t>3</a:t>
                      </a:r>
                      <a:endParaRPr lang="en-IN" dirty="0"/>
                    </a:p>
                  </a:txBody>
                  <a:tcPr/>
                </a:tc>
                <a:tc>
                  <a:txBody>
                    <a:bodyPr/>
                    <a:lstStyle/>
                    <a:p>
                      <a:r>
                        <a:rPr lang="en-IN" dirty="0" smtClean="0"/>
                        <a:t>C107</a:t>
                      </a:r>
                      <a:endParaRPr lang="en-IN" dirty="0"/>
                    </a:p>
                  </a:txBody>
                  <a:tcPr/>
                </a:tc>
                <a:tc>
                  <a:txBody>
                    <a:bodyPr/>
                    <a:lstStyle/>
                    <a:p>
                      <a:r>
                        <a:rPr lang="en-IN" dirty="0" smtClean="0"/>
                        <a:t>26/12/20</a:t>
                      </a:r>
                      <a:endParaRPr lang="en-IN" dirty="0"/>
                    </a:p>
                  </a:txBody>
                  <a:tcPr/>
                </a:tc>
              </a:tr>
              <a:tr h="308154">
                <a:tc>
                  <a:txBody>
                    <a:bodyPr/>
                    <a:lstStyle/>
                    <a:p>
                      <a:r>
                        <a:rPr lang="en-IN" dirty="0" smtClean="0"/>
                        <a:t>4</a:t>
                      </a:r>
                      <a:endParaRPr lang="en-IN" dirty="0"/>
                    </a:p>
                  </a:txBody>
                  <a:tcPr/>
                </a:tc>
                <a:tc>
                  <a:txBody>
                    <a:bodyPr/>
                    <a:lstStyle/>
                    <a:p>
                      <a:r>
                        <a:rPr lang="en-IN" dirty="0" smtClean="0"/>
                        <a:t>C105</a:t>
                      </a:r>
                      <a:endParaRPr lang="en-IN" dirty="0"/>
                    </a:p>
                  </a:txBody>
                  <a:tcPr/>
                </a:tc>
                <a:tc>
                  <a:txBody>
                    <a:bodyPr/>
                    <a:lstStyle/>
                    <a:p>
                      <a:r>
                        <a:rPr lang="en-IN" dirty="0" smtClean="0"/>
                        <a:t>18/01/21</a:t>
                      </a:r>
                      <a:endParaRPr lang="en-IN" dirty="0"/>
                    </a:p>
                  </a:txBody>
                  <a:tcPr/>
                </a:tc>
              </a:tr>
              <a:tr h="308154">
                <a:tc>
                  <a:txBody>
                    <a:bodyPr/>
                    <a:lstStyle/>
                    <a:p>
                      <a:r>
                        <a:rPr lang="en-IN" dirty="0" smtClean="0"/>
                        <a:t>5</a:t>
                      </a:r>
                      <a:endParaRPr lang="en-IN" dirty="0"/>
                    </a:p>
                  </a:txBody>
                  <a:tcPr/>
                </a:tc>
                <a:tc>
                  <a:txBody>
                    <a:bodyPr/>
                    <a:lstStyle/>
                    <a:p>
                      <a:r>
                        <a:rPr lang="en-IN" dirty="0" smtClean="0"/>
                        <a:t>C102</a:t>
                      </a:r>
                      <a:endParaRPr lang="en-IN" dirty="0"/>
                    </a:p>
                  </a:txBody>
                  <a:tcPr/>
                </a:tc>
                <a:tc>
                  <a:txBody>
                    <a:bodyPr/>
                    <a:lstStyle/>
                    <a:p>
                      <a:r>
                        <a:rPr lang="en-IN" dirty="0" smtClean="0"/>
                        <a:t>20/01/21</a:t>
                      </a:r>
                      <a:endParaRPr lang="en-IN" dirty="0"/>
                    </a:p>
                  </a:txBody>
                  <a:tcPr/>
                </a:tc>
              </a:tr>
              <a:tr h="308154">
                <a:tc>
                  <a:txBody>
                    <a:bodyPr/>
                    <a:lstStyle/>
                    <a:p>
                      <a:r>
                        <a:rPr lang="en-IN" dirty="0" smtClean="0"/>
                        <a:t>6</a:t>
                      </a:r>
                      <a:endParaRPr lang="en-IN" dirty="0"/>
                    </a:p>
                  </a:txBody>
                  <a:tcPr/>
                </a:tc>
                <a:tc>
                  <a:txBody>
                    <a:bodyPr/>
                    <a:lstStyle/>
                    <a:p>
                      <a:r>
                        <a:rPr lang="en-IN" dirty="0" smtClean="0"/>
                        <a:t>C107</a:t>
                      </a:r>
                      <a:endParaRPr lang="en-IN" dirty="0"/>
                    </a:p>
                  </a:txBody>
                  <a:tcPr/>
                </a:tc>
                <a:tc>
                  <a:txBody>
                    <a:bodyPr/>
                    <a:lstStyle/>
                    <a:p>
                      <a:r>
                        <a:rPr lang="en-IN" dirty="0" smtClean="0"/>
                        <a:t>25/01/21</a:t>
                      </a:r>
                      <a:endParaRPr lang="en-IN" dirty="0"/>
                    </a:p>
                  </a:txBody>
                  <a:tcPr/>
                </a:tc>
              </a:tr>
            </a:tbl>
          </a:graphicData>
        </a:graphic>
      </p:graphicFrame>
      <p:sp>
        <p:nvSpPr>
          <p:cNvPr id="5" name="Rectangle 4"/>
          <p:cNvSpPr/>
          <p:nvPr/>
        </p:nvSpPr>
        <p:spPr>
          <a:xfrm>
            <a:off x="971599" y="2390299"/>
            <a:ext cx="1290803" cy="369332"/>
          </a:xfrm>
          <a:prstGeom prst="rect">
            <a:avLst/>
          </a:prstGeom>
        </p:spPr>
        <p:txBody>
          <a:bodyPr wrap="none">
            <a:spAutoFit/>
          </a:bodyPr>
          <a:lstStyle/>
          <a:p>
            <a:r>
              <a:rPr lang="en-IN" dirty="0" err="1"/>
              <a:t>Sales_order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834114634"/>
              </p:ext>
            </p:extLst>
          </p:nvPr>
        </p:nvGraphicFramePr>
        <p:xfrm>
          <a:off x="4427984" y="2967003"/>
          <a:ext cx="4536504" cy="2966720"/>
        </p:xfrm>
        <a:graphic>
          <a:graphicData uri="http://schemas.openxmlformats.org/drawingml/2006/table">
            <a:tbl>
              <a:tblPr firstRow="1" bandRow="1">
                <a:tableStyleId>{5C22544A-7EE6-4342-B048-85BDC9FD1C3A}</a:tableStyleId>
              </a:tblPr>
              <a:tblGrid>
                <a:gridCol w="1645920"/>
                <a:gridCol w="1645920"/>
                <a:gridCol w="1244664"/>
              </a:tblGrid>
              <a:tr h="370840">
                <a:tc>
                  <a:txBody>
                    <a:bodyPr/>
                    <a:lstStyle/>
                    <a:p>
                      <a:r>
                        <a:rPr lang="en-IN" dirty="0" err="1" smtClean="0"/>
                        <a:t>Client_no</a:t>
                      </a:r>
                      <a:endParaRPr lang="en-IN" dirty="0"/>
                    </a:p>
                  </a:txBody>
                  <a:tcPr/>
                </a:tc>
                <a:tc>
                  <a:txBody>
                    <a:bodyPr/>
                    <a:lstStyle/>
                    <a:p>
                      <a:r>
                        <a:rPr lang="en-IN" dirty="0" smtClean="0"/>
                        <a:t>Name</a:t>
                      </a:r>
                      <a:endParaRPr lang="en-IN" dirty="0"/>
                    </a:p>
                  </a:txBody>
                  <a:tcPr/>
                </a:tc>
                <a:tc>
                  <a:txBody>
                    <a:bodyPr/>
                    <a:lstStyle/>
                    <a:p>
                      <a:r>
                        <a:rPr lang="en-IN" dirty="0" smtClean="0"/>
                        <a:t>Balance</a:t>
                      </a:r>
                      <a:endParaRPr lang="en-IN" dirty="0"/>
                    </a:p>
                  </a:txBody>
                  <a:tcPr/>
                </a:tc>
              </a:tr>
              <a:tr h="370840">
                <a:tc>
                  <a:txBody>
                    <a:bodyPr/>
                    <a:lstStyle/>
                    <a:p>
                      <a:r>
                        <a:rPr lang="en-IN" dirty="0" smtClean="0">
                          <a:solidFill>
                            <a:srgbClr val="FF0000"/>
                          </a:solidFill>
                        </a:rPr>
                        <a:t>C101</a:t>
                      </a:r>
                      <a:endParaRPr lang="en-IN" dirty="0">
                        <a:solidFill>
                          <a:srgbClr val="FF0000"/>
                        </a:solidFill>
                      </a:endParaRPr>
                    </a:p>
                  </a:txBody>
                  <a:tcPr/>
                </a:tc>
                <a:tc>
                  <a:txBody>
                    <a:bodyPr/>
                    <a:lstStyle/>
                    <a:p>
                      <a:r>
                        <a:rPr lang="en-IN" dirty="0" smtClean="0"/>
                        <a:t>ASHISH</a:t>
                      </a:r>
                      <a:endParaRPr lang="en-IN" dirty="0"/>
                    </a:p>
                  </a:txBody>
                  <a:tcPr/>
                </a:tc>
                <a:tc>
                  <a:txBody>
                    <a:bodyPr/>
                    <a:lstStyle/>
                    <a:p>
                      <a:r>
                        <a:rPr lang="en-IN" dirty="0" smtClean="0"/>
                        <a:t>5000</a:t>
                      </a:r>
                      <a:endParaRPr lang="en-IN" dirty="0"/>
                    </a:p>
                  </a:txBody>
                  <a:tcPr/>
                </a:tc>
              </a:tr>
              <a:tr h="370840">
                <a:tc>
                  <a:txBody>
                    <a:bodyPr/>
                    <a:lstStyle/>
                    <a:p>
                      <a:r>
                        <a:rPr lang="en-IN" dirty="0" smtClean="0"/>
                        <a:t>C102</a:t>
                      </a:r>
                      <a:endParaRPr lang="en-IN" dirty="0"/>
                    </a:p>
                  </a:txBody>
                  <a:tcPr/>
                </a:tc>
                <a:tc>
                  <a:txBody>
                    <a:bodyPr/>
                    <a:lstStyle/>
                    <a:p>
                      <a:r>
                        <a:rPr lang="en-IN" dirty="0" smtClean="0"/>
                        <a:t>VISHAKHA</a:t>
                      </a:r>
                      <a:endParaRPr lang="en-IN" dirty="0"/>
                    </a:p>
                  </a:txBody>
                  <a:tcPr/>
                </a:tc>
                <a:tc>
                  <a:txBody>
                    <a:bodyPr/>
                    <a:lstStyle/>
                    <a:p>
                      <a:r>
                        <a:rPr lang="en-IN" dirty="0" smtClean="0"/>
                        <a:t>3256</a:t>
                      </a:r>
                      <a:endParaRPr lang="en-IN" dirty="0"/>
                    </a:p>
                  </a:txBody>
                  <a:tcPr/>
                </a:tc>
              </a:tr>
              <a:tr h="370840">
                <a:tc>
                  <a:txBody>
                    <a:bodyPr/>
                    <a:lstStyle/>
                    <a:p>
                      <a:r>
                        <a:rPr lang="en-IN" dirty="0" smtClean="0">
                          <a:solidFill>
                            <a:srgbClr val="FF0000"/>
                          </a:solidFill>
                        </a:rPr>
                        <a:t>C103</a:t>
                      </a:r>
                      <a:endParaRPr lang="en-IN" dirty="0">
                        <a:solidFill>
                          <a:srgbClr val="FF0000"/>
                        </a:solidFill>
                      </a:endParaRPr>
                    </a:p>
                  </a:txBody>
                  <a:tcPr/>
                </a:tc>
                <a:tc>
                  <a:txBody>
                    <a:bodyPr/>
                    <a:lstStyle/>
                    <a:p>
                      <a:r>
                        <a:rPr lang="en-IN" dirty="0" smtClean="0"/>
                        <a:t>ANUP</a:t>
                      </a:r>
                      <a:endParaRPr lang="en-IN" dirty="0"/>
                    </a:p>
                  </a:txBody>
                  <a:tcPr/>
                </a:tc>
                <a:tc>
                  <a:txBody>
                    <a:bodyPr/>
                    <a:lstStyle/>
                    <a:p>
                      <a:r>
                        <a:rPr lang="en-IN" dirty="0" smtClean="0"/>
                        <a:t>6398</a:t>
                      </a:r>
                      <a:endParaRPr lang="en-IN" dirty="0"/>
                    </a:p>
                  </a:txBody>
                  <a:tcPr/>
                </a:tc>
              </a:tr>
              <a:tr h="370840">
                <a:tc>
                  <a:txBody>
                    <a:bodyPr/>
                    <a:lstStyle/>
                    <a:p>
                      <a:r>
                        <a:rPr lang="en-IN" dirty="0" smtClean="0">
                          <a:solidFill>
                            <a:srgbClr val="FF0000"/>
                          </a:solidFill>
                        </a:rPr>
                        <a:t>C104</a:t>
                      </a:r>
                      <a:endParaRPr lang="en-IN" dirty="0">
                        <a:solidFill>
                          <a:srgbClr val="FF0000"/>
                        </a:solidFill>
                      </a:endParaRPr>
                    </a:p>
                  </a:txBody>
                  <a:tcPr/>
                </a:tc>
                <a:tc>
                  <a:txBody>
                    <a:bodyPr/>
                    <a:lstStyle/>
                    <a:p>
                      <a:r>
                        <a:rPr lang="en-IN" dirty="0" smtClean="0"/>
                        <a:t>RUPALI</a:t>
                      </a:r>
                      <a:endParaRPr lang="en-IN" dirty="0"/>
                    </a:p>
                  </a:txBody>
                  <a:tcPr/>
                </a:tc>
                <a:tc>
                  <a:txBody>
                    <a:bodyPr/>
                    <a:lstStyle/>
                    <a:p>
                      <a:r>
                        <a:rPr lang="en-IN" dirty="0" smtClean="0"/>
                        <a:t>7896</a:t>
                      </a:r>
                      <a:endParaRPr lang="en-IN" dirty="0"/>
                    </a:p>
                  </a:txBody>
                  <a:tcPr/>
                </a:tc>
              </a:tr>
              <a:tr h="370840">
                <a:tc>
                  <a:txBody>
                    <a:bodyPr/>
                    <a:lstStyle/>
                    <a:p>
                      <a:r>
                        <a:rPr lang="en-IN" dirty="0" smtClean="0"/>
                        <a:t>C105</a:t>
                      </a:r>
                      <a:endParaRPr lang="en-IN" dirty="0"/>
                    </a:p>
                  </a:txBody>
                  <a:tcPr/>
                </a:tc>
                <a:tc>
                  <a:txBody>
                    <a:bodyPr/>
                    <a:lstStyle/>
                    <a:p>
                      <a:r>
                        <a:rPr lang="en-IN" dirty="0" smtClean="0"/>
                        <a:t>RAHUL</a:t>
                      </a:r>
                      <a:endParaRPr lang="en-IN" dirty="0"/>
                    </a:p>
                  </a:txBody>
                  <a:tcPr/>
                </a:tc>
                <a:tc>
                  <a:txBody>
                    <a:bodyPr/>
                    <a:lstStyle/>
                    <a:p>
                      <a:r>
                        <a:rPr lang="en-IN" dirty="0" smtClean="0"/>
                        <a:t>2586</a:t>
                      </a:r>
                      <a:endParaRPr lang="en-IN" dirty="0"/>
                    </a:p>
                  </a:txBody>
                  <a:tcPr/>
                </a:tc>
              </a:tr>
              <a:tr h="370840">
                <a:tc>
                  <a:txBody>
                    <a:bodyPr/>
                    <a:lstStyle/>
                    <a:p>
                      <a:r>
                        <a:rPr lang="en-IN" dirty="0" smtClean="0"/>
                        <a:t>C106</a:t>
                      </a:r>
                      <a:endParaRPr lang="en-IN" dirty="0"/>
                    </a:p>
                  </a:txBody>
                  <a:tcPr/>
                </a:tc>
                <a:tc>
                  <a:txBody>
                    <a:bodyPr/>
                    <a:lstStyle/>
                    <a:p>
                      <a:r>
                        <a:rPr lang="en-IN" dirty="0" smtClean="0"/>
                        <a:t>KAVITA</a:t>
                      </a:r>
                      <a:endParaRPr lang="en-IN" dirty="0"/>
                    </a:p>
                  </a:txBody>
                  <a:tcPr/>
                </a:tc>
                <a:tc>
                  <a:txBody>
                    <a:bodyPr/>
                    <a:lstStyle/>
                    <a:p>
                      <a:r>
                        <a:rPr lang="en-IN" dirty="0" smtClean="0"/>
                        <a:t>1236</a:t>
                      </a:r>
                      <a:endParaRPr lang="en-IN" dirty="0"/>
                    </a:p>
                  </a:txBody>
                  <a:tcPr/>
                </a:tc>
              </a:tr>
              <a:tr h="370840">
                <a:tc>
                  <a:txBody>
                    <a:bodyPr/>
                    <a:lstStyle/>
                    <a:p>
                      <a:r>
                        <a:rPr lang="en-IN" dirty="0" smtClean="0"/>
                        <a:t>C107</a:t>
                      </a:r>
                      <a:endParaRPr lang="en-IN" dirty="0"/>
                    </a:p>
                  </a:txBody>
                  <a:tcPr/>
                </a:tc>
                <a:tc>
                  <a:txBody>
                    <a:bodyPr/>
                    <a:lstStyle/>
                    <a:p>
                      <a:r>
                        <a:rPr lang="en-IN" dirty="0" smtClean="0"/>
                        <a:t>DHANASHREE</a:t>
                      </a:r>
                      <a:endParaRPr lang="en-IN" dirty="0"/>
                    </a:p>
                  </a:txBody>
                  <a:tcPr/>
                </a:tc>
                <a:tc>
                  <a:txBody>
                    <a:bodyPr/>
                    <a:lstStyle/>
                    <a:p>
                      <a:r>
                        <a:rPr lang="en-IN" dirty="0" smtClean="0"/>
                        <a:t>8597</a:t>
                      </a:r>
                      <a:endParaRPr lang="en-IN" dirty="0"/>
                    </a:p>
                  </a:txBody>
                  <a:tcPr/>
                </a:tc>
              </a:tr>
            </a:tbl>
          </a:graphicData>
        </a:graphic>
      </p:graphicFrame>
      <p:sp>
        <p:nvSpPr>
          <p:cNvPr id="7" name="Rectangle 6"/>
          <p:cNvSpPr/>
          <p:nvPr/>
        </p:nvSpPr>
        <p:spPr>
          <a:xfrm>
            <a:off x="5580112" y="2492896"/>
            <a:ext cx="1493550" cy="369332"/>
          </a:xfrm>
          <a:prstGeom prst="rect">
            <a:avLst/>
          </a:prstGeom>
        </p:spPr>
        <p:txBody>
          <a:bodyPr wrap="none">
            <a:spAutoFit/>
          </a:bodyPr>
          <a:lstStyle/>
          <a:p>
            <a:r>
              <a:rPr lang="en-IN" dirty="0" err="1"/>
              <a:t>Client_master</a:t>
            </a:r>
            <a:endParaRPr lang="en-IN" dirty="0"/>
          </a:p>
        </p:txBody>
      </p:sp>
    </p:spTree>
    <p:extLst>
      <p:ext uri="{BB962C8B-B14F-4D97-AF65-F5344CB8AC3E}">
        <p14:creationId xmlns:p14="http://schemas.microsoft.com/office/powerpoint/2010/main" val="211613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smtClean="0"/>
              <a:t/>
            </a:r>
            <a:br>
              <a:rPr lang="en-IN" sz="1600" dirty="0" smtClean="0"/>
            </a:br>
            <a:r>
              <a:rPr lang="en-IN" sz="1600" dirty="0"/>
              <a:t/>
            </a:r>
            <a:br>
              <a:rPr lang="en-IN" sz="1600" dirty="0"/>
            </a:br>
            <a:r>
              <a:rPr lang="en-IN" sz="2000" b="1" dirty="0" smtClean="0"/>
              <a:t>Select </a:t>
            </a:r>
            <a:r>
              <a:rPr lang="en-IN" sz="2000" b="1" dirty="0" err="1" smtClean="0"/>
              <a:t>order_no</a:t>
            </a:r>
            <a:r>
              <a:rPr lang="en-IN" sz="2000" b="1" dirty="0" smtClean="0"/>
              <a:t>, name, </a:t>
            </a:r>
            <a:r>
              <a:rPr lang="en-IN" sz="2000" b="1" dirty="0" err="1" smtClean="0"/>
              <a:t>order_date</a:t>
            </a:r>
            <a:r>
              <a:rPr lang="en-IN" sz="2000" b="1" dirty="0" smtClean="0"/>
              <a:t>  </a:t>
            </a:r>
            <a:r>
              <a:rPr lang="en-IN" sz="2000" b="1" dirty="0"/>
              <a:t>from </a:t>
            </a:r>
            <a:r>
              <a:rPr lang="en-IN" sz="2000" b="1" dirty="0" err="1"/>
              <a:t>sales_order</a:t>
            </a:r>
            <a:r>
              <a:rPr lang="en-IN" sz="2000" b="1" dirty="0"/>
              <a:t> ,</a:t>
            </a:r>
            <a:r>
              <a:rPr lang="en-IN" sz="2000" b="1" dirty="0" err="1" smtClean="0"/>
              <a:t>client_master</a:t>
            </a:r>
            <a:r>
              <a:rPr lang="en-IN" sz="2000" b="1" dirty="0" smtClean="0"/>
              <a:t> </a:t>
            </a:r>
            <a:r>
              <a:rPr lang="en-IN" sz="2000" b="1" dirty="0"/>
              <a:t>where </a:t>
            </a:r>
            <a:r>
              <a:rPr lang="en-IN" sz="2000" b="1" dirty="0" err="1"/>
              <a:t>client_master.client_no</a:t>
            </a:r>
            <a:r>
              <a:rPr lang="en-IN" sz="2000" b="1" dirty="0"/>
              <a:t>=</a:t>
            </a:r>
            <a:r>
              <a:rPr lang="en-IN" sz="2000" b="1" dirty="0" err="1"/>
              <a:t>sales_order.client_no</a:t>
            </a:r>
            <a:r>
              <a:rPr lang="en-IN" sz="2000" b="1" dirty="0"/>
              <a:t> order by </a:t>
            </a:r>
            <a:r>
              <a:rPr lang="en-IN" sz="2000" b="1" dirty="0" err="1" smtClean="0"/>
              <a:t>order_date</a:t>
            </a:r>
            <a:r>
              <a:rPr lang="en-IN" sz="2000" b="1" dirty="0" smtClean="0"/>
              <a:t>);</a:t>
            </a:r>
            <a:r>
              <a:rPr lang="en-IN" sz="5300" b="1" dirty="0"/>
              <a:t/>
            </a:r>
            <a:br>
              <a:rPr lang="en-IN" sz="5300" b="1" dirty="0"/>
            </a:br>
            <a:endParaRPr lang="en-IN" sz="53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6350627"/>
              </p:ext>
            </p:extLst>
          </p:nvPr>
        </p:nvGraphicFramePr>
        <p:xfrm>
          <a:off x="457200" y="1674480"/>
          <a:ext cx="4186808" cy="2834640"/>
        </p:xfrm>
        <a:graphic>
          <a:graphicData uri="http://schemas.openxmlformats.org/drawingml/2006/table">
            <a:tbl>
              <a:tblPr firstRow="1" bandRow="1">
                <a:tableStyleId>{5C22544A-7EE6-4342-B048-85BDC9FD1C3A}</a:tableStyleId>
              </a:tblPr>
              <a:tblGrid>
                <a:gridCol w="1128090"/>
                <a:gridCol w="1857308"/>
                <a:gridCol w="1201410"/>
              </a:tblGrid>
              <a:tr h="308154">
                <a:tc>
                  <a:txBody>
                    <a:bodyPr/>
                    <a:lstStyle/>
                    <a:p>
                      <a:r>
                        <a:rPr lang="en-IN" dirty="0" err="1" smtClean="0"/>
                        <a:t>Order_no</a:t>
                      </a:r>
                      <a:endParaRPr lang="en-IN" dirty="0"/>
                    </a:p>
                  </a:txBody>
                  <a:tcPr/>
                </a:tc>
                <a:tc>
                  <a:txBody>
                    <a:bodyPr/>
                    <a:lstStyle/>
                    <a:p>
                      <a:r>
                        <a:rPr lang="en-IN" dirty="0" err="1" smtClean="0"/>
                        <a:t>Client_no</a:t>
                      </a:r>
                      <a:endParaRPr lang="en-IN" dirty="0"/>
                    </a:p>
                  </a:txBody>
                  <a:tcPr/>
                </a:tc>
                <a:tc>
                  <a:txBody>
                    <a:bodyPr/>
                    <a:lstStyle/>
                    <a:p>
                      <a:r>
                        <a:rPr lang="en-IN" dirty="0" smtClean="0"/>
                        <a:t>Order date</a:t>
                      </a:r>
                      <a:endParaRPr lang="en-IN" dirty="0"/>
                    </a:p>
                  </a:txBody>
                  <a:tcPr/>
                </a:tc>
              </a:tr>
              <a:tr h="324624">
                <a:tc>
                  <a:txBody>
                    <a:bodyPr/>
                    <a:lstStyle/>
                    <a:p>
                      <a:r>
                        <a:rPr lang="en-IN" dirty="0" smtClean="0"/>
                        <a:t>1</a:t>
                      </a:r>
                      <a:endParaRPr lang="en-IN" dirty="0"/>
                    </a:p>
                  </a:txBody>
                  <a:tcPr/>
                </a:tc>
                <a:tc>
                  <a:txBody>
                    <a:bodyPr/>
                    <a:lstStyle/>
                    <a:p>
                      <a:r>
                        <a:rPr lang="en-IN" dirty="0" smtClean="0"/>
                        <a:t>C106</a:t>
                      </a:r>
                      <a:endParaRPr lang="en-IN" dirty="0"/>
                    </a:p>
                  </a:txBody>
                  <a:tcPr/>
                </a:tc>
                <a:tc>
                  <a:txBody>
                    <a:bodyPr/>
                    <a:lstStyle/>
                    <a:p>
                      <a:pPr algn="l" rtl="0" fontAlgn="ctr"/>
                      <a:r>
                        <a:rPr lang="en-IN" sz="1800" b="0" i="0" u="none" strike="noStrike" dirty="0">
                          <a:solidFill>
                            <a:srgbClr val="000000"/>
                          </a:solidFill>
                          <a:effectLst/>
                          <a:latin typeface="Calibri"/>
                        </a:rPr>
                        <a:t>25-12-2020</a:t>
                      </a:r>
                    </a:p>
                  </a:txBody>
                  <a:tcPr marL="9525" marR="9525" marT="9525" marB="0" anchor="ctr"/>
                </a:tc>
              </a:tr>
              <a:tr h="308154">
                <a:tc>
                  <a:txBody>
                    <a:bodyPr/>
                    <a:lstStyle/>
                    <a:p>
                      <a:r>
                        <a:rPr lang="en-IN" dirty="0" smtClean="0"/>
                        <a:t>2</a:t>
                      </a:r>
                      <a:endParaRPr lang="en-IN" dirty="0"/>
                    </a:p>
                  </a:txBody>
                  <a:tcPr/>
                </a:tc>
                <a:tc>
                  <a:txBody>
                    <a:bodyPr/>
                    <a:lstStyle/>
                    <a:p>
                      <a:r>
                        <a:rPr lang="en-IN" dirty="0" smtClean="0"/>
                        <a:t>C105</a:t>
                      </a:r>
                      <a:endParaRPr lang="en-IN" dirty="0"/>
                    </a:p>
                  </a:txBody>
                  <a:tcPr/>
                </a:tc>
                <a:tc>
                  <a:txBody>
                    <a:bodyPr/>
                    <a:lstStyle/>
                    <a:p>
                      <a:pPr algn="l" rtl="0" fontAlgn="ctr"/>
                      <a:r>
                        <a:rPr lang="en-IN" sz="1800" b="0" i="0" u="none" strike="noStrike" dirty="0">
                          <a:solidFill>
                            <a:srgbClr val="000000"/>
                          </a:solidFill>
                          <a:effectLst/>
                          <a:latin typeface="Calibri"/>
                        </a:rPr>
                        <a:t>02-12-2020</a:t>
                      </a:r>
                    </a:p>
                  </a:txBody>
                  <a:tcPr marL="9525" marR="9525" marT="9525" marB="0" anchor="ctr"/>
                </a:tc>
              </a:tr>
              <a:tr h="308154">
                <a:tc>
                  <a:txBody>
                    <a:bodyPr/>
                    <a:lstStyle/>
                    <a:p>
                      <a:r>
                        <a:rPr lang="en-IN" dirty="0" smtClean="0"/>
                        <a:t>3</a:t>
                      </a:r>
                      <a:endParaRPr lang="en-IN" dirty="0"/>
                    </a:p>
                  </a:txBody>
                  <a:tcPr/>
                </a:tc>
                <a:tc>
                  <a:txBody>
                    <a:bodyPr/>
                    <a:lstStyle/>
                    <a:p>
                      <a:r>
                        <a:rPr lang="en-IN" dirty="0" smtClean="0"/>
                        <a:t>C107</a:t>
                      </a:r>
                      <a:endParaRPr lang="en-IN" dirty="0"/>
                    </a:p>
                  </a:txBody>
                  <a:tcPr/>
                </a:tc>
                <a:tc>
                  <a:txBody>
                    <a:bodyPr/>
                    <a:lstStyle/>
                    <a:p>
                      <a:pPr algn="l" rtl="0" fontAlgn="ctr"/>
                      <a:r>
                        <a:rPr lang="en-IN" sz="1800" b="0" i="0" u="none" strike="noStrike">
                          <a:solidFill>
                            <a:srgbClr val="000000"/>
                          </a:solidFill>
                          <a:effectLst/>
                          <a:latin typeface="Calibri"/>
                        </a:rPr>
                        <a:t>12-12-2020</a:t>
                      </a:r>
                    </a:p>
                  </a:txBody>
                  <a:tcPr marL="9525" marR="9525" marT="9525" marB="0" anchor="ctr"/>
                </a:tc>
              </a:tr>
              <a:tr h="308154">
                <a:tc>
                  <a:txBody>
                    <a:bodyPr/>
                    <a:lstStyle/>
                    <a:p>
                      <a:r>
                        <a:rPr lang="en-IN" dirty="0" smtClean="0"/>
                        <a:t>4</a:t>
                      </a:r>
                      <a:endParaRPr lang="en-IN" dirty="0"/>
                    </a:p>
                  </a:txBody>
                  <a:tcPr/>
                </a:tc>
                <a:tc>
                  <a:txBody>
                    <a:bodyPr/>
                    <a:lstStyle/>
                    <a:p>
                      <a:r>
                        <a:rPr lang="en-IN" dirty="0" smtClean="0"/>
                        <a:t>C105</a:t>
                      </a:r>
                      <a:endParaRPr lang="en-IN" dirty="0"/>
                    </a:p>
                  </a:txBody>
                  <a:tcPr/>
                </a:tc>
                <a:tc>
                  <a:txBody>
                    <a:bodyPr/>
                    <a:lstStyle/>
                    <a:p>
                      <a:pPr algn="l" rtl="0" fontAlgn="ctr"/>
                      <a:r>
                        <a:rPr lang="en-IN" sz="1800" b="0" i="0" u="none" strike="noStrike">
                          <a:solidFill>
                            <a:srgbClr val="000000"/>
                          </a:solidFill>
                          <a:effectLst/>
                          <a:latin typeface="Calibri"/>
                        </a:rPr>
                        <a:t>18-02-2021</a:t>
                      </a:r>
                    </a:p>
                  </a:txBody>
                  <a:tcPr marL="9525" marR="9525" marT="9525" marB="0" anchor="ctr"/>
                </a:tc>
              </a:tr>
              <a:tr h="308154">
                <a:tc>
                  <a:txBody>
                    <a:bodyPr/>
                    <a:lstStyle/>
                    <a:p>
                      <a:r>
                        <a:rPr lang="en-IN" dirty="0" smtClean="0"/>
                        <a:t>5</a:t>
                      </a:r>
                      <a:endParaRPr lang="en-IN" dirty="0"/>
                    </a:p>
                  </a:txBody>
                  <a:tcPr/>
                </a:tc>
                <a:tc>
                  <a:txBody>
                    <a:bodyPr/>
                    <a:lstStyle/>
                    <a:p>
                      <a:r>
                        <a:rPr lang="en-IN" dirty="0" smtClean="0"/>
                        <a:t>C102</a:t>
                      </a:r>
                      <a:endParaRPr lang="en-IN" dirty="0"/>
                    </a:p>
                  </a:txBody>
                  <a:tcPr/>
                </a:tc>
                <a:tc>
                  <a:txBody>
                    <a:bodyPr/>
                    <a:lstStyle/>
                    <a:p>
                      <a:pPr algn="l" rtl="0" fontAlgn="ctr"/>
                      <a:r>
                        <a:rPr lang="en-IN" sz="1800" b="0" i="0" u="none" strike="noStrike">
                          <a:solidFill>
                            <a:srgbClr val="000000"/>
                          </a:solidFill>
                          <a:effectLst/>
                          <a:latin typeface="Calibri"/>
                        </a:rPr>
                        <a:t>20-01-2021</a:t>
                      </a:r>
                    </a:p>
                  </a:txBody>
                  <a:tcPr marL="9525" marR="9525" marT="9525" marB="0" anchor="ctr"/>
                </a:tc>
              </a:tr>
              <a:tr h="308154">
                <a:tc>
                  <a:txBody>
                    <a:bodyPr/>
                    <a:lstStyle/>
                    <a:p>
                      <a:r>
                        <a:rPr lang="en-IN" dirty="0" smtClean="0"/>
                        <a:t>6</a:t>
                      </a:r>
                      <a:endParaRPr lang="en-IN" dirty="0"/>
                    </a:p>
                  </a:txBody>
                  <a:tcPr/>
                </a:tc>
                <a:tc>
                  <a:txBody>
                    <a:bodyPr/>
                    <a:lstStyle/>
                    <a:p>
                      <a:r>
                        <a:rPr lang="en-IN" dirty="0" smtClean="0"/>
                        <a:t>C107</a:t>
                      </a:r>
                      <a:endParaRPr lang="en-IN" dirty="0"/>
                    </a:p>
                  </a:txBody>
                  <a:tcPr/>
                </a:tc>
                <a:tc>
                  <a:txBody>
                    <a:bodyPr/>
                    <a:lstStyle/>
                    <a:p>
                      <a:pPr algn="l" rtl="0" fontAlgn="ctr"/>
                      <a:r>
                        <a:rPr lang="en-IN" sz="1800" b="0" i="0" u="none" strike="noStrike" dirty="0">
                          <a:solidFill>
                            <a:srgbClr val="000000"/>
                          </a:solidFill>
                          <a:effectLst/>
                          <a:latin typeface="Calibri"/>
                        </a:rPr>
                        <a:t>25-01-2021</a:t>
                      </a: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04703901"/>
              </p:ext>
            </p:extLst>
          </p:nvPr>
        </p:nvGraphicFramePr>
        <p:xfrm>
          <a:off x="5724128" y="1700808"/>
          <a:ext cx="3291840" cy="3038728"/>
        </p:xfrm>
        <a:graphic>
          <a:graphicData uri="http://schemas.openxmlformats.org/drawingml/2006/table">
            <a:tbl>
              <a:tblPr firstRow="1" bandRow="1">
                <a:tableStyleId>{5C22544A-7EE6-4342-B048-85BDC9FD1C3A}</a:tableStyleId>
              </a:tblPr>
              <a:tblGrid>
                <a:gridCol w="1645920"/>
                <a:gridCol w="1645920"/>
              </a:tblGrid>
              <a:tr h="442848">
                <a:tc>
                  <a:txBody>
                    <a:bodyPr/>
                    <a:lstStyle/>
                    <a:p>
                      <a:r>
                        <a:rPr lang="en-IN" dirty="0" err="1" smtClean="0"/>
                        <a:t>Client_no</a:t>
                      </a:r>
                      <a:endParaRPr lang="en-IN" dirty="0"/>
                    </a:p>
                  </a:txBody>
                  <a:tcPr/>
                </a:tc>
                <a:tc>
                  <a:txBody>
                    <a:bodyPr/>
                    <a:lstStyle/>
                    <a:p>
                      <a:r>
                        <a:rPr lang="en-IN" dirty="0" smtClean="0"/>
                        <a:t>Name</a:t>
                      </a:r>
                      <a:endParaRPr lang="en-IN" dirty="0"/>
                    </a:p>
                  </a:txBody>
                  <a:tcPr/>
                </a:tc>
              </a:tr>
              <a:tr h="370840">
                <a:tc>
                  <a:txBody>
                    <a:bodyPr/>
                    <a:lstStyle/>
                    <a:p>
                      <a:r>
                        <a:rPr lang="en-IN" dirty="0" smtClean="0">
                          <a:solidFill>
                            <a:srgbClr val="FF0000"/>
                          </a:solidFill>
                        </a:rPr>
                        <a:t>C101</a:t>
                      </a:r>
                      <a:endParaRPr lang="en-IN" dirty="0">
                        <a:solidFill>
                          <a:srgbClr val="FF0000"/>
                        </a:solidFill>
                      </a:endParaRPr>
                    </a:p>
                  </a:txBody>
                  <a:tcPr/>
                </a:tc>
                <a:tc>
                  <a:txBody>
                    <a:bodyPr/>
                    <a:lstStyle/>
                    <a:p>
                      <a:r>
                        <a:rPr lang="en-IN" dirty="0" smtClean="0"/>
                        <a:t>ASHISH</a:t>
                      </a:r>
                      <a:endParaRPr lang="en-IN" dirty="0"/>
                    </a:p>
                  </a:txBody>
                  <a:tcPr/>
                </a:tc>
              </a:tr>
              <a:tr h="370840">
                <a:tc>
                  <a:txBody>
                    <a:bodyPr/>
                    <a:lstStyle/>
                    <a:p>
                      <a:r>
                        <a:rPr lang="en-IN" dirty="0" smtClean="0"/>
                        <a:t>C102</a:t>
                      </a:r>
                      <a:endParaRPr lang="en-IN" dirty="0"/>
                    </a:p>
                  </a:txBody>
                  <a:tcPr/>
                </a:tc>
                <a:tc>
                  <a:txBody>
                    <a:bodyPr/>
                    <a:lstStyle/>
                    <a:p>
                      <a:r>
                        <a:rPr lang="en-IN" dirty="0" smtClean="0"/>
                        <a:t>VISHAKHA</a:t>
                      </a:r>
                      <a:endParaRPr lang="en-IN" dirty="0"/>
                    </a:p>
                  </a:txBody>
                  <a:tcPr/>
                </a:tc>
              </a:tr>
              <a:tr h="370840">
                <a:tc>
                  <a:txBody>
                    <a:bodyPr/>
                    <a:lstStyle/>
                    <a:p>
                      <a:r>
                        <a:rPr lang="en-IN" dirty="0" smtClean="0">
                          <a:solidFill>
                            <a:srgbClr val="FF0000"/>
                          </a:solidFill>
                        </a:rPr>
                        <a:t>C103</a:t>
                      </a:r>
                      <a:endParaRPr lang="en-IN" dirty="0">
                        <a:solidFill>
                          <a:srgbClr val="FF0000"/>
                        </a:solidFill>
                      </a:endParaRPr>
                    </a:p>
                  </a:txBody>
                  <a:tcPr/>
                </a:tc>
                <a:tc>
                  <a:txBody>
                    <a:bodyPr/>
                    <a:lstStyle/>
                    <a:p>
                      <a:r>
                        <a:rPr lang="en-IN" dirty="0" smtClean="0"/>
                        <a:t>ANUP</a:t>
                      </a:r>
                      <a:endParaRPr lang="en-IN" dirty="0"/>
                    </a:p>
                  </a:txBody>
                  <a:tcPr/>
                </a:tc>
              </a:tr>
              <a:tr h="370840">
                <a:tc>
                  <a:txBody>
                    <a:bodyPr/>
                    <a:lstStyle/>
                    <a:p>
                      <a:r>
                        <a:rPr lang="en-IN" dirty="0" smtClean="0">
                          <a:solidFill>
                            <a:srgbClr val="FF0000"/>
                          </a:solidFill>
                        </a:rPr>
                        <a:t>C104</a:t>
                      </a:r>
                      <a:endParaRPr lang="en-IN" dirty="0">
                        <a:solidFill>
                          <a:srgbClr val="FF0000"/>
                        </a:solidFill>
                      </a:endParaRPr>
                    </a:p>
                  </a:txBody>
                  <a:tcPr/>
                </a:tc>
                <a:tc>
                  <a:txBody>
                    <a:bodyPr/>
                    <a:lstStyle/>
                    <a:p>
                      <a:r>
                        <a:rPr lang="en-IN" dirty="0" smtClean="0"/>
                        <a:t>RUPALI</a:t>
                      </a:r>
                      <a:endParaRPr lang="en-IN" dirty="0"/>
                    </a:p>
                  </a:txBody>
                  <a:tcPr/>
                </a:tc>
              </a:tr>
              <a:tr h="370840">
                <a:tc>
                  <a:txBody>
                    <a:bodyPr/>
                    <a:lstStyle/>
                    <a:p>
                      <a:r>
                        <a:rPr lang="en-IN" dirty="0" smtClean="0"/>
                        <a:t>C105</a:t>
                      </a:r>
                      <a:endParaRPr lang="en-IN" dirty="0"/>
                    </a:p>
                  </a:txBody>
                  <a:tcPr/>
                </a:tc>
                <a:tc>
                  <a:txBody>
                    <a:bodyPr/>
                    <a:lstStyle/>
                    <a:p>
                      <a:r>
                        <a:rPr lang="en-IN" dirty="0" smtClean="0"/>
                        <a:t>RAHUL</a:t>
                      </a:r>
                      <a:endParaRPr lang="en-IN" dirty="0"/>
                    </a:p>
                  </a:txBody>
                  <a:tcPr/>
                </a:tc>
              </a:tr>
              <a:tr h="370840">
                <a:tc>
                  <a:txBody>
                    <a:bodyPr/>
                    <a:lstStyle/>
                    <a:p>
                      <a:r>
                        <a:rPr lang="en-IN" dirty="0" smtClean="0"/>
                        <a:t>C106</a:t>
                      </a:r>
                      <a:endParaRPr lang="en-IN" dirty="0"/>
                    </a:p>
                  </a:txBody>
                  <a:tcPr/>
                </a:tc>
                <a:tc>
                  <a:txBody>
                    <a:bodyPr/>
                    <a:lstStyle/>
                    <a:p>
                      <a:r>
                        <a:rPr lang="en-IN" dirty="0" smtClean="0"/>
                        <a:t>KAVITA</a:t>
                      </a:r>
                      <a:endParaRPr lang="en-IN" dirty="0"/>
                    </a:p>
                  </a:txBody>
                  <a:tcPr/>
                </a:tc>
              </a:tr>
              <a:tr h="370840">
                <a:tc>
                  <a:txBody>
                    <a:bodyPr/>
                    <a:lstStyle/>
                    <a:p>
                      <a:r>
                        <a:rPr lang="en-IN" dirty="0" smtClean="0"/>
                        <a:t>C107</a:t>
                      </a:r>
                      <a:endParaRPr lang="en-IN" dirty="0"/>
                    </a:p>
                  </a:txBody>
                  <a:tcPr/>
                </a:tc>
                <a:tc>
                  <a:txBody>
                    <a:bodyPr/>
                    <a:lstStyle/>
                    <a:p>
                      <a:r>
                        <a:rPr lang="en-IN" dirty="0" smtClean="0"/>
                        <a:t>DHANASHREE</a:t>
                      </a:r>
                      <a:endParaRPr lang="en-IN" dirty="0"/>
                    </a:p>
                  </a:txBody>
                  <a:tcPr/>
                </a:tc>
              </a:tr>
            </a:tbl>
          </a:graphicData>
        </a:graphic>
      </p:graphicFrame>
    </p:spTree>
    <p:extLst>
      <p:ext uri="{BB962C8B-B14F-4D97-AF65-F5344CB8AC3E}">
        <p14:creationId xmlns:p14="http://schemas.microsoft.com/office/powerpoint/2010/main" val="149518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23457212"/>
              </p:ext>
            </p:extLst>
          </p:nvPr>
        </p:nvGraphicFramePr>
        <p:xfrm>
          <a:off x="2641600" y="2201069"/>
          <a:ext cx="4738712" cy="3324225"/>
        </p:xfrm>
        <a:graphic>
          <a:graphicData uri="http://schemas.openxmlformats.org/drawingml/2006/table">
            <a:tbl>
              <a:tblPr firstRow="1" bandRow="1">
                <a:tableStyleId>{5C22544A-7EE6-4342-B048-85BDC9FD1C3A}</a:tableStyleId>
              </a:tblPr>
              <a:tblGrid>
                <a:gridCol w="608599"/>
                <a:gridCol w="1033769"/>
                <a:gridCol w="1368152"/>
                <a:gridCol w="1728192"/>
              </a:tblGrid>
              <a:tr h="895350">
                <a:tc>
                  <a:txBody>
                    <a:bodyPr/>
                    <a:lstStyle/>
                    <a:p>
                      <a:pPr algn="l" rtl="0" fontAlgn="ctr"/>
                      <a:r>
                        <a:rPr lang="en-IN" sz="1800" u="none" strike="noStrike" dirty="0" err="1">
                          <a:effectLst/>
                        </a:rPr>
                        <a:t>Order_no</a:t>
                      </a:r>
                      <a:endParaRPr lang="en-IN" sz="1800" b="1" i="0" u="none" strike="noStrike" dirty="0">
                        <a:solidFill>
                          <a:srgbClr val="FFFFFF"/>
                        </a:solidFill>
                        <a:effectLst/>
                        <a:latin typeface="Calibri"/>
                      </a:endParaRPr>
                    </a:p>
                  </a:txBody>
                  <a:tcPr marL="9525" marR="9525" marT="9525" marB="0" anchor="ctr"/>
                </a:tc>
                <a:tc>
                  <a:txBody>
                    <a:bodyPr/>
                    <a:lstStyle/>
                    <a:p>
                      <a:pPr algn="l" rtl="0" fontAlgn="ctr"/>
                      <a:r>
                        <a:rPr lang="en-IN" sz="1800" u="none" strike="noStrike" dirty="0" err="1">
                          <a:effectLst/>
                        </a:rPr>
                        <a:t>Client_no</a:t>
                      </a:r>
                      <a:endParaRPr lang="en-IN" sz="1800" b="1" i="0" u="none" strike="noStrike" dirty="0">
                        <a:solidFill>
                          <a:srgbClr val="FFFFFF"/>
                        </a:solidFill>
                        <a:effectLst/>
                        <a:latin typeface="Calibri"/>
                      </a:endParaRPr>
                    </a:p>
                  </a:txBody>
                  <a:tcPr marL="9525" marR="9525" marT="9525" marB="0" anchor="ctr"/>
                </a:tc>
                <a:tc>
                  <a:txBody>
                    <a:bodyPr/>
                    <a:lstStyle/>
                    <a:p>
                      <a:pPr algn="l" rtl="0" fontAlgn="ctr"/>
                      <a:r>
                        <a:rPr lang="en-IN" sz="1800" u="none" strike="noStrike" dirty="0">
                          <a:effectLst/>
                        </a:rPr>
                        <a:t>Name</a:t>
                      </a:r>
                      <a:endParaRPr lang="en-IN" sz="1800" b="1" i="0" u="none" strike="noStrike" dirty="0">
                        <a:solidFill>
                          <a:srgbClr val="FFFFFF"/>
                        </a:solidFill>
                        <a:effectLst/>
                        <a:latin typeface="Calibri"/>
                      </a:endParaRPr>
                    </a:p>
                  </a:txBody>
                  <a:tcPr marL="9525" marR="9525" marT="9525" marB="0" anchor="ctr"/>
                </a:tc>
                <a:tc>
                  <a:txBody>
                    <a:bodyPr/>
                    <a:lstStyle/>
                    <a:p>
                      <a:pPr algn="l" rtl="0" fontAlgn="ctr"/>
                      <a:r>
                        <a:rPr lang="en-IN" sz="1800" u="none" strike="noStrike">
                          <a:effectLst/>
                        </a:rPr>
                        <a:t>Order date</a:t>
                      </a:r>
                      <a:endParaRPr lang="en-IN" sz="1800" b="1" i="0" u="none" strike="noStrike">
                        <a:solidFill>
                          <a:srgbClr val="FFFFFF"/>
                        </a:solidFill>
                        <a:effectLst/>
                        <a:latin typeface="Calibri"/>
                      </a:endParaRPr>
                    </a:p>
                  </a:txBody>
                  <a:tcPr marL="9525" marR="9525" marT="9525" marB="0" anchor="ctr"/>
                </a:tc>
              </a:tr>
              <a:tr h="314325">
                <a:tc>
                  <a:txBody>
                    <a:bodyPr/>
                    <a:lstStyle/>
                    <a:p>
                      <a:pPr algn="l" rtl="0" fontAlgn="ctr"/>
                      <a:r>
                        <a:rPr lang="en-IN" sz="1800" u="none" strike="noStrike">
                          <a:effectLst/>
                        </a:rPr>
                        <a:t>2</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C105</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RAHUL</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02-12-2020</a:t>
                      </a:r>
                      <a:endParaRPr lang="en-IN" sz="1800" b="0" i="0" u="none" strike="noStrike" dirty="0">
                        <a:solidFill>
                          <a:srgbClr val="000000"/>
                        </a:solidFill>
                        <a:effectLst/>
                        <a:latin typeface="Calibri"/>
                      </a:endParaRPr>
                    </a:p>
                  </a:txBody>
                  <a:tcPr marL="9525" marR="9525" marT="9525" marB="0" anchor="ctr"/>
                </a:tc>
              </a:tr>
              <a:tr h="600075">
                <a:tc>
                  <a:txBody>
                    <a:bodyPr/>
                    <a:lstStyle/>
                    <a:p>
                      <a:pPr algn="l" rtl="0" fontAlgn="ctr"/>
                      <a:r>
                        <a:rPr lang="en-IN" sz="1800" u="none" strike="noStrike">
                          <a:effectLst/>
                        </a:rPr>
                        <a:t>3</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C107</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DHANASHREE</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a:effectLst/>
                        </a:rPr>
                        <a:t>12-12-2020</a:t>
                      </a:r>
                      <a:endParaRPr lang="en-IN" sz="1800" b="0" i="0" u="none" strike="noStrike">
                        <a:solidFill>
                          <a:srgbClr val="000000"/>
                        </a:solidFill>
                        <a:effectLst/>
                        <a:latin typeface="Calibri"/>
                      </a:endParaRPr>
                    </a:p>
                  </a:txBody>
                  <a:tcPr marL="9525" marR="9525" marT="9525" marB="0" anchor="ctr"/>
                </a:tc>
              </a:tr>
              <a:tr h="304800">
                <a:tc>
                  <a:txBody>
                    <a:bodyPr/>
                    <a:lstStyle/>
                    <a:p>
                      <a:pPr algn="l" rtl="0" fontAlgn="ctr"/>
                      <a:r>
                        <a:rPr lang="en-IN" sz="1800" u="none" strike="noStrike">
                          <a:effectLst/>
                        </a:rPr>
                        <a:t>1</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C106</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KAVITA</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25-12-2020</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u="none" strike="noStrike">
                          <a:effectLst/>
                        </a:rPr>
                        <a:t>5</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C102</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VISHAKHA</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20-01-2021</a:t>
                      </a:r>
                      <a:endParaRPr lang="en-IN" sz="1800" b="0" i="0" u="none" strike="noStrike" dirty="0">
                        <a:solidFill>
                          <a:srgbClr val="000000"/>
                        </a:solidFill>
                        <a:effectLst/>
                        <a:latin typeface="Calibri"/>
                      </a:endParaRPr>
                    </a:p>
                  </a:txBody>
                  <a:tcPr marL="9525" marR="9525" marT="9525" marB="0" anchor="ctr"/>
                </a:tc>
              </a:tr>
              <a:tr h="600075">
                <a:tc>
                  <a:txBody>
                    <a:bodyPr/>
                    <a:lstStyle/>
                    <a:p>
                      <a:pPr algn="l" rtl="0" fontAlgn="ctr"/>
                      <a:r>
                        <a:rPr lang="en-IN" sz="1800" u="none" strike="noStrike">
                          <a:effectLst/>
                        </a:rPr>
                        <a:t>6</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C107</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DHANASHREE</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25-01-2021</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u="none" strike="noStrike">
                          <a:effectLst/>
                        </a:rPr>
                        <a:t>4</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a:effectLst/>
                        </a:rPr>
                        <a:t>C105</a:t>
                      </a:r>
                      <a:endParaRPr lang="en-IN" sz="1800" b="0" i="0" u="none" strike="noStrike">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RAHUL</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18-02-2021</a:t>
                      </a:r>
                      <a:endParaRPr lang="en-IN" sz="1800" b="0" i="0" u="none" strike="noStrike" dirty="0">
                        <a:solidFill>
                          <a:srgbClr val="000000"/>
                        </a:solidFill>
                        <a:effectLst/>
                        <a:latin typeface="Calibri"/>
                      </a:endParaRPr>
                    </a:p>
                  </a:txBody>
                  <a:tcPr marL="9525" marR="9525" marT="9525" marB="0" anchor="ctr"/>
                </a:tc>
              </a:tr>
            </a:tbl>
          </a:graphicData>
        </a:graphic>
      </p:graphicFrame>
      <p:sp>
        <p:nvSpPr>
          <p:cNvPr id="5" name="TextBox 4"/>
          <p:cNvSpPr txBox="1"/>
          <p:nvPr/>
        </p:nvSpPr>
        <p:spPr>
          <a:xfrm>
            <a:off x="2483768" y="1772816"/>
            <a:ext cx="1656184" cy="369332"/>
          </a:xfrm>
          <a:prstGeom prst="rect">
            <a:avLst/>
          </a:prstGeom>
          <a:noFill/>
        </p:spPr>
        <p:txBody>
          <a:bodyPr wrap="square" rtlCol="0">
            <a:spAutoFit/>
          </a:bodyPr>
          <a:lstStyle/>
          <a:p>
            <a:r>
              <a:rPr lang="en-IN" dirty="0" smtClean="0"/>
              <a:t>OUTPUT</a:t>
            </a:r>
            <a:endParaRPr lang="en-IN" dirty="0"/>
          </a:p>
        </p:txBody>
      </p:sp>
      <p:sp>
        <p:nvSpPr>
          <p:cNvPr id="2" name="Rectangle 1"/>
          <p:cNvSpPr/>
          <p:nvPr/>
        </p:nvSpPr>
        <p:spPr>
          <a:xfrm>
            <a:off x="899592" y="572487"/>
            <a:ext cx="7632848" cy="1200329"/>
          </a:xfrm>
          <a:prstGeom prst="rect">
            <a:avLst/>
          </a:prstGeom>
        </p:spPr>
        <p:txBody>
          <a:bodyPr wrap="square">
            <a:spAutoFit/>
          </a:bodyPr>
          <a:lstStyle/>
          <a:p>
            <a:r>
              <a:rPr lang="en-IN" dirty="0"/>
              <a:t>Select </a:t>
            </a:r>
            <a:r>
              <a:rPr lang="en-IN" dirty="0" err="1" smtClean="0"/>
              <a:t>order_no,name</a:t>
            </a:r>
            <a:r>
              <a:rPr lang="en-IN" dirty="0" smtClean="0"/>
              <a:t>, </a:t>
            </a:r>
            <a:r>
              <a:rPr lang="en-IN" dirty="0" err="1" smtClean="0"/>
              <a:t>to_char</a:t>
            </a:r>
            <a:r>
              <a:rPr lang="en-IN" dirty="0" smtClean="0"/>
              <a:t> (</a:t>
            </a:r>
            <a:r>
              <a:rPr lang="en-IN" dirty="0" err="1"/>
              <a:t>order_date,’DD</a:t>
            </a:r>
            <a:r>
              <a:rPr lang="en-IN" dirty="0"/>
              <a:t>/MM/YYYY’) “ORDER DATE” from </a:t>
            </a:r>
            <a:r>
              <a:rPr lang="en-IN" dirty="0" err="1"/>
              <a:t>sales_order</a:t>
            </a:r>
            <a:r>
              <a:rPr lang="en-IN" dirty="0"/>
              <a:t> ,</a:t>
            </a:r>
            <a:r>
              <a:rPr lang="en-IN" dirty="0" err="1"/>
              <a:t>cLient_master</a:t>
            </a:r>
            <a:r>
              <a:rPr lang="en-IN" dirty="0"/>
              <a:t> where </a:t>
            </a:r>
            <a:r>
              <a:rPr lang="en-IN" dirty="0" err="1"/>
              <a:t>client_master.client_no</a:t>
            </a:r>
            <a:r>
              <a:rPr lang="en-IN" dirty="0"/>
              <a:t>=</a:t>
            </a:r>
            <a:r>
              <a:rPr lang="en-IN" dirty="0" err="1"/>
              <a:t>sales_order.client_no</a:t>
            </a:r>
            <a:r>
              <a:rPr lang="en-IN" dirty="0"/>
              <a:t> order by </a:t>
            </a:r>
            <a:r>
              <a:rPr lang="en-IN" dirty="0" err="1"/>
              <a:t>to_char</a:t>
            </a:r>
            <a:r>
              <a:rPr lang="en-IN" dirty="0"/>
              <a:t>(</a:t>
            </a:r>
            <a:r>
              <a:rPr lang="en-IN" dirty="0" err="1"/>
              <a:t>order_date,’DD</a:t>
            </a:r>
            <a:r>
              <a:rPr lang="en-IN" dirty="0"/>
              <a:t>/MM/YYYY’);</a:t>
            </a:r>
            <a:endParaRPr lang="en-IN" dirty="0"/>
          </a:p>
        </p:txBody>
      </p:sp>
    </p:spTree>
    <p:extLst>
      <p:ext uri="{BB962C8B-B14F-4D97-AF65-F5344CB8AC3E}">
        <p14:creationId xmlns:p14="http://schemas.microsoft.com/office/powerpoint/2010/main" val="156508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346050"/>
          </a:xfrm>
        </p:spPr>
        <p:txBody>
          <a:bodyPr>
            <a:noAutofit/>
          </a:bodyPr>
          <a:lstStyle/>
          <a:p>
            <a:pPr algn="l"/>
            <a:r>
              <a:rPr lang="en-IN" sz="3200" dirty="0" smtClean="0"/>
              <a:t>Example 2</a:t>
            </a:r>
            <a:endParaRPr lang="en-IN" sz="3200" dirty="0"/>
          </a:p>
        </p:txBody>
      </p:sp>
      <p:sp>
        <p:nvSpPr>
          <p:cNvPr id="3" name="Content Placeholder 2"/>
          <p:cNvSpPr>
            <a:spLocks noGrp="1"/>
          </p:cNvSpPr>
          <p:nvPr>
            <p:ph idx="1"/>
          </p:nvPr>
        </p:nvSpPr>
        <p:spPr>
          <a:xfrm>
            <a:off x="539552" y="692696"/>
            <a:ext cx="8229600" cy="4525963"/>
          </a:xfrm>
        </p:spPr>
        <p:txBody>
          <a:bodyPr/>
          <a:lstStyle/>
          <a:p>
            <a:r>
              <a:rPr lang="en-IN" sz="1800" dirty="0" smtClean="0"/>
              <a:t>Retrieve The Product Number , their  Description  And total Quantity  Order For Each Product</a:t>
            </a:r>
          </a:p>
          <a:p>
            <a:endParaRPr lang="en-IN" dirty="0"/>
          </a:p>
        </p:txBody>
      </p:sp>
      <p:sp>
        <p:nvSpPr>
          <p:cNvPr id="5" name="TextBox 4"/>
          <p:cNvSpPr txBox="1"/>
          <p:nvPr/>
        </p:nvSpPr>
        <p:spPr>
          <a:xfrm>
            <a:off x="755576" y="1412776"/>
            <a:ext cx="2376264" cy="369332"/>
          </a:xfrm>
          <a:prstGeom prst="rect">
            <a:avLst/>
          </a:prstGeom>
          <a:noFill/>
        </p:spPr>
        <p:txBody>
          <a:bodyPr wrap="square" rtlCol="0">
            <a:spAutoFit/>
          </a:bodyPr>
          <a:lstStyle/>
          <a:p>
            <a:r>
              <a:rPr lang="en-IN" dirty="0" smtClean="0"/>
              <a:t>SALES_ORDER_DETAIL</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2301342866"/>
              </p:ext>
            </p:extLst>
          </p:nvPr>
        </p:nvGraphicFramePr>
        <p:xfrm>
          <a:off x="251520" y="1782108"/>
          <a:ext cx="4788024" cy="4023360"/>
        </p:xfrm>
        <a:graphic>
          <a:graphicData uri="http://schemas.openxmlformats.org/drawingml/2006/table">
            <a:tbl>
              <a:tblPr firstRow="1" bandRow="1">
                <a:tableStyleId>{5C22544A-7EE6-4342-B048-85BDC9FD1C3A}</a:tableStyleId>
              </a:tblPr>
              <a:tblGrid>
                <a:gridCol w="1486342"/>
                <a:gridCol w="1933530"/>
                <a:gridCol w="1368152"/>
              </a:tblGrid>
              <a:tr h="320263">
                <a:tc>
                  <a:txBody>
                    <a:bodyPr/>
                    <a:lstStyle/>
                    <a:p>
                      <a:r>
                        <a:rPr lang="en-IN" dirty="0" smtClean="0"/>
                        <a:t>ORDER_NO</a:t>
                      </a:r>
                      <a:endParaRPr lang="en-IN" dirty="0"/>
                    </a:p>
                  </a:txBody>
                  <a:tcPr/>
                </a:tc>
                <a:tc>
                  <a:txBody>
                    <a:bodyPr/>
                    <a:lstStyle/>
                    <a:p>
                      <a:r>
                        <a:rPr lang="en-IN" dirty="0" smtClean="0"/>
                        <a:t>PRODUCT_NO</a:t>
                      </a:r>
                      <a:endParaRPr lang="en-IN" dirty="0"/>
                    </a:p>
                  </a:txBody>
                  <a:tcPr/>
                </a:tc>
                <a:tc>
                  <a:txBody>
                    <a:bodyPr/>
                    <a:lstStyle/>
                    <a:p>
                      <a:r>
                        <a:rPr lang="en-IN" dirty="0" smtClean="0"/>
                        <a:t>QTY_ORDER</a:t>
                      </a:r>
                      <a:endParaRPr lang="en-IN" dirty="0"/>
                    </a:p>
                  </a:txBody>
                  <a:tcPr/>
                </a:tc>
              </a:tr>
              <a:tr h="255077">
                <a:tc>
                  <a:txBody>
                    <a:bodyPr/>
                    <a:lstStyle/>
                    <a:p>
                      <a:r>
                        <a:rPr lang="en-IN" dirty="0" smtClean="0"/>
                        <a:t>O101</a:t>
                      </a:r>
                      <a:endParaRPr lang="en-IN" dirty="0"/>
                    </a:p>
                  </a:txBody>
                  <a:tcPr/>
                </a:tc>
                <a:tc>
                  <a:txBody>
                    <a:bodyPr/>
                    <a:lstStyle/>
                    <a:p>
                      <a:r>
                        <a:rPr lang="en-IN" dirty="0" smtClean="0"/>
                        <a:t>P1</a:t>
                      </a:r>
                      <a:endParaRPr lang="en-IN" dirty="0"/>
                    </a:p>
                  </a:txBody>
                  <a:tcPr/>
                </a:tc>
                <a:tc>
                  <a:txBody>
                    <a:bodyPr/>
                    <a:lstStyle/>
                    <a:p>
                      <a:r>
                        <a:rPr lang="en-IN" dirty="0" smtClean="0"/>
                        <a:t>100</a:t>
                      </a:r>
                      <a:endParaRPr lang="en-IN" dirty="0"/>
                    </a:p>
                  </a:txBody>
                  <a:tcPr/>
                </a:tc>
              </a:tr>
              <a:tr h="255077">
                <a:tc>
                  <a:txBody>
                    <a:bodyPr/>
                    <a:lstStyle/>
                    <a:p>
                      <a:r>
                        <a:rPr lang="en-IN" dirty="0" smtClean="0"/>
                        <a:t>O101</a:t>
                      </a:r>
                      <a:endParaRPr lang="en-IN" dirty="0"/>
                    </a:p>
                  </a:txBody>
                  <a:tcPr/>
                </a:tc>
                <a:tc>
                  <a:txBody>
                    <a:bodyPr/>
                    <a:lstStyle/>
                    <a:p>
                      <a:r>
                        <a:rPr lang="en-IN" dirty="0" smtClean="0"/>
                        <a:t>P4</a:t>
                      </a:r>
                      <a:endParaRPr lang="en-IN" dirty="0"/>
                    </a:p>
                  </a:txBody>
                  <a:tcPr/>
                </a:tc>
                <a:tc>
                  <a:txBody>
                    <a:bodyPr/>
                    <a:lstStyle/>
                    <a:p>
                      <a:r>
                        <a:rPr lang="en-IN" dirty="0" smtClean="0"/>
                        <a:t>95</a:t>
                      </a:r>
                      <a:endParaRPr lang="en-IN" dirty="0"/>
                    </a:p>
                  </a:txBody>
                  <a:tcPr/>
                </a:tc>
              </a:tr>
              <a:tr h="255077">
                <a:tc>
                  <a:txBody>
                    <a:bodyPr/>
                    <a:lstStyle/>
                    <a:p>
                      <a:r>
                        <a:rPr lang="en-IN" dirty="0" smtClean="0"/>
                        <a:t>O101</a:t>
                      </a:r>
                      <a:endParaRPr lang="en-IN" dirty="0"/>
                    </a:p>
                  </a:txBody>
                  <a:tcPr/>
                </a:tc>
                <a:tc>
                  <a:txBody>
                    <a:bodyPr/>
                    <a:lstStyle/>
                    <a:p>
                      <a:r>
                        <a:rPr lang="en-IN" dirty="0" smtClean="0"/>
                        <a:t>P6</a:t>
                      </a:r>
                      <a:endParaRPr lang="en-IN" dirty="0"/>
                    </a:p>
                  </a:txBody>
                  <a:tcPr/>
                </a:tc>
                <a:tc>
                  <a:txBody>
                    <a:bodyPr/>
                    <a:lstStyle/>
                    <a:p>
                      <a:r>
                        <a:rPr lang="en-IN" dirty="0" smtClean="0"/>
                        <a:t>05</a:t>
                      </a:r>
                      <a:endParaRPr lang="en-IN" dirty="0"/>
                    </a:p>
                  </a:txBody>
                  <a:tcPr/>
                </a:tc>
              </a:tr>
              <a:tr h="255077">
                <a:tc>
                  <a:txBody>
                    <a:bodyPr/>
                    <a:lstStyle/>
                    <a:p>
                      <a:r>
                        <a:rPr lang="en-IN" dirty="0" smtClean="0"/>
                        <a:t>O102</a:t>
                      </a:r>
                      <a:endParaRPr lang="en-IN" dirty="0"/>
                    </a:p>
                  </a:txBody>
                  <a:tcPr/>
                </a:tc>
                <a:tc>
                  <a:txBody>
                    <a:bodyPr/>
                    <a:lstStyle/>
                    <a:p>
                      <a:r>
                        <a:rPr lang="en-IN" dirty="0" smtClean="0"/>
                        <a:t>P2</a:t>
                      </a:r>
                      <a:endParaRPr lang="en-IN" dirty="0"/>
                    </a:p>
                  </a:txBody>
                  <a:tcPr/>
                </a:tc>
                <a:tc>
                  <a:txBody>
                    <a:bodyPr/>
                    <a:lstStyle/>
                    <a:p>
                      <a:r>
                        <a:rPr lang="en-IN" dirty="0" smtClean="0"/>
                        <a:t>08</a:t>
                      </a:r>
                      <a:endParaRPr lang="en-IN" dirty="0"/>
                    </a:p>
                  </a:txBody>
                  <a:tcPr/>
                </a:tc>
              </a:tr>
              <a:tr h="255077">
                <a:tc>
                  <a:txBody>
                    <a:bodyPr/>
                    <a:lstStyle/>
                    <a:p>
                      <a:r>
                        <a:rPr lang="en-IN" dirty="0" smtClean="0"/>
                        <a:t>O102</a:t>
                      </a:r>
                      <a:endParaRPr lang="en-IN" dirty="0"/>
                    </a:p>
                  </a:txBody>
                  <a:tcPr/>
                </a:tc>
                <a:tc>
                  <a:txBody>
                    <a:bodyPr/>
                    <a:lstStyle/>
                    <a:p>
                      <a:r>
                        <a:rPr lang="en-IN" dirty="0" smtClean="0"/>
                        <a:t>P5</a:t>
                      </a:r>
                      <a:endParaRPr lang="en-IN" dirty="0"/>
                    </a:p>
                  </a:txBody>
                  <a:tcPr/>
                </a:tc>
                <a:tc>
                  <a:txBody>
                    <a:bodyPr/>
                    <a:lstStyle/>
                    <a:p>
                      <a:r>
                        <a:rPr lang="en-IN" dirty="0" smtClean="0"/>
                        <a:t>35</a:t>
                      </a:r>
                      <a:endParaRPr lang="en-IN" dirty="0"/>
                    </a:p>
                  </a:txBody>
                  <a:tcPr/>
                </a:tc>
              </a:tr>
              <a:tr h="255077">
                <a:tc>
                  <a:txBody>
                    <a:bodyPr/>
                    <a:lstStyle/>
                    <a:p>
                      <a:r>
                        <a:rPr lang="en-IN" dirty="0" smtClean="0"/>
                        <a:t>O103</a:t>
                      </a:r>
                      <a:endParaRPr lang="en-IN" dirty="0"/>
                    </a:p>
                  </a:txBody>
                  <a:tcPr/>
                </a:tc>
                <a:tc>
                  <a:txBody>
                    <a:bodyPr/>
                    <a:lstStyle/>
                    <a:p>
                      <a:r>
                        <a:rPr lang="en-IN" dirty="0" smtClean="0"/>
                        <a:t>P3</a:t>
                      </a:r>
                      <a:endParaRPr lang="en-IN" dirty="0"/>
                    </a:p>
                  </a:txBody>
                  <a:tcPr/>
                </a:tc>
                <a:tc>
                  <a:txBody>
                    <a:bodyPr/>
                    <a:lstStyle/>
                    <a:p>
                      <a:r>
                        <a:rPr lang="en-IN" dirty="0" smtClean="0"/>
                        <a:t>05</a:t>
                      </a:r>
                      <a:endParaRPr lang="en-IN" dirty="0"/>
                    </a:p>
                  </a:txBody>
                  <a:tcPr/>
                </a:tc>
              </a:tr>
              <a:tr h="255077">
                <a:tc>
                  <a:txBody>
                    <a:bodyPr/>
                    <a:lstStyle/>
                    <a:p>
                      <a:r>
                        <a:rPr lang="en-IN" dirty="0" smtClean="0"/>
                        <a:t>O104</a:t>
                      </a:r>
                      <a:endParaRPr lang="en-IN" dirty="0"/>
                    </a:p>
                  </a:txBody>
                  <a:tcPr/>
                </a:tc>
                <a:tc>
                  <a:txBody>
                    <a:bodyPr/>
                    <a:lstStyle/>
                    <a:p>
                      <a:r>
                        <a:rPr lang="en-IN" dirty="0" smtClean="0"/>
                        <a:t>P1</a:t>
                      </a:r>
                      <a:endParaRPr lang="en-IN" dirty="0"/>
                    </a:p>
                  </a:txBody>
                  <a:tcPr/>
                </a:tc>
                <a:tc>
                  <a:txBody>
                    <a:bodyPr/>
                    <a:lstStyle/>
                    <a:p>
                      <a:r>
                        <a:rPr lang="en-IN" dirty="0" smtClean="0"/>
                        <a:t>36</a:t>
                      </a:r>
                      <a:endParaRPr lang="en-IN" dirty="0"/>
                    </a:p>
                  </a:txBody>
                  <a:tcPr/>
                </a:tc>
              </a:tr>
              <a:tr h="255077">
                <a:tc>
                  <a:txBody>
                    <a:bodyPr/>
                    <a:lstStyle/>
                    <a:p>
                      <a:r>
                        <a:rPr lang="en-IN" dirty="0" smtClean="0"/>
                        <a:t>O105</a:t>
                      </a:r>
                      <a:endParaRPr lang="en-IN" dirty="0"/>
                    </a:p>
                  </a:txBody>
                  <a:tcPr/>
                </a:tc>
                <a:tc>
                  <a:txBody>
                    <a:bodyPr/>
                    <a:lstStyle/>
                    <a:p>
                      <a:r>
                        <a:rPr lang="en-IN" dirty="0" smtClean="0"/>
                        <a:t>P6</a:t>
                      </a:r>
                      <a:endParaRPr lang="en-IN" dirty="0"/>
                    </a:p>
                  </a:txBody>
                  <a:tcPr/>
                </a:tc>
                <a:tc>
                  <a:txBody>
                    <a:bodyPr/>
                    <a:lstStyle/>
                    <a:p>
                      <a:r>
                        <a:rPr lang="en-IN" dirty="0" smtClean="0"/>
                        <a:t>43</a:t>
                      </a:r>
                      <a:endParaRPr lang="en-IN" dirty="0"/>
                    </a:p>
                  </a:txBody>
                  <a:tcPr/>
                </a:tc>
              </a:tr>
              <a:tr h="255077">
                <a:tc>
                  <a:txBody>
                    <a:bodyPr/>
                    <a:lstStyle/>
                    <a:p>
                      <a:r>
                        <a:rPr lang="en-IN" dirty="0" smtClean="0"/>
                        <a:t>O105</a:t>
                      </a:r>
                      <a:endParaRPr lang="en-IN" dirty="0"/>
                    </a:p>
                  </a:txBody>
                  <a:tcPr/>
                </a:tc>
                <a:tc>
                  <a:txBody>
                    <a:bodyPr/>
                    <a:lstStyle/>
                    <a:p>
                      <a:r>
                        <a:rPr lang="en-IN" dirty="0" smtClean="0"/>
                        <a:t>P4</a:t>
                      </a:r>
                      <a:endParaRPr lang="en-IN" dirty="0"/>
                    </a:p>
                  </a:txBody>
                  <a:tcPr/>
                </a:tc>
                <a:tc>
                  <a:txBody>
                    <a:bodyPr/>
                    <a:lstStyle/>
                    <a:p>
                      <a:r>
                        <a:rPr lang="en-IN" dirty="0" smtClean="0"/>
                        <a:t>55</a:t>
                      </a:r>
                      <a:endParaRPr lang="en-IN" dirty="0"/>
                    </a:p>
                  </a:txBody>
                  <a:tcPr/>
                </a:tc>
              </a:tr>
              <a:tr h="255077">
                <a:tc>
                  <a:txBody>
                    <a:bodyPr/>
                    <a:lstStyle/>
                    <a:p>
                      <a:r>
                        <a:rPr lang="en-IN" dirty="0" smtClean="0"/>
                        <a:t>O106</a:t>
                      </a:r>
                      <a:endParaRPr lang="en-IN" dirty="0"/>
                    </a:p>
                  </a:txBody>
                  <a:tcPr/>
                </a:tc>
                <a:tc>
                  <a:txBody>
                    <a:bodyPr/>
                    <a:lstStyle/>
                    <a:p>
                      <a:r>
                        <a:rPr lang="en-IN" dirty="0" smtClean="0"/>
                        <a:t>P6</a:t>
                      </a:r>
                      <a:endParaRPr lang="en-IN" dirty="0"/>
                    </a:p>
                  </a:txBody>
                  <a:tcPr/>
                </a:tc>
                <a:tc>
                  <a:txBody>
                    <a:bodyPr/>
                    <a:lstStyle/>
                    <a:p>
                      <a:r>
                        <a:rPr lang="en-IN" dirty="0" smtClean="0"/>
                        <a:t>10</a:t>
                      </a:r>
                      <a:endParaRPr lang="en-IN"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66119302"/>
              </p:ext>
            </p:extLst>
          </p:nvPr>
        </p:nvGraphicFramePr>
        <p:xfrm>
          <a:off x="5652120" y="1408162"/>
          <a:ext cx="3024336" cy="4206240"/>
        </p:xfrm>
        <a:graphic>
          <a:graphicData uri="http://schemas.openxmlformats.org/drawingml/2006/table">
            <a:tbl>
              <a:tblPr firstRow="1" bandRow="1">
                <a:tableStyleId>{5C22544A-7EE6-4342-B048-85BDC9FD1C3A}</a:tableStyleId>
              </a:tblPr>
              <a:tblGrid>
                <a:gridCol w="1512168"/>
                <a:gridCol w="1512168"/>
              </a:tblGrid>
              <a:tr h="238936">
                <a:tc>
                  <a:txBody>
                    <a:bodyPr/>
                    <a:lstStyle/>
                    <a:p>
                      <a:r>
                        <a:rPr lang="en-IN" dirty="0" smtClean="0"/>
                        <a:t>PRODUC _NO</a:t>
                      </a:r>
                      <a:endParaRPr lang="en-IN" dirty="0"/>
                    </a:p>
                  </a:txBody>
                  <a:tcPr/>
                </a:tc>
                <a:tc>
                  <a:txBody>
                    <a:bodyPr/>
                    <a:lstStyle/>
                    <a:p>
                      <a:r>
                        <a:rPr lang="en-IN" dirty="0" smtClean="0"/>
                        <a:t>DESCRIPTION</a:t>
                      </a:r>
                      <a:endParaRPr lang="en-IN" dirty="0"/>
                    </a:p>
                  </a:txBody>
                  <a:tcPr/>
                </a:tc>
              </a:tr>
              <a:tr h="238936">
                <a:tc>
                  <a:txBody>
                    <a:bodyPr/>
                    <a:lstStyle/>
                    <a:p>
                      <a:r>
                        <a:rPr lang="en-IN" dirty="0" smtClean="0"/>
                        <a:t>P1</a:t>
                      </a:r>
                      <a:endParaRPr lang="en-IN" dirty="0"/>
                    </a:p>
                  </a:txBody>
                  <a:tcPr/>
                </a:tc>
                <a:tc>
                  <a:txBody>
                    <a:bodyPr/>
                    <a:lstStyle/>
                    <a:p>
                      <a:r>
                        <a:rPr lang="en-IN" dirty="0" smtClean="0"/>
                        <a:t>MOUSE</a:t>
                      </a:r>
                      <a:endParaRPr lang="en-IN" dirty="0"/>
                    </a:p>
                  </a:txBody>
                  <a:tcPr/>
                </a:tc>
              </a:tr>
              <a:tr h="238936">
                <a:tc>
                  <a:txBody>
                    <a:bodyPr/>
                    <a:lstStyle/>
                    <a:p>
                      <a:r>
                        <a:rPr lang="en-IN" dirty="0" smtClean="0"/>
                        <a:t>P2</a:t>
                      </a:r>
                      <a:endParaRPr lang="en-IN" dirty="0"/>
                    </a:p>
                  </a:txBody>
                  <a:tcPr/>
                </a:tc>
                <a:tc>
                  <a:txBody>
                    <a:bodyPr/>
                    <a:lstStyle/>
                    <a:p>
                      <a:r>
                        <a:rPr lang="en-IN" dirty="0" smtClean="0"/>
                        <a:t>PRINTER</a:t>
                      </a:r>
                      <a:endParaRPr lang="en-IN" dirty="0"/>
                    </a:p>
                  </a:txBody>
                  <a:tcPr/>
                </a:tc>
              </a:tr>
              <a:tr h="238936">
                <a:tc>
                  <a:txBody>
                    <a:bodyPr/>
                    <a:lstStyle/>
                    <a:p>
                      <a:r>
                        <a:rPr lang="en-IN" dirty="0" smtClean="0"/>
                        <a:t>P3</a:t>
                      </a:r>
                      <a:endParaRPr lang="en-IN" dirty="0"/>
                    </a:p>
                  </a:txBody>
                  <a:tcPr/>
                </a:tc>
                <a:tc>
                  <a:txBody>
                    <a:bodyPr/>
                    <a:lstStyle/>
                    <a:p>
                      <a:r>
                        <a:rPr lang="en-IN" dirty="0" smtClean="0"/>
                        <a:t>SCANNER</a:t>
                      </a:r>
                      <a:endParaRPr lang="en-IN" dirty="0"/>
                    </a:p>
                  </a:txBody>
                  <a:tcPr/>
                </a:tc>
              </a:tr>
              <a:tr h="238936">
                <a:tc>
                  <a:txBody>
                    <a:bodyPr/>
                    <a:lstStyle/>
                    <a:p>
                      <a:r>
                        <a:rPr lang="en-IN" dirty="0" smtClean="0"/>
                        <a:t>P4</a:t>
                      </a:r>
                      <a:endParaRPr lang="en-IN" dirty="0"/>
                    </a:p>
                  </a:txBody>
                  <a:tcPr/>
                </a:tc>
                <a:tc>
                  <a:txBody>
                    <a:bodyPr/>
                    <a:lstStyle/>
                    <a:p>
                      <a:r>
                        <a:rPr lang="en-IN" dirty="0" smtClean="0"/>
                        <a:t>KEYBOARD</a:t>
                      </a:r>
                      <a:endParaRPr lang="en-IN" dirty="0"/>
                    </a:p>
                  </a:txBody>
                  <a:tcPr/>
                </a:tc>
              </a:tr>
              <a:tr h="238936">
                <a:tc>
                  <a:txBody>
                    <a:bodyPr/>
                    <a:lstStyle/>
                    <a:p>
                      <a:r>
                        <a:rPr lang="en-IN" dirty="0" smtClean="0"/>
                        <a:t>P5</a:t>
                      </a:r>
                      <a:endParaRPr lang="en-IN" dirty="0"/>
                    </a:p>
                  </a:txBody>
                  <a:tcPr/>
                </a:tc>
                <a:tc>
                  <a:txBody>
                    <a:bodyPr/>
                    <a:lstStyle/>
                    <a:p>
                      <a:r>
                        <a:rPr lang="en-IN" dirty="0" smtClean="0"/>
                        <a:t>MONITOR</a:t>
                      </a:r>
                      <a:endParaRPr lang="en-IN" dirty="0"/>
                    </a:p>
                  </a:txBody>
                  <a:tcPr/>
                </a:tc>
              </a:tr>
              <a:tr h="238936">
                <a:tc>
                  <a:txBody>
                    <a:bodyPr/>
                    <a:lstStyle/>
                    <a:p>
                      <a:r>
                        <a:rPr lang="en-IN" dirty="0" smtClean="0"/>
                        <a:t>P6</a:t>
                      </a:r>
                      <a:endParaRPr lang="en-IN" dirty="0"/>
                    </a:p>
                  </a:txBody>
                  <a:tcPr/>
                </a:tc>
                <a:tc>
                  <a:txBody>
                    <a:bodyPr/>
                    <a:lstStyle/>
                    <a:p>
                      <a:r>
                        <a:rPr lang="en-IN" dirty="0" smtClean="0"/>
                        <a:t>CD DRIVE</a:t>
                      </a:r>
                      <a:endParaRPr lang="en-IN" dirty="0"/>
                    </a:p>
                  </a:txBody>
                  <a:tcPr/>
                </a:tc>
              </a:tr>
              <a:tr h="238936">
                <a:tc>
                  <a:txBody>
                    <a:bodyPr/>
                    <a:lstStyle/>
                    <a:p>
                      <a:r>
                        <a:rPr lang="en-IN" dirty="0" smtClean="0"/>
                        <a:t>P7</a:t>
                      </a:r>
                      <a:endParaRPr lang="en-IN" dirty="0"/>
                    </a:p>
                  </a:txBody>
                  <a:tcPr/>
                </a:tc>
                <a:tc>
                  <a:txBody>
                    <a:bodyPr/>
                    <a:lstStyle/>
                    <a:p>
                      <a:r>
                        <a:rPr lang="en-IN" dirty="0" smtClean="0"/>
                        <a:t>HDD</a:t>
                      </a:r>
                      <a:endParaRPr lang="en-IN" dirty="0"/>
                    </a:p>
                  </a:txBody>
                  <a:tcPr/>
                </a:tc>
              </a:tr>
              <a:tr h="412409">
                <a:tc>
                  <a:txBody>
                    <a:bodyPr/>
                    <a:lstStyle/>
                    <a:p>
                      <a:r>
                        <a:rPr lang="en-IN" dirty="0" smtClean="0"/>
                        <a:t>P8</a:t>
                      </a:r>
                      <a:endParaRPr lang="en-IN" dirty="0"/>
                    </a:p>
                  </a:txBody>
                  <a:tcPr/>
                </a:tc>
                <a:tc>
                  <a:txBody>
                    <a:bodyPr/>
                    <a:lstStyle/>
                    <a:p>
                      <a:r>
                        <a:rPr lang="en-IN" dirty="0" smtClean="0"/>
                        <a:t>CCTV</a:t>
                      </a:r>
                      <a:r>
                        <a:rPr lang="en-IN" baseline="0" dirty="0" smtClean="0"/>
                        <a:t> CAMERA</a:t>
                      </a:r>
                      <a:endParaRPr lang="en-IN" dirty="0"/>
                    </a:p>
                  </a:txBody>
                  <a:tcPr/>
                </a:tc>
              </a:tr>
              <a:tr h="412409">
                <a:tc>
                  <a:txBody>
                    <a:bodyPr/>
                    <a:lstStyle/>
                    <a:p>
                      <a:r>
                        <a:rPr lang="en-IN" dirty="0" smtClean="0"/>
                        <a:t>P9</a:t>
                      </a:r>
                      <a:endParaRPr lang="en-IN" dirty="0"/>
                    </a:p>
                  </a:txBody>
                  <a:tcPr/>
                </a:tc>
                <a:tc>
                  <a:txBody>
                    <a:bodyPr/>
                    <a:lstStyle/>
                    <a:p>
                      <a:r>
                        <a:rPr lang="en-IN" dirty="0" smtClean="0"/>
                        <a:t>XEROX</a:t>
                      </a:r>
                      <a:r>
                        <a:rPr lang="en-IN" baseline="0" dirty="0" smtClean="0"/>
                        <a:t> MACHNE</a:t>
                      </a:r>
                      <a:endParaRPr lang="en-IN" dirty="0"/>
                    </a:p>
                  </a:txBody>
                  <a:tcPr/>
                </a:tc>
              </a:tr>
            </a:tbl>
          </a:graphicData>
        </a:graphic>
      </p:graphicFrame>
      <p:sp>
        <p:nvSpPr>
          <p:cNvPr id="9" name="TextBox 8"/>
          <p:cNvSpPr txBox="1"/>
          <p:nvPr/>
        </p:nvSpPr>
        <p:spPr>
          <a:xfrm>
            <a:off x="5364088" y="1262951"/>
            <a:ext cx="3600400" cy="369332"/>
          </a:xfrm>
          <a:prstGeom prst="rect">
            <a:avLst/>
          </a:prstGeom>
          <a:noFill/>
        </p:spPr>
        <p:txBody>
          <a:bodyPr wrap="square" rtlCol="0">
            <a:spAutoFit/>
          </a:bodyPr>
          <a:lstStyle/>
          <a:p>
            <a:r>
              <a:rPr lang="en-IN" dirty="0" smtClean="0"/>
              <a:t>PRODUCT_MASTER</a:t>
            </a:r>
            <a:endParaRPr lang="en-IN" dirty="0"/>
          </a:p>
        </p:txBody>
      </p:sp>
      <p:sp>
        <p:nvSpPr>
          <p:cNvPr id="2" name="Rectangle 1"/>
          <p:cNvSpPr/>
          <p:nvPr/>
        </p:nvSpPr>
        <p:spPr>
          <a:xfrm>
            <a:off x="1259632" y="5877272"/>
            <a:ext cx="7560840" cy="1200329"/>
          </a:xfrm>
          <a:prstGeom prst="rect">
            <a:avLst/>
          </a:prstGeom>
        </p:spPr>
        <p:txBody>
          <a:bodyPr wrap="square">
            <a:spAutoFit/>
          </a:bodyPr>
          <a:lstStyle/>
          <a:p>
            <a:r>
              <a:rPr lang="en-IN" dirty="0" smtClean="0"/>
              <a:t>SELECT </a:t>
            </a:r>
            <a:r>
              <a:rPr lang="en-IN" dirty="0" err="1" smtClean="0"/>
              <a:t>sales_order_detail.product_no</a:t>
            </a:r>
            <a:r>
              <a:rPr lang="en-IN" dirty="0"/>
              <a:t>, description, sum(</a:t>
            </a:r>
            <a:r>
              <a:rPr lang="en-IN" dirty="0" err="1"/>
              <a:t>qty_ordered</a:t>
            </a:r>
            <a:r>
              <a:rPr lang="en-IN" dirty="0"/>
              <a:t>) </a:t>
            </a:r>
            <a:r>
              <a:rPr lang="en-IN" dirty="0" smtClean="0"/>
              <a:t> </a:t>
            </a:r>
            <a:r>
              <a:rPr lang="en-IN" dirty="0"/>
              <a:t>FROM SALES_ORDER_DETIL, </a:t>
            </a:r>
            <a:r>
              <a:rPr lang="en-IN" dirty="0" smtClean="0"/>
              <a:t>PRODUCT_MASTER  </a:t>
            </a:r>
            <a:r>
              <a:rPr lang="en-IN" dirty="0"/>
              <a:t>WHERE </a:t>
            </a:r>
            <a:r>
              <a:rPr lang="en-IN" dirty="0" smtClean="0"/>
              <a:t>PRODUCT_MASTER.PRODUCT_NO=SALES_ORDER_DETAIL.PRODUCT_NO </a:t>
            </a:r>
            <a:r>
              <a:rPr lang="en-IN" dirty="0"/>
              <a:t>GROUP BY SALES_ORDERR_DETAIL.PRODUCT_NO, DESCTIPTION;</a:t>
            </a:r>
          </a:p>
        </p:txBody>
      </p:sp>
    </p:spTree>
    <p:extLst>
      <p:ext uri="{BB962C8B-B14F-4D97-AF65-F5344CB8AC3E}">
        <p14:creationId xmlns:p14="http://schemas.microsoft.com/office/powerpoint/2010/main" val="3058658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457200" y="1600200"/>
            <a:ext cx="6851104" cy="4525963"/>
          </a:xfrm>
        </p:spPr>
        <p:txBody>
          <a:bodyPr>
            <a:normAutofit/>
          </a:bodyPr>
          <a:lstStyle/>
          <a:p>
            <a:r>
              <a:rPr lang="en-IN" sz="1400" dirty="0" smtClean="0"/>
              <a:t>SELECT </a:t>
            </a:r>
            <a:r>
              <a:rPr lang="en-IN" sz="1400" dirty="0" err="1" smtClean="0"/>
              <a:t>sales_order_detail.product_no</a:t>
            </a:r>
            <a:r>
              <a:rPr lang="en-IN" sz="1400" dirty="0" smtClean="0"/>
              <a:t>, description, sum(</a:t>
            </a:r>
            <a:r>
              <a:rPr lang="en-IN" sz="1400" dirty="0" err="1" smtClean="0"/>
              <a:t>qty_ordered</a:t>
            </a:r>
            <a:r>
              <a:rPr lang="en-IN" sz="1400" dirty="0" smtClean="0"/>
              <a:t>) ” total QTY ordered” FROM SALES_ORDER_DETIL, PRODUCT_MASTER WHERE PRODUCT_MASTERR.PRODUCT_NO=SALES_ORDER_ETAIL.PRODUCT_NO GROUP BY SALES_ORDERR_DETAIL.PRODUCT_NO, DESCTIPTION;</a:t>
            </a:r>
          </a:p>
          <a:p>
            <a:r>
              <a:rPr lang="en-IN" sz="1400" dirty="0" smtClean="0"/>
              <a:t>OUTPUT AS FOLLOWS</a:t>
            </a:r>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1097759636"/>
              </p:ext>
            </p:extLst>
          </p:nvPr>
        </p:nvGraphicFramePr>
        <p:xfrm>
          <a:off x="827584" y="3212976"/>
          <a:ext cx="6096000" cy="25958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l" rtl="0" fontAlgn="ctr"/>
                      <a:r>
                        <a:rPr lang="en-IN" sz="1800" b="1" i="0" u="none" strike="noStrike" dirty="0">
                          <a:solidFill>
                            <a:srgbClr val="FFFFFF"/>
                          </a:solidFill>
                          <a:effectLst/>
                          <a:latin typeface="Calibri"/>
                        </a:rPr>
                        <a:t>PRODUC _NO</a:t>
                      </a:r>
                    </a:p>
                  </a:txBody>
                  <a:tcPr marL="9525" marR="9525" marT="9525" marB="0" anchor="ctr"/>
                </a:tc>
                <a:tc>
                  <a:txBody>
                    <a:bodyPr/>
                    <a:lstStyle/>
                    <a:p>
                      <a:pPr algn="l" rtl="0" fontAlgn="ctr"/>
                      <a:r>
                        <a:rPr lang="en-IN" sz="1800" b="1" i="0" u="none" strike="noStrike">
                          <a:solidFill>
                            <a:srgbClr val="FFFFFF"/>
                          </a:solidFill>
                          <a:effectLst/>
                          <a:latin typeface="Calibri"/>
                        </a:rPr>
                        <a:t>DESCRIPTION</a:t>
                      </a:r>
                    </a:p>
                  </a:txBody>
                  <a:tcPr marL="9525" marR="9525" marT="9525" marB="0" anchor="ctr"/>
                </a:tc>
                <a:tc>
                  <a:txBody>
                    <a:bodyPr/>
                    <a:lstStyle/>
                    <a:p>
                      <a:pPr algn="l" rtl="0" fontAlgn="ctr"/>
                      <a:r>
                        <a:rPr lang="en-IN" sz="1800" b="1" i="0" u="none" strike="noStrike">
                          <a:solidFill>
                            <a:srgbClr val="FFFFFF"/>
                          </a:solidFill>
                          <a:effectLst/>
                          <a:latin typeface="Calibri"/>
                        </a:rPr>
                        <a:t>TOTAL_QTY_ORDERR</a:t>
                      </a:r>
                    </a:p>
                  </a:txBody>
                  <a:tcPr marL="9525" marR="9525" marT="9525" marB="0" anchor="ctr"/>
                </a:tc>
              </a:tr>
              <a:tr h="370840">
                <a:tc>
                  <a:txBody>
                    <a:bodyPr/>
                    <a:lstStyle/>
                    <a:p>
                      <a:pPr algn="l" rtl="0" fontAlgn="ctr"/>
                      <a:r>
                        <a:rPr lang="en-IN" sz="1800" b="0" i="0" u="none" strike="noStrike">
                          <a:solidFill>
                            <a:srgbClr val="000000"/>
                          </a:solidFill>
                          <a:effectLst/>
                          <a:latin typeface="Calibri"/>
                        </a:rPr>
                        <a:t>P1</a:t>
                      </a:r>
                    </a:p>
                  </a:txBody>
                  <a:tcPr marL="9525" marR="9525" marT="9525" marB="0" anchor="ctr"/>
                </a:tc>
                <a:tc>
                  <a:txBody>
                    <a:bodyPr/>
                    <a:lstStyle/>
                    <a:p>
                      <a:pPr algn="l" rtl="0" fontAlgn="ctr"/>
                      <a:r>
                        <a:rPr lang="en-IN" sz="1800" b="0" i="0" u="none" strike="noStrike">
                          <a:solidFill>
                            <a:srgbClr val="000000"/>
                          </a:solidFill>
                          <a:effectLst/>
                          <a:latin typeface="Calibri"/>
                        </a:rPr>
                        <a:t>MOUSE</a:t>
                      </a:r>
                    </a:p>
                  </a:txBody>
                  <a:tcPr marL="9525" marR="9525" marT="9525" marB="0" anchor="ctr"/>
                </a:tc>
                <a:tc>
                  <a:txBody>
                    <a:bodyPr/>
                    <a:lstStyle/>
                    <a:p>
                      <a:pPr algn="r" fontAlgn="b"/>
                      <a:r>
                        <a:rPr lang="en-IN" sz="1800" b="0" i="0" u="none" strike="noStrike">
                          <a:solidFill>
                            <a:srgbClr val="000000"/>
                          </a:solidFill>
                          <a:effectLst/>
                          <a:latin typeface="Calibri"/>
                        </a:rPr>
                        <a:t>136</a:t>
                      </a:r>
                    </a:p>
                  </a:txBody>
                  <a:tcPr marL="9525" marR="9525" marT="9525" marB="0" anchor="b"/>
                </a:tc>
              </a:tr>
              <a:tr h="370840">
                <a:tc>
                  <a:txBody>
                    <a:bodyPr/>
                    <a:lstStyle/>
                    <a:p>
                      <a:pPr algn="l" rtl="0" fontAlgn="ctr"/>
                      <a:r>
                        <a:rPr lang="en-IN" sz="1800" b="0" i="0" u="none" strike="noStrike">
                          <a:solidFill>
                            <a:srgbClr val="000000"/>
                          </a:solidFill>
                          <a:effectLst/>
                          <a:latin typeface="Calibri"/>
                        </a:rPr>
                        <a:t>P2</a:t>
                      </a:r>
                    </a:p>
                  </a:txBody>
                  <a:tcPr marL="9525" marR="9525" marT="9525" marB="0" anchor="ctr"/>
                </a:tc>
                <a:tc>
                  <a:txBody>
                    <a:bodyPr/>
                    <a:lstStyle/>
                    <a:p>
                      <a:pPr algn="l" rtl="0" fontAlgn="ctr"/>
                      <a:r>
                        <a:rPr lang="en-IN" sz="1800" b="0" i="0" u="none" strike="noStrike" dirty="0">
                          <a:solidFill>
                            <a:srgbClr val="000000"/>
                          </a:solidFill>
                          <a:effectLst/>
                          <a:latin typeface="Calibri"/>
                        </a:rPr>
                        <a:t>PRINTER</a:t>
                      </a:r>
                    </a:p>
                  </a:txBody>
                  <a:tcPr marL="9525" marR="9525" marT="9525" marB="0" anchor="ctr"/>
                </a:tc>
                <a:tc>
                  <a:txBody>
                    <a:bodyPr/>
                    <a:lstStyle/>
                    <a:p>
                      <a:pPr algn="r" fontAlgn="b"/>
                      <a:r>
                        <a:rPr lang="en-IN" sz="1800" b="0" i="0" u="none" strike="noStrike">
                          <a:solidFill>
                            <a:srgbClr val="000000"/>
                          </a:solidFill>
                          <a:effectLst/>
                          <a:latin typeface="Calibri"/>
                        </a:rPr>
                        <a:t>8</a:t>
                      </a:r>
                    </a:p>
                  </a:txBody>
                  <a:tcPr marL="9525" marR="9525" marT="9525" marB="0" anchor="b"/>
                </a:tc>
              </a:tr>
              <a:tr h="370840">
                <a:tc>
                  <a:txBody>
                    <a:bodyPr/>
                    <a:lstStyle/>
                    <a:p>
                      <a:pPr algn="l" rtl="0" fontAlgn="ctr"/>
                      <a:r>
                        <a:rPr lang="en-IN" sz="1800" b="0" i="0" u="none" strike="noStrike">
                          <a:solidFill>
                            <a:srgbClr val="000000"/>
                          </a:solidFill>
                          <a:effectLst/>
                          <a:latin typeface="Calibri"/>
                        </a:rPr>
                        <a:t>P3</a:t>
                      </a:r>
                    </a:p>
                  </a:txBody>
                  <a:tcPr marL="9525" marR="9525" marT="9525" marB="0" anchor="ctr"/>
                </a:tc>
                <a:tc>
                  <a:txBody>
                    <a:bodyPr/>
                    <a:lstStyle/>
                    <a:p>
                      <a:pPr algn="l" rtl="0" fontAlgn="ctr"/>
                      <a:r>
                        <a:rPr lang="en-IN" sz="1800" b="0" i="0" u="none" strike="noStrike">
                          <a:solidFill>
                            <a:srgbClr val="000000"/>
                          </a:solidFill>
                          <a:effectLst/>
                          <a:latin typeface="Calibri"/>
                        </a:rPr>
                        <a:t>SCANNER</a:t>
                      </a:r>
                    </a:p>
                  </a:txBody>
                  <a:tcPr marL="9525" marR="9525" marT="9525" marB="0" anchor="ctr"/>
                </a:tc>
                <a:tc>
                  <a:txBody>
                    <a:bodyPr/>
                    <a:lstStyle/>
                    <a:p>
                      <a:pPr algn="r" fontAlgn="b"/>
                      <a:r>
                        <a:rPr lang="en-IN" sz="1800" b="0" i="0" u="none" strike="noStrike">
                          <a:solidFill>
                            <a:srgbClr val="000000"/>
                          </a:solidFill>
                          <a:effectLst/>
                          <a:latin typeface="Calibri"/>
                        </a:rPr>
                        <a:t>5</a:t>
                      </a:r>
                    </a:p>
                  </a:txBody>
                  <a:tcPr marL="9525" marR="9525" marT="9525" marB="0" anchor="b"/>
                </a:tc>
              </a:tr>
              <a:tr h="370840">
                <a:tc>
                  <a:txBody>
                    <a:bodyPr/>
                    <a:lstStyle/>
                    <a:p>
                      <a:pPr algn="l" rtl="0" fontAlgn="ctr"/>
                      <a:r>
                        <a:rPr lang="en-IN" sz="1800" b="0" i="0" u="none" strike="noStrike">
                          <a:solidFill>
                            <a:srgbClr val="000000"/>
                          </a:solidFill>
                          <a:effectLst/>
                          <a:latin typeface="Calibri"/>
                        </a:rPr>
                        <a:t>P4</a:t>
                      </a:r>
                    </a:p>
                  </a:txBody>
                  <a:tcPr marL="9525" marR="9525" marT="9525" marB="0" anchor="ctr"/>
                </a:tc>
                <a:tc>
                  <a:txBody>
                    <a:bodyPr/>
                    <a:lstStyle/>
                    <a:p>
                      <a:pPr algn="l" rtl="0" fontAlgn="ctr"/>
                      <a:r>
                        <a:rPr lang="en-IN" sz="1800" b="0" i="0" u="none" strike="noStrike">
                          <a:solidFill>
                            <a:srgbClr val="000000"/>
                          </a:solidFill>
                          <a:effectLst/>
                          <a:latin typeface="Calibri"/>
                        </a:rPr>
                        <a:t>KEYBOARD</a:t>
                      </a:r>
                    </a:p>
                  </a:txBody>
                  <a:tcPr marL="9525" marR="9525" marT="9525" marB="0" anchor="ctr"/>
                </a:tc>
                <a:tc>
                  <a:txBody>
                    <a:bodyPr/>
                    <a:lstStyle/>
                    <a:p>
                      <a:pPr algn="r" fontAlgn="b"/>
                      <a:r>
                        <a:rPr lang="en-IN" sz="1800" b="0" i="0" u="none" strike="noStrike">
                          <a:solidFill>
                            <a:srgbClr val="000000"/>
                          </a:solidFill>
                          <a:effectLst/>
                          <a:latin typeface="Calibri"/>
                        </a:rPr>
                        <a:t>150</a:t>
                      </a:r>
                    </a:p>
                  </a:txBody>
                  <a:tcPr marL="9525" marR="9525" marT="9525" marB="0" anchor="b"/>
                </a:tc>
              </a:tr>
              <a:tr h="370840">
                <a:tc>
                  <a:txBody>
                    <a:bodyPr/>
                    <a:lstStyle/>
                    <a:p>
                      <a:pPr algn="l" rtl="0" fontAlgn="ctr"/>
                      <a:r>
                        <a:rPr lang="en-IN" sz="1800" b="0" i="0" u="none" strike="noStrike">
                          <a:solidFill>
                            <a:srgbClr val="000000"/>
                          </a:solidFill>
                          <a:effectLst/>
                          <a:latin typeface="Calibri"/>
                        </a:rPr>
                        <a:t>P5</a:t>
                      </a:r>
                    </a:p>
                  </a:txBody>
                  <a:tcPr marL="9525" marR="9525" marT="9525" marB="0" anchor="ctr"/>
                </a:tc>
                <a:tc>
                  <a:txBody>
                    <a:bodyPr/>
                    <a:lstStyle/>
                    <a:p>
                      <a:pPr algn="l" rtl="0" fontAlgn="ctr"/>
                      <a:r>
                        <a:rPr lang="en-IN" sz="1800" b="0" i="0" u="none" strike="noStrike">
                          <a:solidFill>
                            <a:srgbClr val="000000"/>
                          </a:solidFill>
                          <a:effectLst/>
                          <a:latin typeface="Calibri"/>
                        </a:rPr>
                        <a:t>MONITOR</a:t>
                      </a:r>
                    </a:p>
                  </a:txBody>
                  <a:tcPr marL="9525" marR="9525" marT="9525" marB="0" anchor="ctr"/>
                </a:tc>
                <a:tc>
                  <a:txBody>
                    <a:bodyPr/>
                    <a:lstStyle/>
                    <a:p>
                      <a:pPr algn="r" fontAlgn="b"/>
                      <a:r>
                        <a:rPr lang="en-IN" sz="1800" b="0" i="0" u="none" strike="noStrike">
                          <a:solidFill>
                            <a:srgbClr val="000000"/>
                          </a:solidFill>
                          <a:effectLst/>
                          <a:latin typeface="Calibri"/>
                        </a:rPr>
                        <a:t>35</a:t>
                      </a:r>
                    </a:p>
                  </a:txBody>
                  <a:tcPr marL="9525" marR="9525" marT="9525" marB="0" anchor="b"/>
                </a:tc>
              </a:tr>
              <a:tr h="370840">
                <a:tc>
                  <a:txBody>
                    <a:bodyPr/>
                    <a:lstStyle/>
                    <a:p>
                      <a:pPr algn="l" rtl="0" fontAlgn="ctr"/>
                      <a:r>
                        <a:rPr lang="en-IN" sz="1800" b="0" i="0" u="none" strike="noStrike">
                          <a:solidFill>
                            <a:srgbClr val="000000"/>
                          </a:solidFill>
                          <a:effectLst/>
                          <a:latin typeface="Calibri"/>
                        </a:rPr>
                        <a:t>P6</a:t>
                      </a:r>
                    </a:p>
                  </a:txBody>
                  <a:tcPr marL="9525" marR="9525" marT="9525" marB="0" anchor="ctr"/>
                </a:tc>
                <a:tc>
                  <a:txBody>
                    <a:bodyPr/>
                    <a:lstStyle/>
                    <a:p>
                      <a:pPr algn="l" rtl="0" fontAlgn="ctr"/>
                      <a:r>
                        <a:rPr lang="en-IN" sz="1800" b="0" i="0" u="none" strike="noStrike">
                          <a:solidFill>
                            <a:srgbClr val="000000"/>
                          </a:solidFill>
                          <a:effectLst/>
                          <a:latin typeface="Calibri"/>
                        </a:rPr>
                        <a:t>CD DRIVE</a:t>
                      </a:r>
                    </a:p>
                  </a:txBody>
                  <a:tcPr marL="9525" marR="9525" marT="9525" marB="0" anchor="ctr"/>
                </a:tc>
                <a:tc>
                  <a:txBody>
                    <a:bodyPr/>
                    <a:lstStyle/>
                    <a:p>
                      <a:pPr algn="r" fontAlgn="b"/>
                      <a:r>
                        <a:rPr lang="en-IN" sz="1800" b="0" i="0" u="none" strike="noStrike" dirty="0">
                          <a:solidFill>
                            <a:srgbClr val="000000"/>
                          </a:solidFill>
                          <a:effectLst/>
                          <a:latin typeface="Calibri"/>
                        </a:rPr>
                        <a:t>58</a:t>
                      </a:r>
                    </a:p>
                  </a:txBody>
                  <a:tcPr marL="9525" marR="9525" marT="9525" marB="0" anchor="b"/>
                </a:tc>
              </a:tr>
            </a:tbl>
          </a:graphicData>
        </a:graphic>
      </p:graphicFrame>
    </p:spTree>
    <p:extLst>
      <p:ext uri="{BB962C8B-B14F-4D97-AF65-F5344CB8AC3E}">
        <p14:creationId xmlns:p14="http://schemas.microsoft.com/office/powerpoint/2010/main" val="868254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903" y="404664"/>
            <a:ext cx="8229600" cy="504056"/>
          </a:xfrm>
        </p:spPr>
        <p:txBody>
          <a:bodyPr>
            <a:noAutofit/>
          </a:bodyPr>
          <a:lstStyle/>
          <a:p>
            <a:r>
              <a:rPr lang="en-IN" sz="2400" dirty="0" smtClean="0"/>
              <a:t>USING UNION,INTERSECT ,MINUS CLAUS</a:t>
            </a:r>
            <a:endParaRPr lang="en-IN" sz="2400" dirty="0"/>
          </a:p>
        </p:txBody>
      </p:sp>
      <p:sp>
        <p:nvSpPr>
          <p:cNvPr id="3" name="Content Placeholder 2"/>
          <p:cNvSpPr>
            <a:spLocks noGrp="1"/>
          </p:cNvSpPr>
          <p:nvPr>
            <p:ph idx="1"/>
          </p:nvPr>
        </p:nvSpPr>
        <p:spPr>
          <a:xfrm>
            <a:off x="499903" y="980728"/>
            <a:ext cx="8229600" cy="3949899"/>
          </a:xfrm>
        </p:spPr>
        <p:txBody>
          <a:bodyPr/>
          <a:lstStyle/>
          <a:p>
            <a:r>
              <a:rPr lang="en-IN" sz="2000" dirty="0" smtClean="0"/>
              <a:t>UNION CLAUSE: multiple queries can be put </a:t>
            </a:r>
            <a:r>
              <a:rPr lang="en-IN" sz="2000" dirty="0" err="1" smtClean="0"/>
              <a:t>togetherr</a:t>
            </a:r>
            <a:r>
              <a:rPr lang="en-IN" sz="2000" dirty="0" smtClean="0"/>
              <a:t> and their output combined using the union clause. The union </a:t>
            </a:r>
            <a:r>
              <a:rPr lang="en-IN" sz="2000" dirty="0" err="1" smtClean="0"/>
              <a:t>claues</a:t>
            </a:r>
            <a:r>
              <a:rPr lang="en-IN" sz="2000" dirty="0" smtClean="0"/>
              <a:t> merges the output of two or more queries into as ingle set of rows and columns</a:t>
            </a:r>
          </a:p>
          <a:p>
            <a:r>
              <a:rPr lang="en-IN" sz="1800" dirty="0" smtClean="0"/>
              <a:t>Output= </a:t>
            </a:r>
            <a:r>
              <a:rPr lang="en-IN" sz="1800" dirty="0"/>
              <a:t>Records only in query </a:t>
            </a:r>
            <a:r>
              <a:rPr lang="en-IN" sz="1800" dirty="0" smtClean="0"/>
              <a:t>One + Records </a:t>
            </a:r>
            <a:r>
              <a:rPr lang="en-IN" sz="1800" dirty="0"/>
              <a:t>only in query </a:t>
            </a:r>
            <a:r>
              <a:rPr lang="en-IN" sz="1800" dirty="0" smtClean="0"/>
              <a:t>Two+ single set of records  which is common in both queries</a:t>
            </a:r>
            <a:endParaRPr lang="en-IN" sz="1800" dirty="0"/>
          </a:p>
          <a:p>
            <a:pPr algn="ctr"/>
            <a:endParaRPr lang="en-IN" sz="1800" dirty="0"/>
          </a:p>
          <a:p>
            <a:pPr marL="0" indent="0">
              <a:buNone/>
            </a:pPr>
            <a:endParaRPr lang="en-IN" dirty="0"/>
          </a:p>
        </p:txBody>
      </p:sp>
      <p:sp>
        <p:nvSpPr>
          <p:cNvPr id="4" name="Oval 3"/>
          <p:cNvSpPr/>
          <p:nvPr/>
        </p:nvSpPr>
        <p:spPr>
          <a:xfrm>
            <a:off x="539552" y="3284984"/>
            <a:ext cx="4248472" cy="2708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Records only in query </a:t>
            </a:r>
          </a:p>
          <a:p>
            <a:pPr algn="ctr"/>
            <a:r>
              <a:rPr lang="en-IN" dirty="0" smtClean="0"/>
              <a:t>one</a:t>
            </a:r>
            <a:endParaRPr lang="en-IN" dirty="0"/>
          </a:p>
        </p:txBody>
      </p:sp>
      <p:sp>
        <p:nvSpPr>
          <p:cNvPr id="7" name="Arc 6"/>
          <p:cNvSpPr/>
          <p:nvPr/>
        </p:nvSpPr>
        <p:spPr>
          <a:xfrm>
            <a:off x="4932040" y="4437112"/>
            <a:ext cx="1080120" cy="216024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Oval 4"/>
          <p:cNvSpPr/>
          <p:nvPr/>
        </p:nvSpPr>
        <p:spPr>
          <a:xfrm>
            <a:off x="4067944" y="3284984"/>
            <a:ext cx="4248472" cy="29249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Records only in query </a:t>
            </a:r>
          </a:p>
          <a:p>
            <a:pPr algn="ctr"/>
            <a:r>
              <a:rPr lang="en-IN" dirty="0" smtClean="0"/>
              <a:t>Two</a:t>
            </a:r>
            <a:endParaRPr lang="en-IN" dirty="0"/>
          </a:p>
        </p:txBody>
      </p:sp>
      <p:sp>
        <p:nvSpPr>
          <p:cNvPr id="8" name="Oval 7"/>
          <p:cNvSpPr/>
          <p:nvPr/>
        </p:nvSpPr>
        <p:spPr>
          <a:xfrm>
            <a:off x="3878209" y="3717032"/>
            <a:ext cx="909815" cy="180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Common records in both queries</a:t>
            </a:r>
            <a:endParaRPr lang="en-IN" sz="1200" dirty="0"/>
          </a:p>
        </p:txBody>
      </p:sp>
    </p:spTree>
    <p:extLst>
      <p:ext uri="{BB962C8B-B14F-4D97-AF65-F5344CB8AC3E}">
        <p14:creationId xmlns:p14="http://schemas.microsoft.com/office/powerpoint/2010/main" val="1156293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19/03/21</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7" y="1600200"/>
            <a:ext cx="805008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083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229600" cy="4525963"/>
          </a:xfrm>
        </p:spPr>
        <p:txBody>
          <a:bodyPr>
            <a:normAutofit/>
          </a:bodyPr>
          <a:lstStyle/>
          <a:p>
            <a:r>
              <a:rPr lang="en-IN" sz="2000" dirty="0" smtClean="0"/>
              <a:t>Union :- Retrieve </a:t>
            </a:r>
            <a:r>
              <a:rPr lang="en-IN" sz="2000" dirty="0" smtClean="0"/>
              <a:t>the names of all the client and salesmen  in the city of “NAGPUR” from the tables </a:t>
            </a:r>
            <a:r>
              <a:rPr lang="en-IN" sz="2000" dirty="0" err="1" smtClean="0"/>
              <a:t>client_master</a:t>
            </a:r>
            <a:r>
              <a:rPr lang="en-IN" sz="2000" dirty="0" smtClean="0"/>
              <a:t> and </a:t>
            </a:r>
            <a:r>
              <a:rPr lang="en-IN" sz="2000" dirty="0" err="1" smtClean="0"/>
              <a:t>sales_master</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710675579"/>
              </p:ext>
            </p:extLst>
          </p:nvPr>
        </p:nvGraphicFramePr>
        <p:xfrm>
          <a:off x="395536" y="2132856"/>
          <a:ext cx="3312368" cy="3972560"/>
        </p:xfrm>
        <a:graphic>
          <a:graphicData uri="http://schemas.openxmlformats.org/drawingml/2006/table">
            <a:tbl>
              <a:tblPr firstRow="1" bandRow="1">
                <a:tableStyleId>{5C22544A-7EE6-4342-B048-85BDC9FD1C3A}</a:tableStyleId>
              </a:tblPr>
              <a:tblGrid>
                <a:gridCol w="1152128"/>
                <a:gridCol w="936104"/>
                <a:gridCol w="1224136"/>
              </a:tblGrid>
              <a:tr h="0">
                <a:tc>
                  <a:txBody>
                    <a:bodyPr/>
                    <a:lstStyle/>
                    <a:p>
                      <a:r>
                        <a:rPr lang="en-IN" dirty="0" err="1" smtClean="0"/>
                        <a:t>Client_no</a:t>
                      </a:r>
                      <a:endParaRPr lang="en-IN" dirty="0"/>
                    </a:p>
                  </a:txBody>
                  <a:tcPr/>
                </a:tc>
                <a:tc>
                  <a:txBody>
                    <a:bodyPr/>
                    <a:lstStyle/>
                    <a:p>
                      <a:r>
                        <a:rPr lang="en-IN" dirty="0" smtClean="0"/>
                        <a:t>Name</a:t>
                      </a:r>
                      <a:endParaRPr lang="en-IN" dirty="0"/>
                    </a:p>
                  </a:txBody>
                  <a:tcPr/>
                </a:tc>
                <a:tc>
                  <a:txBody>
                    <a:bodyPr/>
                    <a:lstStyle/>
                    <a:p>
                      <a:r>
                        <a:rPr lang="en-IN" dirty="0" smtClean="0"/>
                        <a:t>City</a:t>
                      </a:r>
                      <a:endParaRPr lang="en-IN" dirty="0"/>
                    </a:p>
                  </a:txBody>
                  <a:tcPr/>
                </a:tc>
              </a:tr>
              <a:tr h="370840">
                <a:tc>
                  <a:txBody>
                    <a:bodyPr/>
                    <a:lstStyle/>
                    <a:p>
                      <a:r>
                        <a:rPr lang="en-IN" dirty="0" smtClean="0"/>
                        <a:t>C1</a:t>
                      </a:r>
                      <a:endParaRPr lang="en-IN" dirty="0"/>
                    </a:p>
                  </a:txBody>
                  <a:tcPr/>
                </a:tc>
                <a:tc>
                  <a:txBody>
                    <a:bodyPr/>
                    <a:lstStyle/>
                    <a:p>
                      <a:r>
                        <a:rPr lang="en-IN" dirty="0" smtClean="0"/>
                        <a:t>AADYA</a:t>
                      </a:r>
                      <a:endParaRPr lang="en-IN" dirty="0"/>
                    </a:p>
                  </a:txBody>
                  <a:tcPr/>
                </a:tc>
                <a:tc>
                  <a:txBody>
                    <a:bodyPr/>
                    <a:lstStyle/>
                    <a:p>
                      <a:r>
                        <a:rPr lang="en-IN" dirty="0" smtClean="0"/>
                        <a:t>GONDIA</a:t>
                      </a:r>
                      <a:endParaRPr lang="en-IN" dirty="0"/>
                    </a:p>
                  </a:txBody>
                  <a:tcPr/>
                </a:tc>
              </a:tr>
              <a:tr h="370840">
                <a:tc>
                  <a:txBody>
                    <a:bodyPr/>
                    <a:lstStyle/>
                    <a:p>
                      <a:r>
                        <a:rPr lang="en-IN" dirty="0" smtClean="0"/>
                        <a:t>C2</a:t>
                      </a:r>
                      <a:endParaRPr lang="en-IN" dirty="0"/>
                    </a:p>
                  </a:txBody>
                  <a:tcPr/>
                </a:tc>
                <a:tc>
                  <a:txBody>
                    <a:bodyPr/>
                    <a:lstStyle/>
                    <a:p>
                      <a:r>
                        <a:rPr lang="en-IN" dirty="0" smtClean="0"/>
                        <a:t>SHUBH</a:t>
                      </a:r>
                      <a:endParaRPr lang="en-IN" dirty="0"/>
                    </a:p>
                  </a:txBody>
                  <a:tcPr/>
                </a:tc>
                <a:tc>
                  <a:txBody>
                    <a:bodyPr/>
                    <a:lstStyle/>
                    <a:p>
                      <a:r>
                        <a:rPr lang="en-IN" dirty="0" smtClean="0"/>
                        <a:t>NAGPUR</a:t>
                      </a:r>
                      <a:endParaRPr lang="en-IN" dirty="0"/>
                    </a:p>
                  </a:txBody>
                  <a:tcPr/>
                </a:tc>
              </a:tr>
              <a:tr h="370840">
                <a:tc>
                  <a:txBody>
                    <a:bodyPr/>
                    <a:lstStyle/>
                    <a:p>
                      <a:r>
                        <a:rPr lang="en-IN" dirty="0" smtClean="0"/>
                        <a:t>C3</a:t>
                      </a:r>
                      <a:endParaRPr lang="en-IN" dirty="0"/>
                    </a:p>
                  </a:txBody>
                  <a:tcPr/>
                </a:tc>
                <a:tc>
                  <a:txBody>
                    <a:bodyPr/>
                    <a:lstStyle/>
                    <a:p>
                      <a:r>
                        <a:rPr lang="en-IN" dirty="0" smtClean="0"/>
                        <a:t>GARGI</a:t>
                      </a:r>
                      <a:endParaRPr lang="en-IN" dirty="0"/>
                    </a:p>
                  </a:txBody>
                  <a:tcPr/>
                </a:tc>
                <a:tc>
                  <a:txBody>
                    <a:bodyPr/>
                    <a:lstStyle/>
                    <a:p>
                      <a:r>
                        <a:rPr lang="en-IN" dirty="0" smtClean="0"/>
                        <a:t>PUNE</a:t>
                      </a:r>
                      <a:endParaRPr lang="en-IN" dirty="0"/>
                    </a:p>
                  </a:txBody>
                  <a:tcPr/>
                </a:tc>
              </a:tr>
              <a:tr h="370840">
                <a:tc>
                  <a:txBody>
                    <a:bodyPr/>
                    <a:lstStyle/>
                    <a:p>
                      <a:r>
                        <a:rPr lang="en-IN" dirty="0" smtClean="0"/>
                        <a:t>C4</a:t>
                      </a:r>
                      <a:endParaRPr lang="en-IN" dirty="0"/>
                    </a:p>
                  </a:txBody>
                  <a:tcPr/>
                </a:tc>
                <a:tc>
                  <a:txBody>
                    <a:bodyPr/>
                    <a:lstStyle/>
                    <a:p>
                      <a:r>
                        <a:rPr lang="en-IN" dirty="0" smtClean="0"/>
                        <a:t>POORVI</a:t>
                      </a:r>
                      <a:endParaRPr lang="en-IN" dirty="0"/>
                    </a:p>
                  </a:txBody>
                  <a:tcPr/>
                </a:tc>
                <a:tc>
                  <a:txBody>
                    <a:bodyPr/>
                    <a:lstStyle/>
                    <a:p>
                      <a:r>
                        <a:rPr lang="en-IN" dirty="0" smtClean="0"/>
                        <a:t>PUNE</a:t>
                      </a:r>
                      <a:endParaRPr lang="en-IN" dirty="0"/>
                    </a:p>
                  </a:txBody>
                  <a:tcPr/>
                </a:tc>
              </a:tr>
              <a:tr h="370840">
                <a:tc>
                  <a:txBody>
                    <a:bodyPr/>
                    <a:lstStyle/>
                    <a:p>
                      <a:r>
                        <a:rPr lang="en-IN" dirty="0" smtClean="0"/>
                        <a:t>C5</a:t>
                      </a:r>
                      <a:endParaRPr lang="en-IN" dirty="0"/>
                    </a:p>
                  </a:txBody>
                  <a:tcPr/>
                </a:tc>
                <a:tc>
                  <a:txBody>
                    <a:bodyPr/>
                    <a:lstStyle/>
                    <a:p>
                      <a:r>
                        <a:rPr lang="en-IN" dirty="0" smtClean="0"/>
                        <a:t>PAYAL</a:t>
                      </a:r>
                      <a:endParaRPr lang="en-IN" dirty="0"/>
                    </a:p>
                  </a:txBody>
                  <a:tcPr/>
                </a:tc>
                <a:tc>
                  <a:txBody>
                    <a:bodyPr/>
                    <a:lstStyle/>
                    <a:p>
                      <a:r>
                        <a:rPr lang="en-IN" dirty="0" smtClean="0"/>
                        <a:t>AMRAVATI</a:t>
                      </a:r>
                      <a:endParaRPr lang="en-IN" dirty="0"/>
                    </a:p>
                  </a:txBody>
                  <a:tcPr/>
                </a:tc>
              </a:tr>
              <a:tr h="370840">
                <a:tc>
                  <a:txBody>
                    <a:bodyPr/>
                    <a:lstStyle/>
                    <a:p>
                      <a:r>
                        <a:rPr lang="en-IN" dirty="0" smtClean="0"/>
                        <a:t>C6</a:t>
                      </a:r>
                      <a:endParaRPr lang="en-IN" dirty="0"/>
                    </a:p>
                  </a:txBody>
                  <a:tcPr/>
                </a:tc>
                <a:tc>
                  <a:txBody>
                    <a:bodyPr/>
                    <a:lstStyle/>
                    <a:p>
                      <a:r>
                        <a:rPr lang="en-IN" dirty="0" smtClean="0"/>
                        <a:t>DIVYA</a:t>
                      </a:r>
                      <a:endParaRPr lang="en-IN" dirty="0"/>
                    </a:p>
                  </a:txBody>
                  <a:tcPr/>
                </a:tc>
                <a:tc>
                  <a:txBody>
                    <a:bodyPr/>
                    <a:lstStyle/>
                    <a:p>
                      <a:r>
                        <a:rPr lang="en-IN" dirty="0" smtClean="0"/>
                        <a:t>NAGPUR</a:t>
                      </a:r>
                      <a:endParaRPr lang="en-IN" dirty="0"/>
                    </a:p>
                  </a:txBody>
                  <a:tcPr/>
                </a:tc>
              </a:tr>
              <a:tr h="370840">
                <a:tc>
                  <a:txBody>
                    <a:bodyPr/>
                    <a:lstStyle/>
                    <a:p>
                      <a:r>
                        <a:rPr lang="en-IN" dirty="0" smtClean="0"/>
                        <a:t>C7</a:t>
                      </a:r>
                      <a:endParaRPr lang="en-IN" dirty="0"/>
                    </a:p>
                  </a:txBody>
                  <a:tcPr/>
                </a:tc>
                <a:tc>
                  <a:txBody>
                    <a:bodyPr/>
                    <a:lstStyle/>
                    <a:p>
                      <a:r>
                        <a:rPr lang="en-IN" dirty="0" smtClean="0"/>
                        <a:t>ABHAY</a:t>
                      </a:r>
                      <a:endParaRPr lang="en-IN" dirty="0"/>
                    </a:p>
                  </a:txBody>
                  <a:tcPr/>
                </a:tc>
                <a:tc>
                  <a:txBody>
                    <a:bodyPr/>
                    <a:lstStyle/>
                    <a:p>
                      <a:r>
                        <a:rPr lang="en-IN" dirty="0" smtClean="0"/>
                        <a:t>WARDHA</a:t>
                      </a:r>
                      <a:endParaRPr lang="en-IN" dirty="0"/>
                    </a:p>
                  </a:txBody>
                  <a:tcPr/>
                </a:tc>
              </a:tr>
              <a:tr h="370840">
                <a:tc>
                  <a:txBody>
                    <a:bodyPr/>
                    <a:lstStyle/>
                    <a:p>
                      <a:r>
                        <a:rPr lang="en-IN" dirty="0" smtClean="0"/>
                        <a:t>C8</a:t>
                      </a:r>
                      <a:endParaRPr lang="en-IN" dirty="0"/>
                    </a:p>
                  </a:txBody>
                  <a:tcPr/>
                </a:tc>
                <a:tc>
                  <a:txBody>
                    <a:bodyPr/>
                    <a:lstStyle/>
                    <a:p>
                      <a:r>
                        <a:rPr lang="en-IN" dirty="0" smtClean="0"/>
                        <a:t>NIKITA</a:t>
                      </a:r>
                      <a:endParaRPr lang="en-IN" dirty="0"/>
                    </a:p>
                  </a:txBody>
                  <a:tcPr/>
                </a:tc>
                <a:tc>
                  <a:txBody>
                    <a:bodyPr/>
                    <a:lstStyle/>
                    <a:p>
                      <a:r>
                        <a:rPr lang="en-IN" dirty="0" smtClean="0"/>
                        <a:t>NAGPUR</a:t>
                      </a:r>
                      <a:endParaRPr lang="en-IN" dirty="0"/>
                    </a:p>
                  </a:txBody>
                  <a:tcPr/>
                </a:tc>
              </a:tr>
              <a:tr h="370840">
                <a:tc>
                  <a:txBody>
                    <a:bodyPr/>
                    <a:lstStyle/>
                    <a:p>
                      <a:r>
                        <a:rPr lang="en-IN" dirty="0" smtClean="0"/>
                        <a:t>C9</a:t>
                      </a:r>
                      <a:endParaRPr lang="en-IN" dirty="0"/>
                    </a:p>
                  </a:txBody>
                  <a:tcPr/>
                </a:tc>
                <a:tc>
                  <a:txBody>
                    <a:bodyPr/>
                    <a:lstStyle/>
                    <a:p>
                      <a:r>
                        <a:rPr lang="en-IN" dirty="0" smtClean="0"/>
                        <a:t>MONIKA</a:t>
                      </a:r>
                      <a:endParaRPr lang="en-IN" dirty="0"/>
                    </a:p>
                  </a:txBody>
                  <a:tcPr/>
                </a:tc>
                <a:tc>
                  <a:txBody>
                    <a:bodyPr/>
                    <a:lstStyle/>
                    <a:p>
                      <a:r>
                        <a:rPr lang="en-IN" dirty="0" smtClean="0"/>
                        <a:t>GONDIA</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52701852"/>
              </p:ext>
            </p:extLst>
          </p:nvPr>
        </p:nvGraphicFramePr>
        <p:xfrm>
          <a:off x="3923928" y="1844824"/>
          <a:ext cx="4752528" cy="2225040"/>
        </p:xfrm>
        <a:graphic>
          <a:graphicData uri="http://schemas.openxmlformats.org/drawingml/2006/table">
            <a:tbl>
              <a:tblPr firstRow="1" bandRow="1">
                <a:tableStyleId>{5C22544A-7EE6-4342-B048-85BDC9FD1C3A}</a:tableStyleId>
              </a:tblPr>
              <a:tblGrid>
                <a:gridCol w="1725221"/>
                <a:gridCol w="1754308"/>
                <a:gridCol w="1272999"/>
              </a:tblGrid>
              <a:tr h="370840">
                <a:tc>
                  <a:txBody>
                    <a:bodyPr/>
                    <a:lstStyle/>
                    <a:p>
                      <a:r>
                        <a:rPr lang="en-IN" dirty="0" err="1" smtClean="0"/>
                        <a:t>Salesman_no</a:t>
                      </a:r>
                      <a:endParaRPr lang="en-IN" dirty="0"/>
                    </a:p>
                  </a:txBody>
                  <a:tcPr/>
                </a:tc>
                <a:tc>
                  <a:txBody>
                    <a:bodyPr/>
                    <a:lstStyle/>
                    <a:p>
                      <a:r>
                        <a:rPr lang="en-IN" dirty="0" smtClean="0"/>
                        <a:t>Name</a:t>
                      </a:r>
                      <a:endParaRPr lang="en-IN" dirty="0"/>
                    </a:p>
                  </a:txBody>
                  <a:tcPr/>
                </a:tc>
                <a:tc>
                  <a:txBody>
                    <a:bodyPr/>
                    <a:lstStyle/>
                    <a:p>
                      <a:r>
                        <a:rPr lang="en-IN" dirty="0" smtClean="0"/>
                        <a:t>City</a:t>
                      </a:r>
                      <a:endParaRPr lang="en-IN" dirty="0"/>
                    </a:p>
                  </a:txBody>
                  <a:tcPr/>
                </a:tc>
              </a:tr>
              <a:tr h="370840">
                <a:tc>
                  <a:txBody>
                    <a:bodyPr/>
                    <a:lstStyle/>
                    <a:p>
                      <a:r>
                        <a:rPr lang="en-IN" dirty="0" smtClean="0"/>
                        <a:t>S1</a:t>
                      </a:r>
                      <a:endParaRPr lang="en-IN" dirty="0"/>
                    </a:p>
                  </a:txBody>
                  <a:tcPr/>
                </a:tc>
                <a:tc>
                  <a:txBody>
                    <a:bodyPr/>
                    <a:lstStyle/>
                    <a:p>
                      <a:r>
                        <a:rPr lang="en-IN" dirty="0" smtClean="0"/>
                        <a:t>ABOLI</a:t>
                      </a:r>
                      <a:endParaRPr lang="en-IN" dirty="0"/>
                    </a:p>
                  </a:txBody>
                  <a:tcPr/>
                </a:tc>
                <a:tc>
                  <a:txBody>
                    <a:bodyPr/>
                    <a:lstStyle/>
                    <a:p>
                      <a:r>
                        <a:rPr lang="en-IN" dirty="0" smtClean="0"/>
                        <a:t>NAGPUR</a:t>
                      </a:r>
                      <a:endParaRPr lang="en-IN" dirty="0"/>
                    </a:p>
                  </a:txBody>
                  <a:tcPr/>
                </a:tc>
              </a:tr>
              <a:tr h="370840">
                <a:tc>
                  <a:txBody>
                    <a:bodyPr/>
                    <a:lstStyle/>
                    <a:p>
                      <a:r>
                        <a:rPr lang="en-IN" dirty="0" smtClean="0"/>
                        <a:t>S2</a:t>
                      </a:r>
                      <a:endParaRPr lang="en-IN" dirty="0"/>
                    </a:p>
                  </a:txBody>
                  <a:tcPr/>
                </a:tc>
                <a:tc>
                  <a:txBody>
                    <a:bodyPr/>
                    <a:lstStyle/>
                    <a:p>
                      <a:r>
                        <a:rPr lang="en-IN" dirty="0" smtClean="0"/>
                        <a:t>YETHESHYAM</a:t>
                      </a:r>
                      <a:endParaRPr lang="en-IN" dirty="0"/>
                    </a:p>
                  </a:txBody>
                  <a:tcPr/>
                </a:tc>
                <a:tc>
                  <a:txBody>
                    <a:bodyPr/>
                    <a:lstStyle/>
                    <a:p>
                      <a:r>
                        <a:rPr lang="en-IN" dirty="0" smtClean="0"/>
                        <a:t>PUNE</a:t>
                      </a:r>
                      <a:endParaRPr lang="en-IN" dirty="0"/>
                    </a:p>
                  </a:txBody>
                  <a:tcPr/>
                </a:tc>
              </a:tr>
              <a:tr h="370840">
                <a:tc>
                  <a:txBody>
                    <a:bodyPr/>
                    <a:lstStyle/>
                    <a:p>
                      <a:r>
                        <a:rPr lang="en-IN" dirty="0" smtClean="0"/>
                        <a:t>S3</a:t>
                      </a:r>
                      <a:endParaRPr lang="en-IN" dirty="0"/>
                    </a:p>
                  </a:txBody>
                  <a:tcPr/>
                </a:tc>
                <a:tc>
                  <a:txBody>
                    <a:bodyPr/>
                    <a:lstStyle/>
                    <a:p>
                      <a:r>
                        <a:rPr lang="en-IN" dirty="0" smtClean="0"/>
                        <a:t>SHWETA</a:t>
                      </a:r>
                      <a:endParaRPr lang="en-IN" dirty="0"/>
                    </a:p>
                  </a:txBody>
                  <a:tcPr/>
                </a:tc>
                <a:tc>
                  <a:txBody>
                    <a:bodyPr/>
                    <a:lstStyle/>
                    <a:p>
                      <a:r>
                        <a:rPr lang="en-IN" dirty="0" smtClean="0"/>
                        <a:t>NAGPUR</a:t>
                      </a:r>
                      <a:endParaRPr lang="en-IN" dirty="0"/>
                    </a:p>
                  </a:txBody>
                  <a:tcPr/>
                </a:tc>
              </a:tr>
              <a:tr h="370840">
                <a:tc>
                  <a:txBody>
                    <a:bodyPr/>
                    <a:lstStyle/>
                    <a:p>
                      <a:r>
                        <a:rPr lang="en-IN" dirty="0" smtClean="0"/>
                        <a:t>S4</a:t>
                      </a:r>
                      <a:endParaRPr lang="en-IN" dirty="0"/>
                    </a:p>
                  </a:txBody>
                  <a:tcPr/>
                </a:tc>
                <a:tc>
                  <a:txBody>
                    <a:bodyPr/>
                    <a:lstStyle/>
                    <a:p>
                      <a:r>
                        <a:rPr lang="en-IN" dirty="0" smtClean="0"/>
                        <a:t>AACHAL</a:t>
                      </a:r>
                      <a:endParaRPr lang="en-IN" dirty="0"/>
                    </a:p>
                  </a:txBody>
                  <a:tcPr/>
                </a:tc>
                <a:tc>
                  <a:txBody>
                    <a:bodyPr/>
                    <a:lstStyle/>
                    <a:p>
                      <a:r>
                        <a:rPr lang="en-IN" dirty="0" smtClean="0"/>
                        <a:t>AMRAVATI</a:t>
                      </a:r>
                      <a:endParaRPr lang="en-IN" dirty="0"/>
                    </a:p>
                  </a:txBody>
                  <a:tcPr/>
                </a:tc>
              </a:tr>
              <a:tr h="370840">
                <a:tc>
                  <a:txBody>
                    <a:bodyPr/>
                    <a:lstStyle/>
                    <a:p>
                      <a:r>
                        <a:rPr lang="en-IN" dirty="0" smtClean="0"/>
                        <a:t>S5</a:t>
                      </a:r>
                      <a:endParaRPr lang="en-IN" dirty="0"/>
                    </a:p>
                  </a:txBody>
                  <a:tcPr/>
                </a:tc>
                <a:tc>
                  <a:txBody>
                    <a:bodyPr/>
                    <a:lstStyle/>
                    <a:p>
                      <a:r>
                        <a:rPr lang="en-IN" dirty="0" smtClean="0"/>
                        <a:t>KIRTI</a:t>
                      </a:r>
                      <a:endParaRPr lang="en-IN" dirty="0"/>
                    </a:p>
                  </a:txBody>
                  <a:tcPr/>
                </a:tc>
                <a:tc>
                  <a:txBody>
                    <a:bodyPr/>
                    <a:lstStyle/>
                    <a:p>
                      <a:r>
                        <a:rPr lang="en-IN" dirty="0" smtClean="0"/>
                        <a:t>NAGPUR</a:t>
                      </a:r>
                      <a:endParaRPr lang="en-IN" dirty="0"/>
                    </a:p>
                  </a:txBody>
                  <a:tcPr/>
                </a:tc>
              </a:tr>
            </a:tbl>
          </a:graphicData>
        </a:graphic>
      </p:graphicFrame>
      <p:sp>
        <p:nvSpPr>
          <p:cNvPr id="6" name="TextBox 5"/>
          <p:cNvSpPr txBox="1"/>
          <p:nvPr/>
        </p:nvSpPr>
        <p:spPr>
          <a:xfrm>
            <a:off x="323528" y="1628800"/>
            <a:ext cx="2232248" cy="369332"/>
          </a:xfrm>
          <a:prstGeom prst="rect">
            <a:avLst/>
          </a:prstGeom>
          <a:noFill/>
        </p:spPr>
        <p:txBody>
          <a:bodyPr wrap="square" rtlCol="0">
            <a:spAutoFit/>
          </a:bodyPr>
          <a:lstStyle/>
          <a:p>
            <a:r>
              <a:rPr lang="en-IN" dirty="0" smtClean="0"/>
              <a:t>CLIENT_MASTER</a:t>
            </a:r>
            <a:endParaRPr lang="en-IN" dirty="0"/>
          </a:p>
        </p:txBody>
      </p:sp>
      <p:sp>
        <p:nvSpPr>
          <p:cNvPr id="7" name="TextBox 6"/>
          <p:cNvSpPr txBox="1"/>
          <p:nvPr/>
        </p:nvSpPr>
        <p:spPr>
          <a:xfrm>
            <a:off x="4572000" y="1266339"/>
            <a:ext cx="2952328" cy="369332"/>
          </a:xfrm>
          <a:prstGeom prst="rect">
            <a:avLst/>
          </a:prstGeom>
          <a:noFill/>
        </p:spPr>
        <p:txBody>
          <a:bodyPr wrap="square" rtlCol="0">
            <a:spAutoFit/>
          </a:bodyPr>
          <a:lstStyle/>
          <a:p>
            <a:r>
              <a:rPr lang="en-IN" dirty="0" smtClean="0"/>
              <a:t>SALESMAN_MASTER</a:t>
            </a:r>
            <a:endParaRPr lang="en-IN" dirty="0"/>
          </a:p>
        </p:txBody>
      </p:sp>
    </p:spTree>
    <p:extLst>
      <p:ext uri="{BB962C8B-B14F-4D97-AF65-F5344CB8AC3E}">
        <p14:creationId xmlns:p14="http://schemas.microsoft.com/office/powerpoint/2010/main" val="3764431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a:t>
            </a:r>
            <a:r>
              <a:rPr lang="en-IN" dirty="0" smtClean="0"/>
              <a:t>Indexing </a:t>
            </a:r>
            <a:endParaRPr lang="en-IN" dirty="0"/>
          </a:p>
        </p:txBody>
      </p:sp>
      <p:sp>
        <p:nvSpPr>
          <p:cNvPr id="3" name="Content Placeholder 2"/>
          <p:cNvSpPr>
            <a:spLocks noGrp="1"/>
          </p:cNvSpPr>
          <p:nvPr>
            <p:ph idx="1"/>
          </p:nvPr>
        </p:nvSpPr>
        <p:spPr/>
        <p:txBody>
          <a:bodyPr>
            <a:normAutofit/>
          </a:bodyPr>
          <a:lstStyle/>
          <a:p>
            <a:r>
              <a:rPr lang="en-IN" dirty="0" smtClean="0"/>
              <a:t>Primary </a:t>
            </a:r>
            <a:r>
              <a:rPr lang="en-IN" dirty="0"/>
              <a:t>Index</a:t>
            </a:r>
          </a:p>
          <a:p>
            <a:r>
              <a:rPr lang="en-IN" dirty="0"/>
              <a:t>Secondary Index</a:t>
            </a:r>
          </a:p>
          <a:p>
            <a:r>
              <a:rPr lang="en-IN" dirty="0"/>
              <a:t>Clustering Index</a:t>
            </a:r>
          </a:p>
          <a:p>
            <a:r>
              <a:rPr lang="en-IN" dirty="0" smtClean="0"/>
              <a:t>Multilevel Index</a:t>
            </a:r>
            <a:endParaRPr lang="en-IN" dirty="0"/>
          </a:p>
          <a:p>
            <a:r>
              <a:rPr lang="en-IN" dirty="0"/>
              <a:t>B-Tree Index</a:t>
            </a:r>
          </a:p>
          <a:p>
            <a:pPr lvl="1"/>
            <a:r>
              <a:rPr lang="en-IN" dirty="0"/>
              <a:t>Advantages of Indexing</a:t>
            </a:r>
          </a:p>
          <a:p>
            <a:pPr lvl="1"/>
            <a:r>
              <a:rPr lang="en-IN" dirty="0"/>
              <a:t>Disadvantages of Indexing</a:t>
            </a:r>
          </a:p>
          <a:p>
            <a:endParaRPr lang="en-IN" dirty="0"/>
          </a:p>
        </p:txBody>
      </p:sp>
    </p:spTree>
    <p:extLst>
      <p:ext uri="{BB962C8B-B14F-4D97-AF65-F5344CB8AC3E}">
        <p14:creationId xmlns:p14="http://schemas.microsoft.com/office/powerpoint/2010/main" val="619522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a:bodyPr>
          <a:lstStyle/>
          <a:p>
            <a:pPr algn="l"/>
            <a:r>
              <a:rPr lang="en-IN" sz="2000" dirty="0" smtClean="0"/>
              <a:t>OUTPUT</a:t>
            </a:r>
            <a:endParaRPr lang="en-IN" sz="2000" dirty="0"/>
          </a:p>
        </p:txBody>
      </p:sp>
      <p:sp>
        <p:nvSpPr>
          <p:cNvPr id="3" name="Content Placeholder 2"/>
          <p:cNvSpPr>
            <a:spLocks noGrp="1"/>
          </p:cNvSpPr>
          <p:nvPr>
            <p:ph idx="1"/>
          </p:nvPr>
        </p:nvSpPr>
        <p:spPr>
          <a:xfrm>
            <a:off x="539552" y="836712"/>
            <a:ext cx="8229600" cy="4525963"/>
          </a:xfrm>
        </p:spPr>
        <p:txBody>
          <a:bodyPr/>
          <a:lstStyle/>
          <a:p>
            <a:pPr marL="0" indent="0">
              <a:buNone/>
            </a:pPr>
            <a:r>
              <a:rPr lang="en-IN" sz="2000" b="1" u="sng" dirty="0" smtClean="0">
                <a:solidFill>
                  <a:srgbClr val="002060"/>
                </a:solidFill>
              </a:rPr>
              <a:t>SELECT </a:t>
            </a:r>
            <a:r>
              <a:rPr lang="en-IN" sz="2000" b="1" u="sng" dirty="0" err="1" smtClean="0">
                <a:solidFill>
                  <a:srgbClr val="002060"/>
                </a:solidFill>
              </a:rPr>
              <a:t>salesman_no,name</a:t>
            </a:r>
            <a:r>
              <a:rPr lang="en-IN" sz="2000" b="1" u="sng" dirty="0" smtClean="0">
                <a:solidFill>
                  <a:srgbClr val="002060"/>
                </a:solidFill>
              </a:rPr>
              <a:t> FROM </a:t>
            </a:r>
            <a:r>
              <a:rPr lang="en-IN" sz="2000" b="1" u="sng" dirty="0" err="1" smtClean="0">
                <a:solidFill>
                  <a:srgbClr val="002060"/>
                </a:solidFill>
              </a:rPr>
              <a:t>salesman_master</a:t>
            </a:r>
            <a:r>
              <a:rPr lang="en-IN" sz="2000" b="1" u="sng" dirty="0" smtClean="0">
                <a:solidFill>
                  <a:srgbClr val="002060"/>
                </a:solidFill>
              </a:rPr>
              <a:t> where city=‘NAGPUR’</a:t>
            </a:r>
          </a:p>
          <a:p>
            <a:pPr marL="0" indent="0">
              <a:buNone/>
            </a:pPr>
            <a:r>
              <a:rPr lang="en-IN" sz="2000" b="1" u="sng" dirty="0" smtClean="0">
                <a:solidFill>
                  <a:srgbClr val="002060"/>
                </a:solidFill>
              </a:rPr>
              <a:t>UNION</a:t>
            </a:r>
          </a:p>
          <a:p>
            <a:pPr marL="0" indent="0">
              <a:buNone/>
            </a:pPr>
            <a:r>
              <a:rPr lang="en-IN" sz="2000" b="1" u="sng" dirty="0" smtClean="0">
                <a:solidFill>
                  <a:srgbClr val="002060"/>
                </a:solidFill>
              </a:rPr>
              <a:t>SELECT </a:t>
            </a:r>
            <a:r>
              <a:rPr lang="en-IN" sz="2000" b="1" u="sng" dirty="0" err="1" smtClean="0">
                <a:solidFill>
                  <a:srgbClr val="002060"/>
                </a:solidFill>
              </a:rPr>
              <a:t>client_no,name</a:t>
            </a:r>
            <a:r>
              <a:rPr lang="en-IN" sz="2000" b="1" u="sng" dirty="0" smtClean="0">
                <a:solidFill>
                  <a:srgbClr val="002060"/>
                </a:solidFill>
              </a:rPr>
              <a:t> FROM </a:t>
            </a:r>
            <a:r>
              <a:rPr lang="en-IN" sz="2000" b="1" u="sng" dirty="0" err="1" smtClean="0">
                <a:solidFill>
                  <a:srgbClr val="002060"/>
                </a:solidFill>
              </a:rPr>
              <a:t>client_master</a:t>
            </a:r>
            <a:r>
              <a:rPr lang="en-IN" sz="2000" b="1" u="sng" dirty="0" smtClean="0">
                <a:solidFill>
                  <a:srgbClr val="002060"/>
                </a:solidFill>
              </a:rPr>
              <a:t> where city=‘NAGPUR’’;</a:t>
            </a:r>
          </a:p>
          <a:p>
            <a:pPr>
              <a:buFont typeface="Wingdings" pitchFamily="2" charset="2"/>
              <a:buChar char="Ø"/>
            </a:pPr>
            <a:r>
              <a:rPr lang="en-IN" sz="1800" dirty="0" smtClean="0"/>
              <a:t>THE RESTRICTION ON USING A UNION ARE AS FOLLOWS</a:t>
            </a:r>
            <a:endParaRPr lang="en-IN" sz="1800" dirty="0"/>
          </a:p>
          <a:p>
            <a:pPr>
              <a:buFont typeface="Wingdings" pitchFamily="2" charset="2"/>
              <a:buChar char="ü"/>
            </a:pPr>
            <a:r>
              <a:rPr lang="en-IN" sz="2000" dirty="0" smtClean="0"/>
              <a:t>Number of columns in all the queries should be the same</a:t>
            </a:r>
          </a:p>
          <a:p>
            <a:pPr>
              <a:buFont typeface="Wingdings" pitchFamily="2" charset="2"/>
              <a:buChar char="ü"/>
            </a:pPr>
            <a:r>
              <a:rPr lang="en-IN" sz="2000" dirty="0" smtClean="0"/>
              <a:t>The data type of the column in each query must be same</a:t>
            </a:r>
          </a:p>
          <a:p>
            <a:pPr>
              <a:buFont typeface="Wingdings" pitchFamily="2" charset="2"/>
              <a:buChar char="ü"/>
            </a:pPr>
            <a:r>
              <a:rPr lang="en-IN" sz="2000" dirty="0" smtClean="0"/>
              <a:t>Union cannot be used in sub queries</a:t>
            </a:r>
          </a:p>
          <a:p>
            <a:pPr>
              <a:buFont typeface="Wingdings" pitchFamily="2" charset="2"/>
              <a:buChar char="ü"/>
            </a:pPr>
            <a:r>
              <a:rPr lang="en-IN" sz="2000" dirty="0" smtClean="0"/>
              <a:t>Aggregate functions cannot be used with union clause</a:t>
            </a:r>
          </a:p>
          <a:p>
            <a:pPr>
              <a:buFont typeface="Wingdings" pitchFamily="2" charset="2"/>
              <a:buChar char="ü"/>
            </a:pP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698041255"/>
              </p:ext>
            </p:extLst>
          </p:nvPr>
        </p:nvGraphicFramePr>
        <p:xfrm>
          <a:off x="4211960" y="3789040"/>
          <a:ext cx="3359697" cy="2484120"/>
        </p:xfrm>
        <a:graphic>
          <a:graphicData uri="http://schemas.openxmlformats.org/drawingml/2006/table">
            <a:tbl>
              <a:tblPr firstRow="1" bandRow="1">
                <a:tableStyleId>{5C22544A-7EE6-4342-B048-85BDC9FD1C3A}</a:tableStyleId>
              </a:tblPr>
              <a:tblGrid>
                <a:gridCol w="1119899"/>
                <a:gridCol w="1119899"/>
                <a:gridCol w="1119899"/>
              </a:tblGrid>
              <a:tr h="0">
                <a:tc>
                  <a:txBody>
                    <a:bodyPr/>
                    <a:lstStyle/>
                    <a:p>
                      <a:r>
                        <a:rPr lang="en-IN" sz="1100" dirty="0" smtClean="0"/>
                        <a:t>ID</a:t>
                      </a:r>
                      <a:endParaRPr lang="en-IN" sz="1100" dirty="0"/>
                    </a:p>
                  </a:txBody>
                  <a:tcPr/>
                </a:tc>
                <a:tc>
                  <a:txBody>
                    <a:bodyPr/>
                    <a:lstStyle/>
                    <a:p>
                      <a:r>
                        <a:rPr lang="en-IN" sz="1100" dirty="0" smtClean="0"/>
                        <a:t>NAME</a:t>
                      </a:r>
                      <a:endParaRPr lang="en-IN" sz="1100" dirty="0"/>
                    </a:p>
                  </a:txBody>
                  <a:tcPr/>
                </a:tc>
                <a:tc>
                  <a:txBody>
                    <a:bodyPr/>
                    <a:lstStyle/>
                    <a:p>
                      <a:r>
                        <a:rPr lang="en-IN" sz="1100" dirty="0" smtClean="0"/>
                        <a:t>CITY</a:t>
                      </a:r>
                      <a:endParaRPr lang="en-IN" sz="1100" dirty="0"/>
                    </a:p>
                  </a:txBody>
                  <a:tcPr/>
                </a:tc>
              </a:tr>
              <a:tr h="370840">
                <a:tc>
                  <a:txBody>
                    <a:bodyPr/>
                    <a:lstStyle/>
                    <a:p>
                      <a:r>
                        <a:rPr lang="en-IN" sz="1100" dirty="0" smtClean="0"/>
                        <a:t>C2</a:t>
                      </a:r>
                      <a:endParaRPr lang="en-IN" sz="1100" dirty="0"/>
                    </a:p>
                  </a:txBody>
                  <a:tcPr/>
                </a:tc>
                <a:tc>
                  <a:txBody>
                    <a:bodyPr/>
                    <a:lstStyle/>
                    <a:p>
                      <a:r>
                        <a:rPr lang="en-IN" sz="1100" dirty="0" smtClean="0"/>
                        <a:t>SHUBH</a:t>
                      </a:r>
                      <a:endParaRPr lang="en-IN" sz="1100" dirty="0"/>
                    </a:p>
                  </a:txBody>
                  <a:tcPr/>
                </a:tc>
                <a:tc>
                  <a:txBody>
                    <a:bodyPr/>
                    <a:lstStyle/>
                    <a:p>
                      <a:r>
                        <a:rPr lang="en-IN" sz="1100" dirty="0" smtClean="0"/>
                        <a:t>NAGPUR</a:t>
                      </a:r>
                      <a:endParaRPr lang="en-IN" sz="1100" dirty="0"/>
                    </a:p>
                  </a:txBody>
                  <a:tcPr/>
                </a:tc>
              </a:tr>
              <a:tr h="370840">
                <a:tc>
                  <a:txBody>
                    <a:bodyPr/>
                    <a:lstStyle/>
                    <a:p>
                      <a:r>
                        <a:rPr lang="en-IN" sz="1100" dirty="0" smtClean="0"/>
                        <a:t>C6</a:t>
                      </a:r>
                      <a:endParaRPr lang="en-IN" sz="1100" dirty="0"/>
                    </a:p>
                  </a:txBody>
                  <a:tcPr/>
                </a:tc>
                <a:tc>
                  <a:txBody>
                    <a:bodyPr/>
                    <a:lstStyle/>
                    <a:p>
                      <a:r>
                        <a:rPr lang="en-IN" sz="1100" dirty="0" smtClean="0"/>
                        <a:t>DIVYA</a:t>
                      </a:r>
                      <a:endParaRPr lang="en-IN" sz="1100" dirty="0"/>
                    </a:p>
                  </a:txBody>
                  <a:tcPr/>
                </a:tc>
                <a:tc>
                  <a:txBody>
                    <a:bodyPr/>
                    <a:lstStyle/>
                    <a:p>
                      <a:r>
                        <a:rPr lang="en-IN" sz="1100" dirty="0" smtClean="0"/>
                        <a:t>NAGPUR</a:t>
                      </a:r>
                      <a:endParaRPr lang="en-IN" sz="1100" dirty="0"/>
                    </a:p>
                  </a:txBody>
                  <a:tcPr/>
                </a:tc>
              </a:tr>
              <a:tr h="370840">
                <a:tc>
                  <a:txBody>
                    <a:bodyPr/>
                    <a:lstStyle/>
                    <a:p>
                      <a:r>
                        <a:rPr lang="en-IN" sz="1100" dirty="0" smtClean="0"/>
                        <a:t>C8</a:t>
                      </a:r>
                      <a:endParaRPr lang="en-IN" sz="1100" dirty="0"/>
                    </a:p>
                  </a:txBody>
                  <a:tcPr/>
                </a:tc>
                <a:tc>
                  <a:txBody>
                    <a:bodyPr/>
                    <a:lstStyle/>
                    <a:p>
                      <a:r>
                        <a:rPr lang="en-IN" sz="1100" dirty="0" smtClean="0"/>
                        <a:t>NIKITA</a:t>
                      </a:r>
                      <a:endParaRPr lang="en-IN" sz="1100" dirty="0"/>
                    </a:p>
                  </a:txBody>
                  <a:tcPr/>
                </a:tc>
                <a:tc>
                  <a:txBody>
                    <a:bodyPr/>
                    <a:lstStyle/>
                    <a:p>
                      <a:r>
                        <a:rPr lang="en-IN" sz="1100" dirty="0" smtClean="0"/>
                        <a:t>NAGPUR</a:t>
                      </a:r>
                      <a:endParaRPr lang="en-IN" sz="1100" dirty="0"/>
                    </a:p>
                  </a:txBody>
                  <a:tcPr/>
                </a:tc>
              </a:tr>
              <a:tr h="370840">
                <a:tc>
                  <a:txBody>
                    <a:bodyPr/>
                    <a:lstStyle/>
                    <a:p>
                      <a:r>
                        <a:rPr lang="en-IN" sz="1100" dirty="0" smtClean="0"/>
                        <a:t>S1</a:t>
                      </a:r>
                      <a:endParaRPr lang="en-IN" sz="1100" dirty="0"/>
                    </a:p>
                  </a:txBody>
                  <a:tcPr/>
                </a:tc>
                <a:tc>
                  <a:txBody>
                    <a:bodyPr/>
                    <a:lstStyle/>
                    <a:p>
                      <a:r>
                        <a:rPr lang="en-IN" sz="1100" dirty="0" smtClean="0"/>
                        <a:t>ABOLI</a:t>
                      </a:r>
                      <a:endParaRPr lang="en-IN" sz="1100" dirty="0"/>
                    </a:p>
                  </a:txBody>
                  <a:tcPr/>
                </a:tc>
                <a:tc>
                  <a:txBody>
                    <a:bodyPr/>
                    <a:lstStyle/>
                    <a:p>
                      <a:r>
                        <a:rPr lang="en-IN" sz="1100" dirty="0" smtClean="0"/>
                        <a:t>NAGPUR</a:t>
                      </a:r>
                      <a:endParaRPr lang="en-IN" sz="1100" dirty="0"/>
                    </a:p>
                  </a:txBody>
                  <a:tcPr/>
                </a:tc>
              </a:tr>
              <a:tr h="370840">
                <a:tc>
                  <a:txBody>
                    <a:bodyPr/>
                    <a:lstStyle/>
                    <a:p>
                      <a:r>
                        <a:rPr lang="en-IN" sz="1100" dirty="0" smtClean="0"/>
                        <a:t>S3</a:t>
                      </a:r>
                      <a:endParaRPr lang="en-IN" sz="1100" dirty="0"/>
                    </a:p>
                  </a:txBody>
                  <a:tcPr/>
                </a:tc>
                <a:tc>
                  <a:txBody>
                    <a:bodyPr/>
                    <a:lstStyle/>
                    <a:p>
                      <a:r>
                        <a:rPr lang="en-IN" sz="1100" dirty="0" smtClean="0"/>
                        <a:t>SHWETA</a:t>
                      </a:r>
                      <a:endParaRPr lang="en-IN" sz="1100" dirty="0"/>
                    </a:p>
                  </a:txBody>
                  <a:tcPr/>
                </a:tc>
                <a:tc>
                  <a:txBody>
                    <a:bodyPr/>
                    <a:lstStyle/>
                    <a:p>
                      <a:r>
                        <a:rPr lang="en-IN" sz="1100" dirty="0" smtClean="0"/>
                        <a:t>NAGPUR</a:t>
                      </a:r>
                      <a:endParaRPr lang="en-IN" sz="1100" dirty="0"/>
                    </a:p>
                  </a:txBody>
                  <a:tcPr/>
                </a:tc>
              </a:tr>
              <a:tr h="370840">
                <a:tc>
                  <a:txBody>
                    <a:bodyPr/>
                    <a:lstStyle/>
                    <a:p>
                      <a:r>
                        <a:rPr lang="en-IN" sz="1100" dirty="0" smtClean="0"/>
                        <a:t>S5</a:t>
                      </a:r>
                      <a:endParaRPr lang="en-IN" sz="1100" dirty="0"/>
                    </a:p>
                  </a:txBody>
                  <a:tcPr/>
                </a:tc>
                <a:tc>
                  <a:txBody>
                    <a:bodyPr/>
                    <a:lstStyle/>
                    <a:p>
                      <a:r>
                        <a:rPr lang="en-IN" sz="1100" dirty="0" smtClean="0"/>
                        <a:t>KIRTI</a:t>
                      </a:r>
                      <a:endParaRPr lang="en-IN" sz="1100" dirty="0"/>
                    </a:p>
                  </a:txBody>
                  <a:tcPr/>
                </a:tc>
                <a:tc>
                  <a:txBody>
                    <a:bodyPr/>
                    <a:lstStyle/>
                    <a:p>
                      <a:r>
                        <a:rPr lang="en-IN" sz="1100" dirty="0" smtClean="0"/>
                        <a:t>NAGPUR</a:t>
                      </a:r>
                      <a:endParaRPr lang="en-IN" sz="1100" dirty="0"/>
                    </a:p>
                  </a:txBody>
                  <a:tcPr/>
                </a:tc>
              </a:tr>
            </a:tbl>
          </a:graphicData>
        </a:graphic>
      </p:graphicFrame>
    </p:spTree>
    <p:extLst>
      <p:ext uri="{BB962C8B-B14F-4D97-AF65-F5344CB8AC3E}">
        <p14:creationId xmlns:p14="http://schemas.microsoft.com/office/powerpoint/2010/main" val="12699318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Intersect Clause</a:t>
            </a:r>
            <a:endParaRPr lang="en-IN" dirty="0"/>
          </a:p>
        </p:txBody>
      </p:sp>
      <p:sp>
        <p:nvSpPr>
          <p:cNvPr id="3" name="Content Placeholder 2"/>
          <p:cNvSpPr>
            <a:spLocks noGrp="1"/>
          </p:cNvSpPr>
          <p:nvPr>
            <p:ph idx="1"/>
          </p:nvPr>
        </p:nvSpPr>
        <p:spPr>
          <a:xfrm>
            <a:off x="395536" y="1196752"/>
            <a:ext cx="8229600" cy="4525963"/>
          </a:xfrm>
        </p:spPr>
        <p:txBody>
          <a:bodyPr>
            <a:normAutofit/>
          </a:bodyPr>
          <a:lstStyle/>
          <a:p>
            <a:r>
              <a:rPr lang="en-IN" sz="2000" dirty="0" smtClean="0"/>
              <a:t>Multiple queries can be put together and their output combined using the intersect clause . The intersect clause outputs only rows produced by both the queries intersected. The output in an intersect clause will include only those rows that are retrieved by both the queries.</a:t>
            </a:r>
            <a:endParaRPr lang="en-IN" sz="2000" dirty="0"/>
          </a:p>
        </p:txBody>
      </p:sp>
      <p:sp>
        <p:nvSpPr>
          <p:cNvPr id="4" name="Oval 3"/>
          <p:cNvSpPr/>
          <p:nvPr/>
        </p:nvSpPr>
        <p:spPr>
          <a:xfrm>
            <a:off x="899592" y="2996952"/>
            <a:ext cx="3744416" cy="21602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3239852" y="2996952"/>
            <a:ext cx="3816424" cy="21312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203848" y="3248980"/>
            <a:ext cx="1944216" cy="16561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Common records in both queries</a:t>
            </a:r>
            <a:endParaRPr lang="en-IN" sz="1600" dirty="0"/>
          </a:p>
        </p:txBody>
      </p:sp>
      <p:sp>
        <p:nvSpPr>
          <p:cNvPr id="7" name="TextBox 6"/>
          <p:cNvSpPr txBox="1"/>
          <p:nvPr/>
        </p:nvSpPr>
        <p:spPr>
          <a:xfrm>
            <a:off x="539552" y="5157192"/>
            <a:ext cx="6912768" cy="923330"/>
          </a:xfrm>
          <a:prstGeom prst="rect">
            <a:avLst/>
          </a:prstGeom>
          <a:noFill/>
        </p:spPr>
        <p:txBody>
          <a:bodyPr wrap="square" rtlCol="0">
            <a:spAutoFit/>
          </a:bodyPr>
          <a:lstStyle/>
          <a:p>
            <a:r>
              <a:rPr lang="en-IN" dirty="0" smtClean="0"/>
              <a:t>Note:  The output f the both the queries will be displayed  as above. The final output will be :</a:t>
            </a:r>
          </a:p>
          <a:p>
            <a:r>
              <a:rPr lang="en-IN" dirty="0" smtClean="0"/>
              <a:t>Output=a single set of records which are common in bot the the queries</a:t>
            </a:r>
            <a:endParaRPr lang="en-IN" dirty="0"/>
          </a:p>
        </p:txBody>
      </p:sp>
      <p:sp>
        <p:nvSpPr>
          <p:cNvPr id="8" name="TextBox 7"/>
          <p:cNvSpPr txBox="1"/>
          <p:nvPr/>
        </p:nvSpPr>
        <p:spPr>
          <a:xfrm>
            <a:off x="6948264" y="2780928"/>
            <a:ext cx="864096" cy="646331"/>
          </a:xfrm>
          <a:prstGeom prst="rect">
            <a:avLst/>
          </a:prstGeom>
          <a:noFill/>
        </p:spPr>
        <p:txBody>
          <a:bodyPr wrap="square" rtlCol="0">
            <a:spAutoFit/>
          </a:bodyPr>
          <a:lstStyle/>
          <a:p>
            <a:r>
              <a:rPr lang="en-IN" dirty="0" smtClean="0">
                <a:hlinkClick r:id="rId2" action="ppaction://hlinkfile"/>
              </a:rPr>
              <a:t>Excel Link</a:t>
            </a:r>
            <a:endParaRPr lang="en-IN" dirty="0"/>
          </a:p>
        </p:txBody>
      </p:sp>
    </p:spTree>
    <p:extLst>
      <p:ext uri="{BB962C8B-B14F-4D97-AF65-F5344CB8AC3E}">
        <p14:creationId xmlns:p14="http://schemas.microsoft.com/office/powerpoint/2010/main" val="1870305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229600" cy="4525963"/>
          </a:xfrm>
        </p:spPr>
        <p:txBody>
          <a:bodyPr>
            <a:normAutofit/>
          </a:bodyPr>
          <a:lstStyle/>
          <a:p>
            <a:r>
              <a:rPr lang="en-IN" sz="2000" dirty="0" smtClean="0"/>
              <a:t>Intersect:- Retrieve </a:t>
            </a:r>
            <a:r>
              <a:rPr lang="en-IN" sz="2000" dirty="0"/>
              <a:t>the </a:t>
            </a:r>
            <a:r>
              <a:rPr lang="en-IN" sz="2000" dirty="0" smtClean="0"/>
              <a:t>salesman </a:t>
            </a:r>
            <a:r>
              <a:rPr lang="en-IN" sz="2000" dirty="0"/>
              <a:t>names in “NAGPUR” whose </a:t>
            </a:r>
            <a:r>
              <a:rPr lang="en-IN" sz="2000" dirty="0" smtClean="0"/>
              <a:t>efforts </a:t>
            </a:r>
            <a:r>
              <a:rPr lang="en-IN" sz="2000" dirty="0"/>
              <a:t>have resulted into </a:t>
            </a:r>
            <a:r>
              <a:rPr lang="en-IN" sz="2000" dirty="0" smtClean="0"/>
              <a:t>at least one sales </a:t>
            </a:r>
            <a:r>
              <a:rPr lang="en-IN" sz="2000" dirty="0"/>
              <a:t>transaction.</a:t>
            </a:r>
          </a:p>
        </p:txBody>
      </p:sp>
      <p:graphicFrame>
        <p:nvGraphicFramePr>
          <p:cNvPr id="4" name="Table 3"/>
          <p:cNvGraphicFramePr>
            <a:graphicFrameLocks noGrp="1"/>
          </p:cNvGraphicFramePr>
          <p:nvPr>
            <p:extLst>
              <p:ext uri="{D42A27DB-BD31-4B8C-83A1-F6EECF244321}">
                <p14:modId xmlns:p14="http://schemas.microsoft.com/office/powerpoint/2010/main" val="3209302543"/>
              </p:ext>
            </p:extLst>
          </p:nvPr>
        </p:nvGraphicFramePr>
        <p:xfrm>
          <a:off x="467544" y="1555443"/>
          <a:ext cx="3816424" cy="2494280"/>
        </p:xfrm>
        <a:graphic>
          <a:graphicData uri="http://schemas.openxmlformats.org/drawingml/2006/table">
            <a:tbl>
              <a:tblPr firstRow="1" bandRow="1">
                <a:tableStyleId>{5C22544A-7EE6-4342-B048-85BDC9FD1C3A}</a:tableStyleId>
              </a:tblPr>
              <a:tblGrid>
                <a:gridCol w="959768"/>
                <a:gridCol w="1440160"/>
                <a:gridCol w="1416496"/>
              </a:tblGrid>
              <a:tr h="370840">
                <a:tc>
                  <a:txBody>
                    <a:bodyPr/>
                    <a:lstStyle/>
                    <a:p>
                      <a:r>
                        <a:rPr lang="en-IN" dirty="0" smtClean="0"/>
                        <a:t>Salesman No</a:t>
                      </a:r>
                      <a:endParaRPr lang="en-IN" dirty="0"/>
                    </a:p>
                  </a:txBody>
                  <a:tcPr/>
                </a:tc>
                <a:tc>
                  <a:txBody>
                    <a:bodyPr/>
                    <a:lstStyle/>
                    <a:p>
                      <a:r>
                        <a:rPr lang="en-IN" dirty="0" smtClean="0"/>
                        <a:t>Name</a:t>
                      </a:r>
                      <a:endParaRPr lang="en-IN" dirty="0"/>
                    </a:p>
                  </a:txBody>
                  <a:tcPr/>
                </a:tc>
                <a:tc>
                  <a:txBody>
                    <a:bodyPr/>
                    <a:lstStyle/>
                    <a:p>
                      <a:r>
                        <a:rPr lang="en-IN" dirty="0" smtClean="0"/>
                        <a:t>City</a:t>
                      </a:r>
                      <a:endParaRPr lang="en-IN" dirty="0"/>
                    </a:p>
                  </a:txBody>
                  <a:tcPr/>
                </a:tc>
              </a:tr>
              <a:tr h="370840">
                <a:tc>
                  <a:txBody>
                    <a:bodyPr/>
                    <a:lstStyle/>
                    <a:p>
                      <a:r>
                        <a:rPr lang="en-IN" dirty="0" smtClean="0"/>
                        <a:t>S1</a:t>
                      </a:r>
                      <a:endParaRPr lang="en-IN" dirty="0"/>
                    </a:p>
                  </a:txBody>
                  <a:tcPr/>
                </a:tc>
                <a:tc>
                  <a:txBody>
                    <a:bodyPr/>
                    <a:lstStyle/>
                    <a:p>
                      <a:r>
                        <a:rPr lang="en-IN" dirty="0" smtClean="0"/>
                        <a:t>AADYA</a:t>
                      </a:r>
                      <a:endParaRPr lang="en-IN" dirty="0"/>
                    </a:p>
                  </a:txBody>
                  <a:tcPr/>
                </a:tc>
                <a:tc>
                  <a:txBody>
                    <a:bodyPr/>
                    <a:lstStyle/>
                    <a:p>
                      <a:r>
                        <a:rPr lang="en-IN" dirty="0" smtClean="0"/>
                        <a:t>NAGPUR</a:t>
                      </a:r>
                      <a:endParaRPr lang="en-IN" dirty="0"/>
                    </a:p>
                  </a:txBody>
                  <a:tcPr/>
                </a:tc>
              </a:tr>
              <a:tr h="370840">
                <a:tc>
                  <a:txBody>
                    <a:bodyPr/>
                    <a:lstStyle/>
                    <a:p>
                      <a:r>
                        <a:rPr lang="en-IN" dirty="0" smtClean="0"/>
                        <a:t>S2</a:t>
                      </a:r>
                      <a:endParaRPr lang="en-IN" dirty="0"/>
                    </a:p>
                  </a:txBody>
                  <a:tcPr/>
                </a:tc>
                <a:tc>
                  <a:txBody>
                    <a:bodyPr/>
                    <a:lstStyle/>
                    <a:p>
                      <a:r>
                        <a:rPr lang="en-IN" dirty="0" smtClean="0"/>
                        <a:t>SHUBH</a:t>
                      </a:r>
                      <a:endParaRPr lang="en-IN" dirty="0"/>
                    </a:p>
                  </a:txBody>
                  <a:tcPr/>
                </a:tc>
                <a:tc>
                  <a:txBody>
                    <a:bodyPr/>
                    <a:lstStyle/>
                    <a:p>
                      <a:r>
                        <a:rPr lang="en-IN" dirty="0" smtClean="0"/>
                        <a:t>DELHI</a:t>
                      </a:r>
                      <a:endParaRPr lang="en-IN" dirty="0"/>
                    </a:p>
                  </a:txBody>
                  <a:tcPr/>
                </a:tc>
              </a:tr>
              <a:tr h="370840">
                <a:tc>
                  <a:txBody>
                    <a:bodyPr/>
                    <a:lstStyle/>
                    <a:p>
                      <a:r>
                        <a:rPr lang="en-IN" dirty="0" smtClean="0"/>
                        <a:t>S3</a:t>
                      </a:r>
                      <a:endParaRPr lang="en-IN" dirty="0"/>
                    </a:p>
                  </a:txBody>
                  <a:tcPr/>
                </a:tc>
                <a:tc>
                  <a:txBody>
                    <a:bodyPr/>
                    <a:lstStyle/>
                    <a:p>
                      <a:r>
                        <a:rPr lang="en-IN" dirty="0" smtClean="0"/>
                        <a:t>GARGI</a:t>
                      </a:r>
                      <a:endParaRPr lang="en-IN" dirty="0"/>
                    </a:p>
                  </a:txBody>
                  <a:tcPr/>
                </a:tc>
                <a:tc>
                  <a:txBody>
                    <a:bodyPr/>
                    <a:lstStyle/>
                    <a:p>
                      <a:r>
                        <a:rPr lang="en-IN" dirty="0" smtClean="0"/>
                        <a:t>NAGPUR</a:t>
                      </a:r>
                      <a:endParaRPr lang="en-IN" dirty="0"/>
                    </a:p>
                  </a:txBody>
                  <a:tcPr/>
                </a:tc>
              </a:tr>
              <a:tr h="370840">
                <a:tc>
                  <a:txBody>
                    <a:bodyPr/>
                    <a:lstStyle/>
                    <a:p>
                      <a:r>
                        <a:rPr lang="en-IN" dirty="0" smtClean="0"/>
                        <a:t>S4</a:t>
                      </a:r>
                      <a:endParaRPr lang="en-IN" dirty="0"/>
                    </a:p>
                  </a:txBody>
                  <a:tcPr/>
                </a:tc>
                <a:tc>
                  <a:txBody>
                    <a:bodyPr/>
                    <a:lstStyle/>
                    <a:p>
                      <a:r>
                        <a:rPr lang="en-IN" dirty="0" smtClean="0"/>
                        <a:t>POORVI</a:t>
                      </a:r>
                      <a:endParaRPr lang="en-IN" dirty="0"/>
                    </a:p>
                  </a:txBody>
                  <a:tcPr/>
                </a:tc>
                <a:tc>
                  <a:txBody>
                    <a:bodyPr/>
                    <a:lstStyle/>
                    <a:p>
                      <a:r>
                        <a:rPr lang="en-IN" dirty="0" smtClean="0"/>
                        <a:t>PUNE</a:t>
                      </a:r>
                      <a:endParaRPr lang="en-IN" dirty="0"/>
                    </a:p>
                  </a:txBody>
                  <a:tcPr/>
                </a:tc>
              </a:tr>
              <a:tr h="370840">
                <a:tc>
                  <a:txBody>
                    <a:bodyPr/>
                    <a:lstStyle/>
                    <a:p>
                      <a:r>
                        <a:rPr lang="en-IN" dirty="0" smtClean="0"/>
                        <a:t>S5</a:t>
                      </a:r>
                      <a:endParaRPr lang="en-IN" dirty="0"/>
                    </a:p>
                  </a:txBody>
                  <a:tcPr/>
                </a:tc>
                <a:tc>
                  <a:txBody>
                    <a:bodyPr/>
                    <a:lstStyle/>
                    <a:p>
                      <a:r>
                        <a:rPr lang="en-IN" dirty="0" smtClean="0"/>
                        <a:t>PAYAL</a:t>
                      </a:r>
                      <a:endParaRPr lang="en-IN" dirty="0"/>
                    </a:p>
                  </a:txBody>
                  <a:tcPr/>
                </a:tc>
                <a:tc>
                  <a:txBody>
                    <a:bodyPr/>
                    <a:lstStyle/>
                    <a:p>
                      <a:r>
                        <a:rPr lang="en-IN" dirty="0" smtClean="0"/>
                        <a:t>AMRAVATI</a:t>
                      </a:r>
                      <a:endParaRPr lang="en-IN" dirty="0"/>
                    </a:p>
                  </a:txBody>
                  <a:tcPr/>
                </a:tc>
              </a:tr>
            </a:tbl>
          </a:graphicData>
        </a:graphic>
      </p:graphicFrame>
      <p:sp>
        <p:nvSpPr>
          <p:cNvPr id="5" name="TextBox 4"/>
          <p:cNvSpPr txBox="1"/>
          <p:nvPr/>
        </p:nvSpPr>
        <p:spPr>
          <a:xfrm>
            <a:off x="755576" y="1196752"/>
            <a:ext cx="2448272" cy="369332"/>
          </a:xfrm>
          <a:prstGeom prst="rect">
            <a:avLst/>
          </a:prstGeom>
          <a:noFill/>
        </p:spPr>
        <p:txBody>
          <a:bodyPr wrap="square" rtlCol="0">
            <a:spAutoFit/>
          </a:bodyPr>
          <a:lstStyle/>
          <a:p>
            <a:r>
              <a:rPr lang="en-IN" dirty="0" err="1" smtClean="0"/>
              <a:t>Salesman_master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377990507"/>
              </p:ext>
            </p:extLst>
          </p:nvPr>
        </p:nvGraphicFramePr>
        <p:xfrm>
          <a:off x="4427984" y="1381418"/>
          <a:ext cx="2921968" cy="2987040"/>
        </p:xfrm>
        <a:graphic>
          <a:graphicData uri="http://schemas.openxmlformats.org/drawingml/2006/table">
            <a:tbl>
              <a:tblPr firstRow="1" bandRow="1">
                <a:tableStyleId>{5C22544A-7EE6-4342-B048-85BDC9FD1C3A}</a:tableStyleId>
              </a:tblPr>
              <a:tblGrid>
                <a:gridCol w="592055"/>
                <a:gridCol w="1208145"/>
                <a:gridCol w="1121768"/>
              </a:tblGrid>
              <a:tr h="434702">
                <a:tc>
                  <a:txBody>
                    <a:bodyPr/>
                    <a:lstStyle/>
                    <a:p>
                      <a:pPr algn="l" rtl="0" fontAlgn="ctr"/>
                      <a:r>
                        <a:rPr lang="en-IN" sz="1800" u="none" strike="noStrike" dirty="0" err="1">
                          <a:effectLst/>
                        </a:rPr>
                        <a:t>Order_no</a:t>
                      </a:r>
                      <a:endParaRPr lang="en-IN" sz="1800" b="1" i="0" u="none" strike="noStrike" dirty="0">
                        <a:solidFill>
                          <a:srgbClr val="FFFFFF"/>
                        </a:solidFill>
                        <a:effectLst/>
                        <a:latin typeface="Calibri"/>
                      </a:endParaRPr>
                    </a:p>
                  </a:txBody>
                  <a:tcPr marL="9525" marR="9525" marT="9525" marB="0" anchor="ctr"/>
                </a:tc>
                <a:tc>
                  <a:txBody>
                    <a:bodyPr/>
                    <a:lstStyle/>
                    <a:p>
                      <a:pPr algn="l" rtl="0" fontAlgn="ctr"/>
                      <a:r>
                        <a:rPr lang="en-IN" sz="1800" u="none" strike="noStrike" dirty="0" err="1" smtClean="0">
                          <a:effectLst/>
                        </a:rPr>
                        <a:t>SALESMAN_no</a:t>
                      </a:r>
                      <a:endParaRPr lang="en-IN" sz="1800" b="1" i="0" u="none" strike="noStrike" dirty="0">
                        <a:solidFill>
                          <a:srgbClr val="FFFFFF"/>
                        </a:solidFill>
                        <a:effectLst/>
                        <a:latin typeface="Calibri"/>
                      </a:endParaRPr>
                    </a:p>
                  </a:txBody>
                  <a:tcPr marL="9525" marR="9525" marT="9525" marB="0" anchor="ctr"/>
                </a:tc>
                <a:tc>
                  <a:txBody>
                    <a:bodyPr/>
                    <a:lstStyle/>
                    <a:p>
                      <a:pPr algn="l" rtl="0" fontAlgn="ctr"/>
                      <a:r>
                        <a:rPr lang="en-IN" sz="1800" u="none" strike="noStrike" dirty="0">
                          <a:effectLst/>
                        </a:rPr>
                        <a:t>Order date</a:t>
                      </a:r>
                      <a:endParaRPr lang="en-IN" sz="1800" b="1" i="0" u="none" strike="noStrike" dirty="0">
                        <a:solidFill>
                          <a:srgbClr val="FFFFFF"/>
                        </a:solidFill>
                        <a:effectLst/>
                        <a:latin typeface="Calibri"/>
                      </a:endParaRPr>
                    </a:p>
                  </a:txBody>
                  <a:tcPr marL="9525" marR="9525" marT="9525" marB="0" anchor="ctr"/>
                </a:tc>
              </a:tr>
              <a:tr h="314325">
                <a:tc>
                  <a:txBody>
                    <a:bodyPr/>
                    <a:lstStyle/>
                    <a:p>
                      <a:pPr algn="l" rtl="0" fontAlgn="ctr"/>
                      <a:r>
                        <a:rPr lang="en-IN" sz="1800" b="0" i="0" u="none" strike="noStrike" dirty="0" smtClean="0">
                          <a:solidFill>
                            <a:srgbClr val="C00000"/>
                          </a:solidFill>
                          <a:effectLst/>
                          <a:latin typeface="+mn-lt"/>
                        </a:rPr>
                        <a:t>O1</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b="0" i="0" u="none" strike="noStrike" dirty="0" smtClean="0">
                          <a:solidFill>
                            <a:srgbClr val="C00000"/>
                          </a:solidFill>
                          <a:effectLst/>
                          <a:latin typeface="Calibri"/>
                        </a:rPr>
                        <a:t>S1</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u="none" strike="noStrike" dirty="0">
                          <a:solidFill>
                            <a:srgbClr val="C00000"/>
                          </a:solidFill>
                          <a:effectLst/>
                        </a:rPr>
                        <a:t>02-12-2020</a:t>
                      </a:r>
                      <a:endParaRPr lang="en-IN" sz="1800" b="0" i="0" u="none" strike="noStrike" dirty="0">
                        <a:solidFill>
                          <a:srgbClr val="C00000"/>
                        </a:solidFill>
                        <a:effectLst/>
                        <a:latin typeface="Calibri"/>
                      </a:endParaRPr>
                    </a:p>
                  </a:txBody>
                  <a:tcPr marL="9525" marR="9525" marT="9525" marB="0" anchor="ctr"/>
                </a:tc>
              </a:tr>
              <a:tr h="600075">
                <a:tc>
                  <a:txBody>
                    <a:bodyPr/>
                    <a:lstStyle/>
                    <a:p>
                      <a:pPr algn="l" rtl="0" fontAlgn="ctr"/>
                      <a:r>
                        <a:rPr lang="en-IN" sz="1800" u="none" strike="noStrike" dirty="0" smtClean="0">
                          <a:solidFill>
                            <a:srgbClr val="C00000"/>
                          </a:solidFill>
                          <a:effectLst/>
                        </a:rPr>
                        <a:t>O2</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b="0" i="0" u="none" strike="noStrike" dirty="0" smtClean="0">
                          <a:solidFill>
                            <a:srgbClr val="C00000"/>
                          </a:solidFill>
                          <a:effectLst/>
                          <a:latin typeface="Calibri"/>
                        </a:rPr>
                        <a:t>S3</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u="none" strike="noStrike" dirty="0">
                          <a:solidFill>
                            <a:srgbClr val="C00000"/>
                          </a:solidFill>
                          <a:effectLst/>
                        </a:rPr>
                        <a:t>12-12-2020</a:t>
                      </a:r>
                      <a:endParaRPr lang="en-IN" sz="1800" b="0" i="0" u="none" strike="noStrike" dirty="0">
                        <a:solidFill>
                          <a:srgbClr val="C00000"/>
                        </a:solidFill>
                        <a:effectLst/>
                        <a:latin typeface="Calibri"/>
                      </a:endParaRPr>
                    </a:p>
                  </a:txBody>
                  <a:tcPr marL="9525" marR="9525" marT="9525" marB="0" anchor="ctr"/>
                </a:tc>
              </a:tr>
              <a:tr h="304800">
                <a:tc>
                  <a:txBody>
                    <a:bodyPr/>
                    <a:lstStyle/>
                    <a:p>
                      <a:pPr algn="l" rtl="0" fontAlgn="ctr"/>
                      <a:r>
                        <a:rPr lang="en-IN" sz="1800" u="none" strike="noStrike" dirty="0" smtClean="0">
                          <a:effectLst/>
                        </a:rPr>
                        <a:t>O3</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S1</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25-12-2020</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b="0" i="0" u="none" strike="noStrike" dirty="0" smtClean="0">
                          <a:solidFill>
                            <a:schemeClr val="dk1"/>
                          </a:solidFill>
                          <a:effectLst/>
                          <a:latin typeface="+mn-lt"/>
                        </a:rPr>
                        <a:t>O4</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S4</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20-01-2021</a:t>
                      </a:r>
                      <a:endParaRPr lang="en-IN" sz="1800" b="0" i="0" u="none" strike="noStrike" dirty="0">
                        <a:solidFill>
                          <a:srgbClr val="000000"/>
                        </a:solidFill>
                        <a:effectLst/>
                        <a:latin typeface="Calibri"/>
                      </a:endParaRPr>
                    </a:p>
                  </a:txBody>
                  <a:tcPr marL="9525" marR="9525" marT="9525" marB="0" anchor="ctr"/>
                </a:tc>
              </a:tr>
              <a:tr h="600075">
                <a:tc>
                  <a:txBody>
                    <a:bodyPr/>
                    <a:lstStyle/>
                    <a:p>
                      <a:pPr algn="l" rtl="0" fontAlgn="ctr"/>
                      <a:r>
                        <a:rPr lang="en-IN" sz="1800" b="0" i="0" u="none" strike="noStrike" dirty="0" smtClean="0">
                          <a:solidFill>
                            <a:srgbClr val="C00000"/>
                          </a:solidFill>
                          <a:effectLst/>
                          <a:latin typeface="+mn-lt"/>
                        </a:rPr>
                        <a:t>O5</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b="0" i="0" u="none" strike="noStrike" dirty="0" smtClean="0">
                          <a:solidFill>
                            <a:srgbClr val="C00000"/>
                          </a:solidFill>
                          <a:effectLst/>
                          <a:latin typeface="Calibri"/>
                        </a:rPr>
                        <a:t>S3</a:t>
                      </a:r>
                      <a:endParaRPr lang="en-IN" sz="1800" b="0" i="0" u="none" strike="noStrike" dirty="0">
                        <a:solidFill>
                          <a:srgbClr val="C00000"/>
                        </a:solidFill>
                        <a:effectLst/>
                        <a:latin typeface="Calibri"/>
                      </a:endParaRPr>
                    </a:p>
                  </a:txBody>
                  <a:tcPr marL="9525" marR="9525" marT="9525" marB="0" anchor="ctr"/>
                </a:tc>
                <a:tc>
                  <a:txBody>
                    <a:bodyPr/>
                    <a:lstStyle/>
                    <a:p>
                      <a:pPr algn="l" rtl="0" fontAlgn="ctr"/>
                      <a:r>
                        <a:rPr lang="en-IN" sz="1800" u="none" strike="noStrike" dirty="0">
                          <a:solidFill>
                            <a:srgbClr val="C00000"/>
                          </a:solidFill>
                          <a:effectLst/>
                        </a:rPr>
                        <a:t>25-01-2021</a:t>
                      </a:r>
                      <a:endParaRPr lang="en-IN" sz="1800" b="0" i="0" u="none" strike="noStrike" dirty="0">
                        <a:solidFill>
                          <a:srgbClr val="C00000"/>
                        </a:solidFill>
                        <a:effectLst/>
                        <a:latin typeface="Calibri"/>
                      </a:endParaRPr>
                    </a:p>
                  </a:txBody>
                  <a:tcPr marL="9525" marR="9525" marT="9525" marB="0" anchor="ctr"/>
                </a:tc>
              </a:tr>
              <a:tr h="304800">
                <a:tc>
                  <a:txBody>
                    <a:bodyPr/>
                    <a:lstStyle/>
                    <a:p>
                      <a:pPr algn="l" rtl="0" fontAlgn="ctr"/>
                      <a:r>
                        <a:rPr lang="en-IN" sz="1800" b="0" i="0" u="none" strike="noStrike" dirty="0" smtClean="0">
                          <a:solidFill>
                            <a:schemeClr val="dk1"/>
                          </a:solidFill>
                          <a:effectLst/>
                          <a:latin typeface="+mn-lt"/>
                        </a:rPr>
                        <a:t>O6</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S2</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u="none" strike="noStrike" dirty="0">
                          <a:effectLst/>
                        </a:rPr>
                        <a:t>18-02-2021</a:t>
                      </a:r>
                      <a:endParaRPr lang="en-IN" sz="1800" b="0" i="0" u="none" strike="noStrike" dirty="0">
                        <a:solidFill>
                          <a:srgbClr val="000000"/>
                        </a:solidFill>
                        <a:effectLst/>
                        <a:latin typeface="Calibri"/>
                      </a:endParaRPr>
                    </a:p>
                  </a:txBody>
                  <a:tcPr marL="9525" marR="9525" marT="9525" marB="0" anchor="ctr"/>
                </a:tc>
              </a:tr>
            </a:tbl>
          </a:graphicData>
        </a:graphic>
      </p:graphicFrame>
      <p:sp>
        <p:nvSpPr>
          <p:cNvPr id="7" name="TextBox 6"/>
          <p:cNvSpPr txBox="1"/>
          <p:nvPr/>
        </p:nvSpPr>
        <p:spPr>
          <a:xfrm>
            <a:off x="4592191" y="908720"/>
            <a:ext cx="2016224" cy="369332"/>
          </a:xfrm>
          <a:prstGeom prst="rect">
            <a:avLst/>
          </a:prstGeom>
          <a:noFill/>
        </p:spPr>
        <p:txBody>
          <a:bodyPr wrap="square" rtlCol="0">
            <a:spAutoFit/>
          </a:bodyPr>
          <a:lstStyle/>
          <a:p>
            <a:r>
              <a:rPr lang="en-IN" dirty="0" smtClean="0"/>
              <a:t>SALES_ORDER</a:t>
            </a:r>
            <a:endParaRPr lang="en-IN" dirty="0"/>
          </a:p>
        </p:txBody>
      </p:sp>
    </p:spTree>
    <p:extLst>
      <p:ext uri="{BB962C8B-B14F-4D97-AF65-F5344CB8AC3E}">
        <p14:creationId xmlns:p14="http://schemas.microsoft.com/office/powerpoint/2010/main" val="1040185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8229600" cy="4525963"/>
          </a:xfrm>
        </p:spPr>
        <p:txBody>
          <a:bodyPr>
            <a:normAutofit/>
          </a:bodyPr>
          <a:lstStyle/>
          <a:p>
            <a:pPr marL="0" indent="0">
              <a:buNone/>
            </a:pPr>
            <a:r>
              <a:rPr lang="en-IN" sz="2000" b="1" u="sng" dirty="0" smtClean="0">
                <a:solidFill>
                  <a:srgbClr val="002060"/>
                </a:solidFill>
              </a:rPr>
              <a:t>SELECT </a:t>
            </a:r>
            <a:r>
              <a:rPr lang="en-IN" sz="2000" b="1" u="sng" dirty="0" err="1" smtClean="0">
                <a:solidFill>
                  <a:srgbClr val="002060"/>
                </a:solidFill>
              </a:rPr>
              <a:t>salesman_no,name</a:t>
            </a:r>
            <a:r>
              <a:rPr lang="en-IN" sz="2000" b="1" u="sng" dirty="0" smtClean="0">
                <a:solidFill>
                  <a:srgbClr val="002060"/>
                </a:solidFill>
              </a:rPr>
              <a:t> FROM </a:t>
            </a:r>
            <a:r>
              <a:rPr lang="en-IN" sz="2000" b="1" u="sng" dirty="0" err="1" smtClean="0">
                <a:solidFill>
                  <a:srgbClr val="002060"/>
                </a:solidFill>
              </a:rPr>
              <a:t>salesman_master</a:t>
            </a:r>
            <a:r>
              <a:rPr lang="en-IN" sz="2000" b="1" u="sng" dirty="0" smtClean="0">
                <a:solidFill>
                  <a:srgbClr val="002060"/>
                </a:solidFill>
              </a:rPr>
              <a:t> WHERE city=‘NAGPUR’</a:t>
            </a:r>
          </a:p>
          <a:p>
            <a:pPr marL="0" indent="0">
              <a:buNone/>
            </a:pPr>
            <a:r>
              <a:rPr lang="en-IN" sz="2000" b="1" u="sng" dirty="0" smtClean="0">
                <a:solidFill>
                  <a:srgbClr val="002060"/>
                </a:solidFill>
              </a:rPr>
              <a:t>INERSECT</a:t>
            </a:r>
          </a:p>
          <a:p>
            <a:pPr marL="0" indent="0">
              <a:buNone/>
            </a:pPr>
            <a:r>
              <a:rPr lang="en-IN" sz="2000" b="1" u="sng" dirty="0" smtClean="0">
                <a:solidFill>
                  <a:srgbClr val="002060"/>
                </a:solidFill>
              </a:rPr>
              <a:t>SELECT </a:t>
            </a:r>
            <a:r>
              <a:rPr lang="en-IN" sz="2000" b="1" u="sng" dirty="0" err="1" smtClean="0">
                <a:solidFill>
                  <a:srgbClr val="002060"/>
                </a:solidFill>
              </a:rPr>
              <a:t>salesman_master.salesman_no</a:t>
            </a:r>
            <a:r>
              <a:rPr lang="en-IN" sz="2000" b="1" u="sng" dirty="0" smtClean="0">
                <a:solidFill>
                  <a:srgbClr val="002060"/>
                </a:solidFill>
              </a:rPr>
              <a:t>, name FROM </a:t>
            </a:r>
            <a:r>
              <a:rPr lang="en-IN" sz="2000" b="1" u="sng" dirty="0" err="1" smtClean="0">
                <a:solidFill>
                  <a:srgbClr val="002060"/>
                </a:solidFill>
              </a:rPr>
              <a:t>salesman_master,sales_order</a:t>
            </a:r>
            <a:r>
              <a:rPr lang="en-IN" sz="2000" b="1" u="sng" dirty="0" smtClean="0">
                <a:solidFill>
                  <a:srgbClr val="002060"/>
                </a:solidFill>
              </a:rPr>
              <a:t> WHERE </a:t>
            </a:r>
            <a:r>
              <a:rPr lang="en-IN" sz="2000" b="1" u="sng" dirty="0" err="1" smtClean="0">
                <a:solidFill>
                  <a:srgbClr val="002060"/>
                </a:solidFill>
              </a:rPr>
              <a:t>salesman_master.salesman_no</a:t>
            </a:r>
            <a:r>
              <a:rPr lang="en-IN" sz="2000" b="1" u="sng" dirty="0" smtClean="0">
                <a:solidFill>
                  <a:srgbClr val="002060"/>
                </a:solidFill>
              </a:rPr>
              <a:t>=</a:t>
            </a:r>
            <a:r>
              <a:rPr lang="en-IN" sz="2000" b="1" u="sng" dirty="0" err="1" smtClean="0">
                <a:solidFill>
                  <a:srgbClr val="002060"/>
                </a:solidFill>
              </a:rPr>
              <a:t>sales_order.salesman_no</a:t>
            </a:r>
            <a:r>
              <a:rPr lang="en-IN" sz="2000" b="1" u="sng" dirty="0" smtClean="0">
                <a:solidFill>
                  <a:srgbClr val="002060"/>
                </a:solidFill>
              </a:rPr>
              <a:t>;</a:t>
            </a:r>
            <a:endParaRPr lang="en-IN" sz="2000" b="1" u="sng" dirty="0">
              <a:solidFill>
                <a:srgbClr val="002060"/>
              </a:solidFill>
            </a:endParaRPr>
          </a:p>
        </p:txBody>
      </p:sp>
      <p:sp>
        <p:nvSpPr>
          <p:cNvPr id="4" name="TextBox 3"/>
          <p:cNvSpPr txBox="1"/>
          <p:nvPr/>
        </p:nvSpPr>
        <p:spPr>
          <a:xfrm>
            <a:off x="179512" y="2060848"/>
            <a:ext cx="4320480" cy="646331"/>
          </a:xfrm>
          <a:prstGeom prst="rect">
            <a:avLst/>
          </a:prstGeom>
          <a:noFill/>
        </p:spPr>
        <p:txBody>
          <a:bodyPr wrap="square" rtlCol="0">
            <a:spAutoFit/>
          </a:bodyPr>
          <a:lstStyle/>
          <a:p>
            <a:r>
              <a:rPr lang="en-IN" dirty="0" smtClean="0"/>
              <a:t>1.  SELECT </a:t>
            </a:r>
            <a:r>
              <a:rPr lang="en-IN" dirty="0" err="1"/>
              <a:t>salesman_no,name</a:t>
            </a:r>
            <a:r>
              <a:rPr lang="en-IN" dirty="0"/>
              <a:t> FROM </a:t>
            </a:r>
            <a:r>
              <a:rPr lang="en-IN" dirty="0" err="1"/>
              <a:t>salesman_master</a:t>
            </a:r>
            <a:r>
              <a:rPr lang="en-IN" dirty="0"/>
              <a:t> WHERE city=‘NAGPUR’</a:t>
            </a:r>
          </a:p>
        </p:txBody>
      </p:sp>
      <p:graphicFrame>
        <p:nvGraphicFramePr>
          <p:cNvPr id="5" name="Table 4"/>
          <p:cNvGraphicFramePr>
            <a:graphicFrameLocks noGrp="1"/>
          </p:cNvGraphicFramePr>
          <p:nvPr>
            <p:extLst>
              <p:ext uri="{D42A27DB-BD31-4B8C-83A1-F6EECF244321}">
                <p14:modId xmlns:p14="http://schemas.microsoft.com/office/powerpoint/2010/main" val="2818341866"/>
              </p:ext>
            </p:extLst>
          </p:nvPr>
        </p:nvGraphicFramePr>
        <p:xfrm>
          <a:off x="179512" y="2717845"/>
          <a:ext cx="2399928" cy="1381760"/>
        </p:xfrm>
        <a:graphic>
          <a:graphicData uri="http://schemas.openxmlformats.org/drawingml/2006/table">
            <a:tbl>
              <a:tblPr firstRow="1" bandRow="1">
                <a:tableStyleId>{5C22544A-7EE6-4342-B048-85BDC9FD1C3A}</a:tableStyleId>
              </a:tblPr>
              <a:tblGrid>
                <a:gridCol w="959768"/>
                <a:gridCol w="1440160"/>
              </a:tblGrid>
              <a:tr h="0">
                <a:tc>
                  <a:txBody>
                    <a:bodyPr/>
                    <a:lstStyle/>
                    <a:p>
                      <a:r>
                        <a:rPr lang="en-IN" dirty="0" smtClean="0"/>
                        <a:t>Salesman No</a:t>
                      </a:r>
                      <a:endParaRPr lang="en-IN" dirty="0"/>
                    </a:p>
                  </a:txBody>
                  <a:tcPr/>
                </a:tc>
                <a:tc>
                  <a:txBody>
                    <a:bodyPr/>
                    <a:lstStyle/>
                    <a:p>
                      <a:r>
                        <a:rPr lang="en-IN" dirty="0" smtClean="0"/>
                        <a:t>Name</a:t>
                      </a:r>
                      <a:endParaRPr lang="en-IN" dirty="0"/>
                    </a:p>
                  </a:txBody>
                  <a:tcPr/>
                </a:tc>
              </a:tr>
              <a:tr h="370840">
                <a:tc>
                  <a:txBody>
                    <a:bodyPr/>
                    <a:lstStyle/>
                    <a:p>
                      <a:r>
                        <a:rPr lang="en-IN" dirty="0" smtClean="0"/>
                        <a:t>S1</a:t>
                      </a:r>
                      <a:endParaRPr lang="en-IN" dirty="0"/>
                    </a:p>
                  </a:txBody>
                  <a:tcPr/>
                </a:tc>
                <a:tc>
                  <a:txBody>
                    <a:bodyPr/>
                    <a:lstStyle/>
                    <a:p>
                      <a:r>
                        <a:rPr lang="en-IN" dirty="0" smtClean="0"/>
                        <a:t>AADYA</a:t>
                      </a:r>
                      <a:endParaRPr lang="en-IN" dirty="0"/>
                    </a:p>
                  </a:txBody>
                  <a:tcPr/>
                </a:tc>
              </a:tr>
              <a:tr h="370840">
                <a:tc>
                  <a:txBody>
                    <a:bodyPr/>
                    <a:lstStyle/>
                    <a:p>
                      <a:r>
                        <a:rPr lang="en-IN" dirty="0" smtClean="0"/>
                        <a:t>S3</a:t>
                      </a:r>
                      <a:endParaRPr lang="en-IN" dirty="0"/>
                    </a:p>
                  </a:txBody>
                  <a:tcPr/>
                </a:tc>
                <a:tc>
                  <a:txBody>
                    <a:bodyPr/>
                    <a:lstStyle/>
                    <a:p>
                      <a:r>
                        <a:rPr lang="en-IN" dirty="0" smtClean="0"/>
                        <a:t>GARGI</a:t>
                      </a:r>
                      <a:endParaRPr lang="en-IN"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58104394"/>
              </p:ext>
            </p:extLst>
          </p:nvPr>
        </p:nvGraphicFramePr>
        <p:xfrm>
          <a:off x="6300192" y="1268760"/>
          <a:ext cx="2160240" cy="2987040"/>
        </p:xfrm>
        <a:graphic>
          <a:graphicData uri="http://schemas.openxmlformats.org/drawingml/2006/table">
            <a:tbl>
              <a:tblPr firstRow="1" bandRow="1">
                <a:tableStyleId>{5C22544A-7EE6-4342-B048-85BDC9FD1C3A}</a:tableStyleId>
              </a:tblPr>
              <a:tblGrid>
                <a:gridCol w="792088"/>
                <a:gridCol w="1368152"/>
              </a:tblGrid>
              <a:tr h="434702">
                <a:tc>
                  <a:txBody>
                    <a:bodyPr/>
                    <a:lstStyle/>
                    <a:p>
                      <a:pPr algn="l" rtl="0" fontAlgn="ctr"/>
                      <a:r>
                        <a:rPr lang="en-IN" sz="1800" u="none" strike="noStrike" dirty="0" err="1" smtClean="0">
                          <a:effectLst/>
                        </a:rPr>
                        <a:t>SALESMAN_no</a:t>
                      </a:r>
                      <a:endParaRPr lang="en-IN" sz="1800" b="1" i="0" u="none" strike="noStrike" dirty="0">
                        <a:solidFill>
                          <a:srgbClr val="FFFFFF"/>
                        </a:solidFill>
                        <a:effectLst/>
                        <a:latin typeface="Calibri"/>
                      </a:endParaRPr>
                    </a:p>
                  </a:txBody>
                  <a:tcPr marL="9525" marR="9525" marT="9525" marB="0"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dirty="0" smtClean="0"/>
                        <a:t>Name</a:t>
                      </a:r>
                    </a:p>
                    <a:p>
                      <a:pPr algn="l" rtl="0" fontAlgn="ctr"/>
                      <a:endParaRPr lang="en-IN" sz="1800" b="1" i="0" u="none" strike="noStrike" dirty="0">
                        <a:solidFill>
                          <a:srgbClr val="FFFFFF"/>
                        </a:solidFill>
                        <a:effectLst/>
                        <a:latin typeface="Calibri"/>
                      </a:endParaRPr>
                    </a:p>
                  </a:txBody>
                  <a:tcPr marL="9525" marR="9525" marT="9525" marB="0" anchor="ctr"/>
                </a:tc>
              </a:tr>
              <a:tr h="314325">
                <a:tc>
                  <a:txBody>
                    <a:bodyPr/>
                    <a:lstStyle/>
                    <a:p>
                      <a:pPr algn="l" rtl="0" fontAlgn="ctr"/>
                      <a:r>
                        <a:rPr lang="en-IN" sz="1800" b="0" i="0" u="none" strike="noStrike" dirty="0" smtClean="0">
                          <a:solidFill>
                            <a:srgbClr val="000000"/>
                          </a:solidFill>
                          <a:effectLst/>
                          <a:latin typeface="Calibri"/>
                        </a:rPr>
                        <a:t>S1</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AADYA</a:t>
                      </a:r>
                      <a:endParaRPr lang="en-IN" sz="1800" b="0" i="0" u="none" strike="noStrike" dirty="0">
                        <a:solidFill>
                          <a:srgbClr val="000000"/>
                        </a:solidFill>
                        <a:effectLst/>
                        <a:latin typeface="Calibri"/>
                      </a:endParaRPr>
                    </a:p>
                  </a:txBody>
                  <a:tcPr marL="9525" marR="9525" marT="9525" marB="0" anchor="ctr"/>
                </a:tc>
              </a:tr>
              <a:tr h="600075">
                <a:tc>
                  <a:txBody>
                    <a:bodyPr/>
                    <a:lstStyle/>
                    <a:p>
                      <a:pPr algn="l" rtl="0" fontAlgn="ctr"/>
                      <a:r>
                        <a:rPr lang="en-IN" sz="1800" b="0" i="0" u="none" strike="noStrike" dirty="0" smtClean="0">
                          <a:solidFill>
                            <a:srgbClr val="000000"/>
                          </a:solidFill>
                          <a:effectLst/>
                          <a:latin typeface="Calibri"/>
                        </a:rPr>
                        <a:t>S3</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GARGI</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b="0" i="0" u="none" strike="noStrike" dirty="0" smtClean="0">
                          <a:solidFill>
                            <a:srgbClr val="000000"/>
                          </a:solidFill>
                          <a:effectLst/>
                          <a:latin typeface="Calibri"/>
                        </a:rPr>
                        <a:t>S1</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AADYA</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b="0" i="0" u="none" strike="noStrike" dirty="0" smtClean="0">
                          <a:solidFill>
                            <a:srgbClr val="000000"/>
                          </a:solidFill>
                          <a:effectLst/>
                          <a:latin typeface="Calibri"/>
                        </a:rPr>
                        <a:t>S4</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POORVI</a:t>
                      </a:r>
                      <a:endParaRPr lang="en-IN" sz="1800" b="0" i="0" u="none" strike="noStrike" dirty="0">
                        <a:solidFill>
                          <a:srgbClr val="000000"/>
                        </a:solidFill>
                        <a:effectLst/>
                        <a:latin typeface="Calibri"/>
                      </a:endParaRPr>
                    </a:p>
                  </a:txBody>
                  <a:tcPr marL="9525" marR="9525" marT="9525" marB="0" anchor="ctr"/>
                </a:tc>
              </a:tr>
              <a:tr h="600075">
                <a:tc>
                  <a:txBody>
                    <a:bodyPr/>
                    <a:lstStyle/>
                    <a:p>
                      <a:pPr algn="l" rtl="0" fontAlgn="ctr"/>
                      <a:r>
                        <a:rPr lang="en-IN" sz="1800" b="0" i="0" u="none" strike="noStrike" dirty="0" smtClean="0">
                          <a:solidFill>
                            <a:srgbClr val="000000"/>
                          </a:solidFill>
                          <a:effectLst/>
                          <a:latin typeface="Calibri"/>
                        </a:rPr>
                        <a:t>S3</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GARGI</a:t>
                      </a:r>
                      <a:endParaRPr lang="en-IN" sz="1800" b="0" i="0" u="none" strike="noStrike" dirty="0">
                        <a:solidFill>
                          <a:srgbClr val="000000"/>
                        </a:solidFill>
                        <a:effectLst/>
                        <a:latin typeface="Calibri"/>
                      </a:endParaRPr>
                    </a:p>
                  </a:txBody>
                  <a:tcPr marL="9525" marR="9525" marT="9525" marB="0" anchor="ctr"/>
                </a:tc>
              </a:tr>
              <a:tr h="304800">
                <a:tc>
                  <a:txBody>
                    <a:bodyPr/>
                    <a:lstStyle/>
                    <a:p>
                      <a:pPr algn="l" rtl="0" fontAlgn="ctr"/>
                      <a:r>
                        <a:rPr lang="en-IN" sz="1800" b="0" i="0" u="none" strike="noStrike" dirty="0" smtClean="0">
                          <a:solidFill>
                            <a:srgbClr val="000000"/>
                          </a:solidFill>
                          <a:effectLst/>
                          <a:latin typeface="Calibri"/>
                        </a:rPr>
                        <a:t>S2</a:t>
                      </a:r>
                      <a:endParaRPr lang="en-IN" sz="1800" b="0" i="0" u="none" strike="noStrike" dirty="0">
                        <a:solidFill>
                          <a:srgbClr val="000000"/>
                        </a:solidFill>
                        <a:effectLst/>
                        <a:latin typeface="Calibri"/>
                      </a:endParaRPr>
                    </a:p>
                  </a:txBody>
                  <a:tcPr marL="9525" marR="9525" marT="9525" marB="0" anchor="ctr"/>
                </a:tc>
                <a:tc>
                  <a:txBody>
                    <a:bodyPr/>
                    <a:lstStyle/>
                    <a:p>
                      <a:pPr algn="l" rtl="0" fontAlgn="ctr"/>
                      <a:r>
                        <a:rPr lang="en-IN" sz="1800" b="0" i="0" u="none" strike="noStrike" dirty="0" smtClean="0">
                          <a:solidFill>
                            <a:srgbClr val="000000"/>
                          </a:solidFill>
                          <a:effectLst/>
                          <a:latin typeface="Calibri"/>
                        </a:rPr>
                        <a:t>SHUBH</a:t>
                      </a:r>
                      <a:endParaRPr lang="en-IN" sz="1800" b="0" i="0" u="none" strike="noStrike" dirty="0">
                        <a:solidFill>
                          <a:srgbClr val="000000"/>
                        </a:solidFill>
                        <a:effectLst/>
                        <a:latin typeface="Calibri"/>
                      </a:endParaRPr>
                    </a:p>
                  </a:txBody>
                  <a:tcPr marL="9525" marR="9525" marT="9525" marB="0" anchor="ctr"/>
                </a:tc>
              </a:tr>
            </a:tbl>
          </a:graphicData>
        </a:graphic>
      </p:graphicFrame>
      <p:sp>
        <p:nvSpPr>
          <p:cNvPr id="9" name="TextBox 8"/>
          <p:cNvSpPr txBox="1"/>
          <p:nvPr/>
        </p:nvSpPr>
        <p:spPr>
          <a:xfrm>
            <a:off x="323528" y="4005064"/>
            <a:ext cx="4752528" cy="646331"/>
          </a:xfrm>
          <a:prstGeom prst="rect">
            <a:avLst/>
          </a:prstGeom>
          <a:noFill/>
        </p:spPr>
        <p:txBody>
          <a:bodyPr wrap="square" rtlCol="0">
            <a:spAutoFit/>
          </a:bodyPr>
          <a:lstStyle/>
          <a:p>
            <a:r>
              <a:rPr lang="en-IN" dirty="0" smtClean="0"/>
              <a:t>3. INSERT CLAUSE PIKUP THE RECORDS THOISE ARE COMMON NBOTH THE QUERIES</a:t>
            </a:r>
            <a:endParaRPr lang="en-IN" dirty="0"/>
          </a:p>
        </p:txBody>
      </p:sp>
      <p:graphicFrame>
        <p:nvGraphicFramePr>
          <p:cNvPr id="10" name="Table 9"/>
          <p:cNvGraphicFramePr>
            <a:graphicFrameLocks noGrp="1"/>
          </p:cNvGraphicFramePr>
          <p:nvPr>
            <p:extLst>
              <p:ext uri="{D42A27DB-BD31-4B8C-83A1-F6EECF244321}">
                <p14:modId xmlns:p14="http://schemas.microsoft.com/office/powerpoint/2010/main" val="1953324712"/>
              </p:ext>
            </p:extLst>
          </p:nvPr>
        </p:nvGraphicFramePr>
        <p:xfrm>
          <a:off x="2987824" y="4651395"/>
          <a:ext cx="2399928" cy="1381760"/>
        </p:xfrm>
        <a:graphic>
          <a:graphicData uri="http://schemas.openxmlformats.org/drawingml/2006/table">
            <a:tbl>
              <a:tblPr firstRow="1" bandRow="1">
                <a:tableStyleId>{5C22544A-7EE6-4342-B048-85BDC9FD1C3A}</a:tableStyleId>
              </a:tblPr>
              <a:tblGrid>
                <a:gridCol w="959768"/>
                <a:gridCol w="1440160"/>
              </a:tblGrid>
              <a:tr h="0">
                <a:tc>
                  <a:txBody>
                    <a:bodyPr/>
                    <a:lstStyle/>
                    <a:p>
                      <a:r>
                        <a:rPr lang="en-IN" dirty="0" smtClean="0"/>
                        <a:t>Salesman No</a:t>
                      </a:r>
                      <a:endParaRPr lang="en-IN" dirty="0"/>
                    </a:p>
                  </a:txBody>
                  <a:tcPr/>
                </a:tc>
                <a:tc>
                  <a:txBody>
                    <a:bodyPr/>
                    <a:lstStyle/>
                    <a:p>
                      <a:r>
                        <a:rPr lang="en-IN" dirty="0" smtClean="0"/>
                        <a:t>Name</a:t>
                      </a:r>
                      <a:endParaRPr lang="en-IN" dirty="0"/>
                    </a:p>
                  </a:txBody>
                  <a:tcPr/>
                </a:tc>
              </a:tr>
              <a:tr h="370840">
                <a:tc>
                  <a:txBody>
                    <a:bodyPr/>
                    <a:lstStyle/>
                    <a:p>
                      <a:r>
                        <a:rPr lang="en-IN" dirty="0" smtClean="0"/>
                        <a:t>S1</a:t>
                      </a:r>
                      <a:endParaRPr lang="en-IN" dirty="0"/>
                    </a:p>
                  </a:txBody>
                  <a:tcPr/>
                </a:tc>
                <a:tc>
                  <a:txBody>
                    <a:bodyPr/>
                    <a:lstStyle/>
                    <a:p>
                      <a:r>
                        <a:rPr lang="en-IN" dirty="0" smtClean="0"/>
                        <a:t>AADYA</a:t>
                      </a:r>
                      <a:endParaRPr lang="en-IN" dirty="0"/>
                    </a:p>
                  </a:txBody>
                  <a:tcPr/>
                </a:tc>
              </a:tr>
              <a:tr h="370840">
                <a:tc>
                  <a:txBody>
                    <a:bodyPr/>
                    <a:lstStyle/>
                    <a:p>
                      <a:r>
                        <a:rPr lang="en-IN" dirty="0" smtClean="0"/>
                        <a:t>S3</a:t>
                      </a:r>
                      <a:endParaRPr lang="en-IN" dirty="0"/>
                    </a:p>
                  </a:txBody>
                  <a:tcPr/>
                </a:tc>
                <a:tc>
                  <a:txBody>
                    <a:bodyPr/>
                    <a:lstStyle/>
                    <a:p>
                      <a:r>
                        <a:rPr lang="en-IN" dirty="0" smtClean="0"/>
                        <a:t>GARGI</a:t>
                      </a:r>
                      <a:endParaRPr lang="en-IN" dirty="0"/>
                    </a:p>
                  </a:txBody>
                  <a:tcPr/>
                </a:tc>
              </a:tr>
            </a:tbl>
          </a:graphicData>
        </a:graphic>
      </p:graphicFrame>
      <p:sp>
        <p:nvSpPr>
          <p:cNvPr id="11" name="TextBox 10"/>
          <p:cNvSpPr txBox="1"/>
          <p:nvPr/>
        </p:nvSpPr>
        <p:spPr>
          <a:xfrm>
            <a:off x="6300192" y="617974"/>
            <a:ext cx="2304256" cy="369332"/>
          </a:xfrm>
          <a:prstGeom prst="rect">
            <a:avLst/>
          </a:prstGeom>
          <a:noFill/>
        </p:spPr>
        <p:txBody>
          <a:bodyPr wrap="square" rtlCol="0">
            <a:spAutoFit/>
          </a:bodyPr>
          <a:lstStyle/>
          <a:p>
            <a:r>
              <a:rPr lang="en-IN" dirty="0" smtClean="0"/>
              <a:t>2. QUERY OUTPUT</a:t>
            </a:r>
            <a:endParaRPr lang="en-IN" dirty="0"/>
          </a:p>
        </p:txBody>
      </p:sp>
    </p:spTree>
    <p:extLst>
      <p:ext uri="{BB962C8B-B14F-4D97-AF65-F5344CB8AC3E}">
        <p14:creationId xmlns:p14="http://schemas.microsoft.com/office/powerpoint/2010/main" val="1543530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MINUS CLAUSE</a:t>
            </a:r>
            <a:endParaRPr lang="en-IN" dirty="0"/>
          </a:p>
        </p:txBody>
      </p:sp>
      <p:sp>
        <p:nvSpPr>
          <p:cNvPr id="3" name="Content Placeholder 2"/>
          <p:cNvSpPr>
            <a:spLocks noGrp="1"/>
          </p:cNvSpPr>
          <p:nvPr>
            <p:ph idx="1"/>
          </p:nvPr>
        </p:nvSpPr>
        <p:spPr/>
        <p:txBody>
          <a:bodyPr>
            <a:normAutofit/>
          </a:bodyPr>
          <a:lstStyle/>
          <a:p>
            <a:pPr algn="just"/>
            <a:r>
              <a:rPr lang="en-IN" sz="2400" dirty="0" smtClean="0"/>
              <a:t>Multiple queries can be put together and their output combined using the minus clause. The minis clause outputs the rows produced by the first query , after filtering the rows retrieved by the second query.</a:t>
            </a:r>
            <a:endParaRPr lang="en-IN" sz="2400" dirty="0"/>
          </a:p>
        </p:txBody>
      </p:sp>
      <p:sp>
        <p:nvSpPr>
          <p:cNvPr id="4" name="Oval 3"/>
          <p:cNvSpPr/>
          <p:nvPr/>
        </p:nvSpPr>
        <p:spPr>
          <a:xfrm>
            <a:off x="2483768" y="3363466"/>
            <a:ext cx="2016224"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Records only in query one </a:t>
            </a:r>
            <a:endParaRPr lang="en-IN" dirty="0"/>
          </a:p>
        </p:txBody>
      </p:sp>
      <p:sp>
        <p:nvSpPr>
          <p:cNvPr id="5" name="Oval 4"/>
          <p:cNvSpPr/>
          <p:nvPr/>
        </p:nvSpPr>
        <p:spPr>
          <a:xfrm>
            <a:off x="4139952" y="3433750"/>
            <a:ext cx="2232248" cy="9361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02459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229600" cy="4525963"/>
          </a:xfrm>
        </p:spPr>
        <p:txBody>
          <a:bodyPr>
            <a:normAutofit/>
          </a:bodyPr>
          <a:lstStyle/>
          <a:p>
            <a:r>
              <a:rPr lang="en-IN" sz="2000" dirty="0" smtClean="0"/>
              <a:t>Retrieve all the product numbers of non-moving items from the </a:t>
            </a:r>
            <a:r>
              <a:rPr lang="en-IN" sz="2000" dirty="0" err="1" smtClean="0"/>
              <a:t>product_master</a:t>
            </a:r>
            <a:r>
              <a:rPr lang="en-IN" sz="2000" dirty="0" smtClean="0"/>
              <a:t> table</a:t>
            </a:r>
            <a:endParaRPr lang="en-IN" sz="2000" dirty="0"/>
          </a:p>
        </p:txBody>
      </p:sp>
      <p:sp>
        <p:nvSpPr>
          <p:cNvPr id="5" name="TextBox 4"/>
          <p:cNvSpPr txBox="1"/>
          <p:nvPr/>
        </p:nvSpPr>
        <p:spPr>
          <a:xfrm>
            <a:off x="539552" y="836712"/>
            <a:ext cx="2022541" cy="369332"/>
          </a:xfrm>
          <a:prstGeom prst="rect">
            <a:avLst/>
          </a:prstGeom>
          <a:noFill/>
        </p:spPr>
        <p:txBody>
          <a:bodyPr wrap="none" rtlCol="0">
            <a:spAutoFit/>
          </a:bodyPr>
          <a:lstStyle/>
          <a:p>
            <a:r>
              <a:rPr lang="en-IN" dirty="0" err="1" smtClean="0"/>
              <a:t>Sales_order_details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126071744"/>
              </p:ext>
            </p:extLst>
          </p:nvPr>
        </p:nvGraphicFramePr>
        <p:xfrm>
          <a:off x="683568" y="1340768"/>
          <a:ext cx="2183904" cy="4348480"/>
        </p:xfrm>
        <a:graphic>
          <a:graphicData uri="http://schemas.openxmlformats.org/drawingml/2006/table">
            <a:tbl>
              <a:tblPr firstRow="1" bandRow="1">
                <a:tableStyleId>{5C22544A-7EE6-4342-B048-85BDC9FD1C3A}</a:tableStyleId>
              </a:tblPr>
              <a:tblGrid>
                <a:gridCol w="959768"/>
                <a:gridCol w="1224136"/>
              </a:tblGrid>
              <a:tr h="370840">
                <a:tc>
                  <a:txBody>
                    <a:bodyPr/>
                    <a:lstStyle/>
                    <a:p>
                      <a:r>
                        <a:rPr lang="en-IN" dirty="0" err="1" smtClean="0"/>
                        <a:t>Order_no</a:t>
                      </a:r>
                      <a:endParaRPr lang="en-IN" dirty="0"/>
                    </a:p>
                  </a:txBody>
                  <a:tcPr/>
                </a:tc>
                <a:tc>
                  <a:txBody>
                    <a:bodyPr/>
                    <a:lstStyle/>
                    <a:p>
                      <a:r>
                        <a:rPr lang="en-IN" dirty="0" err="1" smtClean="0"/>
                        <a:t>Product_no</a:t>
                      </a:r>
                      <a:endParaRPr lang="en-IN" dirty="0"/>
                    </a:p>
                  </a:txBody>
                  <a:tcPr/>
                </a:tc>
              </a:tr>
              <a:tr h="370840">
                <a:tc>
                  <a:txBody>
                    <a:bodyPr/>
                    <a:lstStyle/>
                    <a:p>
                      <a:r>
                        <a:rPr lang="en-IN" dirty="0" smtClean="0"/>
                        <a:t>O1</a:t>
                      </a:r>
                      <a:endParaRPr lang="en-IN" dirty="0"/>
                    </a:p>
                  </a:txBody>
                  <a:tcPr/>
                </a:tc>
                <a:tc>
                  <a:txBody>
                    <a:bodyPr/>
                    <a:lstStyle/>
                    <a:p>
                      <a:r>
                        <a:rPr lang="en-IN" dirty="0" smtClean="0"/>
                        <a:t>P1</a:t>
                      </a:r>
                      <a:endParaRPr lang="en-IN" dirty="0"/>
                    </a:p>
                  </a:txBody>
                  <a:tcPr/>
                </a:tc>
              </a:tr>
              <a:tr h="370840">
                <a:tc>
                  <a:txBody>
                    <a:bodyPr/>
                    <a:lstStyle/>
                    <a:p>
                      <a:r>
                        <a:rPr lang="en-IN" dirty="0" smtClean="0"/>
                        <a:t>O1</a:t>
                      </a:r>
                      <a:endParaRPr lang="en-IN" dirty="0"/>
                    </a:p>
                  </a:txBody>
                  <a:tcPr/>
                </a:tc>
                <a:tc>
                  <a:txBody>
                    <a:bodyPr/>
                    <a:lstStyle/>
                    <a:p>
                      <a:r>
                        <a:rPr lang="en-IN" dirty="0" smtClean="0"/>
                        <a:t>P4</a:t>
                      </a:r>
                      <a:endParaRPr lang="en-IN" dirty="0"/>
                    </a:p>
                  </a:txBody>
                  <a:tcPr/>
                </a:tc>
              </a:tr>
              <a:tr h="370840">
                <a:tc>
                  <a:txBody>
                    <a:bodyPr/>
                    <a:lstStyle/>
                    <a:p>
                      <a:r>
                        <a:rPr lang="en-IN" dirty="0" smtClean="0"/>
                        <a:t>O1</a:t>
                      </a:r>
                      <a:endParaRPr lang="en-IN" dirty="0"/>
                    </a:p>
                  </a:txBody>
                  <a:tcPr/>
                </a:tc>
                <a:tc>
                  <a:txBody>
                    <a:bodyPr/>
                    <a:lstStyle/>
                    <a:p>
                      <a:r>
                        <a:rPr lang="en-IN" dirty="0" smtClean="0"/>
                        <a:t>P6</a:t>
                      </a:r>
                      <a:endParaRPr lang="en-IN" dirty="0"/>
                    </a:p>
                  </a:txBody>
                  <a:tcPr/>
                </a:tc>
              </a:tr>
              <a:tr h="370840">
                <a:tc>
                  <a:txBody>
                    <a:bodyPr/>
                    <a:lstStyle/>
                    <a:p>
                      <a:r>
                        <a:rPr lang="en-IN" dirty="0" smtClean="0"/>
                        <a:t>O2</a:t>
                      </a:r>
                      <a:endParaRPr lang="en-IN" dirty="0"/>
                    </a:p>
                  </a:txBody>
                  <a:tcPr/>
                </a:tc>
                <a:tc>
                  <a:txBody>
                    <a:bodyPr/>
                    <a:lstStyle/>
                    <a:p>
                      <a:r>
                        <a:rPr lang="en-IN" dirty="0" smtClean="0"/>
                        <a:t>P2</a:t>
                      </a:r>
                      <a:endParaRPr lang="en-IN" dirty="0"/>
                    </a:p>
                  </a:txBody>
                  <a:tcPr/>
                </a:tc>
              </a:tr>
              <a:tr h="370840">
                <a:tc>
                  <a:txBody>
                    <a:bodyPr/>
                    <a:lstStyle/>
                    <a:p>
                      <a:r>
                        <a:rPr lang="en-IN" dirty="0" smtClean="0"/>
                        <a:t>O2</a:t>
                      </a:r>
                      <a:endParaRPr lang="en-IN" dirty="0"/>
                    </a:p>
                  </a:txBody>
                  <a:tcPr/>
                </a:tc>
                <a:tc>
                  <a:txBody>
                    <a:bodyPr/>
                    <a:lstStyle/>
                    <a:p>
                      <a:r>
                        <a:rPr lang="en-IN" dirty="0" smtClean="0"/>
                        <a:t>P5</a:t>
                      </a:r>
                      <a:endParaRPr lang="en-IN" dirty="0"/>
                    </a:p>
                  </a:txBody>
                  <a:tcPr/>
                </a:tc>
              </a:tr>
              <a:tr h="370840">
                <a:tc>
                  <a:txBody>
                    <a:bodyPr/>
                    <a:lstStyle/>
                    <a:p>
                      <a:r>
                        <a:rPr lang="en-IN" dirty="0" smtClean="0"/>
                        <a:t>O3</a:t>
                      </a:r>
                      <a:endParaRPr lang="en-IN" dirty="0"/>
                    </a:p>
                  </a:txBody>
                  <a:tcPr/>
                </a:tc>
                <a:tc>
                  <a:txBody>
                    <a:bodyPr/>
                    <a:lstStyle/>
                    <a:p>
                      <a:r>
                        <a:rPr lang="en-IN" dirty="0" smtClean="0"/>
                        <a:t>P3</a:t>
                      </a:r>
                      <a:endParaRPr lang="en-IN" dirty="0"/>
                    </a:p>
                  </a:txBody>
                  <a:tcPr/>
                </a:tc>
              </a:tr>
              <a:tr h="370840">
                <a:tc>
                  <a:txBody>
                    <a:bodyPr/>
                    <a:lstStyle/>
                    <a:p>
                      <a:r>
                        <a:rPr lang="en-IN" dirty="0" smtClean="0"/>
                        <a:t>O4</a:t>
                      </a:r>
                      <a:endParaRPr lang="en-IN" dirty="0"/>
                    </a:p>
                  </a:txBody>
                  <a:tcPr/>
                </a:tc>
                <a:tc>
                  <a:txBody>
                    <a:bodyPr/>
                    <a:lstStyle/>
                    <a:p>
                      <a:r>
                        <a:rPr lang="en-IN" dirty="0" smtClean="0"/>
                        <a:t>P1</a:t>
                      </a:r>
                      <a:endParaRPr lang="en-IN" dirty="0"/>
                    </a:p>
                  </a:txBody>
                  <a:tcPr/>
                </a:tc>
              </a:tr>
              <a:tr h="370840">
                <a:tc>
                  <a:txBody>
                    <a:bodyPr/>
                    <a:lstStyle/>
                    <a:p>
                      <a:r>
                        <a:rPr lang="en-IN" dirty="0" smtClean="0"/>
                        <a:t>O5</a:t>
                      </a:r>
                      <a:endParaRPr lang="en-IN" dirty="0"/>
                    </a:p>
                  </a:txBody>
                  <a:tcPr/>
                </a:tc>
                <a:tc>
                  <a:txBody>
                    <a:bodyPr/>
                    <a:lstStyle/>
                    <a:p>
                      <a:r>
                        <a:rPr lang="en-IN" dirty="0" smtClean="0"/>
                        <a:t>P6</a:t>
                      </a:r>
                      <a:endParaRPr lang="en-IN" dirty="0"/>
                    </a:p>
                  </a:txBody>
                  <a:tcPr/>
                </a:tc>
              </a:tr>
              <a:tr h="370840">
                <a:tc>
                  <a:txBody>
                    <a:bodyPr/>
                    <a:lstStyle/>
                    <a:p>
                      <a:r>
                        <a:rPr lang="en-IN" dirty="0" smtClean="0"/>
                        <a:t>O5</a:t>
                      </a:r>
                      <a:endParaRPr lang="en-IN" dirty="0"/>
                    </a:p>
                  </a:txBody>
                  <a:tcPr/>
                </a:tc>
                <a:tc>
                  <a:txBody>
                    <a:bodyPr/>
                    <a:lstStyle/>
                    <a:p>
                      <a:r>
                        <a:rPr lang="en-IN" dirty="0" smtClean="0"/>
                        <a:t>P4</a:t>
                      </a:r>
                      <a:endParaRPr lang="en-IN" dirty="0"/>
                    </a:p>
                  </a:txBody>
                  <a:tcPr/>
                </a:tc>
              </a:tr>
              <a:tr h="370840">
                <a:tc>
                  <a:txBody>
                    <a:bodyPr/>
                    <a:lstStyle/>
                    <a:p>
                      <a:r>
                        <a:rPr lang="en-IN" dirty="0" smtClean="0"/>
                        <a:t>O6</a:t>
                      </a:r>
                      <a:endParaRPr lang="en-IN" dirty="0"/>
                    </a:p>
                  </a:txBody>
                  <a:tcPr/>
                </a:tc>
                <a:tc>
                  <a:txBody>
                    <a:bodyPr/>
                    <a:lstStyle/>
                    <a:p>
                      <a:r>
                        <a:rPr lang="en-IN" dirty="0" smtClean="0"/>
                        <a:t>P6</a:t>
                      </a:r>
                      <a:endParaRPr lang="en-IN"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12290313"/>
              </p:ext>
            </p:extLst>
          </p:nvPr>
        </p:nvGraphicFramePr>
        <p:xfrm>
          <a:off x="4499992" y="1340768"/>
          <a:ext cx="3024336" cy="4246880"/>
        </p:xfrm>
        <a:graphic>
          <a:graphicData uri="http://schemas.openxmlformats.org/drawingml/2006/table">
            <a:tbl>
              <a:tblPr firstRow="1" bandRow="1">
                <a:tableStyleId>{5C22544A-7EE6-4342-B048-85BDC9FD1C3A}</a:tableStyleId>
              </a:tblPr>
              <a:tblGrid>
                <a:gridCol w="1512168"/>
                <a:gridCol w="1512168"/>
              </a:tblGrid>
              <a:tr h="370840">
                <a:tc>
                  <a:txBody>
                    <a:bodyPr/>
                    <a:lstStyle/>
                    <a:p>
                      <a:r>
                        <a:rPr lang="en-IN" dirty="0" smtClean="0"/>
                        <a:t>PRODUC _NO</a:t>
                      </a:r>
                      <a:endParaRPr lang="en-IN" dirty="0"/>
                    </a:p>
                  </a:txBody>
                  <a:tcPr/>
                </a:tc>
                <a:tc>
                  <a:txBody>
                    <a:bodyPr/>
                    <a:lstStyle/>
                    <a:p>
                      <a:r>
                        <a:rPr lang="en-IN" dirty="0" smtClean="0"/>
                        <a:t>DESCRIPTION</a:t>
                      </a:r>
                      <a:endParaRPr lang="en-IN" dirty="0"/>
                    </a:p>
                  </a:txBody>
                  <a:tcPr/>
                </a:tc>
              </a:tr>
              <a:tr h="370840">
                <a:tc>
                  <a:txBody>
                    <a:bodyPr/>
                    <a:lstStyle/>
                    <a:p>
                      <a:r>
                        <a:rPr lang="en-IN" dirty="0" smtClean="0"/>
                        <a:t>P1</a:t>
                      </a:r>
                      <a:endParaRPr lang="en-IN" dirty="0"/>
                    </a:p>
                  </a:txBody>
                  <a:tcPr/>
                </a:tc>
                <a:tc>
                  <a:txBody>
                    <a:bodyPr/>
                    <a:lstStyle/>
                    <a:p>
                      <a:r>
                        <a:rPr lang="en-IN" dirty="0" smtClean="0"/>
                        <a:t>MOUSE</a:t>
                      </a:r>
                      <a:endParaRPr lang="en-IN" dirty="0"/>
                    </a:p>
                  </a:txBody>
                  <a:tcPr/>
                </a:tc>
              </a:tr>
              <a:tr h="370840">
                <a:tc>
                  <a:txBody>
                    <a:bodyPr/>
                    <a:lstStyle/>
                    <a:p>
                      <a:r>
                        <a:rPr lang="en-IN" dirty="0" smtClean="0"/>
                        <a:t>P2</a:t>
                      </a:r>
                      <a:endParaRPr lang="en-IN" dirty="0"/>
                    </a:p>
                  </a:txBody>
                  <a:tcPr/>
                </a:tc>
                <a:tc>
                  <a:txBody>
                    <a:bodyPr/>
                    <a:lstStyle/>
                    <a:p>
                      <a:r>
                        <a:rPr lang="en-IN" dirty="0" smtClean="0"/>
                        <a:t>PRINTER</a:t>
                      </a:r>
                      <a:endParaRPr lang="en-IN" dirty="0"/>
                    </a:p>
                  </a:txBody>
                  <a:tcPr/>
                </a:tc>
              </a:tr>
              <a:tr h="370840">
                <a:tc>
                  <a:txBody>
                    <a:bodyPr/>
                    <a:lstStyle/>
                    <a:p>
                      <a:r>
                        <a:rPr lang="en-IN" dirty="0" smtClean="0"/>
                        <a:t>P3</a:t>
                      </a:r>
                      <a:endParaRPr lang="en-IN" dirty="0"/>
                    </a:p>
                  </a:txBody>
                  <a:tcPr/>
                </a:tc>
                <a:tc>
                  <a:txBody>
                    <a:bodyPr/>
                    <a:lstStyle/>
                    <a:p>
                      <a:r>
                        <a:rPr lang="en-IN" dirty="0" smtClean="0"/>
                        <a:t>SCANNER</a:t>
                      </a:r>
                      <a:endParaRPr lang="en-IN" dirty="0"/>
                    </a:p>
                  </a:txBody>
                  <a:tcPr/>
                </a:tc>
              </a:tr>
              <a:tr h="370840">
                <a:tc>
                  <a:txBody>
                    <a:bodyPr/>
                    <a:lstStyle/>
                    <a:p>
                      <a:r>
                        <a:rPr lang="en-IN" dirty="0" smtClean="0"/>
                        <a:t>P4</a:t>
                      </a:r>
                      <a:endParaRPr lang="en-IN" dirty="0"/>
                    </a:p>
                  </a:txBody>
                  <a:tcPr/>
                </a:tc>
                <a:tc>
                  <a:txBody>
                    <a:bodyPr/>
                    <a:lstStyle/>
                    <a:p>
                      <a:r>
                        <a:rPr lang="en-IN" dirty="0" smtClean="0"/>
                        <a:t>KEYBOARD</a:t>
                      </a:r>
                      <a:endParaRPr lang="en-IN" dirty="0"/>
                    </a:p>
                  </a:txBody>
                  <a:tcPr/>
                </a:tc>
              </a:tr>
              <a:tr h="370840">
                <a:tc>
                  <a:txBody>
                    <a:bodyPr/>
                    <a:lstStyle/>
                    <a:p>
                      <a:r>
                        <a:rPr lang="en-IN" dirty="0" smtClean="0"/>
                        <a:t>P5</a:t>
                      </a:r>
                      <a:endParaRPr lang="en-IN" dirty="0"/>
                    </a:p>
                  </a:txBody>
                  <a:tcPr/>
                </a:tc>
                <a:tc>
                  <a:txBody>
                    <a:bodyPr/>
                    <a:lstStyle/>
                    <a:p>
                      <a:r>
                        <a:rPr lang="en-IN" dirty="0" smtClean="0"/>
                        <a:t>MONITOR</a:t>
                      </a:r>
                      <a:endParaRPr lang="en-IN" dirty="0"/>
                    </a:p>
                  </a:txBody>
                  <a:tcPr/>
                </a:tc>
              </a:tr>
              <a:tr h="370840">
                <a:tc>
                  <a:txBody>
                    <a:bodyPr/>
                    <a:lstStyle/>
                    <a:p>
                      <a:r>
                        <a:rPr lang="en-IN" dirty="0" smtClean="0"/>
                        <a:t>P6</a:t>
                      </a:r>
                      <a:endParaRPr lang="en-IN" dirty="0"/>
                    </a:p>
                  </a:txBody>
                  <a:tcPr/>
                </a:tc>
                <a:tc>
                  <a:txBody>
                    <a:bodyPr/>
                    <a:lstStyle/>
                    <a:p>
                      <a:r>
                        <a:rPr lang="en-IN" dirty="0" smtClean="0"/>
                        <a:t>CD DRIVE</a:t>
                      </a:r>
                      <a:endParaRPr lang="en-IN" dirty="0"/>
                    </a:p>
                  </a:txBody>
                  <a:tcPr/>
                </a:tc>
              </a:tr>
              <a:tr h="370840">
                <a:tc>
                  <a:txBody>
                    <a:bodyPr/>
                    <a:lstStyle/>
                    <a:p>
                      <a:r>
                        <a:rPr lang="en-IN" dirty="0" smtClean="0"/>
                        <a:t>P7</a:t>
                      </a:r>
                      <a:endParaRPr lang="en-IN" dirty="0"/>
                    </a:p>
                  </a:txBody>
                  <a:tcPr/>
                </a:tc>
                <a:tc>
                  <a:txBody>
                    <a:bodyPr/>
                    <a:lstStyle/>
                    <a:p>
                      <a:r>
                        <a:rPr lang="en-IN" dirty="0" smtClean="0"/>
                        <a:t>HDD</a:t>
                      </a:r>
                      <a:endParaRPr lang="en-IN" dirty="0"/>
                    </a:p>
                  </a:txBody>
                  <a:tcPr/>
                </a:tc>
              </a:tr>
              <a:tr h="370840">
                <a:tc>
                  <a:txBody>
                    <a:bodyPr/>
                    <a:lstStyle/>
                    <a:p>
                      <a:r>
                        <a:rPr lang="en-IN" dirty="0" smtClean="0"/>
                        <a:t>P8</a:t>
                      </a:r>
                      <a:endParaRPr lang="en-IN" dirty="0"/>
                    </a:p>
                  </a:txBody>
                  <a:tcPr/>
                </a:tc>
                <a:tc>
                  <a:txBody>
                    <a:bodyPr/>
                    <a:lstStyle/>
                    <a:p>
                      <a:r>
                        <a:rPr lang="en-IN" dirty="0" smtClean="0"/>
                        <a:t>CCTV</a:t>
                      </a:r>
                      <a:r>
                        <a:rPr lang="en-IN" baseline="0" dirty="0" smtClean="0"/>
                        <a:t> CAMERA</a:t>
                      </a:r>
                      <a:endParaRPr lang="en-IN" dirty="0"/>
                    </a:p>
                  </a:txBody>
                  <a:tcPr/>
                </a:tc>
              </a:tr>
              <a:tr h="370840">
                <a:tc>
                  <a:txBody>
                    <a:bodyPr/>
                    <a:lstStyle/>
                    <a:p>
                      <a:r>
                        <a:rPr lang="en-IN" dirty="0" smtClean="0"/>
                        <a:t>P9</a:t>
                      </a:r>
                      <a:endParaRPr lang="en-IN" dirty="0"/>
                    </a:p>
                  </a:txBody>
                  <a:tcPr/>
                </a:tc>
                <a:tc>
                  <a:txBody>
                    <a:bodyPr/>
                    <a:lstStyle/>
                    <a:p>
                      <a:r>
                        <a:rPr lang="en-IN" dirty="0" smtClean="0"/>
                        <a:t>XEROX</a:t>
                      </a:r>
                      <a:r>
                        <a:rPr lang="en-IN" baseline="0" dirty="0" smtClean="0"/>
                        <a:t> MACHNE</a:t>
                      </a:r>
                      <a:endParaRPr lang="en-IN" dirty="0"/>
                    </a:p>
                  </a:txBody>
                  <a:tcPr/>
                </a:tc>
              </a:tr>
            </a:tbl>
          </a:graphicData>
        </a:graphic>
      </p:graphicFrame>
      <p:sp>
        <p:nvSpPr>
          <p:cNvPr id="8" name="TextBox 7"/>
          <p:cNvSpPr txBox="1"/>
          <p:nvPr/>
        </p:nvSpPr>
        <p:spPr>
          <a:xfrm>
            <a:off x="4644008" y="839287"/>
            <a:ext cx="3600400" cy="369332"/>
          </a:xfrm>
          <a:prstGeom prst="rect">
            <a:avLst/>
          </a:prstGeom>
          <a:noFill/>
        </p:spPr>
        <p:txBody>
          <a:bodyPr wrap="square" rtlCol="0">
            <a:spAutoFit/>
          </a:bodyPr>
          <a:lstStyle/>
          <a:p>
            <a:r>
              <a:rPr lang="en-IN" dirty="0" smtClean="0"/>
              <a:t>PRODUCT_MASTER</a:t>
            </a:r>
            <a:endParaRPr lang="en-IN" dirty="0"/>
          </a:p>
        </p:txBody>
      </p:sp>
    </p:spTree>
    <p:extLst>
      <p:ext uri="{BB962C8B-B14F-4D97-AF65-F5344CB8AC3E}">
        <p14:creationId xmlns:p14="http://schemas.microsoft.com/office/powerpoint/2010/main" val="3798039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9"/>
            <a:ext cx="8229600" cy="1152128"/>
          </a:xfrm>
        </p:spPr>
        <p:txBody>
          <a:bodyPr>
            <a:normAutofit/>
          </a:bodyPr>
          <a:lstStyle/>
          <a:p>
            <a:pPr marL="0" indent="0">
              <a:buNone/>
            </a:pPr>
            <a:r>
              <a:rPr lang="en-IN" sz="2000" dirty="0" smtClean="0"/>
              <a:t>SELECT </a:t>
            </a:r>
            <a:r>
              <a:rPr lang="en-IN" sz="2000" dirty="0" err="1" smtClean="0"/>
              <a:t>product_no</a:t>
            </a:r>
            <a:r>
              <a:rPr lang="en-IN" sz="2000" dirty="0"/>
              <a:t> </a:t>
            </a:r>
            <a:r>
              <a:rPr lang="en-IN" sz="2000" dirty="0" smtClean="0"/>
              <a:t>FROM </a:t>
            </a:r>
            <a:r>
              <a:rPr lang="en-IN" sz="2000" dirty="0" err="1" smtClean="0"/>
              <a:t>product_master</a:t>
            </a:r>
            <a:endParaRPr lang="en-IN" sz="2000" dirty="0" smtClean="0"/>
          </a:p>
          <a:p>
            <a:pPr marL="0" indent="0">
              <a:buNone/>
            </a:pPr>
            <a:r>
              <a:rPr lang="en-IN" sz="2000" dirty="0" smtClean="0"/>
              <a:t>MINUS</a:t>
            </a:r>
          </a:p>
          <a:p>
            <a:pPr marL="0" indent="0">
              <a:buNone/>
            </a:pPr>
            <a:r>
              <a:rPr lang="en-IN" sz="2000" dirty="0" smtClean="0"/>
              <a:t>SELECT </a:t>
            </a:r>
            <a:r>
              <a:rPr lang="en-IN" sz="2000" dirty="0" err="1" smtClean="0"/>
              <a:t>product_no</a:t>
            </a:r>
            <a:r>
              <a:rPr lang="en-IN" sz="2000" dirty="0" smtClean="0"/>
              <a:t> FROM </a:t>
            </a:r>
            <a:r>
              <a:rPr lang="en-IN" sz="2000" dirty="0" err="1" smtClean="0"/>
              <a:t>sales_order_detil</a:t>
            </a:r>
            <a:r>
              <a:rPr lang="en-IN" sz="2000" dirty="0" smtClean="0"/>
              <a:t>;</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924909487"/>
              </p:ext>
            </p:extLst>
          </p:nvPr>
        </p:nvGraphicFramePr>
        <p:xfrm>
          <a:off x="2987824" y="1916832"/>
          <a:ext cx="1224136" cy="4348480"/>
        </p:xfrm>
        <a:graphic>
          <a:graphicData uri="http://schemas.openxmlformats.org/drawingml/2006/table">
            <a:tbl>
              <a:tblPr firstRow="1" bandRow="1">
                <a:tableStyleId>{5C22544A-7EE6-4342-B048-85BDC9FD1C3A}</a:tableStyleId>
              </a:tblPr>
              <a:tblGrid>
                <a:gridCol w="1224136"/>
              </a:tblGrid>
              <a:tr h="640080">
                <a:tc>
                  <a:txBody>
                    <a:bodyPr/>
                    <a:lstStyle/>
                    <a:p>
                      <a:r>
                        <a:rPr lang="en-IN" dirty="0" err="1" smtClean="0"/>
                        <a:t>Product_no</a:t>
                      </a:r>
                      <a:endParaRPr lang="en-IN" dirty="0"/>
                    </a:p>
                  </a:txBody>
                  <a:tcPr/>
                </a:tc>
              </a:tr>
              <a:tr h="370840">
                <a:tc>
                  <a:txBody>
                    <a:bodyPr/>
                    <a:lstStyle/>
                    <a:p>
                      <a:r>
                        <a:rPr lang="en-IN" dirty="0" smtClean="0"/>
                        <a:t>P1</a:t>
                      </a:r>
                      <a:endParaRPr lang="en-IN" dirty="0"/>
                    </a:p>
                  </a:txBody>
                  <a:tcPr/>
                </a:tc>
              </a:tr>
              <a:tr h="370840">
                <a:tc>
                  <a:txBody>
                    <a:bodyPr/>
                    <a:lstStyle/>
                    <a:p>
                      <a:r>
                        <a:rPr lang="en-IN" dirty="0" smtClean="0"/>
                        <a:t>P4</a:t>
                      </a:r>
                      <a:endParaRPr lang="en-IN" dirty="0"/>
                    </a:p>
                  </a:txBody>
                  <a:tcPr/>
                </a:tc>
              </a:tr>
              <a:tr h="370840">
                <a:tc>
                  <a:txBody>
                    <a:bodyPr/>
                    <a:lstStyle/>
                    <a:p>
                      <a:r>
                        <a:rPr lang="en-IN" dirty="0" smtClean="0"/>
                        <a:t>P6</a:t>
                      </a:r>
                      <a:endParaRPr lang="en-IN" dirty="0"/>
                    </a:p>
                  </a:txBody>
                  <a:tcPr/>
                </a:tc>
              </a:tr>
              <a:tr h="370840">
                <a:tc>
                  <a:txBody>
                    <a:bodyPr/>
                    <a:lstStyle/>
                    <a:p>
                      <a:r>
                        <a:rPr lang="en-IN" dirty="0" smtClean="0"/>
                        <a:t>P2</a:t>
                      </a:r>
                      <a:endParaRPr lang="en-IN" dirty="0"/>
                    </a:p>
                  </a:txBody>
                  <a:tcPr/>
                </a:tc>
              </a:tr>
              <a:tr h="370840">
                <a:tc>
                  <a:txBody>
                    <a:bodyPr/>
                    <a:lstStyle/>
                    <a:p>
                      <a:r>
                        <a:rPr lang="en-IN" dirty="0" smtClean="0"/>
                        <a:t>P5</a:t>
                      </a:r>
                      <a:endParaRPr lang="en-IN" dirty="0"/>
                    </a:p>
                  </a:txBody>
                  <a:tcPr/>
                </a:tc>
              </a:tr>
              <a:tr h="370840">
                <a:tc>
                  <a:txBody>
                    <a:bodyPr/>
                    <a:lstStyle/>
                    <a:p>
                      <a:r>
                        <a:rPr lang="en-IN" dirty="0" smtClean="0"/>
                        <a:t>P3</a:t>
                      </a:r>
                      <a:endParaRPr lang="en-IN" dirty="0"/>
                    </a:p>
                  </a:txBody>
                  <a:tcPr/>
                </a:tc>
              </a:tr>
              <a:tr h="370840">
                <a:tc>
                  <a:txBody>
                    <a:bodyPr/>
                    <a:lstStyle/>
                    <a:p>
                      <a:r>
                        <a:rPr lang="en-IN" dirty="0" smtClean="0"/>
                        <a:t>P1</a:t>
                      </a:r>
                      <a:endParaRPr lang="en-IN" dirty="0"/>
                    </a:p>
                  </a:txBody>
                  <a:tcPr/>
                </a:tc>
              </a:tr>
              <a:tr h="370840">
                <a:tc>
                  <a:txBody>
                    <a:bodyPr/>
                    <a:lstStyle/>
                    <a:p>
                      <a:r>
                        <a:rPr lang="en-IN" dirty="0" smtClean="0"/>
                        <a:t>P6</a:t>
                      </a:r>
                      <a:endParaRPr lang="en-IN" dirty="0"/>
                    </a:p>
                  </a:txBody>
                  <a:tcPr/>
                </a:tc>
              </a:tr>
              <a:tr h="370840">
                <a:tc>
                  <a:txBody>
                    <a:bodyPr/>
                    <a:lstStyle/>
                    <a:p>
                      <a:r>
                        <a:rPr lang="en-IN" dirty="0" smtClean="0"/>
                        <a:t>P4</a:t>
                      </a:r>
                      <a:endParaRPr lang="en-IN" dirty="0"/>
                    </a:p>
                  </a:txBody>
                  <a:tcPr/>
                </a:tc>
              </a:tr>
              <a:tr h="370840">
                <a:tc>
                  <a:txBody>
                    <a:bodyPr/>
                    <a:lstStyle/>
                    <a:p>
                      <a:r>
                        <a:rPr lang="en-IN" dirty="0" smtClean="0"/>
                        <a:t>P6</a:t>
                      </a:r>
                      <a:endParaRPr lang="en-IN"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39447967"/>
              </p:ext>
            </p:extLst>
          </p:nvPr>
        </p:nvGraphicFramePr>
        <p:xfrm>
          <a:off x="683568" y="1844824"/>
          <a:ext cx="1512168" cy="3708400"/>
        </p:xfrm>
        <a:graphic>
          <a:graphicData uri="http://schemas.openxmlformats.org/drawingml/2006/table">
            <a:tbl>
              <a:tblPr firstRow="1" bandRow="1">
                <a:tableStyleId>{5C22544A-7EE6-4342-B048-85BDC9FD1C3A}</a:tableStyleId>
              </a:tblPr>
              <a:tblGrid>
                <a:gridCol w="1512168"/>
              </a:tblGrid>
              <a:tr h="370840">
                <a:tc>
                  <a:txBody>
                    <a:bodyPr/>
                    <a:lstStyle/>
                    <a:p>
                      <a:r>
                        <a:rPr lang="en-IN" dirty="0" smtClean="0"/>
                        <a:t>PRODUC _NO</a:t>
                      </a:r>
                      <a:endParaRPr lang="en-IN" dirty="0"/>
                    </a:p>
                  </a:txBody>
                  <a:tcPr/>
                </a:tc>
              </a:tr>
              <a:tr h="370840">
                <a:tc>
                  <a:txBody>
                    <a:bodyPr/>
                    <a:lstStyle/>
                    <a:p>
                      <a:r>
                        <a:rPr lang="en-IN" dirty="0" smtClean="0"/>
                        <a:t>P1</a:t>
                      </a:r>
                      <a:endParaRPr lang="en-IN" dirty="0"/>
                    </a:p>
                  </a:txBody>
                  <a:tcPr/>
                </a:tc>
              </a:tr>
              <a:tr h="370840">
                <a:tc>
                  <a:txBody>
                    <a:bodyPr/>
                    <a:lstStyle/>
                    <a:p>
                      <a:r>
                        <a:rPr lang="en-IN" dirty="0" smtClean="0"/>
                        <a:t>P2</a:t>
                      </a:r>
                      <a:endParaRPr lang="en-IN" dirty="0"/>
                    </a:p>
                  </a:txBody>
                  <a:tcPr/>
                </a:tc>
              </a:tr>
              <a:tr h="370840">
                <a:tc>
                  <a:txBody>
                    <a:bodyPr/>
                    <a:lstStyle/>
                    <a:p>
                      <a:r>
                        <a:rPr lang="en-IN" dirty="0" smtClean="0"/>
                        <a:t>P3</a:t>
                      </a:r>
                      <a:endParaRPr lang="en-IN" dirty="0"/>
                    </a:p>
                  </a:txBody>
                  <a:tcPr/>
                </a:tc>
              </a:tr>
              <a:tr h="370840">
                <a:tc>
                  <a:txBody>
                    <a:bodyPr/>
                    <a:lstStyle/>
                    <a:p>
                      <a:r>
                        <a:rPr lang="en-IN" dirty="0" smtClean="0"/>
                        <a:t>P4</a:t>
                      </a:r>
                      <a:endParaRPr lang="en-IN" dirty="0"/>
                    </a:p>
                  </a:txBody>
                  <a:tcPr/>
                </a:tc>
              </a:tr>
              <a:tr h="370840">
                <a:tc>
                  <a:txBody>
                    <a:bodyPr/>
                    <a:lstStyle/>
                    <a:p>
                      <a:r>
                        <a:rPr lang="en-IN" dirty="0" smtClean="0"/>
                        <a:t>P5</a:t>
                      </a:r>
                      <a:endParaRPr lang="en-IN" dirty="0"/>
                    </a:p>
                  </a:txBody>
                  <a:tcPr/>
                </a:tc>
              </a:tr>
              <a:tr h="370840">
                <a:tc>
                  <a:txBody>
                    <a:bodyPr/>
                    <a:lstStyle/>
                    <a:p>
                      <a:r>
                        <a:rPr lang="en-IN" dirty="0" smtClean="0"/>
                        <a:t>P6</a:t>
                      </a:r>
                      <a:endParaRPr lang="en-IN" dirty="0"/>
                    </a:p>
                  </a:txBody>
                  <a:tcPr/>
                </a:tc>
              </a:tr>
              <a:tr h="370840">
                <a:tc>
                  <a:txBody>
                    <a:bodyPr/>
                    <a:lstStyle/>
                    <a:p>
                      <a:r>
                        <a:rPr lang="en-IN" dirty="0" smtClean="0"/>
                        <a:t>P7</a:t>
                      </a:r>
                      <a:endParaRPr lang="en-IN" dirty="0"/>
                    </a:p>
                  </a:txBody>
                  <a:tcPr/>
                </a:tc>
              </a:tr>
              <a:tr h="370840">
                <a:tc>
                  <a:txBody>
                    <a:bodyPr/>
                    <a:lstStyle/>
                    <a:p>
                      <a:r>
                        <a:rPr lang="en-IN" dirty="0" smtClean="0"/>
                        <a:t>P8</a:t>
                      </a:r>
                      <a:endParaRPr lang="en-IN" dirty="0"/>
                    </a:p>
                  </a:txBody>
                  <a:tcPr/>
                </a:tc>
              </a:tr>
              <a:tr h="370840">
                <a:tc>
                  <a:txBody>
                    <a:bodyPr/>
                    <a:lstStyle/>
                    <a:p>
                      <a:r>
                        <a:rPr lang="en-IN" dirty="0" smtClean="0"/>
                        <a:t>P9</a:t>
                      </a:r>
                      <a:endParaRPr lang="en-IN" dirty="0"/>
                    </a:p>
                  </a:txBody>
                  <a:tcPr/>
                </a:tc>
              </a:tr>
            </a:tbl>
          </a:graphicData>
        </a:graphic>
      </p:graphicFrame>
      <p:sp>
        <p:nvSpPr>
          <p:cNvPr id="6" name="TextBox 5"/>
          <p:cNvSpPr txBox="1"/>
          <p:nvPr/>
        </p:nvSpPr>
        <p:spPr>
          <a:xfrm>
            <a:off x="4716016" y="1556792"/>
            <a:ext cx="3744416" cy="1477328"/>
          </a:xfrm>
          <a:prstGeom prst="rect">
            <a:avLst/>
          </a:prstGeom>
          <a:noFill/>
        </p:spPr>
        <p:txBody>
          <a:bodyPr wrap="square" rtlCol="0">
            <a:spAutoFit/>
          </a:bodyPr>
          <a:lstStyle/>
          <a:p>
            <a:r>
              <a:rPr lang="en-IN" dirty="0" smtClean="0"/>
              <a:t>Minus clause picks up records in the first query after filtering the retrieved records from the second query</a:t>
            </a:r>
          </a:p>
          <a:p>
            <a:r>
              <a:rPr lang="en-IN" dirty="0" smtClean="0"/>
              <a:t>The output after minus clause </a:t>
            </a:r>
            <a:r>
              <a:rPr lang="en-IN" dirty="0" smtClean="0"/>
              <a:t>will </a:t>
            </a:r>
            <a:r>
              <a:rPr lang="en-IN" dirty="0" smtClean="0"/>
              <a:t>be as follows</a:t>
            </a: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1316792367"/>
              </p:ext>
            </p:extLst>
          </p:nvPr>
        </p:nvGraphicFramePr>
        <p:xfrm>
          <a:off x="5220072" y="3573016"/>
          <a:ext cx="1512168" cy="1112520"/>
        </p:xfrm>
        <a:graphic>
          <a:graphicData uri="http://schemas.openxmlformats.org/drawingml/2006/table">
            <a:tbl>
              <a:tblPr firstRow="1" bandRow="1">
                <a:tableStyleId>{5C22544A-7EE6-4342-B048-85BDC9FD1C3A}</a:tableStyleId>
              </a:tblPr>
              <a:tblGrid>
                <a:gridCol w="1512168"/>
              </a:tblGrid>
              <a:tr h="370840">
                <a:tc>
                  <a:txBody>
                    <a:bodyPr/>
                    <a:lstStyle/>
                    <a:p>
                      <a:r>
                        <a:rPr lang="en-IN" dirty="0" smtClean="0"/>
                        <a:t>P7</a:t>
                      </a:r>
                      <a:endParaRPr lang="en-IN" dirty="0"/>
                    </a:p>
                  </a:txBody>
                  <a:tcPr/>
                </a:tc>
              </a:tr>
              <a:tr h="370840">
                <a:tc>
                  <a:txBody>
                    <a:bodyPr/>
                    <a:lstStyle/>
                    <a:p>
                      <a:r>
                        <a:rPr lang="en-IN" dirty="0" smtClean="0"/>
                        <a:t>P8</a:t>
                      </a:r>
                      <a:endParaRPr lang="en-IN" dirty="0"/>
                    </a:p>
                  </a:txBody>
                  <a:tcPr/>
                </a:tc>
              </a:tr>
              <a:tr h="370840">
                <a:tc>
                  <a:txBody>
                    <a:bodyPr/>
                    <a:lstStyle/>
                    <a:p>
                      <a:r>
                        <a:rPr lang="en-IN" dirty="0" smtClean="0"/>
                        <a:t>P9</a:t>
                      </a:r>
                      <a:endParaRPr lang="en-IN" dirty="0"/>
                    </a:p>
                  </a:txBody>
                  <a:tcPr/>
                </a:tc>
              </a:tr>
            </a:tbl>
          </a:graphicData>
        </a:graphic>
      </p:graphicFrame>
      <p:sp>
        <p:nvSpPr>
          <p:cNvPr id="8" name="Rectangle 7"/>
          <p:cNvSpPr/>
          <p:nvPr/>
        </p:nvSpPr>
        <p:spPr>
          <a:xfrm>
            <a:off x="5302809" y="3221593"/>
            <a:ext cx="1461619" cy="369332"/>
          </a:xfrm>
          <a:prstGeom prst="rect">
            <a:avLst/>
          </a:prstGeom>
        </p:spPr>
        <p:txBody>
          <a:bodyPr wrap="none">
            <a:spAutoFit/>
          </a:bodyPr>
          <a:lstStyle/>
          <a:p>
            <a:r>
              <a:rPr lang="en-IN" dirty="0"/>
              <a:t>PRODUC _NO</a:t>
            </a:r>
          </a:p>
        </p:txBody>
      </p:sp>
    </p:spTree>
    <p:extLst>
      <p:ext uri="{BB962C8B-B14F-4D97-AF65-F5344CB8AC3E}">
        <p14:creationId xmlns:p14="http://schemas.microsoft.com/office/powerpoint/2010/main" val="2895871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b="1" dirty="0"/>
              <a:t>Types of Join</a:t>
            </a:r>
            <a:br>
              <a:rPr lang="en-IN" b="1" dirty="0"/>
            </a:br>
            <a:endParaRPr lang="en-IN" dirty="0"/>
          </a:p>
        </p:txBody>
      </p:sp>
      <p:sp>
        <p:nvSpPr>
          <p:cNvPr id="3" name="Content Placeholder 2"/>
          <p:cNvSpPr>
            <a:spLocks noGrp="1"/>
          </p:cNvSpPr>
          <p:nvPr>
            <p:ph idx="1"/>
          </p:nvPr>
        </p:nvSpPr>
        <p:spPr/>
        <p:txBody>
          <a:bodyPr/>
          <a:lstStyle/>
          <a:p>
            <a:r>
              <a:rPr lang="en-IN" dirty="0" smtClean="0"/>
              <a:t>There </a:t>
            </a:r>
            <a:r>
              <a:rPr lang="en-IN" dirty="0"/>
              <a:t>are mainly two types of joins in DBMS:</a:t>
            </a:r>
          </a:p>
          <a:p>
            <a:r>
              <a:rPr lang="en-IN" dirty="0"/>
              <a:t>Inner Joins: Theta, Natural, EQUI</a:t>
            </a:r>
          </a:p>
          <a:p>
            <a:r>
              <a:rPr lang="en-IN" dirty="0"/>
              <a:t>Outer Join: Left, Right, Full</a:t>
            </a:r>
          </a:p>
          <a:p>
            <a:endParaRPr lang="en-IN" dirty="0"/>
          </a:p>
        </p:txBody>
      </p:sp>
    </p:spTree>
    <p:extLst>
      <p:ext uri="{BB962C8B-B14F-4D97-AF65-F5344CB8AC3E}">
        <p14:creationId xmlns:p14="http://schemas.microsoft.com/office/powerpoint/2010/main" val="2713791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22/03/2021</a:t>
            </a:r>
            <a:br>
              <a:rPr lang="en-IN" dirty="0" smtClean="0"/>
            </a:b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6328"/>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31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b="1" dirty="0"/>
              <a:t>Inner Join</a:t>
            </a:r>
            <a:br>
              <a:rPr lang="en-IN" b="1" dirty="0"/>
            </a:br>
            <a:endParaRPr lang="en-IN" dirty="0"/>
          </a:p>
        </p:txBody>
      </p:sp>
      <p:sp>
        <p:nvSpPr>
          <p:cNvPr id="3" name="Content Placeholder 2"/>
          <p:cNvSpPr>
            <a:spLocks noGrp="1"/>
          </p:cNvSpPr>
          <p:nvPr>
            <p:ph idx="1"/>
          </p:nvPr>
        </p:nvSpPr>
        <p:spPr>
          <a:xfrm>
            <a:off x="539552" y="836712"/>
            <a:ext cx="8229600" cy="4525963"/>
          </a:xfrm>
        </p:spPr>
        <p:txBody>
          <a:bodyPr>
            <a:normAutofit fontScale="85000" lnSpcReduction="20000"/>
          </a:bodyPr>
          <a:lstStyle/>
          <a:p>
            <a:r>
              <a:rPr lang="en-IN" b="1" dirty="0" smtClean="0"/>
              <a:t>INNER </a:t>
            </a:r>
            <a:r>
              <a:rPr lang="en-IN" b="1" dirty="0"/>
              <a:t>JOIN</a:t>
            </a:r>
            <a:r>
              <a:rPr lang="en-IN" dirty="0"/>
              <a:t> is used to return rows from both tables which satisfy the given condition. It is the most widely used join operation and can be considered as a default join-type</a:t>
            </a:r>
          </a:p>
          <a:p>
            <a:r>
              <a:rPr lang="en-IN" dirty="0"/>
              <a:t>An Inner join or equijoin is a comparator-based join which uses equality comparisons in the join-predicate. However, if you use other comparison operators like "&gt;" it can't be called equijoin.</a:t>
            </a:r>
          </a:p>
          <a:p>
            <a:r>
              <a:rPr lang="en-IN" dirty="0"/>
              <a:t>Inner Join further divided into three subtypes:</a:t>
            </a:r>
          </a:p>
          <a:p>
            <a:r>
              <a:rPr lang="en-IN" dirty="0"/>
              <a:t>Theta join</a:t>
            </a:r>
          </a:p>
          <a:p>
            <a:r>
              <a:rPr lang="en-IN" dirty="0"/>
              <a:t>Natural join</a:t>
            </a:r>
          </a:p>
          <a:p>
            <a:r>
              <a:rPr lang="en-IN" dirty="0"/>
              <a:t>EQUI join</a:t>
            </a:r>
          </a:p>
          <a:p>
            <a:endParaRPr lang="en-IN" dirty="0"/>
          </a:p>
        </p:txBody>
      </p:sp>
    </p:spTree>
    <p:extLst>
      <p:ext uri="{BB962C8B-B14F-4D97-AF65-F5344CB8AC3E}">
        <p14:creationId xmlns:p14="http://schemas.microsoft.com/office/powerpoint/2010/main" val="133354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index</a:t>
            </a:r>
            <a:endParaRPr lang="en-IN" dirty="0"/>
          </a:p>
        </p:txBody>
      </p:sp>
      <p:pic>
        <p:nvPicPr>
          <p:cNvPr id="1026" name="Picture 2" descr="https://www.guru99.com/images/1/070119_0833_Indexingin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132856"/>
            <a:ext cx="6667500"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111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IN" b="1" dirty="0" smtClean="0"/>
              <a:t/>
            </a:r>
            <a:br>
              <a:rPr lang="en-IN" b="1" dirty="0" smtClean="0"/>
            </a:br>
            <a:r>
              <a:rPr lang="en-IN" b="1" dirty="0" smtClean="0"/>
              <a:t>Inner Join</a:t>
            </a:r>
            <a:r>
              <a:rPr lang="en-IN" b="1" dirty="0"/>
              <a:t/>
            </a:r>
            <a:br>
              <a:rPr lang="en-IN" b="1" dirty="0"/>
            </a:br>
            <a:endParaRPr lang="en-IN" dirty="0"/>
          </a:p>
        </p:txBody>
      </p:sp>
      <p:sp>
        <p:nvSpPr>
          <p:cNvPr id="3" name="Content Placeholder 2"/>
          <p:cNvSpPr>
            <a:spLocks noGrp="1"/>
          </p:cNvSpPr>
          <p:nvPr>
            <p:ph idx="1"/>
          </p:nvPr>
        </p:nvSpPr>
        <p:spPr>
          <a:xfrm>
            <a:off x="395536" y="1124744"/>
            <a:ext cx="8229600" cy="3456384"/>
          </a:xfrm>
        </p:spPr>
        <p:txBody>
          <a:bodyPr>
            <a:normAutofit fontScale="32500" lnSpcReduction="20000"/>
          </a:bodyPr>
          <a:lstStyle/>
          <a:p>
            <a:pPr marL="514350" indent="-514350" algn="just">
              <a:buFont typeface="+mj-lt"/>
              <a:buAutoNum type="arabicPeriod"/>
            </a:pPr>
            <a:r>
              <a:rPr lang="en-IN" sz="5500" b="1" dirty="0" smtClean="0"/>
              <a:t>THETA </a:t>
            </a:r>
            <a:r>
              <a:rPr lang="en-IN" sz="5500" b="1" dirty="0"/>
              <a:t>JOIN</a:t>
            </a:r>
            <a:r>
              <a:rPr lang="en-IN" sz="5500" dirty="0"/>
              <a:t> allows you to merge two tables based on the condition represented by theta. Theta joins work for all comparison operators. It is denoted by symbol </a:t>
            </a:r>
            <a:r>
              <a:rPr lang="en-IN" sz="5500" b="1" dirty="0"/>
              <a:t>θ</a:t>
            </a:r>
            <a:r>
              <a:rPr lang="en-IN" sz="5500" dirty="0"/>
              <a:t>. The general case of JOIN operation is called a Theta join</a:t>
            </a:r>
            <a:r>
              <a:rPr lang="en-IN" sz="5500" dirty="0" smtClean="0"/>
              <a:t>.</a:t>
            </a:r>
          </a:p>
          <a:p>
            <a:pPr marL="514350" indent="-514350" algn="just">
              <a:buFont typeface="+mj-lt"/>
              <a:buAutoNum type="arabicPeriod"/>
            </a:pPr>
            <a:endParaRPr lang="en-IN" sz="5500" dirty="0" smtClean="0"/>
          </a:p>
          <a:p>
            <a:pPr marL="457200" lvl="0" indent="-457200" algn="just" eaLnBrk="0" fontAlgn="base" hangingPunct="0">
              <a:spcBef>
                <a:spcPct val="0"/>
              </a:spcBef>
              <a:spcAft>
                <a:spcPct val="0"/>
              </a:spcAft>
              <a:buFont typeface="+mj-lt"/>
              <a:buAutoNum type="arabicPeriod"/>
            </a:pPr>
            <a:r>
              <a:rPr lang="en-US" sz="5500" b="1" dirty="0">
                <a:solidFill>
                  <a:srgbClr val="222222"/>
                </a:solidFill>
                <a:cs typeface="Arial" pitchFamily="34" charset="0"/>
              </a:rPr>
              <a:t>EQUI JOIN</a:t>
            </a:r>
            <a:r>
              <a:rPr lang="en-US" sz="5500" dirty="0">
                <a:solidFill>
                  <a:srgbClr val="222222"/>
                </a:solidFill>
                <a:cs typeface="Arial" pitchFamily="34" charset="0"/>
              </a:rPr>
              <a:t> is done when a Theta join uses only the equivalence condition. </a:t>
            </a:r>
            <a:r>
              <a:rPr lang="en-US" sz="5500" dirty="0" smtClean="0">
                <a:solidFill>
                  <a:srgbClr val="222222"/>
                </a:solidFill>
                <a:cs typeface="Arial" pitchFamily="34" charset="0"/>
              </a:rPr>
              <a:t> EQUI </a:t>
            </a:r>
            <a:r>
              <a:rPr lang="en-US" sz="5500" dirty="0">
                <a:solidFill>
                  <a:srgbClr val="222222"/>
                </a:solidFill>
                <a:cs typeface="Arial" pitchFamily="34" charset="0"/>
              </a:rPr>
              <a:t>join is the most difficult operation to implement efficiently in an RDBMS</a:t>
            </a:r>
            <a:r>
              <a:rPr lang="en-US" sz="5500" dirty="0" smtClean="0">
                <a:solidFill>
                  <a:srgbClr val="222222"/>
                </a:solidFill>
                <a:cs typeface="Arial" pitchFamily="34" charset="0"/>
              </a:rPr>
              <a:t>, and </a:t>
            </a:r>
            <a:r>
              <a:rPr lang="en-US" sz="5500" dirty="0">
                <a:solidFill>
                  <a:srgbClr val="222222"/>
                </a:solidFill>
                <a:cs typeface="Arial" pitchFamily="34" charset="0"/>
              </a:rPr>
              <a:t>one reason why RDBMS have essential performance problems</a:t>
            </a:r>
            <a:r>
              <a:rPr lang="en-US" sz="5500" dirty="0" smtClean="0">
                <a:solidFill>
                  <a:srgbClr val="222222"/>
                </a:solidFill>
                <a:cs typeface="Arial" pitchFamily="34" charset="0"/>
              </a:rPr>
              <a:t>.</a:t>
            </a:r>
          </a:p>
          <a:p>
            <a:pPr marL="457200" lvl="0" indent="-457200" algn="just" eaLnBrk="0" fontAlgn="base" hangingPunct="0">
              <a:spcBef>
                <a:spcPct val="0"/>
              </a:spcBef>
              <a:spcAft>
                <a:spcPct val="0"/>
              </a:spcAft>
              <a:buFont typeface="+mj-lt"/>
              <a:buAutoNum type="arabicPeriod"/>
            </a:pPr>
            <a:endParaRPr lang="en-US" sz="5500" dirty="0" smtClean="0">
              <a:solidFill>
                <a:srgbClr val="222222"/>
              </a:solidFill>
              <a:cs typeface="Arial" pitchFamily="34" charset="0"/>
            </a:endParaRPr>
          </a:p>
          <a:p>
            <a:pPr marL="457200" lvl="0" indent="-457200" algn="just" eaLnBrk="0" fontAlgn="base" hangingPunct="0">
              <a:spcBef>
                <a:spcPct val="0"/>
              </a:spcBef>
              <a:spcAft>
                <a:spcPct val="0"/>
              </a:spcAft>
              <a:buFont typeface="+mj-lt"/>
              <a:buAutoNum type="arabicPeriod"/>
            </a:pPr>
            <a:endParaRPr lang="en-US" sz="5500" dirty="0" smtClean="0">
              <a:solidFill>
                <a:srgbClr val="222222"/>
              </a:solidFill>
              <a:cs typeface="Arial" pitchFamily="34" charset="0"/>
            </a:endParaRPr>
          </a:p>
          <a:p>
            <a:pPr marL="457200" lvl="0" indent="-457200" algn="just" eaLnBrk="0" fontAlgn="base" hangingPunct="0">
              <a:spcBef>
                <a:spcPct val="0"/>
              </a:spcBef>
              <a:spcAft>
                <a:spcPct val="0"/>
              </a:spcAft>
              <a:buFont typeface="+mj-lt"/>
              <a:buAutoNum type="arabicPeriod"/>
            </a:pPr>
            <a:r>
              <a:rPr lang="en-US" sz="5500" b="1" dirty="0" smtClean="0">
                <a:solidFill>
                  <a:srgbClr val="222222"/>
                </a:solidFill>
                <a:cs typeface="Arial" pitchFamily="34" charset="0"/>
              </a:rPr>
              <a:t>NATURAL </a:t>
            </a:r>
            <a:r>
              <a:rPr lang="en-US" sz="5500" b="1" dirty="0">
                <a:solidFill>
                  <a:srgbClr val="222222"/>
                </a:solidFill>
                <a:cs typeface="Arial" pitchFamily="34" charset="0"/>
              </a:rPr>
              <a:t>JOIN</a:t>
            </a:r>
            <a:r>
              <a:rPr lang="en-US" sz="5500" dirty="0">
                <a:solidFill>
                  <a:srgbClr val="222222"/>
                </a:solidFill>
                <a:cs typeface="Arial" pitchFamily="34" charset="0"/>
              </a:rPr>
              <a:t> does not utilize any of the comparison operators.  In this type of join, the attributes should have the same name and domain. In Natural Join, there should be at least one common attribute between two relations.</a:t>
            </a:r>
            <a:endParaRPr lang="en-US" sz="5500" dirty="0">
              <a:cs typeface="Arial" pitchFamily="34" charset="0"/>
            </a:endParaRPr>
          </a:p>
          <a:p>
            <a:pPr marL="0" lvl="0" indent="0" algn="just" defTabSz="542925" eaLnBrk="0" fontAlgn="base" hangingPunct="0">
              <a:spcBef>
                <a:spcPct val="0"/>
              </a:spcBef>
              <a:spcAft>
                <a:spcPct val="0"/>
              </a:spcAft>
              <a:buNone/>
            </a:pPr>
            <a:r>
              <a:rPr lang="en-US" sz="5500" dirty="0" smtClean="0">
                <a:solidFill>
                  <a:srgbClr val="222222"/>
                </a:solidFill>
                <a:cs typeface="Arial" pitchFamily="34" charset="0"/>
              </a:rPr>
              <a:t>	It </a:t>
            </a:r>
            <a:r>
              <a:rPr lang="en-US" sz="5500" dirty="0">
                <a:solidFill>
                  <a:srgbClr val="222222"/>
                </a:solidFill>
                <a:cs typeface="Arial" pitchFamily="34" charset="0"/>
              </a:rPr>
              <a:t>performs selection forming equality on those attributes which appear in </a:t>
            </a:r>
            <a:r>
              <a:rPr lang="en-US" sz="5500" dirty="0" smtClean="0">
                <a:solidFill>
                  <a:srgbClr val="222222"/>
                </a:solidFill>
                <a:cs typeface="Arial" pitchFamily="34" charset="0"/>
              </a:rPr>
              <a:t>	both 	relations </a:t>
            </a:r>
            <a:r>
              <a:rPr lang="en-US" sz="5500" dirty="0">
                <a:solidFill>
                  <a:srgbClr val="222222"/>
                </a:solidFill>
                <a:cs typeface="Arial" pitchFamily="34" charset="0"/>
              </a:rPr>
              <a:t>and eliminates the duplicate attributes.</a:t>
            </a:r>
          </a:p>
          <a:p>
            <a:pPr algn="just"/>
            <a:endParaRPr lang="en-IN" sz="5500" dirty="0"/>
          </a:p>
          <a:p>
            <a:pPr marL="0" indent="0">
              <a:buNone/>
            </a:pPr>
            <a:endParaRPr lang="en-IN" dirty="0"/>
          </a:p>
        </p:txBody>
      </p:sp>
    </p:spTree>
    <p:extLst>
      <p:ext uri="{BB962C8B-B14F-4D97-AF65-F5344CB8AC3E}">
        <p14:creationId xmlns:p14="http://schemas.microsoft.com/office/powerpoint/2010/main" val="2031719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t>Outer Join</a:t>
            </a:r>
            <a:br>
              <a:rPr lang="en-IN" b="1" dirty="0"/>
            </a:br>
            <a:endParaRPr lang="en-IN" dirty="0"/>
          </a:p>
        </p:txBody>
      </p:sp>
      <p:sp>
        <p:nvSpPr>
          <p:cNvPr id="3" name="Content Placeholder 2"/>
          <p:cNvSpPr>
            <a:spLocks noGrp="1"/>
          </p:cNvSpPr>
          <p:nvPr>
            <p:ph idx="1"/>
          </p:nvPr>
        </p:nvSpPr>
        <p:spPr>
          <a:xfrm>
            <a:off x="467544" y="548680"/>
            <a:ext cx="8229600" cy="4525963"/>
          </a:xfrm>
        </p:spPr>
        <p:txBody>
          <a:bodyPr>
            <a:normAutofit/>
          </a:bodyPr>
          <a:lstStyle/>
          <a:p>
            <a:r>
              <a:rPr lang="en-IN" dirty="0" smtClean="0"/>
              <a:t>An</a:t>
            </a:r>
            <a:r>
              <a:rPr lang="en-IN" dirty="0"/>
              <a:t> </a:t>
            </a:r>
            <a:r>
              <a:rPr lang="en-IN" b="1" dirty="0"/>
              <a:t>OUTER JOIN</a:t>
            </a:r>
            <a:r>
              <a:rPr lang="en-IN" dirty="0"/>
              <a:t> doesn't require each record in the two join tables to have a matching record. In this type of join, the table retains each record even if no other matching record exists.</a:t>
            </a:r>
          </a:p>
          <a:p>
            <a:r>
              <a:rPr lang="en-IN" dirty="0"/>
              <a:t>Three types of Outer Joins are:</a:t>
            </a:r>
          </a:p>
          <a:p>
            <a:pPr marL="914400" lvl="1" indent="-514350">
              <a:buFont typeface="+mj-lt"/>
              <a:buAutoNum type="arabicPeriod"/>
            </a:pPr>
            <a:r>
              <a:rPr lang="en-IN" dirty="0"/>
              <a:t>Left Outer Join</a:t>
            </a:r>
          </a:p>
          <a:p>
            <a:pPr marL="914400" lvl="1" indent="-514350">
              <a:buFont typeface="+mj-lt"/>
              <a:buAutoNum type="arabicPeriod"/>
            </a:pPr>
            <a:r>
              <a:rPr lang="en-IN" dirty="0"/>
              <a:t>Right Outer Join</a:t>
            </a:r>
          </a:p>
          <a:p>
            <a:pPr marL="914400" lvl="1" indent="-514350">
              <a:buFont typeface="+mj-lt"/>
              <a:buAutoNum type="arabicPeriod"/>
            </a:pPr>
            <a:r>
              <a:rPr lang="en-IN" dirty="0"/>
              <a:t>Full Outer Join</a:t>
            </a:r>
          </a:p>
          <a:p>
            <a:endParaRPr lang="en-IN" dirty="0"/>
          </a:p>
        </p:txBody>
      </p:sp>
    </p:spTree>
    <p:extLst>
      <p:ext uri="{BB962C8B-B14F-4D97-AF65-F5344CB8AC3E}">
        <p14:creationId xmlns:p14="http://schemas.microsoft.com/office/powerpoint/2010/main" val="1916769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548680"/>
            <a:ext cx="8229600" cy="6344847"/>
          </a:xfrm>
        </p:spPr>
        <p:txBody>
          <a:bodyPr/>
          <a:lstStyle/>
          <a:p>
            <a:r>
              <a:rPr lang="en-IN" b="1" dirty="0" smtClean="0"/>
              <a:t>Left Outer Join (A    B)</a:t>
            </a:r>
          </a:p>
          <a:p>
            <a:r>
              <a:rPr lang="en-IN" b="1" dirty="0" smtClean="0"/>
              <a:t>LEFT </a:t>
            </a:r>
            <a:r>
              <a:rPr lang="en-IN" b="1" dirty="0"/>
              <a:t>JOIN</a:t>
            </a:r>
            <a:r>
              <a:rPr lang="en-IN" dirty="0"/>
              <a:t> returns all the rows from the table on the left even if no matching rows have been found in the table on the right. When no matching record found in the table on the right, NULL is </a:t>
            </a:r>
            <a:r>
              <a:rPr lang="en-IN" dirty="0" smtClean="0"/>
              <a:t>returned.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5431414"/>
            <a:ext cx="5143500" cy="1362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3352800"/>
            <a:ext cx="228600" cy="152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3352800"/>
            <a:ext cx="228600" cy="152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3352800"/>
            <a:ext cx="228600" cy="152400"/>
          </a:xfrm>
          <a:prstGeom prst="rect">
            <a:avLst/>
          </a:prstGeom>
        </p:spPr>
      </p:pic>
      <p:pic>
        <p:nvPicPr>
          <p:cNvPr id="9" name="Picture 8"/>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3779912" y="764704"/>
            <a:ext cx="228600" cy="152400"/>
          </a:xfrm>
          <a:prstGeom prst="rect">
            <a:avLst/>
          </a:prstGeom>
        </p:spPr>
      </p:pic>
      <p:pic>
        <p:nvPicPr>
          <p:cNvPr id="10" name="Picture 3" descr="https://www.guru99.com/images/1/100518_0535_RelationalA5.png">
            <a:hlinkClick r:id="rId5"/>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980456"/>
            <a:ext cx="2286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805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Right Outer Join ( A  B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RIGHT </a:t>
            </a:r>
            <a:r>
              <a:rPr lang="en-IN" b="1" dirty="0"/>
              <a:t>JOIN</a:t>
            </a:r>
            <a:r>
              <a:rPr lang="en-IN" dirty="0"/>
              <a:t> returns all the columns from the table on the right even if no matching rows have been found in the table on the left. Where no matches have been found in the table on the left, NULL is returned. RIGHT outer JOIN is the opposite of LEFT JOIN</a:t>
            </a:r>
          </a:p>
          <a:p>
            <a:r>
              <a:rPr lang="en-IN" dirty="0"/>
              <a:t>In our example, let's assume that you need to get the names of members and movies rented by them. Now we have a new member who has not rented any movie yet.</a:t>
            </a:r>
          </a:p>
          <a:p>
            <a:endParaRPr lang="en-IN" dirty="0"/>
          </a:p>
        </p:txBody>
      </p:sp>
    </p:spTree>
    <p:extLst>
      <p:ext uri="{BB962C8B-B14F-4D97-AF65-F5344CB8AC3E}">
        <p14:creationId xmlns:p14="http://schemas.microsoft.com/office/powerpoint/2010/main" val="5230300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IN" b="1" dirty="0" smtClean="0"/>
              <a:t>Summary</a:t>
            </a:r>
            <a:r>
              <a:rPr lang="en-IN" b="1" dirty="0"/>
              <a:t/>
            </a:r>
            <a:br>
              <a:rPr lang="en-IN" b="1" dirty="0"/>
            </a:br>
            <a:endParaRPr lang="en-IN" dirty="0"/>
          </a:p>
        </p:txBody>
      </p:sp>
      <p:sp>
        <p:nvSpPr>
          <p:cNvPr id="3" name="Content Placeholder 2"/>
          <p:cNvSpPr>
            <a:spLocks noGrp="1"/>
          </p:cNvSpPr>
          <p:nvPr>
            <p:ph idx="1"/>
          </p:nvPr>
        </p:nvSpPr>
        <p:spPr>
          <a:xfrm>
            <a:off x="457200" y="548680"/>
            <a:ext cx="8229600" cy="5577483"/>
          </a:xfrm>
        </p:spPr>
        <p:txBody>
          <a:bodyPr>
            <a:normAutofit fontScale="62500" lnSpcReduction="20000"/>
          </a:bodyPr>
          <a:lstStyle/>
          <a:p>
            <a:r>
              <a:rPr lang="en-IN" dirty="0" smtClean="0"/>
              <a:t>There </a:t>
            </a:r>
            <a:r>
              <a:rPr lang="en-IN" dirty="0"/>
              <a:t>are mainly two types of joins in DBMS 1) Inner Join 2) Outer Join</a:t>
            </a:r>
          </a:p>
          <a:p>
            <a:r>
              <a:rPr lang="en-IN" dirty="0"/>
              <a:t>An inner join is the widely used join operation and can be considered as a </a:t>
            </a:r>
            <a:r>
              <a:rPr lang="en-IN" b="1" u="sng" dirty="0"/>
              <a:t>default </a:t>
            </a:r>
            <a:r>
              <a:rPr lang="en-IN" dirty="0"/>
              <a:t>join-type.</a:t>
            </a:r>
          </a:p>
          <a:p>
            <a:r>
              <a:rPr lang="en-IN" dirty="0"/>
              <a:t>Inner Join is further divided into three subtypes: 1) Theta join 2) Natural join 3) EQUI join</a:t>
            </a:r>
          </a:p>
          <a:p>
            <a:pPr lvl="1"/>
            <a:r>
              <a:rPr lang="en-IN" dirty="0"/>
              <a:t>Theta Join allows you to merge two tables based on the condition represented by </a:t>
            </a:r>
            <a:r>
              <a:rPr lang="en-IN" dirty="0" smtClean="0"/>
              <a:t>theta </a:t>
            </a:r>
            <a:endParaRPr lang="en-IN" dirty="0"/>
          </a:p>
          <a:p>
            <a:pPr lvl="1"/>
            <a:r>
              <a:rPr lang="en-IN" dirty="0"/>
              <a:t>When a theta join uses only equivalence condition, it becomes an </a:t>
            </a:r>
            <a:r>
              <a:rPr lang="en-IN" dirty="0" err="1"/>
              <a:t>equi</a:t>
            </a:r>
            <a:r>
              <a:rPr lang="en-IN" dirty="0"/>
              <a:t> join.</a:t>
            </a:r>
          </a:p>
          <a:p>
            <a:pPr lvl="1"/>
            <a:r>
              <a:rPr lang="en-IN" dirty="0"/>
              <a:t>Natural join does not utilize any of the comparison operators.</a:t>
            </a:r>
          </a:p>
          <a:p>
            <a:r>
              <a:rPr lang="en-IN" dirty="0"/>
              <a:t>An outer join doesn't require each record in the two join tables to have a matching record.</a:t>
            </a:r>
          </a:p>
          <a:p>
            <a:r>
              <a:rPr lang="en-IN" dirty="0"/>
              <a:t>Outer Join is further divided into three subtypes are: 1)Left Outer Join 2) Right Outer Join 3) Full Outer Join</a:t>
            </a:r>
          </a:p>
          <a:p>
            <a:r>
              <a:rPr lang="en-IN" dirty="0"/>
              <a:t>The LEFT Outer Join returns all the rows from the table on the left, even if no matching rows have been found in the table on the right.</a:t>
            </a:r>
          </a:p>
          <a:p>
            <a:r>
              <a:rPr lang="en-IN" dirty="0"/>
              <a:t>The RIGHT Outer Join returns all the columns from the table on the right, even if no matching rows have been found in the table on the left.</a:t>
            </a:r>
          </a:p>
          <a:p>
            <a:r>
              <a:rPr lang="en-IN" dirty="0"/>
              <a:t>In a full outer join, all tuples from both relations are included in the result, irrespective of the matching condition.</a:t>
            </a:r>
          </a:p>
          <a:p>
            <a:endParaRPr lang="en-IN" dirty="0"/>
          </a:p>
        </p:txBody>
      </p:sp>
    </p:spTree>
    <p:extLst>
      <p:ext uri="{BB962C8B-B14F-4D97-AF65-F5344CB8AC3E}">
        <p14:creationId xmlns:p14="http://schemas.microsoft.com/office/powerpoint/2010/main" val="1557392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Implementing the JOIN Operation</a:t>
            </a:r>
          </a:p>
        </p:txBody>
      </p:sp>
      <p:sp>
        <p:nvSpPr>
          <p:cNvPr id="3" name="Content Placeholder 2"/>
          <p:cNvSpPr>
            <a:spLocks noGrp="1"/>
          </p:cNvSpPr>
          <p:nvPr>
            <p:ph idx="1"/>
          </p:nvPr>
        </p:nvSpPr>
        <p:spPr/>
        <p:txBody>
          <a:bodyPr>
            <a:normAutofit fontScale="55000" lnSpcReduction="20000"/>
          </a:bodyPr>
          <a:lstStyle/>
          <a:p>
            <a:r>
              <a:rPr lang="en-IN" dirty="0" smtClean="0"/>
              <a:t> The </a:t>
            </a:r>
            <a:r>
              <a:rPr lang="en-IN" dirty="0"/>
              <a:t>JOIN operation is one of the most time-consuming operations in query processing. </a:t>
            </a:r>
            <a:endParaRPr lang="en-IN" dirty="0" smtClean="0"/>
          </a:p>
          <a:p>
            <a:r>
              <a:rPr lang="en-IN" dirty="0" smtClean="0"/>
              <a:t>Many </a:t>
            </a:r>
            <a:r>
              <a:rPr lang="en-IN" dirty="0"/>
              <a:t>of the join operations encountered in queries are of the EQUIJOIN and NATURAL JOIN varieties, so we consider just these two here since we are only giving an overview of query processing and optimization. </a:t>
            </a:r>
            <a:endParaRPr lang="en-IN" dirty="0" smtClean="0"/>
          </a:p>
          <a:p>
            <a:r>
              <a:rPr lang="en-IN" dirty="0" smtClean="0"/>
              <a:t>There </a:t>
            </a:r>
            <a:r>
              <a:rPr lang="en-IN" dirty="0"/>
              <a:t>are many possible ways to implement a two-way join, which is a join on two files. Joins involving more than two files are called </a:t>
            </a:r>
            <a:r>
              <a:rPr lang="en-IN" b="1" u="sng" dirty="0" err="1"/>
              <a:t>multiway</a:t>
            </a:r>
            <a:r>
              <a:rPr lang="en-IN" b="1" u="sng" dirty="0"/>
              <a:t> joins.</a:t>
            </a:r>
            <a:r>
              <a:rPr lang="en-IN" dirty="0"/>
              <a:t> </a:t>
            </a:r>
            <a:endParaRPr lang="en-IN" dirty="0" smtClean="0"/>
          </a:p>
          <a:p>
            <a:r>
              <a:rPr lang="en-IN" dirty="0" smtClean="0"/>
              <a:t>The </a:t>
            </a:r>
            <a:r>
              <a:rPr lang="en-IN" dirty="0"/>
              <a:t>number of possible ways to execute </a:t>
            </a:r>
            <a:r>
              <a:rPr lang="en-IN" dirty="0" err="1"/>
              <a:t>multiway</a:t>
            </a:r>
            <a:r>
              <a:rPr lang="en-IN" dirty="0"/>
              <a:t> joins grows very rapidly. </a:t>
            </a:r>
            <a:endParaRPr lang="en-IN" dirty="0" smtClean="0"/>
          </a:p>
          <a:p>
            <a:r>
              <a:rPr lang="en-IN" dirty="0" smtClean="0"/>
              <a:t>once </a:t>
            </a:r>
            <a:r>
              <a:rPr lang="en-IN" dirty="0"/>
              <a:t>more—specifically, to the EMPLOYEE, DEPARTMENT, and PROJECT relations. The algorithms we discuss next are for a join operation of the form: R A=B S where A and B are the join attributes, which should be domain-compatible attributes of R and S, respectively. </a:t>
            </a:r>
            <a:endParaRPr lang="en-IN" dirty="0" smtClean="0"/>
          </a:p>
          <a:p>
            <a:r>
              <a:rPr lang="en-IN" dirty="0" smtClean="0"/>
              <a:t>The </a:t>
            </a:r>
            <a:r>
              <a:rPr lang="en-IN" dirty="0"/>
              <a:t>methods we discuss can be extended to more general forms of join. We illustrate four of the most common techniques for performing such a join, using the following sample </a:t>
            </a:r>
            <a:r>
              <a:rPr lang="en-IN" dirty="0" smtClean="0"/>
              <a:t>operations</a:t>
            </a:r>
          </a:p>
          <a:p>
            <a:r>
              <a:rPr lang="en-IN" dirty="0"/>
              <a:t>OP6: EMPLOYEE </a:t>
            </a:r>
            <a:r>
              <a:rPr lang="en-IN" dirty="0" err="1"/>
              <a:t>Dno</a:t>
            </a:r>
            <a:r>
              <a:rPr lang="en-IN" dirty="0"/>
              <a:t>=</a:t>
            </a:r>
            <a:r>
              <a:rPr lang="en-IN" dirty="0" err="1"/>
              <a:t>Dnumber</a:t>
            </a:r>
            <a:r>
              <a:rPr lang="en-IN" dirty="0"/>
              <a:t> DEPARTMENT </a:t>
            </a:r>
            <a:endParaRPr lang="en-IN" dirty="0" smtClean="0"/>
          </a:p>
          <a:p>
            <a:r>
              <a:rPr lang="en-IN" dirty="0" smtClean="0"/>
              <a:t>OP7</a:t>
            </a:r>
            <a:r>
              <a:rPr lang="en-IN" dirty="0"/>
              <a:t>: DEPARTMENT </a:t>
            </a:r>
            <a:r>
              <a:rPr lang="en-IN" dirty="0" err="1"/>
              <a:t>Mgr_ssn</a:t>
            </a:r>
            <a:r>
              <a:rPr lang="en-IN" dirty="0"/>
              <a:t>=</a:t>
            </a:r>
            <a:r>
              <a:rPr lang="en-IN" dirty="0" err="1"/>
              <a:t>Ssn</a:t>
            </a:r>
            <a:r>
              <a:rPr lang="en-IN" dirty="0"/>
              <a:t> EMPLOYEE</a:t>
            </a:r>
          </a:p>
        </p:txBody>
      </p:sp>
    </p:spTree>
    <p:extLst>
      <p:ext uri="{BB962C8B-B14F-4D97-AF65-F5344CB8AC3E}">
        <p14:creationId xmlns:p14="http://schemas.microsoft.com/office/powerpoint/2010/main" val="305814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for Implementing Joins.</a:t>
            </a:r>
          </a:p>
        </p:txBody>
      </p:sp>
      <p:sp>
        <p:nvSpPr>
          <p:cNvPr id="3" name="Content Placeholder 2"/>
          <p:cNvSpPr>
            <a:spLocks noGrp="1"/>
          </p:cNvSpPr>
          <p:nvPr>
            <p:ph idx="1"/>
          </p:nvPr>
        </p:nvSpPr>
        <p:spPr/>
        <p:txBody>
          <a:bodyPr>
            <a:normAutofit fontScale="85000" lnSpcReduction="20000"/>
          </a:bodyPr>
          <a:lstStyle/>
          <a:p>
            <a:r>
              <a:rPr lang="en-IN" dirty="0"/>
              <a:t>J1—Nested-loop join (or nested-block join). This is the default (brute force) algorithm, as it does not require any special access paths on either file in the join. </a:t>
            </a:r>
            <a:endParaRPr lang="en-IN" dirty="0" smtClean="0"/>
          </a:p>
          <a:p>
            <a:pPr lvl="1"/>
            <a:r>
              <a:rPr lang="en-IN" dirty="0" smtClean="0"/>
              <a:t>For </a:t>
            </a:r>
            <a:r>
              <a:rPr lang="en-IN" dirty="0"/>
              <a:t>each record t in R (outer loop), retrieve every record s from S (inner loop) and test whether the two records satisfy the join condition t[A] = s[B].9 </a:t>
            </a:r>
            <a:endParaRPr lang="en-IN" dirty="0" smtClean="0"/>
          </a:p>
          <a:p>
            <a:r>
              <a:rPr lang="en-IN" dirty="0" smtClean="0"/>
              <a:t>J2—Single-loop </a:t>
            </a:r>
            <a:r>
              <a:rPr lang="en-IN" dirty="0"/>
              <a:t>join (using an access structure to retrieve the matching records). </a:t>
            </a:r>
            <a:endParaRPr lang="en-IN" dirty="0" smtClean="0"/>
          </a:p>
          <a:p>
            <a:pPr lvl="1"/>
            <a:r>
              <a:rPr lang="en-IN" dirty="0" smtClean="0"/>
              <a:t>If </a:t>
            </a:r>
            <a:r>
              <a:rPr lang="en-IN" dirty="0"/>
              <a:t>an index (or hash key) exists for one of the two join attributes— say, attribute B of file S—retrieve each record t in R (loop over file R), and then use the access structure (such as an index or a hash key) to retrieve directly all matching records s from S that satisfy s[B] = t[A</a:t>
            </a:r>
          </a:p>
        </p:txBody>
      </p:sp>
    </p:spTree>
    <p:extLst>
      <p:ext uri="{BB962C8B-B14F-4D97-AF65-F5344CB8AC3E}">
        <p14:creationId xmlns:p14="http://schemas.microsoft.com/office/powerpoint/2010/main" val="3961543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dirty="0"/>
              <a:t>J3—Sort-merge join</a:t>
            </a:r>
            <a:r>
              <a:rPr lang="en-IN" dirty="0" smtClean="0"/>
              <a:t>.</a:t>
            </a:r>
          </a:p>
          <a:p>
            <a:pPr lvl="1"/>
            <a:r>
              <a:rPr lang="en-IN" dirty="0" smtClean="0"/>
              <a:t> </a:t>
            </a:r>
            <a:r>
              <a:rPr lang="en-IN" dirty="0"/>
              <a:t>If the records of R and S are physically sorted (ordered) by value of the join attributes A and B, respectively, we can implement the join in the most efficient way possible</a:t>
            </a:r>
            <a:r>
              <a:rPr lang="en-IN" dirty="0" smtClean="0"/>
              <a:t>.</a:t>
            </a:r>
          </a:p>
          <a:p>
            <a:pPr lvl="2"/>
            <a:r>
              <a:rPr lang="en-IN" dirty="0" smtClean="0"/>
              <a:t> </a:t>
            </a:r>
            <a:r>
              <a:rPr lang="en-IN" dirty="0"/>
              <a:t>Both files are scanned concurrently in order of the join attributes, matching the records that have the same values for A and B. </a:t>
            </a:r>
            <a:endParaRPr lang="en-IN" dirty="0" smtClean="0"/>
          </a:p>
          <a:p>
            <a:pPr lvl="2"/>
            <a:r>
              <a:rPr lang="en-IN" dirty="0" smtClean="0"/>
              <a:t>If </a:t>
            </a:r>
            <a:r>
              <a:rPr lang="en-IN" dirty="0"/>
              <a:t>the files are not sorted, they may be sorted first by using external </a:t>
            </a:r>
            <a:r>
              <a:rPr lang="en-IN" dirty="0" smtClean="0"/>
              <a:t>sorting. </a:t>
            </a:r>
            <a:r>
              <a:rPr lang="en-IN" dirty="0"/>
              <a:t>In this method, pairs of file blocks are copied into memory buffers in order and the records of each file are scanned only once each for</a:t>
            </a:r>
          </a:p>
        </p:txBody>
      </p:sp>
    </p:spTree>
    <p:extLst>
      <p:ext uri="{BB962C8B-B14F-4D97-AF65-F5344CB8AC3E}">
        <p14:creationId xmlns:p14="http://schemas.microsoft.com/office/powerpoint/2010/main" val="3232955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76672"/>
            <a:ext cx="8229600" cy="4525963"/>
          </a:xfrm>
        </p:spPr>
        <p:txBody>
          <a:bodyPr>
            <a:normAutofit fontScale="77500" lnSpcReduction="20000"/>
          </a:bodyPr>
          <a:lstStyle/>
          <a:p>
            <a:r>
              <a:rPr lang="en-IN" dirty="0"/>
              <a:t>matching with the other file—unless both A and B are </a:t>
            </a:r>
            <a:r>
              <a:rPr lang="en-IN" dirty="0" err="1"/>
              <a:t>nonkey</a:t>
            </a:r>
            <a:r>
              <a:rPr lang="en-IN" dirty="0"/>
              <a:t> attributes, in which case the method needs to be modified slightly</a:t>
            </a:r>
            <a:r>
              <a:rPr lang="en-IN" dirty="0" smtClean="0"/>
              <a:t>.</a:t>
            </a:r>
          </a:p>
          <a:p>
            <a:r>
              <a:rPr lang="en-IN" dirty="0" smtClean="0"/>
              <a:t> </a:t>
            </a:r>
            <a:r>
              <a:rPr lang="en-IN" dirty="0"/>
              <a:t>A sketch of the </a:t>
            </a:r>
            <a:r>
              <a:rPr lang="en-IN" dirty="0" err="1"/>
              <a:t>sortmerge</a:t>
            </a:r>
            <a:r>
              <a:rPr lang="en-IN" dirty="0"/>
              <a:t> join algorithm is given in Figure 19.3(a). We use R(i) to refer to the </a:t>
            </a:r>
            <a:r>
              <a:rPr lang="en-IN" dirty="0" err="1"/>
              <a:t>ith</a:t>
            </a:r>
            <a:r>
              <a:rPr lang="en-IN" dirty="0"/>
              <a:t> record in file R</a:t>
            </a:r>
            <a:r>
              <a:rPr lang="en-IN" dirty="0" smtClean="0"/>
              <a:t>.</a:t>
            </a:r>
          </a:p>
          <a:p>
            <a:r>
              <a:rPr lang="en-IN" dirty="0" smtClean="0"/>
              <a:t>A </a:t>
            </a:r>
            <a:r>
              <a:rPr lang="en-IN" dirty="0"/>
              <a:t>variation of the sort-merge join can be used when secondary indexes exist on both join attributes. </a:t>
            </a:r>
            <a:endParaRPr lang="en-IN" dirty="0" smtClean="0"/>
          </a:p>
          <a:p>
            <a:r>
              <a:rPr lang="en-IN" dirty="0" smtClean="0"/>
              <a:t>The </a:t>
            </a:r>
            <a:r>
              <a:rPr lang="en-IN" dirty="0"/>
              <a:t>indexes provide the ability to access (scan) the records in order of the join attributes, but the records themselves are physically scattered all over the file blocks, so this method may be quite inefficient, as every record access may involve accessing a different disk block.</a:t>
            </a:r>
          </a:p>
        </p:txBody>
      </p:sp>
    </p:spTree>
    <p:extLst>
      <p:ext uri="{BB962C8B-B14F-4D97-AF65-F5344CB8AC3E}">
        <p14:creationId xmlns:p14="http://schemas.microsoft.com/office/powerpoint/2010/main" val="2402297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55000" lnSpcReduction="20000"/>
          </a:bodyPr>
          <a:lstStyle/>
          <a:p>
            <a:r>
              <a:rPr lang="en-IN" dirty="0"/>
              <a:t>J4—Partition-hash join. </a:t>
            </a:r>
            <a:endParaRPr lang="en-IN" dirty="0" smtClean="0"/>
          </a:p>
          <a:p>
            <a:r>
              <a:rPr lang="en-IN" dirty="0" smtClean="0"/>
              <a:t>The </a:t>
            </a:r>
            <a:r>
              <a:rPr lang="en-IN" dirty="0"/>
              <a:t>records of files R and S are partitioned into smaller files. The partitioning of each file is done using the same hashing function h on the join attribute A of R (for partitioning file R) and B of S (for partitioning file S). </a:t>
            </a:r>
            <a:endParaRPr lang="en-IN" dirty="0" smtClean="0"/>
          </a:p>
          <a:p>
            <a:r>
              <a:rPr lang="en-IN" dirty="0" smtClean="0"/>
              <a:t>First</a:t>
            </a:r>
            <a:r>
              <a:rPr lang="en-IN" dirty="0"/>
              <a:t>, a single pass through the file with fewer records (say, R) hashes its records to the various partitions of R; this is called the</a:t>
            </a:r>
            <a:r>
              <a:rPr lang="en-IN" b="1" dirty="0"/>
              <a:t> partitioning phase</a:t>
            </a:r>
            <a:r>
              <a:rPr lang="en-IN" dirty="0" smtClean="0"/>
              <a:t>,</a:t>
            </a:r>
          </a:p>
          <a:p>
            <a:r>
              <a:rPr lang="en-IN" dirty="0" smtClean="0"/>
              <a:t>since </a:t>
            </a:r>
            <a:r>
              <a:rPr lang="en-IN" dirty="0"/>
              <a:t>the records of R are partitioned into the hash buckets. In the simplest case, we assume that the smaller file can fit entirely in main memory after it is partitioned, so that the partitioned </a:t>
            </a:r>
            <a:r>
              <a:rPr lang="en-IN" dirty="0" err="1"/>
              <a:t>subfiles</a:t>
            </a:r>
            <a:r>
              <a:rPr lang="en-IN" dirty="0"/>
              <a:t> of R are all kept in main memory. </a:t>
            </a:r>
            <a:endParaRPr lang="en-IN" dirty="0" smtClean="0"/>
          </a:p>
          <a:p>
            <a:r>
              <a:rPr lang="en-IN" dirty="0" smtClean="0"/>
              <a:t>The </a:t>
            </a:r>
            <a:r>
              <a:rPr lang="en-IN" dirty="0"/>
              <a:t>collection of records with the same value of h(A) are placed in the same partition, which is a hash bucket in a hash table in main memory. </a:t>
            </a:r>
            <a:endParaRPr lang="en-IN" dirty="0" smtClean="0"/>
          </a:p>
          <a:p>
            <a:r>
              <a:rPr lang="en-IN" dirty="0" smtClean="0"/>
              <a:t>In </a:t>
            </a:r>
            <a:r>
              <a:rPr lang="en-IN" dirty="0"/>
              <a:t>the second phase, called the </a:t>
            </a:r>
            <a:r>
              <a:rPr lang="en-IN" b="1" dirty="0"/>
              <a:t>probing phase</a:t>
            </a:r>
            <a:r>
              <a:rPr lang="en-IN" dirty="0"/>
              <a:t>, a single pass through the other file (S) then hashes each of its records using the same hash function h(B) to probe the appropriate bucket, and that record is combined with all matching records from R in that bucket. </a:t>
            </a:r>
            <a:endParaRPr lang="en-IN" dirty="0" smtClean="0"/>
          </a:p>
          <a:p>
            <a:r>
              <a:rPr lang="en-IN" dirty="0" smtClean="0"/>
              <a:t>This </a:t>
            </a:r>
            <a:r>
              <a:rPr lang="en-IN" dirty="0"/>
              <a:t>simplified description of partition-hash join assumes that the smaller of the two files fits entirely into memory buckets after the first phase. </a:t>
            </a:r>
            <a:endParaRPr lang="en-IN" dirty="0" smtClean="0"/>
          </a:p>
          <a:p>
            <a:r>
              <a:rPr lang="en-IN" dirty="0" smtClean="0"/>
              <a:t>We </a:t>
            </a:r>
            <a:r>
              <a:rPr lang="en-IN" dirty="0"/>
              <a:t>will discuss the general case of partition-hash join that does not require this assumption below</a:t>
            </a:r>
            <a:r>
              <a:rPr lang="en-IN" dirty="0" smtClean="0"/>
              <a:t>.</a:t>
            </a:r>
          </a:p>
          <a:p>
            <a:r>
              <a:rPr lang="en-IN" dirty="0" smtClean="0"/>
              <a:t>In </a:t>
            </a:r>
            <a:r>
              <a:rPr lang="en-IN" dirty="0"/>
              <a:t>practice, techniques J1 to J4 are implemented by accessing whole disk blocks of a file, rather than individual records</a:t>
            </a:r>
            <a:r>
              <a:rPr lang="en-IN" dirty="0" smtClean="0"/>
              <a:t>.</a:t>
            </a:r>
          </a:p>
          <a:p>
            <a:r>
              <a:rPr lang="en-IN" dirty="0" smtClean="0"/>
              <a:t> </a:t>
            </a:r>
            <a:r>
              <a:rPr lang="en-IN" dirty="0"/>
              <a:t>Depending on the available number of buffers in memory, the number of blocks read in from the file can be adjusted.</a:t>
            </a:r>
          </a:p>
        </p:txBody>
      </p:sp>
    </p:spTree>
    <p:extLst>
      <p:ext uri="{BB962C8B-B14F-4D97-AF65-F5344CB8AC3E}">
        <p14:creationId xmlns:p14="http://schemas.microsoft.com/office/powerpoint/2010/main" val="1789167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b="1" dirty="0" smtClean="0"/>
              <a:t>Primary Indexing</a:t>
            </a:r>
            <a:r>
              <a:rPr lang="en-IN" sz="1600" dirty="0" smtClean="0"/>
              <a:t/>
            </a:r>
            <a:br>
              <a:rPr lang="en-IN" sz="1600" dirty="0" smtClean="0"/>
            </a:br>
            <a:r>
              <a:rPr lang="en-IN" sz="1600" dirty="0" smtClean="0"/>
              <a:t/>
            </a:r>
            <a:br>
              <a:rPr lang="en-IN" sz="1600" dirty="0" smtClean="0"/>
            </a:br>
            <a:endParaRPr lang="en-IN" sz="1600" dirty="0"/>
          </a:p>
        </p:txBody>
      </p:sp>
      <p:sp>
        <p:nvSpPr>
          <p:cNvPr id="3" name="Content Placeholder 2"/>
          <p:cNvSpPr>
            <a:spLocks noGrp="1"/>
          </p:cNvSpPr>
          <p:nvPr>
            <p:ph idx="1"/>
          </p:nvPr>
        </p:nvSpPr>
        <p:spPr>
          <a:xfrm>
            <a:off x="539552" y="1628800"/>
            <a:ext cx="8229600" cy="4525963"/>
          </a:xfrm>
          <a:solidFill>
            <a:schemeClr val="bg1"/>
          </a:solidFill>
        </p:spPr>
        <p:txBody>
          <a:bodyPr>
            <a:normAutofit fontScale="92500" lnSpcReduction="10000"/>
          </a:bodyPr>
          <a:lstStyle/>
          <a:p>
            <a:r>
              <a:rPr lang="en-IN" dirty="0" smtClean="0"/>
              <a:t>Primary </a:t>
            </a:r>
            <a:r>
              <a:rPr lang="en-IN" dirty="0"/>
              <a:t>Index is an ordered file which is fixed length size with two fields. </a:t>
            </a:r>
            <a:endParaRPr lang="en-IN" dirty="0" smtClean="0"/>
          </a:p>
          <a:p>
            <a:pPr lvl="1"/>
            <a:r>
              <a:rPr lang="en-IN" dirty="0" smtClean="0"/>
              <a:t>The </a:t>
            </a:r>
            <a:r>
              <a:rPr lang="en-IN" dirty="0"/>
              <a:t>first field is the same a primary key and </a:t>
            </a:r>
            <a:endParaRPr lang="en-IN" dirty="0" smtClean="0"/>
          </a:p>
          <a:p>
            <a:pPr lvl="1"/>
            <a:r>
              <a:rPr lang="en-IN" dirty="0" smtClean="0"/>
              <a:t>Second  </a:t>
            </a:r>
            <a:r>
              <a:rPr lang="en-IN" dirty="0"/>
              <a:t>filed is pointed to that specific data block. </a:t>
            </a:r>
            <a:endParaRPr lang="en-IN" dirty="0" smtClean="0"/>
          </a:p>
          <a:p>
            <a:pPr lvl="1"/>
            <a:r>
              <a:rPr lang="en-IN" dirty="0" smtClean="0"/>
              <a:t>In </a:t>
            </a:r>
            <a:r>
              <a:rPr lang="en-IN" dirty="0"/>
              <a:t>the primary Index, there is always one to one relationship between the entries in the index table.</a:t>
            </a:r>
          </a:p>
          <a:p>
            <a:r>
              <a:rPr lang="en-IN" dirty="0"/>
              <a:t>The primary Indexing in DBMS is also further divided into two types.</a:t>
            </a:r>
          </a:p>
          <a:p>
            <a:pPr marL="971550" lvl="1" indent="-514350">
              <a:buFont typeface="+mj-lt"/>
              <a:buAutoNum type="arabicPeriod"/>
            </a:pPr>
            <a:r>
              <a:rPr lang="en-IN" dirty="0"/>
              <a:t>Dense Index</a:t>
            </a:r>
          </a:p>
          <a:p>
            <a:pPr marL="971550" lvl="1" indent="-514350">
              <a:buFont typeface="+mj-lt"/>
              <a:buAutoNum type="arabicPeriod"/>
            </a:pPr>
            <a:r>
              <a:rPr lang="en-IN" dirty="0"/>
              <a:t>Sparse Index</a:t>
            </a:r>
          </a:p>
          <a:p>
            <a:endParaRPr lang="en-IN" dirty="0"/>
          </a:p>
        </p:txBody>
      </p:sp>
    </p:spTree>
    <p:extLst>
      <p:ext uri="{BB962C8B-B14F-4D97-AF65-F5344CB8AC3E}">
        <p14:creationId xmlns:p14="http://schemas.microsoft.com/office/powerpoint/2010/main" val="11203268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92688"/>
          </a:xfrm>
        </p:spPr>
        <p:txBody>
          <a:bodyPr>
            <a:normAutofit fontScale="62500" lnSpcReduction="20000"/>
          </a:bodyPr>
          <a:lstStyle/>
          <a:p>
            <a:r>
              <a:rPr lang="en-IN" dirty="0"/>
              <a:t>How Buffer Space and Choice of Outer-Loop File Affect Performance of Nested-Loop Join. </a:t>
            </a:r>
            <a:endParaRPr lang="en-IN" dirty="0" smtClean="0"/>
          </a:p>
          <a:p>
            <a:r>
              <a:rPr lang="en-IN" dirty="0" smtClean="0"/>
              <a:t>The </a:t>
            </a:r>
            <a:r>
              <a:rPr lang="en-IN" dirty="0"/>
              <a:t>buffer space available has an important effect on some of the join algorithms. </a:t>
            </a:r>
            <a:endParaRPr lang="en-IN" dirty="0" smtClean="0"/>
          </a:p>
          <a:p>
            <a:pPr lvl="1"/>
            <a:r>
              <a:rPr lang="en-IN" dirty="0" smtClean="0"/>
              <a:t>First</a:t>
            </a:r>
            <a:r>
              <a:rPr lang="en-IN" dirty="0"/>
              <a:t>, let us consider the nested-loop approach (J1). </a:t>
            </a:r>
            <a:endParaRPr lang="en-IN" dirty="0" smtClean="0"/>
          </a:p>
          <a:p>
            <a:pPr lvl="1"/>
            <a:r>
              <a:rPr lang="en-IN" dirty="0" smtClean="0"/>
              <a:t>Looking </a:t>
            </a:r>
            <a:r>
              <a:rPr lang="en-IN" dirty="0"/>
              <a:t>again at the operation OP6 above, assume that the number of buffers available in main memory for implementing the join is </a:t>
            </a:r>
            <a:r>
              <a:rPr lang="en-IN" dirty="0" err="1"/>
              <a:t>nB</a:t>
            </a:r>
            <a:r>
              <a:rPr lang="en-IN" dirty="0"/>
              <a:t> = 7 blocks (buffers). </a:t>
            </a:r>
            <a:endParaRPr lang="en-IN" dirty="0" smtClean="0"/>
          </a:p>
          <a:p>
            <a:pPr lvl="1"/>
            <a:r>
              <a:rPr lang="en-IN" dirty="0" smtClean="0"/>
              <a:t>Recall </a:t>
            </a:r>
            <a:r>
              <a:rPr lang="en-IN" dirty="0"/>
              <a:t>that we assume that each memory buffer is the same size as one disk block. </a:t>
            </a:r>
            <a:endParaRPr lang="en-IN" dirty="0" smtClean="0"/>
          </a:p>
          <a:p>
            <a:pPr lvl="2"/>
            <a:r>
              <a:rPr lang="en-IN" dirty="0" smtClean="0"/>
              <a:t>For </a:t>
            </a:r>
            <a:r>
              <a:rPr lang="en-IN" dirty="0"/>
              <a:t>illustration, assume that the DEPARTMENT file consists of </a:t>
            </a:r>
            <a:r>
              <a:rPr lang="en-IN" dirty="0" err="1"/>
              <a:t>rD</a:t>
            </a:r>
            <a:r>
              <a:rPr lang="en-IN" dirty="0"/>
              <a:t> = 50 records stored in </a:t>
            </a:r>
            <a:r>
              <a:rPr lang="en-IN" dirty="0" err="1"/>
              <a:t>bD</a:t>
            </a:r>
            <a:r>
              <a:rPr lang="en-IN" dirty="0"/>
              <a:t> = 10 disk blocks and </a:t>
            </a:r>
            <a:r>
              <a:rPr lang="en-IN" dirty="0" smtClean="0"/>
              <a:t>that</a:t>
            </a:r>
          </a:p>
          <a:p>
            <a:pPr lvl="2"/>
            <a:r>
              <a:rPr lang="en-IN" dirty="0" smtClean="0"/>
              <a:t> </a:t>
            </a:r>
            <a:r>
              <a:rPr lang="en-IN" dirty="0"/>
              <a:t>the EMPLOYEE file consists of </a:t>
            </a:r>
            <a:r>
              <a:rPr lang="en-IN" dirty="0" err="1"/>
              <a:t>rE</a:t>
            </a:r>
            <a:r>
              <a:rPr lang="en-IN" dirty="0"/>
              <a:t> = 6000 records stored in </a:t>
            </a:r>
            <a:r>
              <a:rPr lang="en-IN" dirty="0" err="1"/>
              <a:t>bE</a:t>
            </a:r>
            <a:r>
              <a:rPr lang="en-IN" dirty="0"/>
              <a:t> = 2000 disk blocks. </a:t>
            </a:r>
            <a:endParaRPr lang="en-IN" dirty="0" smtClean="0"/>
          </a:p>
          <a:p>
            <a:pPr lvl="1"/>
            <a:r>
              <a:rPr lang="en-IN" dirty="0" smtClean="0"/>
              <a:t>It </a:t>
            </a:r>
            <a:r>
              <a:rPr lang="en-IN" dirty="0"/>
              <a:t>is advantageous to read as many blocks as possible at a time into memory from the file whose records are used for the outer loop (that is, </a:t>
            </a:r>
            <a:r>
              <a:rPr lang="en-IN" dirty="0" err="1"/>
              <a:t>nB</a:t>
            </a:r>
            <a:r>
              <a:rPr lang="en-IN" dirty="0"/>
              <a:t> − 2 blocks). </a:t>
            </a:r>
            <a:endParaRPr lang="en-IN" dirty="0" smtClean="0"/>
          </a:p>
          <a:p>
            <a:pPr lvl="1"/>
            <a:r>
              <a:rPr lang="en-IN" dirty="0" smtClean="0"/>
              <a:t>The </a:t>
            </a:r>
            <a:r>
              <a:rPr lang="en-IN" dirty="0"/>
              <a:t>algorithm can then read one block at a time for the inner-loop file and use its records to probe (that is, search</a:t>
            </a:r>
            <a:r>
              <a:rPr lang="en-IN" dirty="0" smtClean="0"/>
              <a:t>)</a:t>
            </a:r>
          </a:p>
          <a:p>
            <a:pPr lvl="1"/>
            <a:r>
              <a:rPr lang="en-IN" dirty="0" smtClean="0"/>
              <a:t> </a:t>
            </a:r>
            <a:r>
              <a:rPr lang="en-IN" dirty="0"/>
              <a:t>the outer-loop blocks that are currently in main memory for matching records. This reduces the total number of block accesses. </a:t>
            </a:r>
            <a:endParaRPr lang="en-IN" dirty="0" smtClean="0"/>
          </a:p>
          <a:p>
            <a:pPr lvl="1"/>
            <a:r>
              <a:rPr lang="en-IN" dirty="0" smtClean="0"/>
              <a:t>An </a:t>
            </a:r>
            <a:r>
              <a:rPr lang="en-IN" dirty="0"/>
              <a:t>extra buffer in main memory is needed to contain the resulting records after they are joined, and the contents of this result buffer can be appended to the result file—the disk file that will contain the join result—whenever it is filled. </a:t>
            </a:r>
            <a:endParaRPr lang="en-IN" dirty="0" smtClean="0"/>
          </a:p>
          <a:p>
            <a:pPr lvl="1"/>
            <a:r>
              <a:rPr lang="en-IN" dirty="0" smtClean="0"/>
              <a:t>This </a:t>
            </a:r>
            <a:r>
              <a:rPr lang="en-IN" dirty="0"/>
              <a:t>result buffer block then is reused to hold additional join result records.</a:t>
            </a:r>
          </a:p>
        </p:txBody>
      </p:sp>
    </p:spTree>
    <p:extLst>
      <p:ext uri="{BB962C8B-B14F-4D97-AF65-F5344CB8AC3E}">
        <p14:creationId xmlns:p14="http://schemas.microsoft.com/office/powerpoint/2010/main" val="59911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Dense Index</a:t>
            </a:r>
          </a:p>
        </p:txBody>
      </p:sp>
      <p:sp>
        <p:nvSpPr>
          <p:cNvPr id="3" name="Content Placeholder 2"/>
          <p:cNvSpPr>
            <a:spLocks noGrp="1"/>
          </p:cNvSpPr>
          <p:nvPr>
            <p:ph idx="1"/>
          </p:nvPr>
        </p:nvSpPr>
        <p:spPr>
          <a:xfrm>
            <a:off x="395536" y="1484784"/>
            <a:ext cx="3682752" cy="3960440"/>
          </a:xfrm>
        </p:spPr>
        <p:txBody>
          <a:bodyPr>
            <a:normAutofit fontScale="25000" lnSpcReduction="20000"/>
          </a:bodyPr>
          <a:lstStyle/>
          <a:p>
            <a:r>
              <a:rPr lang="en-IN" sz="8000" dirty="0"/>
              <a:t>In a dense index, a record is created for every search key valued in the database. </a:t>
            </a:r>
            <a:endParaRPr lang="en-IN" sz="8000" dirty="0" smtClean="0"/>
          </a:p>
          <a:p>
            <a:r>
              <a:rPr lang="en-IN" sz="8000" dirty="0" smtClean="0"/>
              <a:t>This </a:t>
            </a:r>
            <a:r>
              <a:rPr lang="en-IN" sz="8000" dirty="0"/>
              <a:t>helps you to search faster but needs more space to store index records</a:t>
            </a:r>
            <a:r>
              <a:rPr lang="en-IN" sz="8000" dirty="0" smtClean="0"/>
              <a:t>.</a:t>
            </a:r>
          </a:p>
          <a:p>
            <a:r>
              <a:rPr lang="en-IN" sz="8000" dirty="0" smtClean="0"/>
              <a:t> </a:t>
            </a:r>
            <a:r>
              <a:rPr lang="en-IN" sz="8000" dirty="0"/>
              <a:t>In this Indexing, method records contain search key value and points to the real record on the disk.</a:t>
            </a:r>
          </a:p>
          <a:p>
            <a:pPr marL="0" indent="0">
              <a:buNone/>
            </a:pPr>
            <a:r>
              <a:rPr lang="en-IN" dirty="0" smtClean="0"/>
              <a:t/>
            </a:r>
            <a:br>
              <a:rPr lang="en-IN" dirty="0" smtClean="0"/>
            </a:br>
            <a:endParaRPr lang="en-IN" dirty="0"/>
          </a:p>
        </p:txBody>
      </p:sp>
      <p:pic>
        <p:nvPicPr>
          <p:cNvPr id="2050" name="Picture 2" descr="https://www.guru99.com/images/1/070119_0833_Indexingin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268760"/>
            <a:ext cx="356235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99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Sparse Index</a:t>
            </a:r>
            <a:br>
              <a:rPr lang="en-IN" b="1" dirty="0"/>
            </a:br>
            <a:endParaRPr lang="en-IN" dirty="0"/>
          </a:p>
        </p:txBody>
      </p:sp>
      <p:sp>
        <p:nvSpPr>
          <p:cNvPr id="3" name="Content Placeholder 2"/>
          <p:cNvSpPr>
            <a:spLocks noGrp="1"/>
          </p:cNvSpPr>
          <p:nvPr>
            <p:ph idx="1"/>
          </p:nvPr>
        </p:nvSpPr>
        <p:spPr>
          <a:xfrm>
            <a:off x="323528" y="980728"/>
            <a:ext cx="3970784" cy="4565103"/>
          </a:xfrm>
        </p:spPr>
        <p:txBody>
          <a:bodyPr>
            <a:normAutofit fontScale="25000" lnSpcReduction="20000"/>
          </a:bodyPr>
          <a:lstStyle/>
          <a:p>
            <a:r>
              <a:rPr lang="en-IN" sz="7200" dirty="0" smtClean="0"/>
              <a:t>It </a:t>
            </a:r>
            <a:r>
              <a:rPr lang="en-IN" sz="7200" dirty="0"/>
              <a:t>is an index record that appears for only some of the values in the file. </a:t>
            </a:r>
            <a:endParaRPr lang="en-IN" sz="7200" dirty="0" smtClean="0"/>
          </a:p>
          <a:p>
            <a:r>
              <a:rPr lang="en-IN" sz="7200" dirty="0" smtClean="0"/>
              <a:t>Sparse </a:t>
            </a:r>
            <a:r>
              <a:rPr lang="en-IN" sz="7200" dirty="0"/>
              <a:t>Index helps you to resolve the issues of dense Indexing in DBMS. </a:t>
            </a:r>
            <a:endParaRPr lang="en-IN" sz="7200" dirty="0" smtClean="0"/>
          </a:p>
          <a:p>
            <a:r>
              <a:rPr lang="en-IN" sz="7200" dirty="0" smtClean="0"/>
              <a:t>In </a:t>
            </a:r>
            <a:r>
              <a:rPr lang="en-IN" sz="7200" dirty="0"/>
              <a:t>this method of indexing technique, a range of index columns stores the same data block address, and when data needs to be retrieved, the block address will be fetched.</a:t>
            </a:r>
          </a:p>
          <a:p>
            <a:r>
              <a:rPr lang="en-IN" sz="7200" dirty="0"/>
              <a:t>However, sparse Index stores index records for only some search-key values. </a:t>
            </a:r>
            <a:endParaRPr lang="en-IN" sz="7200" dirty="0" smtClean="0"/>
          </a:p>
          <a:p>
            <a:r>
              <a:rPr lang="en-IN" sz="7200" dirty="0" smtClean="0"/>
              <a:t>It </a:t>
            </a:r>
            <a:r>
              <a:rPr lang="en-IN" sz="7200" dirty="0"/>
              <a:t>needs less space, less maintenance overhead for insertion, and deletions but </a:t>
            </a:r>
            <a:endParaRPr lang="en-IN" sz="7200" dirty="0" smtClean="0"/>
          </a:p>
          <a:p>
            <a:r>
              <a:rPr lang="en-IN" sz="7200" dirty="0" smtClean="0"/>
              <a:t>It </a:t>
            </a:r>
            <a:r>
              <a:rPr lang="en-IN" sz="7200" dirty="0"/>
              <a:t>is slower compared to the dense Index for locating records</a:t>
            </a:r>
            <a:r>
              <a:rPr lang="en-IN" dirty="0" smtClean="0"/>
              <a:t>.</a:t>
            </a:r>
            <a:br>
              <a:rPr lang="en-IN" dirty="0" smtClean="0"/>
            </a:br>
            <a:endParaRPr lang="en-IN" dirty="0"/>
          </a:p>
        </p:txBody>
      </p:sp>
      <p:pic>
        <p:nvPicPr>
          <p:cNvPr id="3074" name="Picture 2" descr="https://www.guru99.com/images/1/070119_0833_IndexinginD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196752"/>
            <a:ext cx="3352800"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30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Secondary Index</a:t>
            </a:r>
            <a:br>
              <a:rPr lang="en-IN" b="1" dirty="0"/>
            </a:br>
            <a:endParaRPr lang="en-IN" dirty="0"/>
          </a:p>
        </p:txBody>
      </p:sp>
      <p:sp>
        <p:nvSpPr>
          <p:cNvPr id="3" name="Content Placeholder 2"/>
          <p:cNvSpPr>
            <a:spLocks noGrp="1"/>
          </p:cNvSpPr>
          <p:nvPr>
            <p:ph idx="1"/>
          </p:nvPr>
        </p:nvSpPr>
        <p:spPr>
          <a:xfrm>
            <a:off x="539552" y="908720"/>
            <a:ext cx="4032448" cy="4576564"/>
          </a:xfrm>
        </p:spPr>
        <p:txBody>
          <a:bodyPr>
            <a:normAutofit fontScale="47500" lnSpcReduction="20000"/>
          </a:bodyPr>
          <a:lstStyle/>
          <a:p>
            <a:r>
              <a:rPr lang="en-IN" dirty="0" smtClean="0"/>
              <a:t>The </a:t>
            </a:r>
            <a:r>
              <a:rPr lang="en-IN" dirty="0"/>
              <a:t>secondary Index in DBMS can be generated by a field which has a unique value for each record, and it should be a candidate key. It is also known as a </a:t>
            </a:r>
            <a:r>
              <a:rPr lang="en-IN" b="1" u="sng" dirty="0"/>
              <a:t>non-clustering index</a:t>
            </a:r>
            <a:r>
              <a:rPr lang="en-IN" dirty="0"/>
              <a:t>.</a:t>
            </a:r>
          </a:p>
          <a:p>
            <a:r>
              <a:rPr lang="en-IN" dirty="0"/>
              <a:t>This two-level database indexing technique is used to reduce the mapping size of the first level. For the first level, a large range of numbers is selected because of this; the mapping size always remains small.</a:t>
            </a:r>
          </a:p>
          <a:p>
            <a:r>
              <a:rPr lang="en-IN" b="1" dirty="0"/>
              <a:t>Example of secondary Indexing</a:t>
            </a:r>
          </a:p>
          <a:p>
            <a:r>
              <a:rPr lang="en-IN" dirty="0"/>
              <a:t>Let's understand secondary indexing with a database index example:</a:t>
            </a:r>
          </a:p>
          <a:p>
            <a:r>
              <a:rPr lang="en-IN" dirty="0"/>
              <a:t>In a bank account database, data is stored sequentially by </a:t>
            </a:r>
            <a:r>
              <a:rPr lang="en-IN" dirty="0" err="1"/>
              <a:t>acc_no</a:t>
            </a:r>
            <a:r>
              <a:rPr lang="en-IN" dirty="0"/>
              <a:t>; you may want to find all accounts in of a specific branch of </a:t>
            </a:r>
            <a:r>
              <a:rPr lang="en-IN" dirty="0" smtClean="0"/>
              <a:t>BOI </a:t>
            </a:r>
            <a:r>
              <a:rPr lang="en-IN" dirty="0"/>
              <a:t>bank.</a:t>
            </a:r>
          </a:p>
          <a:p>
            <a:r>
              <a:rPr lang="en-IN" dirty="0"/>
              <a:t>Here, you can have a secondary index in DBMS for every search-key. </a:t>
            </a:r>
            <a:endParaRPr lang="en-IN" dirty="0" smtClean="0"/>
          </a:p>
          <a:p>
            <a:r>
              <a:rPr lang="en-IN" dirty="0" smtClean="0"/>
              <a:t>Index </a:t>
            </a:r>
            <a:r>
              <a:rPr lang="en-IN" dirty="0"/>
              <a:t>record is a record point to a bucket that contains pointers to all the records with their specific search-key value</a:t>
            </a:r>
            <a:r>
              <a:rPr lang="en-IN" dirty="0" smtClean="0"/>
              <a:t>.</a:t>
            </a:r>
            <a:br>
              <a:rPr lang="en-IN" dirty="0" smtClean="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80728"/>
            <a:ext cx="3985667"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382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b="1" dirty="0"/>
              <a:t>Clustering Index</a:t>
            </a:r>
            <a:br>
              <a:rPr lang="en-IN" b="1" dirty="0"/>
            </a:br>
            <a:endParaRPr lang="en-IN" dirty="0"/>
          </a:p>
        </p:txBody>
      </p:sp>
      <p:sp>
        <p:nvSpPr>
          <p:cNvPr id="3" name="Content Placeholder 2"/>
          <p:cNvSpPr>
            <a:spLocks noGrp="1"/>
          </p:cNvSpPr>
          <p:nvPr>
            <p:ph idx="1"/>
          </p:nvPr>
        </p:nvSpPr>
        <p:spPr>
          <a:xfrm>
            <a:off x="395536" y="836712"/>
            <a:ext cx="8229600" cy="4525963"/>
          </a:xfrm>
        </p:spPr>
        <p:txBody>
          <a:bodyPr>
            <a:normAutofit fontScale="70000" lnSpcReduction="20000"/>
          </a:bodyPr>
          <a:lstStyle/>
          <a:p>
            <a:r>
              <a:rPr lang="en-IN" dirty="0" smtClean="0"/>
              <a:t>In </a:t>
            </a:r>
            <a:r>
              <a:rPr lang="en-IN" dirty="0"/>
              <a:t>a clustered index, records themselves are stored in the Index and not pointers. </a:t>
            </a:r>
            <a:endParaRPr lang="en-IN" dirty="0" smtClean="0"/>
          </a:p>
          <a:p>
            <a:r>
              <a:rPr lang="en-IN" dirty="0" smtClean="0"/>
              <a:t>Sometimes </a:t>
            </a:r>
            <a:r>
              <a:rPr lang="en-IN" dirty="0"/>
              <a:t>the Index is created on non-primary key columns which might not be unique for each record. </a:t>
            </a:r>
            <a:endParaRPr lang="en-IN" dirty="0" smtClean="0"/>
          </a:p>
          <a:p>
            <a:r>
              <a:rPr lang="en-IN" dirty="0" smtClean="0"/>
              <a:t>In </a:t>
            </a:r>
            <a:r>
              <a:rPr lang="en-IN" dirty="0"/>
              <a:t>such a situation, you can group two or more columns to get the unique values and create an index which is called </a:t>
            </a:r>
            <a:r>
              <a:rPr lang="en-IN" b="1" dirty="0"/>
              <a:t>clustered Index</a:t>
            </a:r>
            <a:r>
              <a:rPr lang="en-IN" dirty="0"/>
              <a:t>. This also helps you to identify the record faster.</a:t>
            </a:r>
          </a:p>
          <a:p>
            <a:r>
              <a:rPr lang="en-IN" b="1" dirty="0"/>
              <a:t>Example:</a:t>
            </a:r>
            <a:endParaRPr lang="en-IN" dirty="0"/>
          </a:p>
          <a:p>
            <a:r>
              <a:rPr lang="en-IN" dirty="0"/>
              <a:t>Let's assume that a company recruited many employees in various departments. In this case, clustering indexing in DBMS should be created for all employees who belong to the same dept.</a:t>
            </a:r>
          </a:p>
          <a:p>
            <a:r>
              <a:rPr lang="en-IN" dirty="0"/>
              <a:t>It is considered in a single cluster, and index points point to the cluster as a whole. Here, </a:t>
            </a:r>
            <a:r>
              <a:rPr lang="en-IN" dirty="0" err="1" smtClean="0"/>
              <a:t>Department_no</a:t>
            </a:r>
            <a:r>
              <a:rPr lang="en-IN" dirty="0" smtClean="0"/>
              <a:t> </a:t>
            </a:r>
            <a:r>
              <a:rPr lang="en-IN" dirty="0"/>
              <a:t>is a non-unique key.</a:t>
            </a:r>
          </a:p>
          <a:p>
            <a:pPr marL="0" indent="0">
              <a:buNone/>
            </a:pPr>
            <a:endParaRPr lang="en-IN" dirty="0"/>
          </a:p>
        </p:txBody>
      </p:sp>
    </p:spTree>
    <p:extLst>
      <p:ext uri="{BB962C8B-B14F-4D97-AF65-F5344CB8AC3E}">
        <p14:creationId xmlns:p14="http://schemas.microsoft.com/office/powerpoint/2010/main" val="2366370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1023</TotalTime>
  <Words>4146</Words>
  <Application>Microsoft Office PowerPoint</Application>
  <PresentationFormat>On-screen Show (4:3)</PresentationFormat>
  <Paragraphs>708</Paragraphs>
  <Slides>50</Slides>
  <Notes>5</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Multiple index access</vt:lpstr>
      <vt:lpstr>What is Indexing? </vt:lpstr>
      <vt:lpstr>Types of Indexing </vt:lpstr>
      <vt:lpstr>Types of index</vt:lpstr>
      <vt:lpstr>Primary Indexing  </vt:lpstr>
      <vt:lpstr>Dense Index</vt:lpstr>
      <vt:lpstr>Sparse Index </vt:lpstr>
      <vt:lpstr>Secondary Index </vt:lpstr>
      <vt:lpstr>Clustering Index </vt:lpstr>
      <vt:lpstr>What is Multilevel Index? </vt:lpstr>
      <vt:lpstr>10/03/21 18 students present</vt:lpstr>
      <vt:lpstr>B-Tree Index</vt:lpstr>
      <vt:lpstr>PowerPoint Presentation</vt:lpstr>
      <vt:lpstr> Advantages of Indexing &amp; Disadvantages of Indexing </vt:lpstr>
      <vt:lpstr>Summary:</vt:lpstr>
      <vt:lpstr>Sub-queries</vt:lpstr>
      <vt:lpstr>Query</vt:lpstr>
      <vt:lpstr>Join </vt:lpstr>
      <vt:lpstr>What is Join in DBMS? </vt:lpstr>
      <vt:lpstr>We can define the three operations UNION, INTERSECTION, and SET DIFFERENCE</vt:lpstr>
      <vt:lpstr>PowerPoint Presentation</vt:lpstr>
      <vt:lpstr>Joinning multiple tables (Equi join)</vt:lpstr>
      <vt:lpstr>  Select order_no, name, order_date  from sales_order ,client_master where client_master.client_no=sales_order.client_no order by order_date); </vt:lpstr>
      <vt:lpstr>PowerPoint Presentation</vt:lpstr>
      <vt:lpstr>Example 2</vt:lpstr>
      <vt:lpstr>SOLUTION</vt:lpstr>
      <vt:lpstr>USING UNION,INTERSECT ,MINUS CLAUS</vt:lpstr>
      <vt:lpstr>19/03/21</vt:lpstr>
      <vt:lpstr>PowerPoint Presentation</vt:lpstr>
      <vt:lpstr>OUTPUT</vt:lpstr>
      <vt:lpstr>Intersect Clause</vt:lpstr>
      <vt:lpstr>PowerPoint Presentation</vt:lpstr>
      <vt:lpstr>PowerPoint Presentation</vt:lpstr>
      <vt:lpstr>MINUS CLAUSE</vt:lpstr>
      <vt:lpstr>PowerPoint Presentation</vt:lpstr>
      <vt:lpstr>PowerPoint Presentation</vt:lpstr>
      <vt:lpstr>Types of Join </vt:lpstr>
      <vt:lpstr>22/03/2021 </vt:lpstr>
      <vt:lpstr>Inner Join </vt:lpstr>
      <vt:lpstr> Inner Join </vt:lpstr>
      <vt:lpstr>Outer Join </vt:lpstr>
      <vt:lpstr>PowerPoint Presentation</vt:lpstr>
      <vt:lpstr>Right Outer Join ( A  B ) </vt:lpstr>
      <vt:lpstr>Summary </vt:lpstr>
      <vt:lpstr>Implementing the JOIN Operation</vt:lpstr>
      <vt:lpstr>Methods for Implementing Joins.</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index access</dc:title>
  <dc:creator>Microsoft</dc:creator>
  <cp:lastModifiedBy>Microsoft</cp:lastModifiedBy>
  <cp:revision>95</cp:revision>
  <dcterms:created xsi:type="dcterms:W3CDTF">2021-03-02T09:50:37Z</dcterms:created>
  <dcterms:modified xsi:type="dcterms:W3CDTF">2021-03-22T07:48:30Z</dcterms:modified>
</cp:coreProperties>
</file>