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257" r:id="rId3"/>
    <p:sldId id="258" r:id="rId4"/>
    <p:sldId id="259" r:id="rId5"/>
    <p:sldId id="261" r:id="rId6"/>
    <p:sldId id="262" r:id="rId7"/>
    <p:sldId id="263" r:id="rId8"/>
    <p:sldId id="260" r:id="rId9"/>
    <p:sldId id="264" r:id="rId10"/>
    <p:sldId id="267" r:id="rId11"/>
    <p:sldId id="268" r:id="rId12"/>
    <p:sldId id="269" r:id="rId13"/>
    <p:sldId id="270" r:id="rId14"/>
    <p:sldId id="265" r:id="rId15"/>
    <p:sldId id="271" r:id="rId16"/>
    <p:sldId id="272" r:id="rId17"/>
    <p:sldId id="274" r:id="rId18"/>
    <p:sldId id="275" r:id="rId19"/>
    <p:sldId id="278" r:id="rId20"/>
    <p:sldId id="280" r:id="rId21"/>
    <p:sldId id="282" r:id="rId22"/>
    <p:sldId id="283" r:id="rId23"/>
    <p:sldId id="284" r:id="rId24"/>
    <p:sldId id="285" r:id="rId25"/>
    <p:sldId id="286" r:id="rId26"/>
    <p:sldId id="287" r:id="rId27"/>
    <p:sldId id="288" r:id="rId28"/>
    <p:sldId id="289" r:id="rId29"/>
    <p:sldId id="290" r:id="rId30"/>
    <p:sldId id="291" r:id="rId31"/>
    <p:sldId id="293" r:id="rId32"/>
    <p:sldId id="295" r:id="rId33"/>
    <p:sldId id="276" r:id="rId34"/>
  </p:sldIdLst>
  <p:sldSz cx="9144000" cy="6858000" type="screen4x3"/>
  <p:notesSz cx="6735763" cy="9799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5.8099518810148867E-2"/>
          <c:y val="0.21795166229221349"/>
          <c:w val="0.77369356955380675"/>
          <c:h val="0.68921660834062359"/>
        </c:manualLayout>
      </c:layout>
      <c:barChart>
        <c:barDir val="col"/>
        <c:grouping val="clustered"/>
        <c:ser>
          <c:idx val="0"/>
          <c:order val="0"/>
          <c:tx>
            <c:strRef>
              <c:f>Sheet1!$B$22</c:f>
              <c:strCache>
                <c:ptCount val="1"/>
                <c:pt idx="0">
                  <c:v>temp</c:v>
                </c:pt>
              </c:strCache>
            </c:strRef>
          </c:tx>
          <c:cat>
            <c:strRef>
              <c:f>Sheet1!$A$23:$A$25</c:f>
              <c:strCache>
                <c:ptCount val="3"/>
                <c:pt idx="0">
                  <c:v>NAGPUR</c:v>
                </c:pt>
                <c:pt idx="1">
                  <c:v>DELHI</c:v>
                </c:pt>
                <c:pt idx="2">
                  <c:v>KASHMIR</c:v>
                </c:pt>
              </c:strCache>
            </c:strRef>
          </c:cat>
          <c:val>
            <c:numRef>
              <c:f>Sheet1!$B$23:$B$25</c:f>
              <c:numCache>
                <c:formatCode>General</c:formatCode>
                <c:ptCount val="3"/>
                <c:pt idx="0">
                  <c:v>47</c:v>
                </c:pt>
                <c:pt idx="1">
                  <c:v>48</c:v>
                </c:pt>
                <c:pt idx="2">
                  <c:v>25</c:v>
                </c:pt>
              </c:numCache>
            </c:numRef>
          </c:val>
        </c:ser>
        <c:axId val="136885376"/>
        <c:axId val="136887296"/>
      </c:barChart>
      <c:catAx>
        <c:axId val="136885376"/>
        <c:scaling>
          <c:orientation val="minMax"/>
        </c:scaling>
        <c:axPos val="b"/>
        <c:tickLblPos val="nextTo"/>
        <c:crossAx val="136887296"/>
        <c:crosses val="autoZero"/>
        <c:auto val="1"/>
        <c:lblAlgn val="ctr"/>
        <c:lblOffset val="100"/>
      </c:catAx>
      <c:valAx>
        <c:axId val="136887296"/>
        <c:scaling>
          <c:orientation val="minMax"/>
        </c:scaling>
        <c:axPos val="l"/>
        <c:majorGridlines/>
        <c:numFmt formatCode="General" sourceLinked="1"/>
        <c:tickLblPos val="nextTo"/>
        <c:crossAx val="136885376"/>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Sheet1!$A$30</c:f>
              <c:strCache>
                <c:ptCount val="1"/>
                <c:pt idx="0">
                  <c:v>NAGPUR</c:v>
                </c:pt>
              </c:strCache>
            </c:strRef>
          </c:tx>
          <c:cat>
            <c:strRef>
              <c:f>Sheet1!$B$29:$F$29</c:f>
              <c:strCache>
                <c:ptCount val="5"/>
                <c:pt idx="0">
                  <c:v>D1</c:v>
                </c:pt>
                <c:pt idx="1">
                  <c:v>D2</c:v>
                </c:pt>
                <c:pt idx="2">
                  <c:v>D3</c:v>
                </c:pt>
                <c:pt idx="3">
                  <c:v>D4</c:v>
                </c:pt>
                <c:pt idx="4">
                  <c:v>D5</c:v>
                </c:pt>
              </c:strCache>
            </c:strRef>
          </c:cat>
          <c:val>
            <c:numRef>
              <c:f>Sheet1!$B$30:$F$30</c:f>
              <c:numCache>
                <c:formatCode>General</c:formatCode>
                <c:ptCount val="5"/>
                <c:pt idx="0">
                  <c:v>47</c:v>
                </c:pt>
                <c:pt idx="1">
                  <c:v>45</c:v>
                </c:pt>
                <c:pt idx="2">
                  <c:v>46</c:v>
                </c:pt>
                <c:pt idx="3">
                  <c:v>44</c:v>
                </c:pt>
                <c:pt idx="4">
                  <c:v>47</c:v>
                </c:pt>
              </c:numCache>
            </c:numRef>
          </c:val>
        </c:ser>
        <c:ser>
          <c:idx val="1"/>
          <c:order val="1"/>
          <c:tx>
            <c:strRef>
              <c:f>Sheet1!$A$31</c:f>
              <c:strCache>
                <c:ptCount val="1"/>
                <c:pt idx="0">
                  <c:v>DELHI</c:v>
                </c:pt>
              </c:strCache>
            </c:strRef>
          </c:tx>
          <c:cat>
            <c:strRef>
              <c:f>Sheet1!$B$29:$F$29</c:f>
              <c:strCache>
                <c:ptCount val="5"/>
                <c:pt idx="0">
                  <c:v>D1</c:v>
                </c:pt>
                <c:pt idx="1">
                  <c:v>D2</c:v>
                </c:pt>
                <c:pt idx="2">
                  <c:v>D3</c:v>
                </c:pt>
                <c:pt idx="3">
                  <c:v>D4</c:v>
                </c:pt>
                <c:pt idx="4">
                  <c:v>D5</c:v>
                </c:pt>
              </c:strCache>
            </c:strRef>
          </c:cat>
          <c:val>
            <c:numRef>
              <c:f>Sheet1!$B$31:$F$31</c:f>
              <c:numCache>
                <c:formatCode>General</c:formatCode>
                <c:ptCount val="5"/>
                <c:pt idx="0">
                  <c:v>48</c:v>
                </c:pt>
                <c:pt idx="1">
                  <c:v>41</c:v>
                </c:pt>
                <c:pt idx="2">
                  <c:v>44</c:v>
                </c:pt>
                <c:pt idx="3">
                  <c:v>47</c:v>
                </c:pt>
                <c:pt idx="4">
                  <c:v>42</c:v>
                </c:pt>
              </c:numCache>
            </c:numRef>
          </c:val>
        </c:ser>
        <c:ser>
          <c:idx val="2"/>
          <c:order val="2"/>
          <c:tx>
            <c:strRef>
              <c:f>Sheet1!$A$32</c:f>
              <c:strCache>
                <c:ptCount val="1"/>
                <c:pt idx="0">
                  <c:v>KASHMIR</c:v>
                </c:pt>
              </c:strCache>
            </c:strRef>
          </c:tx>
          <c:cat>
            <c:strRef>
              <c:f>Sheet1!$B$29:$F$29</c:f>
              <c:strCache>
                <c:ptCount val="5"/>
                <c:pt idx="0">
                  <c:v>D1</c:v>
                </c:pt>
                <c:pt idx="1">
                  <c:v>D2</c:v>
                </c:pt>
                <c:pt idx="2">
                  <c:v>D3</c:v>
                </c:pt>
                <c:pt idx="3">
                  <c:v>D4</c:v>
                </c:pt>
                <c:pt idx="4">
                  <c:v>D5</c:v>
                </c:pt>
              </c:strCache>
            </c:strRef>
          </c:cat>
          <c:val>
            <c:numRef>
              <c:f>Sheet1!$B$32:$F$32</c:f>
              <c:numCache>
                <c:formatCode>General</c:formatCode>
                <c:ptCount val="5"/>
                <c:pt idx="0">
                  <c:v>25</c:v>
                </c:pt>
                <c:pt idx="1">
                  <c:v>22</c:v>
                </c:pt>
                <c:pt idx="2">
                  <c:v>20</c:v>
                </c:pt>
                <c:pt idx="3">
                  <c:v>35</c:v>
                </c:pt>
                <c:pt idx="4">
                  <c:v>24</c:v>
                </c:pt>
              </c:numCache>
            </c:numRef>
          </c:val>
        </c:ser>
        <c:shape val="box"/>
        <c:axId val="155187840"/>
        <c:axId val="159549312"/>
        <c:axId val="0"/>
      </c:bar3DChart>
      <c:catAx>
        <c:axId val="155187840"/>
        <c:scaling>
          <c:orientation val="minMax"/>
        </c:scaling>
        <c:axPos val="b"/>
        <c:tickLblPos val="nextTo"/>
        <c:crossAx val="159549312"/>
        <c:crosses val="autoZero"/>
        <c:auto val="1"/>
        <c:lblAlgn val="ctr"/>
        <c:lblOffset val="100"/>
      </c:catAx>
      <c:valAx>
        <c:axId val="159549312"/>
        <c:scaling>
          <c:orientation val="minMax"/>
        </c:scaling>
        <c:axPos val="l"/>
        <c:majorGridlines/>
        <c:numFmt formatCode="General" sourceLinked="1"/>
        <c:tickLblPos val="nextTo"/>
        <c:crossAx val="155187840"/>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stacked"/>
        <c:ser>
          <c:idx val="0"/>
          <c:order val="0"/>
          <c:tx>
            <c:strRef>
              <c:f>Sheet1!$A$30</c:f>
              <c:strCache>
                <c:ptCount val="1"/>
                <c:pt idx="0">
                  <c:v>NAGPUR</c:v>
                </c:pt>
              </c:strCache>
            </c:strRef>
          </c:tx>
          <c:cat>
            <c:strRef>
              <c:f>Sheet1!$B$29:$F$29</c:f>
              <c:strCache>
                <c:ptCount val="5"/>
                <c:pt idx="0">
                  <c:v>D1</c:v>
                </c:pt>
                <c:pt idx="1">
                  <c:v>D2</c:v>
                </c:pt>
                <c:pt idx="2">
                  <c:v>D3</c:v>
                </c:pt>
                <c:pt idx="3">
                  <c:v>D4</c:v>
                </c:pt>
                <c:pt idx="4">
                  <c:v>D5</c:v>
                </c:pt>
              </c:strCache>
            </c:strRef>
          </c:cat>
          <c:val>
            <c:numRef>
              <c:f>Sheet1!$B$30:$F$30</c:f>
              <c:numCache>
                <c:formatCode>General</c:formatCode>
                <c:ptCount val="5"/>
                <c:pt idx="0">
                  <c:v>47</c:v>
                </c:pt>
                <c:pt idx="1">
                  <c:v>45</c:v>
                </c:pt>
                <c:pt idx="2">
                  <c:v>46</c:v>
                </c:pt>
                <c:pt idx="3">
                  <c:v>44</c:v>
                </c:pt>
                <c:pt idx="4">
                  <c:v>47</c:v>
                </c:pt>
              </c:numCache>
            </c:numRef>
          </c:val>
        </c:ser>
        <c:ser>
          <c:idx val="1"/>
          <c:order val="1"/>
          <c:tx>
            <c:strRef>
              <c:f>Sheet1!$A$31</c:f>
              <c:strCache>
                <c:ptCount val="1"/>
                <c:pt idx="0">
                  <c:v>DELHI</c:v>
                </c:pt>
              </c:strCache>
            </c:strRef>
          </c:tx>
          <c:cat>
            <c:strRef>
              <c:f>Sheet1!$B$29:$F$29</c:f>
              <c:strCache>
                <c:ptCount val="5"/>
                <c:pt idx="0">
                  <c:v>D1</c:v>
                </c:pt>
                <c:pt idx="1">
                  <c:v>D2</c:v>
                </c:pt>
                <c:pt idx="2">
                  <c:v>D3</c:v>
                </c:pt>
                <c:pt idx="3">
                  <c:v>D4</c:v>
                </c:pt>
                <c:pt idx="4">
                  <c:v>D5</c:v>
                </c:pt>
              </c:strCache>
            </c:strRef>
          </c:cat>
          <c:val>
            <c:numRef>
              <c:f>Sheet1!$B$31:$F$31</c:f>
              <c:numCache>
                <c:formatCode>General</c:formatCode>
                <c:ptCount val="5"/>
                <c:pt idx="0">
                  <c:v>48</c:v>
                </c:pt>
                <c:pt idx="1">
                  <c:v>41</c:v>
                </c:pt>
                <c:pt idx="2">
                  <c:v>44</c:v>
                </c:pt>
                <c:pt idx="3">
                  <c:v>47</c:v>
                </c:pt>
                <c:pt idx="4">
                  <c:v>42</c:v>
                </c:pt>
              </c:numCache>
            </c:numRef>
          </c:val>
        </c:ser>
        <c:ser>
          <c:idx val="2"/>
          <c:order val="2"/>
          <c:tx>
            <c:strRef>
              <c:f>Sheet1!$A$32</c:f>
              <c:strCache>
                <c:ptCount val="1"/>
                <c:pt idx="0">
                  <c:v>KASHMIR</c:v>
                </c:pt>
              </c:strCache>
            </c:strRef>
          </c:tx>
          <c:cat>
            <c:strRef>
              <c:f>Sheet1!$B$29:$F$29</c:f>
              <c:strCache>
                <c:ptCount val="5"/>
                <c:pt idx="0">
                  <c:v>D1</c:v>
                </c:pt>
                <c:pt idx="1">
                  <c:v>D2</c:v>
                </c:pt>
                <c:pt idx="2">
                  <c:v>D3</c:v>
                </c:pt>
                <c:pt idx="3">
                  <c:v>D4</c:v>
                </c:pt>
                <c:pt idx="4">
                  <c:v>D5</c:v>
                </c:pt>
              </c:strCache>
            </c:strRef>
          </c:cat>
          <c:val>
            <c:numRef>
              <c:f>Sheet1!$B$32:$F$32</c:f>
              <c:numCache>
                <c:formatCode>General</c:formatCode>
                <c:ptCount val="5"/>
                <c:pt idx="0">
                  <c:v>25</c:v>
                </c:pt>
                <c:pt idx="1">
                  <c:v>22</c:v>
                </c:pt>
                <c:pt idx="2">
                  <c:v>20</c:v>
                </c:pt>
                <c:pt idx="3">
                  <c:v>35</c:v>
                </c:pt>
                <c:pt idx="4">
                  <c:v>24</c:v>
                </c:pt>
              </c:numCache>
            </c:numRef>
          </c:val>
        </c:ser>
        <c:shape val="box"/>
        <c:axId val="36187136"/>
        <c:axId val="36332288"/>
        <c:axId val="0"/>
      </c:bar3DChart>
      <c:catAx>
        <c:axId val="36187136"/>
        <c:scaling>
          <c:orientation val="minMax"/>
        </c:scaling>
        <c:axPos val="b"/>
        <c:tickLblPos val="nextTo"/>
        <c:crossAx val="36332288"/>
        <c:crosses val="autoZero"/>
        <c:auto val="1"/>
        <c:lblAlgn val="ctr"/>
        <c:lblOffset val="100"/>
      </c:catAx>
      <c:valAx>
        <c:axId val="36332288"/>
        <c:scaling>
          <c:orientation val="minMax"/>
        </c:scaling>
        <c:axPos val="l"/>
        <c:majorGridlines/>
        <c:numFmt formatCode="General" sourceLinked="1"/>
        <c:tickLblPos val="nextTo"/>
        <c:crossAx val="3618713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view3D>
      <c:rotX val="30"/>
      <c:perspective val="30"/>
    </c:view3D>
    <c:plotArea>
      <c:layout/>
      <c:pie3DChart>
        <c:varyColors val="1"/>
        <c:ser>
          <c:idx val="0"/>
          <c:order val="0"/>
          <c:tx>
            <c:strRef>
              <c:f>Sheet1!$G$29</c:f>
              <c:strCache>
                <c:ptCount val="1"/>
                <c:pt idx="0">
                  <c:v>AVG</c:v>
                </c:pt>
              </c:strCache>
            </c:strRef>
          </c:tx>
          <c:dLbls>
            <c:showCatName val="1"/>
            <c:showPercent val="1"/>
          </c:dLbls>
          <c:cat>
            <c:strRef>
              <c:f>Sheet1!$A$30:$A$32</c:f>
              <c:strCache>
                <c:ptCount val="3"/>
                <c:pt idx="0">
                  <c:v>NAGPUR</c:v>
                </c:pt>
                <c:pt idx="1">
                  <c:v>DELHI</c:v>
                </c:pt>
                <c:pt idx="2">
                  <c:v>KASHMIR</c:v>
                </c:pt>
              </c:strCache>
            </c:strRef>
          </c:cat>
          <c:val>
            <c:numRef>
              <c:f>Sheet1!$G$30:$G$32</c:f>
              <c:numCache>
                <c:formatCode>General</c:formatCode>
                <c:ptCount val="3"/>
                <c:pt idx="0">
                  <c:v>45.8</c:v>
                </c:pt>
                <c:pt idx="1">
                  <c:v>44.4</c:v>
                </c:pt>
                <c:pt idx="2">
                  <c:v>25.2</c:v>
                </c:pt>
              </c:numCache>
            </c:numRef>
          </c:val>
        </c:ser>
        <c:dLbls>
          <c:showCatName val="1"/>
          <c:showPercent val="1"/>
        </c:dLbls>
      </c:pie3D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0.22476618547681587"/>
          <c:y val="0.21795166229221349"/>
          <c:w val="0.7736935695538083"/>
          <c:h val="0.68921660834062359"/>
        </c:manualLayout>
      </c:layout>
      <c:barChart>
        <c:barDir val="bar"/>
        <c:grouping val="clustered"/>
        <c:ser>
          <c:idx val="0"/>
          <c:order val="0"/>
          <c:tx>
            <c:strRef>
              <c:f>Sheet1!$B$22</c:f>
              <c:strCache>
                <c:ptCount val="1"/>
                <c:pt idx="0">
                  <c:v>temp</c:v>
                </c:pt>
              </c:strCache>
            </c:strRef>
          </c:tx>
          <c:cat>
            <c:strRef>
              <c:f>Sheet1!$A$23:$A$25</c:f>
              <c:strCache>
                <c:ptCount val="3"/>
                <c:pt idx="0">
                  <c:v>NAGPUR</c:v>
                </c:pt>
                <c:pt idx="1">
                  <c:v>DELHI</c:v>
                </c:pt>
                <c:pt idx="2">
                  <c:v>KASHMIR</c:v>
                </c:pt>
              </c:strCache>
            </c:strRef>
          </c:cat>
          <c:val>
            <c:numRef>
              <c:f>Sheet1!$B$23:$B$25</c:f>
              <c:numCache>
                <c:formatCode>General</c:formatCode>
                <c:ptCount val="3"/>
                <c:pt idx="0">
                  <c:v>47</c:v>
                </c:pt>
                <c:pt idx="1">
                  <c:v>48</c:v>
                </c:pt>
                <c:pt idx="2">
                  <c:v>25</c:v>
                </c:pt>
              </c:numCache>
            </c:numRef>
          </c:val>
        </c:ser>
        <c:axId val="36354688"/>
        <c:axId val="36356480"/>
      </c:barChart>
      <c:catAx>
        <c:axId val="36354688"/>
        <c:scaling>
          <c:orientation val="minMax"/>
        </c:scaling>
        <c:axPos val="l"/>
        <c:tickLblPos val="nextTo"/>
        <c:crossAx val="36356480"/>
        <c:crosses val="autoZero"/>
        <c:auto val="1"/>
        <c:lblAlgn val="ctr"/>
        <c:lblOffset val="100"/>
      </c:catAx>
      <c:valAx>
        <c:axId val="36356480"/>
        <c:scaling>
          <c:orientation val="minMax"/>
        </c:scaling>
        <c:axPos val="b"/>
        <c:majorGridlines/>
        <c:numFmt formatCode="General" sourceLinked="1"/>
        <c:tickLblPos val="nextTo"/>
        <c:crossAx val="36354688"/>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areaChart>
        <c:grouping val="standard"/>
        <c:ser>
          <c:idx val="0"/>
          <c:order val="0"/>
          <c:tx>
            <c:strRef>
              <c:f>Sheet1!$B$52</c:f>
              <c:strCache>
                <c:ptCount val="1"/>
                <c:pt idx="0">
                  <c:v>SUMMER</c:v>
                </c:pt>
              </c:strCache>
            </c:strRef>
          </c:tx>
          <c:val>
            <c:numRef>
              <c:f>Sheet1!$B$53:$B$59</c:f>
              <c:numCache>
                <c:formatCode>General</c:formatCode>
                <c:ptCount val="7"/>
                <c:pt idx="0">
                  <c:v>25</c:v>
                </c:pt>
                <c:pt idx="1">
                  <c:v>21</c:v>
                </c:pt>
                <c:pt idx="2">
                  <c:v>22</c:v>
                </c:pt>
                <c:pt idx="3">
                  <c:v>20</c:v>
                </c:pt>
                <c:pt idx="4">
                  <c:v>25</c:v>
                </c:pt>
                <c:pt idx="5">
                  <c:v>24</c:v>
                </c:pt>
                <c:pt idx="6">
                  <c:v>23</c:v>
                </c:pt>
              </c:numCache>
            </c:numRef>
          </c:val>
        </c:ser>
        <c:ser>
          <c:idx val="1"/>
          <c:order val="1"/>
          <c:tx>
            <c:strRef>
              <c:f>Sheet1!$C$52</c:f>
              <c:strCache>
                <c:ptCount val="1"/>
                <c:pt idx="0">
                  <c:v>WINTER</c:v>
                </c:pt>
              </c:strCache>
            </c:strRef>
          </c:tx>
          <c:val>
            <c:numRef>
              <c:f>Sheet1!$C$53:$C$59</c:f>
              <c:numCache>
                <c:formatCode>General</c:formatCode>
                <c:ptCount val="7"/>
                <c:pt idx="0">
                  <c:v>22</c:v>
                </c:pt>
                <c:pt idx="1">
                  <c:v>18</c:v>
                </c:pt>
                <c:pt idx="2">
                  <c:v>20</c:v>
                </c:pt>
                <c:pt idx="3">
                  <c:v>19</c:v>
                </c:pt>
                <c:pt idx="4">
                  <c:v>22</c:v>
                </c:pt>
                <c:pt idx="5">
                  <c:v>20</c:v>
                </c:pt>
                <c:pt idx="6">
                  <c:v>21</c:v>
                </c:pt>
              </c:numCache>
            </c:numRef>
          </c:val>
        </c:ser>
        <c:axId val="36381824"/>
        <c:axId val="36383360"/>
      </c:areaChart>
      <c:catAx>
        <c:axId val="36381824"/>
        <c:scaling>
          <c:orientation val="minMax"/>
        </c:scaling>
        <c:axPos val="b"/>
        <c:majorTickMark val="none"/>
        <c:tickLblPos val="nextTo"/>
        <c:crossAx val="36383360"/>
        <c:crosses val="autoZero"/>
        <c:auto val="1"/>
        <c:lblAlgn val="ctr"/>
        <c:lblOffset val="100"/>
      </c:catAx>
      <c:valAx>
        <c:axId val="36383360"/>
        <c:scaling>
          <c:orientation val="minMax"/>
        </c:scaling>
        <c:axPos val="l"/>
        <c:majorGridlines/>
        <c:numFmt formatCode="General" sourceLinked="1"/>
        <c:majorTickMark val="none"/>
        <c:tickLblPos val="nextTo"/>
        <c:crossAx val="36381824"/>
        <c:crosses val="autoZero"/>
        <c:crossBetween val="midCat"/>
      </c:valAx>
    </c:plotArea>
    <c:legend>
      <c:legendPos val="b"/>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spPr>
            <a:ln w="28575">
              <a:noFill/>
            </a:ln>
          </c:spPr>
          <c:xVal>
            <c:numRef>
              <c:f>Sheet1!$A$68:$A$86</c:f>
              <c:numCache>
                <c:formatCode>General</c:formatCode>
                <c:ptCount val="19"/>
                <c:pt idx="0">
                  <c:v>1</c:v>
                </c:pt>
                <c:pt idx="1">
                  <c:v>1</c:v>
                </c:pt>
                <c:pt idx="2">
                  <c:v>1</c:v>
                </c:pt>
                <c:pt idx="3">
                  <c:v>1</c:v>
                </c:pt>
                <c:pt idx="4">
                  <c:v>2</c:v>
                </c:pt>
                <c:pt idx="5">
                  <c:v>2</c:v>
                </c:pt>
                <c:pt idx="6">
                  <c:v>2</c:v>
                </c:pt>
                <c:pt idx="7">
                  <c:v>3</c:v>
                </c:pt>
                <c:pt idx="8">
                  <c:v>3</c:v>
                </c:pt>
                <c:pt idx="9">
                  <c:v>3</c:v>
                </c:pt>
                <c:pt idx="10">
                  <c:v>4</c:v>
                </c:pt>
                <c:pt idx="11">
                  <c:v>4</c:v>
                </c:pt>
                <c:pt idx="12">
                  <c:v>4</c:v>
                </c:pt>
                <c:pt idx="13">
                  <c:v>4</c:v>
                </c:pt>
                <c:pt idx="14">
                  <c:v>5</c:v>
                </c:pt>
                <c:pt idx="15">
                  <c:v>5</c:v>
                </c:pt>
                <c:pt idx="16">
                  <c:v>5</c:v>
                </c:pt>
                <c:pt idx="17">
                  <c:v>5</c:v>
                </c:pt>
                <c:pt idx="18">
                  <c:v>5</c:v>
                </c:pt>
              </c:numCache>
            </c:numRef>
          </c:xVal>
          <c:yVal>
            <c:numRef>
              <c:f>Sheet1!$B$68:$B$86</c:f>
              <c:numCache>
                <c:formatCode>General</c:formatCode>
                <c:ptCount val="19"/>
                <c:pt idx="0">
                  <c:v>1</c:v>
                </c:pt>
                <c:pt idx="1">
                  <c:v>2</c:v>
                </c:pt>
                <c:pt idx="2">
                  <c:v>1.5</c:v>
                </c:pt>
                <c:pt idx="3">
                  <c:v>2.6</c:v>
                </c:pt>
                <c:pt idx="4">
                  <c:v>1.5</c:v>
                </c:pt>
                <c:pt idx="5">
                  <c:v>3.5</c:v>
                </c:pt>
                <c:pt idx="6">
                  <c:v>2.5</c:v>
                </c:pt>
                <c:pt idx="7">
                  <c:v>4.5</c:v>
                </c:pt>
                <c:pt idx="8">
                  <c:v>8.5</c:v>
                </c:pt>
                <c:pt idx="9">
                  <c:v>2.7</c:v>
                </c:pt>
                <c:pt idx="10">
                  <c:v>4.5</c:v>
                </c:pt>
                <c:pt idx="11">
                  <c:v>3.2</c:v>
                </c:pt>
                <c:pt idx="12">
                  <c:v>4.2</c:v>
                </c:pt>
                <c:pt idx="13">
                  <c:v>5.2</c:v>
                </c:pt>
                <c:pt idx="14">
                  <c:v>5.8</c:v>
                </c:pt>
                <c:pt idx="15">
                  <c:v>6.3</c:v>
                </c:pt>
                <c:pt idx="16">
                  <c:v>4.7</c:v>
                </c:pt>
                <c:pt idx="17">
                  <c:v>5.2</c:v>
                </c:pt>
                <c:pt idx="18">
                  <c:v>3.5</c:v>
                </c:pt>
              </c:numCache>
            </c:numRef>
          </c:yVal>
        </c:ser>
        <c:axId val="36395648"/>
        <c:axId val="36401536"/>
      </c:scatterChart>
      <c:valAx>
        <c:axId val="36395648"/>
        <c:scaling>
          <c:orientation val="minMax"/>
        </c:scaling>
        <c:axPos val="b"/>
        <c:numFmt formatCode="General" sourceLinked="1"/>
        <c:tickLblPos val="nextTo"/>
        <c:crossAx val="36401536"/>
        <c:crosses val="autoZero"/>
        <c:crossBetween val="midCat"/>
      </c:valAx>
      <c:valAx>
        <c:axId val="36401536"/>
        <c:scaling>
          <c:orientation val="minMax"/>
        </c:scaling>
        <c:axPos val="l"/>
        <c:majorGridlines/>
        <c:numFmt formatCode="General" sourceLinked="1"/>
        <c:tickLblPos val="nextTo"/>
        <c:crossAx val="36395648"/>
        <c:crosses val="autoZero"/>
        <c:crossBetween val="midCat"/>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ubbleChart>
        <c:ser>
          <c:idx val="0"/>
          <c:order val="0"/>
          <c:spPr>
            <a:ln w="28575">
              <a:noFill/>
            </a:ln>
          </c:spPr>
          <c:xVal>
            <c:numRef>
              <c:f>Sheet1!$A$68:$A$86</c:f>
              <c:numCache>
                <c:formatCode>General</c:formatCode>
                <c:ptCount val="19"/>
                <c:pt idx="0">
                  <c:v>1</c:v>
                </c:pt>
                <c:pt idx="1">
                  <c:v>1</c:v>
                </c:pt>
                <c:pt idx="2">
                  <c:v>1</c:v>
                </c:pt>
                <c:pt idx="3">
                  <c:v>1</c:v>
                </c:pt>
                <c:pt idx="4">
                  <c:v>2</c:v>
                </c:pt>
                <c:pt idx="5">
                  <c:v>2</c:v>
                </c:pt>
                <c:pt idx="6">
                  <c:v>2</c:v>
                </c:pt>
                <c:pt idx="7">
                  <c:v>3</c:v>
                </c:pt>
                <c:pt idx="8">
                  <c:v>3</c:v>
                </c:pt>
                <c:pt idx="9">
                  <c:v>3</c:v>
                </c:pt>
                <c:pt idx="10">
                  <c:v>4</c:v>
                </c:pt>
                <c:pt idx="11">
                  <c:v>4</c:v>
                </c:pt>
                <c:pt idx="12">
                  <c:v>4</c:v>
                </c:pt>
                <c:pt idx="13">
                  <c:v>4</c:v>
                </c:pt>
                <c:pt idx="14">
                  <c:v>5</c:v>
                </c:pt>
                <c:pt idx="15">
                  <c:v>5</c:v>
                </c:pt>
                <c:pt idx="16">
                  <c:v>5</c:v>
                </c:pt>
                <c:pt idx="17">
                  <c:v>5</c:v>
                </c:pt>
                <c:pt idx="18">
                  <c:v>5</c:v>
                </c:pt>
              </c:numCache>
            </c:numRef>
          </c:xVal>
          <c:yVal>
            <c:numRef>
              <c:f>Sheet1!$B$68:$B$86</c:f>
              <c:numCache>
                <c:formatCode>General</c:formatCode>
                <c:ptCount val="19"/>
                <c:pt idx="0">
                  <c:v>1</c:v>
                </c:pt>
                <c:pt idx="1">
                  <c:v>2</c:v>
                </c:pt>
                <c:pt idx="2">
                  <c:v>1.5</c:v>
                </c:pt>
                <c:pt idx="3">
                  <c:v>2.6</c:v>
                </c:pt>
                <c:pt idx="4">
                  <c:v>1.5</c:v>
                </c:pt>
                <c:pt idx="5">
                  <c:v>3.5</c:v>
                </c:pt>
                <c:pt idx="6">
                  <c:v>2.5</c:v>
                </c:pt>
                <c:pt idx="7">
                  <c:v>4.5</c:v>
                </c:pt>
                <c:pt idx="8">
                  <c:v>8.5</c:v>
                </c:pt>
                <c:pt idx="9">
                  <c:v>2.7</c:v>
                </c:pt>
                <c:pt idx="10">
                  <c:v>4.5</c:v>
                </c:pt>
                <c:pt idx="11">
                  <c:v>3.2</c:v>
                </c:pt>
                <c:pt idx="12">
                  <c:v>4.2</c:v>
                </c:pt>
                <c:pt idx="13">
                  <c:v>5.2</c:v>
                </c:pt>
                <c:pt idx="14">
                  <c:v>5.8</c:v>
                </c:pt>
                <c:pt idx="15">
                  <c:v>6.3</c:v>
                </c:pt>
                <c:pt idx="16">
                  <c:v>4.7</c:v>
                </c:pt>
                <c:pt idx="17">
                  <c:v>5.2</c:v>
                </c:pt>
                <c:pt idx="18">
                  <c:v>3.5</c:v>
                </c:pt>
              </c:numCache>
            </c:numRef>
          </c:yVal>
          <c:bubbleSize>
            <c:numLit>
              <c:formatCode>General</c:formatCode>
              <c:ptCount val="19"/>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numLit>
          </c:bubbleSize>
          <c:bubble3D val="1"/>
        </c:ser>
        <c:bubbleScale val="100"/>
        <c:axId val="36426112"/>
        <c:axId val="36428032"/>
      </c:bubbleChart>
      <c:valAx>
        <c:axId val="36426112"/>
        <c:scaling>
          <c:orientation val="minMax"/>
        </c:scaling>
        <c:axPos val="b"/>
        <c:majorGridlines/>
        <c:minorGridlines/>
        <c:title>
          <c:layout/>
        </c:title>
        <c:numFmt formatCode="General" sourceLinked="1"/>
        <c:tickLblPos val="nextTo"/>
        <c:crossAx val="36428032"/>
        <c:crosses val="autoZero"/>
        <c:crossBetween val="midCat"/>
      </c:valAx>
      <c:valAx>
        <c:axId val="36428032"/>
        <c:scaling>
          <c:orientation val="minMax"/>
        </c:scaling>
        <c:axPos val="l"/>
        <c:majorGridlines/>
        <c:minorGridlines/>
        <c:title>
          <c:layout/>
        </c:title>
        <c:numFmt formatCode="General" sourceLinked="1"/>
        <c:tickLblPos val="nextTo"/>
        <c:crossAx val="36426112"/>
        <c:crosses val="autoZero"/>
        <c:crossBetween val="midCat"/>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899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89982"/>
          </a:xfrm>
          <a:prstGeom prst="rect">
            <a:avLst/>
          </a:prstGeom>
        </p:spPr>
        <p:txBody>
          <a:bodyPr vert="horz" lIns="91440" tIns="45720" rIns="91440" bIns="45720" rtlCol="0"/>
          <a:lstStyle>
            <a:lvl1pPr algn="r">
              <a:defRPr sz="1200"/>
            </a:lvl1pPr>
          </a:lstStyle>
          <a:p>
            <a:fld id="{3ACDBB27-8ABA-4CED-8BB6-764E65C35299}" type="datetimeFigureOut">
              <a:rPr lang="en-US" smtClean="0"/>
              <a:pPr/>
              <a:t>6/19/2017</a:t>
            </a:fld>
            <a:endParaRPr lang="en-US"/>
          </a:p>
        </p:txBody>
      </p:sp>
      <p:sp>
        <p:nvSpPr>
          <p:cNvPr id="4" name="Footer Placeholder 3"/>
          <p:cNvSpPr>
            <a:spLocks noGrp="1"/>
          </p:cNvSpPr>
          <p:nvPr>
            <p:ph type="ftr" sz="quarter" idx="2"/>
          </p:nvPr>
        </p:nvSpPr>
        <p:spPr>
          <a:xfrm>
            <a:off x="0" y="9307955"/>
            <a:ext cx="2918831" cy="48998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07955"/>
            <a:ext cx="2918831" cy="489982"/>
          </a:xfrm>
          <a:prstGeom prst="rect">
            <a:avLst/>
          </a:prstGeom>
        </p:spPr>
        <p:txBody>
          <a:bodyPr vert="horz" lIns="91440" tIns="45720" rIns="91440" bIns="45720" rtlCol="0" anchor="b"/>
          <a:lstStyle>
            <a:lvl1pPr algn="r">
              <a:defRPr sz="1200"/>
            </a:lvl1pPr>
          </a:lstStyle>
          <a:p>
            <a:fld id="{6F446D73-5DCB-4DB6-A40C-17F643B2C27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899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89982"/>
          </a:xfrm>
          <a:prstGeom prst="rect">
            <a:avLst/>
          </a:prstGeom>
        </p:spPr>
        <p:txBody>
          <a:bodyPr vert="horz" lIns="91440" tIns="45720" rIns="91440" bIns="45720" rtlCol="0"/>
          <a:lstStyle>
            <a:lvl1pPr algn="r">
              <a:defRPr sz="1200"/>
            </a:lvl1pPr>
          </a:lstStyle>
          <a:p>
            <a:fld id="{851EB937-0E4C-4A6C-993A-86600A0DE8E9}" type="datetimeFigureOut">
              <a:rPr lang="en-US" smtClean="0"/>
              <a:pPr/>
              <a:t>6/19/2017</a:t>
            </a:fld>
            <a:endParaRPr lang="en-US"/>
          </a:p>
        </p:txBody>
      </p:sp>
      <p:sp>
        <p:nvSpPr>
          <p:cNvPr id="4" name="Slide Image Placeholder 3"/>
          <p:cNvSpPr>
            <a:spLocks noGrp="1" noRot="1" noChangeAspect="1"/>
          </p:cNvSpPr>
          <p:nvPr>
            <p:ph type="sldImg" idx="2"/>
          </p:nvPr>
        </p:nvSpPr>
        <p:spPr>
          <a:xfrm>
            <a:off x="919163" y="735013"/>
            <a:ext cx="4897437" cy="3675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54828"/>
            <a:ext cx="5388610" cy="44098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07955"/>
            <a:ext cx="2918831" cy="48998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07955"/>
            <a:ext cx="2918831" cy="489982"/>
          </a:xfrm>
          <a:prstGeom prst="rect">
            <a:avLst/>
          </a:prstGeom>
        </p:spPr>
        <p:txBody>
          <a:bodyPr vert="horz" lIns="91440" tIns="45720" rIns="91440" bIns="45720" rtlCol="0" anchor="b"/>
          <a:lstStyle>
            <a:lvl1pPr algn="r">
              <a:defRPr sz="1200"/>
            </a:lvl1pPr>
          </a:lstStyle>
          <a:p>
            <a:fld id="{D02806DA-96ED-42F4-ABA2-0B72E55E06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2806DA-96ED-42F4-ABA2-0B72E55E0614}"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2E1558D-E335-41F0-8D55-FEF217DC8762}" type="datetimeFigureOut">
              <a:rPr lang="en-US" smtClean="0"/>
              <a:pPr/>
              <a:t>6/19/2017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CF85CA1-D21A-4502-AD69-73086889A7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E1558D-E335-41F0-8D55-FEF217DC8762}" type="datetimeFigureOut">
              <a:rPr lang="en-US" smtClean="0"/>
              <a:pPr/>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85CA1-D21A-4502-AD69-73086889A7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E1558D-E335-41F0-8D55-FEF217DC8762}" type="datetimeFigureOut">
              <a:rPr lang="en-US" smtClean="0"/>
              <a:pPr/>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85CA1-D21A-4502-AD69-73086889A7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E1558D-E335-41F0-8D55-FEF217DC8762}" type="datetimeFigureOut">
              <a:rPr lang="en-US" smtClean="0"/>
              <a:pPr/>
              <a:t>6/19/2017</a:t>
            </a:fld>
            <a:endParaRPr lang="en-US"/>
          </a:p>
        </p:txBody>
      </p:sp>
      <p:sp>
        <p:nvSpPr>
          <p:cNvPr id="9" name="Slide Number Placeholder 8"/>
          <p:cNvSpPr>
            <a:spLocks noGrp="1"/>
          </p:cNvSpPr>
          <p:nvPr>
            <p:ph type="sldNum" sz="quarter" idx="15"/>
          </p:nvPr>
        </p:nvSpPr>
        <p:spPr/>
        <p:txBody>
          <a:bodyPr rtlCol="0"/>
          <a:lstStyle/>
          <a:p>
            <a:fld id="{DCF85CA1-D21A-4502-AD69-73086889A7A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2E1558D-E335-41F0-8D55-FEF217DC8762}" type="datetimeFigureOut">
              <a:rPr lang="en-US" smtClean="0"/>
              <a:pPr/>
              <a:t>6/19/2017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CF85CA1-D21A-4502-AD69-73086889A7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E1558D-E335-41F0-8D55-FEF217DC8762}" type="datetimeFigureOut">
              <a:rPr lang="en-US" smtClean="0"/>
              <a:pPr/>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85CA1-D21A-4502-AD69-73086889A7A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2E1558D-E335-41F0-8D55-FEF217DC8762}" type="datetimeFigureOut">
              <a:rPr lang="en-US" smtClean="0"/>
              <a:pPr/>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85CA1-D21A-4502-AD69-73086889A7A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2E1558D-E335-41F0-8D55-FEF217DC8762}" type="datetimeFigureOut">
              <a:rPr lang="en-US" smtClean="0"/>
              <a:pPr/>
              <a:t>6/19/2017</a:t>
            </a:fld>
            <a:endParaRPr lang="en-US"/>
          </a:p>
        </p:txBody>
      </p:sp>
      <p:sp>
        <p:nvSpPr>
          <p:cNvPr id="7" name="Slide Number Placeholder 6"/>
          <p:cNvSpPr>
            <a:spLocks noGrp="1"/>
          </p:cNvSpPr>
          <p:nvPr>
            <p:ph type="sldNum" sz="quarter" idx="11"/>
          </p:nvPr>
        </p:nvSpPr>
        <p:spPr/>
        <p:txBody>
          <a:bodyPr rtlCol="0"/>
          <a:lstStyle/>
          <a:p>
            <a:fld id="{DCF85CA1-D21A-4502-AD69-73086889A7A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1558D-E335-41F0-8D55-FEF217DC8762}" type="datetimeFigureOut">
              <a:rPr lang="en-US" smtClean="0"/>
              <a:pPr/>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85CA1-D21A-4502-AD69-73086889A7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2E1558D-E335-41F0-8D55-FEF217DC8762}" type="datetimeFigureOut">
              <a:rPr lang="en-US" smtClean="0"/>
              <a:pPr/>
              <a:t>6/19/2017</a:t>
            </a:fld>
            <a:endParaRPr lang="en-US"/>
          </a:p>
        </p:txBody>
      </p:sp>
      <p:sp>
        <p:nvSpPr>
          <p:cNvPr id="22" name="Slide Number Placeholder 21"/>
          <p:cNvSpPr>
            <a:spLocks noGrp="1"/>
          </p:cNvSpPr>
          <p:nvPr>
            <p:ph type="sldNum" sz="quarter" idx="15"/>
          </p:nvPr>
        </p:nvSpPr>
        <p:spPr/>
        <p:txBody>
          <a:bodyPr rtlCol="0"/>
          <a:lstStyle/>
          <a:p>
            <a:fld id="{DCF85CA1-D21A-4502-AD69-73086889A7A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2E1558D-E335-41F0-8D55-FEF217DC8762}" type="datetimeFigureOut">
              <a:rPr lang="en-US" smtClean="0"/>
              <a:pPr/>
              <a:t>6/19/2017</a:t>
            </a:fld>
            <a:endParaRPr lang="en-US"/>
          </a:p>
        </p:txBody>
      </p:sp>
      <p:sp>
        <p:nvSpPr>
          <p:cNvPr id="18" name="Slide Number Placeholder 17"/>
          <p:cNvSpPr>
            <a:spLocks noGrp="1"/>
          </p:cNvSpPr>
          <p:nvPr>
            <p:ph type="sldNum" sz="quarter" idx="11"/>
          </p:nvPr>
        </p:nvSpPr>
        <p:spPr/>
        <p:txBody>
          <a:bodyPr rtlCol="0"/>
          <a:lstStyle/>
          <a:p>
            <a:fld id="{DCF85CA1-D21A-4502-AD69-73086889A7A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2E1558D-E335-41F0-8D55-FEF217DC8762}" type="datetimeFigureOut">
              <a:rPr lang="en-US" smtClean="0"/>
              <a:pPr/>
              <a:t>6/19/2017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F85CA1-D21A-4502-AD69-73086889A7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Handling  and Creating Graphs in MS Excel</a:t>
            </a:r>
            <a:endParaRPr lang="en-US" dirty="0"/>
          </a:p>
        </p:txBody>
      </p:sp>
      <p:sp>
        <p:nvSpPr>
          <p:cNvPr id="3" name="Subtitle 2"/>
          <p:cNvSpPr>
            <a:spLocks noGrp="1"/>
          </p:cNvSpPr>
          <p:nvPr>
            <p:ph type="subTitle" idx="1"/>
          </p:nvPr>
        </p:nvSpPr>
        <p:spPr/>
        <p:txBody>
          <a:bodyPr/>
          <a:lstStyle/>
          <a:p>
            <a:r>
              <a:rPr lang="en-US" dirty="0" smtClean="0"/>
              <a:t>Presented By</a:t>
            </a:r>
          </a:p>
          <a:p>
            <a:r>
              <a:rPr lang="en-US" dirty="0" smtClean="0"/>
              <a:t>Dr. </a:t>
            </a:r>
            <a:r>
              <a:rPr lang="en-US" dirty="0" err="1" smtClean="0"/>
              <a:t>Manjiree</a:t>
            </a:r>
            <a:r>
              <a:rPr lang="en-US" dirty="0" smtClean="0"/>
              <a:t> M. </a:t>
            </a:r>
            <a:r>
              <a:rPr lang="en-US" dirty="0" err="1" smtClean="0"/>
              <a:t>Vyawahare</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Arrange data on multiple fields</a:t>
            </a:r>
            <a:endParaRPr lang="en-US" dirty="0"/>
          </a:p>
        </p:txBody>
      </p:sp>
      <p:pic>
        <p:nvPicPr>
          <p:cNvPr id="2050"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Filter</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546957" y="1600201"/>
            <a:ext cx="8050085" cy="3505200"/>
          </a:xfrm>
          <a:prstGeom prst="rect">
            <a:avLst/>
          </a:prstGeom>
          <a:noFill/>
          <a:ln w="9525">
            <a:noFill/>
            <a:miter lim="800000"/>
            <a:headEnd/>
            <a:tailEnd/>
          </a:ln>
        </p:spPr>
      </p:pic>
      <p:sp>
        <p:nvSpPr>
          <p:cNvPr id="5" name="TextBox 4"/>
          <p:cNvSpPr txBox="1"/>
          <p:nvPr/>
        </p:nvSpPr>
        <p:spPr>
          <a:xfrm>
            <a:off x="457200" y="5380672"/>
            <a:ext cx="6096000" cy="1754326"/>
          </a:xfrm>
          <a:prstGeom prst="rect">
            <a:avLst/>
          </a:prstGeom>
          <a:noFill/>
        </p:spPr>
        <p:txBody>
          <a:bodyPr wrap="square" rtlCol="0">
            <a:spAutoFit/>
          </a:bodyPr>
          <a:lstStyle/>
          <a:p>
            <a:pPr marL="342900" indent="-342900">
              <a:buFont typeface="+mj-lt"/>
              <a:buAutoNum type="arabicPeriod"/>
            </a:pPr>
            <a:r>
              <a:rPr lang="en-US" dirty="0" smtClean="0"/>
              <a:t>Filter column wise</a:t>
            </a:r>
          </a:p>
          <a:p>
            <a:pPr marL="342900" indent="-342900">
              <a:buFont typeface="+mj-lt"/>
              <a:buAutoNum type="arabicPeriod"/>
            </a:pPr>
            <a:r>
              <a:rPr lang="en-US" dirty="0" smtClean="0"/>
              <a:t>Wild cards can be used ?  * for Text filter [ </a:t>
            </a:r>
            <a:r>
              <a:rPr lang="en-US" dirty="0" err="1" smtClean="0"/>
              <a:t>eg</a:t>
            </a:r>
            <a:r>
              <a:rPr lang="en-US" dirty="0" smtClean="0"/>
              <a:t>. A* / Pra???</a:t>
            </a:r>
          </a:p>
          <a:p>
            <a:pPr marL="342900" indent="-342900">
              <a:buFont typeface="+mj-lt"/>
              <a:buAutoNum type="arabicPeriod"/>
            </a:pPr>
            <a:r>
              <a:rPr lang="en-US" dirty="0" smtClean="0"/>
              <a:t>Number filter </a:t>
            </a:r>
          </a:p>
          <a:p>
            <a:pPr marL="342900" indent="-342900">
              <a:buFont typeface="+mj-lt"/>
              <a:buAutoNum type="arabicPeriod"/>
            </a:pPr>
            <a:r>
              <a:rPr lang="en-US" dirty="0" smtClean="0"/>
              <a:t>Text filter on color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to column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Data imported from Internet / Reports in text format can be converted into columns </a:t>
            </a:r>
          </a:p>
          <a:p>
            <a:r>
              <a:rPr lang="en-US" dirty="0" smtClean="0"/>
              <a:t>CONCORD NH       29  39   .22   SNOW    16/32   PTCLDY  29/38 CORPUS CHRISTI   52  62         CLOUDY  60/71   MOCLDY  64/78 DALLAS FT WORTH  39  60         PTCLDY  50/70   MOCLDY  43/70 DAYTON           29  35         MOCLDY  29/40   PTCLDY  27/40 DAYTONA BEACH    43  58   .06   PTCLDY  40/72   MOCLDY  56/79 DENVER           31  65         PTCLDY  20/39   PTCLDY  22/45 DES MOINES       21  48         PTCLDY  30/33   PTCLDY  21/40 DETROIT          29  32         WINDY   28/41   PTCLDY  26/38 DULUTH           10  18   .04   MOCLDY  14/18   MOCLDY  15/27 EL PASO          40  49   .06   MOCLDY  45/61   SHWRS   45/59 ELKINS           27  30   .08   MOCLDY  17/45   MOCLDY  34/47 ERIE             31  32   .02   SHWRS   27/40   PTCLDY  30/37 EUGENE           36  47   .06   PTCLDY  28/38   SHWRS   35/36 EVANSVILLE       33  44         RAIN    35/44   MOCLDY  33/47 FAIRBANKS        07  30   .90   SNOW    22/28   PTCLDY  12/17 FARGO            12  28         MOCLDY  12/22   MOCLDY  13/22 FLAGSTAFF        15  45         SNOSHW  31/37   SNOSHW  27/36 </a:t>
            </a:r>
            <a:endParaRPr lang="en-US" dirty="0"/>
          </a:p>
        </p:txBody>
      </p:sp>
      <p:sp>
        <p:nvSpPr>
          <p:cNvPr id="4" name="TextBox 3"/>
          <p:cNvSpPr txBox="1"/>
          <p:nvPr/>
        </p:nvSpPr>
        <p:spPr>
          <a:xfrm>
            <a:off x="7162800" y="6172200"/>
            <a:ext cx="1219200" cy="646331"/>
          </a:xfrm>
          <a:prstGeom prst="rect">
            <a:avLst/>
          </a:prstGeom>
          <a:noFill/>
        </p:spPr>
        <p:txBody>
          <a:bodyPr wrap="square" rtlCol="0">
            <a:spAutoFit/>
          </a:bodyPr>
          <a:lstStyle/>
          <a:p>
            <a:r>
              <a:rPr lang="en-US" dirty="0" smtClean="0"/>
              <a:t>Cont…..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to column</a:t>
            </a:r>
            <a:endParaRPr lang="en-US" dirty="0"/>
          </a:p>
        </p:txBody>
      </p:sp>
      <p:pic>
        <p:nvPicPr>
          <p:cNvPr id="4098"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Removes duplicate</a:t>
            </a:r>
            <a:endParaRPr lang="en-US" dirty="0"/>
          </a:p>
        </p:txBody>
      </p:sp>
      <p:pic>
        <p:nvPicPr>
          <p:cNvPr id="5122"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sz="quarter" idx="1"/>
          </p:nvPr>
        </p:nvSpPr>
        <p:spPr/>
        <p:txBody>
          <a:bodyPr/>
          <a:lstStyle/>
          <a:p>
            <a:r>
              <a:rPr lang="en-US" dirty="0" smtClean="0"/>
              <a:t>Prevent Invalid data entering into the cell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2438400"/>
            <a:ext cx="6439892" cy="3620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pic>
        <p:nvPicPr>
          <p:cNvPr id="2050"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
        <p:nvSpPr>
          <p:cNvPr id="5" name="TextBox 4"/>
          <p:cNvSpPr txBox="1"/>
          <p:nvPr/>
        </p:nvSpPr>
        <p:spPr>
          <a:xfrm>
            <a:off x="685800" y="2438400"/>
            <a:ext cx="1447800" cy="646331"/>
          </a:xfrm>
          <a:prstGeom prst="rect">
            <a:avLst/>
          </a:prstGeom>
          <a:noFill/>
        </p:spPr>
        <p:txBody>
          <a:bodyPr wrap="square" rtlCol="0">
            <a:spAutoFit/>
          </a:bodyPr>
          <a:lstStyle/>
          <a:p>
            <a:r>
              <a:rPr lang="en-US" dirty="0" smtClean="0"/>
              <a:t>VALID DATA ENTRY : </a:t>
            </a:r>
            <a:endParaRPr lang="en-US" dirty="0"/>
          </a:p>
        </p:txBody>
      </p:sp>
      <p:sp>
        <p:nvSpPr>
          <p:cNvPr id="6" name="TextBox 5"/>
          <p:cNvSpPr txBox="1"/>
          <p:nvPr/>
        </p:nvSpPr>
        <p:spPr>
          <a:xfrm>
            <a:off x="609600" y="3581400"/>
            <a:ext cx="1676400" cy="646331"/>
          </a:xfrm>
          <a:prstGeom prst="rect">
            <a:avLst/>
          </a:prstGeom>
          <a:noFill/>
        </p:spPr>
        <p:txBody>
          <a:bodyPr wrap="square" rtlCol="0">
            <a:spAutoFit/>
          </a:bodyPr>
          <a:lstStyle/>
          <a:p>
            <a:r>
              <a:rPr lang="en-US" dirty="0" smtClean="0"/>
              <a:t>Circle invalid data </a:t>
            </a:r>
            <a:endParaRPr lang="en-US" dirty="0"/>
          </a:p>
        </p:txBody>
      </p:sp>
      <p:sp>
        <p:nvSpPr>
          <p:cNvPr id="7" name="TextBox 6"/>
          <p:cNvSpPr txBox="1"/>
          <p:nvPr/>
        </p:nvSpPr>
        <p:spPr>
          <a:xfrm>
            <a:off x="762000" y="4724400"/>
            <a:ext cx="1524000" cy="923330"/>
          </a:xfrm>
          <a:prstGeom prst="rect">
            <a:avLst/>
          </a:prstGeom>
          <a:noFill/>
        </p:spPr>
        <p:txBody>
          <a:bodyPr wrap="square" rtlCol="0">
            <a:spAutoFit/>
          </a:bodyPr>
          <a:lstStyle/>
          <a:p>
            <a:r>
              <a:rPr lang="en-US" dirty="0" smtClean="0"/>
              <a:t>Force to insert listed data</a:t>
            </a:r>
            <a:endParaRPr lang="en-US" dirty="0"/>
          </a:p>
        </p:txBody>
      </p:sp>
      <p:cxnSp>
        <p:nvCxnSpPr>
          <p:cNvPr id="9" name="Straight Arrow Connector 8"/>
          <p:cNvCxnSpPr/>
          <p:nvPr/>
        </p:nvCxnSpPr>
        <p:spPr>
          <a:xfrm>
            <a:off x="1828800" y="2667000"/>
            <a:ext cx="2514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057400" y="3886200"/>
            <a:ext cx="3124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86000" y="4724400"/>
            <a:ext cx="3429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from access</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from existing connections </a:t>
            </a:r>
            <a:endParaRPr lang="en-US" dirty="0"/>
          </a:p>
        </p:txBody>
      </p:sp>
      <p:pic>
        <p:nvPicPr>
          <p:cNvPr id="2050"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endParaRPr lang="en-US" dirty="0"/>
          </a:p>
        </p:txBody>
      </p:sp>
      <p:sp>
        <p:nvSpPr>
          <p:cNvPr id="3" name="Content Placeholder 2"/>
          <p:cNvSpPr>
            <a:spLocks noGrp="1"/>
          </p:cNvSpPr>
          <p:nvPr>
            <p:ph sz="quarter" idx="1"/>
          </p:nvPr>
        </p:nvSpPr>
        <p:spPr/>
        <p:txBody>
          <a:bodyPr>
            <a:normAutofit/>
          </a:bodyPr>
          <a:lstStyle/>
          <a:p>
            <a:r>
              <a:rPr lang="en-US" dirty="0" smtClean="0"/>
              <a:t>Graphs are also </a:t>
            </a:r>
            <a:r>
              <a:rPr lang="en-US" dirty="0"/>
              <a:t>called </a:t>
            </a:r>
            <a:r>
              <a:rPr lang="en-US" dirty="0" smtClean="0"/>
              <a:t> as a charts..</a:t>
            </a:r>
          </a:p>
          <a:p>
            <a:r>
              <a:rPr lang="en-US" dirty="0" smtClean="0"/>
              <a:t>Graphs are </a:t>
            </a:r>
            <a:r>
              <a:rPr lang="en-US" dirty="0"/>
              <a:t>incredibly useful </a:t>
            </a:r>
            <a:r>
              <a:rPr lang="en-US" dirty="0" smtClean="0"/>
              <a:t>tools in Excel </a:t>
            </a:r>
          </a:p>
          <a:p>
            <a:r>
              <a:rPr lang="en-US" dirty="0" smtClean="0"/>
              <a:t>It  is very easy to add </a:t>
            </a:r>
            <a:r>
              <a:rPr lang="en-US" dirty="0"/>
              <a:t>them to your spreadsheets </a:t>
            </a:r>
            <a:endParaRPr lang="en-US" dirty="0" smtClean="0"/>
          </a:p>
          <a:p>
            <a:r>
              <a:rPr lang="en-US" dirty="0" smtClean="0"/>
              <a:t>Graphs are helpful to tell </a:t>
            </a:r>
            <a:r>
              <a:rPr lang="en-US" dirty="0"/>
              <a:t>a visual </a:t>
            </a:r>
            <a:r>
              <a:rPr lang="en-US" dirty="0" smtClean="0"/>
              <a:t>presentation  of data </a:t>
            </a:r>
          </a:p>
          <a:p>
            <a:r>
              <a:rPr lang="en-US" dirty="0" smtClean="0"/>
              <a:t>Therefore</a:t>
            </a:r>
            <a:r>
              <a:rPr lang="en-US" dirty="0"/>
              <a:t>, it is important to learn how to make graphs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MS EXCEL</a:t>
            </a:r>
            <a:endParaRPr lang="en-US" dirty="0"/>
          </a:p>
        </p:txBody>
      </p:sp>
      <p:sp>
        <p:nvSpPr>
          <p:cNvPr id="3" name="Content Placeholder 2"/>
          <p:cNvSpPr>
            <a:spLocks noGrp="1"/>
          </p:cNvSpPr>
          <p:nvPr>
            <p:ph sz="quarter" idx="1"/>
          </p:nvPr>
        </p:nvSpPr>
        <p:spPr/>
        <p:txBody>
          <a:bodyPr>
            <a:normAutofit/>
          </a:bodyPr>
          <a:lstStyle/>
          <a:p>
            <a:r>
              <a:rPr lang="en-US" b="1" dirty="0" smtClean="0"/>
              <a:t>MS</a:t>
            </a:r>
            <a:r>
              <a:rPr lang="en-US" dirty="0" smtClean="0"/>
              <a:t>-</a:t>
            </a:r>
            <a:r>
              <a:rPr lang="en-US" b="1" dirty="0" smtClean="0"/>
              <a:t>Excel </a:t>
            </a:r>
            <a:r>
              <a:rPr lang="en-US" b="1" dirty="0"/>
              <a:t>is a Microsoft </a:t>
            </a:r>
            <a:r>
              <a:rPr lang="en-US" b="1" dirty="0" smtClean="0"/>
              <a:t>Computer Application </a:t>
            </a:r>
            <a:r>
              <a:rPr lang="en-US" b="1" dirty="0"/>
              <a:t>called </a:t>
            </a:r>
            <a:r>
              <a:rPr lang="en-US" b="1" dirty="0" smtClean="0"/>
              <a:t>as a “Spreadsheet / Electronic worksheet” . </a:t>
            </a:r>
          </a:p>
          <a:p>
            <a:r>
              <a:rPr lang="en-US" dirty="0" smtClean="0"/>
              <a:t>It </a:t>
            </a:r>
            <a:r>
              <a:rPr lang="en-US" dirty="0"/>
              <a:t>is designed </a:t>
            </a:r>
            <a:r>
              <a:rPr lang="en-US" dirty="0" smtClean="0"/>
              <a:t>to manage</a:t>
            </a:r>
            <a:r>
              <a:rPr lang="en-US" dirty="0"/>
              <a:t>, manipulate, and display </a:t>
            </a:r>
            <a:r>
              <a:rPr lang="en-US" dirty="0" smtClean="0"/>
              <a:t>data</a:t>
            </a:r>
          </a:p>
          <a:p>
            <a:r>
              <a:rPr lang="en-US" dirty="0" smtClean="0"/>
              <a:t>It </a:t>
            </a:r>
            <a:r>
              <a:rPr lang="en-US" dirty="0"/>
              <a:t>has functions appropriate for </a:t>
            </a:r>
            <a:r>
              <a:rPr lang="en-US" dirty="0" smtClean="0"/>
              <a:t>business and </a:t>
            </a:r>
            <a:r>
              <a:rPr lang="en-US" dirty="0"/>
              <a:t>scientific data </a:t>
            </a:r>
            <a:r>
              <a:rPr lang="en-US" dirty="0" smtClean="0"/>
              <a:t>sets</a:t>
            </a:r>
          </a:p>
          <a:p>
            <a:r>
              <a:rPr lang="en-US" dirty="0" smtClean="0"/>
              <a:t>Other different data management tools are available in market </a:t>
            </a:r>
          </a:p>
          <a:p>
            <a:r>
              <a:rPr lang="en-US" dirty="0" smtClean="0"/>
              <a:t>But excel is best and easily useful for any one at any time ( without purchasing costly software's)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chart in Excel</a:t>
            </a:r>
            <a:endParaRPr lang="en-US" dirty="0"/>
          </a:p>
        </p:txBody>
      </p:sp>
      <p:sp>
        <p:nvSpPr>
          <p:cNvPr id="3" name="Content Placeholder 2"/>
          <p:cNvSpPr>
            <a:spLocks noGrp="1"/>
          </p:cNvSpPr>
          <p:nvPr>
            <p:ph sz="quarter" idx="1"/>
          </p:nvPr>
        </p:nvSpPr>
        <p:spPr/>
        <p:txBody>
          <a:bodyPr/>
          <a:lstStyle/>
          <a:p>
            <a:r>
              <a:rPr lang="en-US" dirty="0"/>
              <a:t>I</a:t>
            </a:r>
            <a:r>
              <a:rPr lang="en-US" dirty="0" smtClean="0"/>
              <a:t>s </a:t>
            </a:r>
            <a:r>
              <a:rPr lang="en-US" dirty="0"/>
              <a:t>not a </a:t>
            </a:r>
            <a:r>
              <a:rPr lang="en-US" dirty="0" smtClean="0"/>
              <a:t>difficult task……</a:t>
            </a:r>
          </a:p>
          <a:p>
            <a:r>
              <a:rPr lang="en-US" dirty="0" smtClean="0"/>
              <a:t>Set you mind  for…which </a:t>
            </a:r>
            <a:r>
              <a:rPr lang="en-US" dirty="0"/>
              <a:t>types of chart to use in which </a:t>
            </a:r>
            <a:r>
              <a:rPr lang="en-US" dirty="0" smtClean="0"/>
              <a:t>situation</a:t>
            </a:r>
          </a:p>
          <a:p>
            <a:r>
              <a:rPr lang="en-US" dirty="0" smtClean="0"/>
              <a:t>Excel </a:t>
            </a:r>
            <a:r>
              <a:rPr lang="en-US" dirty="0"/>
              <a:t>has 11 major chart types with </a:t>
            </a:r>
            <a:r>
              <a:rPr lang="en-US" dirty="0" smtClean="0"/>
              <a:t>sub types in </a:t>
            </a:r>
            <a:r>
              <a:rPr lang="en-US" dirty="0"/>
              <a:t>each </a:t>
            </a:r>
            <a:r>
              <a:rPr lang="en-US" dirty="0" smtClean="0"/>
              <a:t>type</a:t>
            </a:r>
          </a:p>
          <a:p>
            <a:r>
              <a:rPr lang="en-US" dirty="0" smtClean="0"/>
              <a:t>Excel</a:t>
            </a:r>
            <a:r>
              <a:rPr lang="en-US" dirty="0"/>
              <a:t>, including the </a:t>
            </a:r>
            <a:r>
              <a:rPr lang="en-US" dirty="0" smtClean="0"/>
              <a:t>following types of charts</a:t>
            </a:r>
          </a:p>
          <a:p>
            <a:pPr lvl="1"/>
            <a:r>
              <a:rPr lang="en-US" dirty="0" smtClean="0"/>
              <a:t>Line charts</a:t>
            </a:r>
          </a:p>
          <a:p>
            <a:pPr lvl="1"/>
            <a:r>
              <a:rPr lang="en-US" dirty="0" smtClean="0"/>
              <a:t>Bar charts</a:t>
            </a:r>
          </a:p>
          <a:p>
            <a:pPr lvl="1"/>
            <a:r>
              <a:rPr lang="en-US" dirty="0" smtClean="0"/>
              <a:t>Pie charts</a:t>
            </a:r>
          </a:p>
          <a:p>
            <a:pPr lvl="1"/>
            <a:r>
              <a:rPr lang="en-US" dirty="0" smtClean="0"/>
              <a:t>Etc…….</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 Chart</a:t>
            </a:r>
            <a:endParaRPr lang="en-US" dirty="0"/>
          </a:p>
        </p:txBody>
      </p:sp>
      <p:sp>
        <p:nvSpPr>
          <p:cNvPr id="3" name="Content Placeholder 2"/>
          <p:cNvSpPr>
            <a:spLocks noGrp="1"/>
          </p:cNvSpPr>
          <p:nvPr>
            <p:ph sz="quarter" idx="1"/>
          </p:nvPr>
        </p:nvSpPr>
        <p:spPr/>
        <p:txBody>
          <a:bodyPr/>
          <a:lstStyle/>
          <a:p>
            <a:pPr lvl="0"/>
            <a:r>
              <a:rPr lang="en-US" dirty="0" smtClean="0"/>
              <a:t>The </a:t>
            </a:r>
            <a:r>
              <a:rPr lang="en-US" dirty="0"/>
              <a:t>line chart is one of the most frequently used chart types, typically used to show trends over a period of time. </a:t>
            </a:r>
            <a:endParaRPr lang="en-US" dirty="0" smtClean="0"/>
          </a:p>
          <a:p>
            <a:pPr lvl="0"/>
            <a:r>
              <a:rPr lang="en-US" dirty="0" smtClean="0"/>
              <a:t>If </a:t>
            </a:r>
            <a:r>
              <a:rPr lang="en-US" dirty="0"/>
              <a:t>you need to chart changes over time, consider using a line chart.</a:t>
            </a:r>
          </a:p>
          <a:p>
            <a:endParaRPr lang="en-US" dirty="0"/>
          </a:p>
        </p:txBody>
      </p:sp>
      <p:pic>
        <p:nvPicPr>
          <p:cNvPr id="4" name="Picture 3" descr="image0.jpg"/>
          <p:cNvPicPr/>
          <p:nvPr/>
        </p:nvPicPr>
        <p:blipFill>
          <a:blip r:embed="rId2" cstate="print"/>
          <a:srcRect/>
          <a:stretch>
            <a:fillRect/>
          </a:stretch>
        </p:blipFill>
        <p:spPr bwMode="auto">
          <a:xfrm>
            <a:off x="1524000" y="4337050"/>
            <a:ext cx="4777740"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Column Chart:</a:t>
            </a:r>
            <a:endParaRPr lang="en-US" dirty="0"/>
          </a:p>
        </p:txBody>
      </p:sp>
      <p:sp>
        <p:nvSpPr>
          <p:cNvPr id="3" name="Content Placeholder 2"/>
          <p:cNvSpPr>
            <a:spLocks noGrp="1"/>
          </p:cNvSpPr>
          <p:nvPr>
            <p:ph sz="quarter" idx="1"/>
          </p:nvPr>
        </p:nvSpPr>
        <p:spPr/>
        <p:txBody>
          <a:bodyPr/>
          <a:lstStyle/>
          <a:p>
            <a:pPr lvl="0"/>
            <a:r>
              <a:rPr lang="en-US" dirty="0" smtClean="0"/>
              <a:t>Column </a:t>
            </a:r>
            <a:r>
              <a:rPr lang="en-US" dirty="0"/>
              <a:t>charts are typically used to compare several items in a specific range of values. </a:t>
            </a:r>
            <a:endParaRPr lang="en-US" dirty="0" smtClean="0"/>
          </a:p>
          <a:p>
            <a:pPr lvl="0"/>
            <a:r>
              <a:rPr lang="en-US" dirty="0" smtClean="0"/>
              <a:t>Column </a:t>
            </a:r>
            <a:r>
              <a:rPr lang="en-US" dirty="0"/>
              <a:t>charts are ideal if you need to compare a single category of data between individual sub-items, such as, for example, when comparing revenue between regions.</a:t>
            </a:r>
          </a:p>
          <a:p>
            <a:endParaRPr lang="en-US" dirty="0"/>
          </a:p>
        </p:txBody>
      </p:sp>
      <p:graphicFrame>
        <p:nvGraphicFramePr>
          <p:cNvPr id="5" name="Chart 4"/>
          <p:cNvGraphicFramePr/>
          <p:nvPr/>
        </p:nvGraphicFramePr>
        <p:xfrm>
          <a:off x="2514600" y="4419600"/>
          <a:ext cx="4572000" cy="2057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Clustered Column Chart:</a:t>
            </a:r>
            <a:endParaRPr lang="en-US" dirty="0"/>
          </a:p>
        </p:txBody>
      </p:sp>
      <p:sp>
        <p:nvSpPr>
          <p:cNvPr id="3" name="Content Placeholder 2"/>
          <p:cNvSpPr>
            <a:spLocks noGrp="1"/>
          </p:cNvSpPr>
          <p:nvPr>
            <p:ph sz="quarter" idx="1"/>
          </p:nvPr>
        </p:nvSpPr>
        <p:spPr>
          <a:xfrm>
            <a:off x="533400" y="1295400"/>
            <a:ext cx="8229600" cy="4525963"/>
          </a:xfrm>
        </p:spPr>
        <p:txBody>
          <a:bodyPr/>
          <a:lstStyle/>
          <a:p>
            <a:pPr lvl="0"/>
            <a:r>
              <a:rPr lang="en-US" dirty="0" smtClean="0"/>
              <a:t>A </a:t>
            </a:r>
            <a:r>
              <a:rPr lang="en-US" dirty="0"/>
              <a:t>clustered column chart can be used if you need to compare </a:t>
            </a:r>
            <a:r>
              <a:rPr lang="en-US" u="sng" dirty="0"/>
              <a:t>multiple categories of data within individual </a:t>
            </a:r>
            <a:r>
              <a:rPr lang="en-US" dirty="0"/>
              <a:t>sub-items as well as between sub-items. For instance, you can use a clustered column chart to compare revenue for each year within each region, as well as between regions.</a:t>
            </a:r>
          </a:p>
          <a:p>
            <a:endParaRPr lang="en-US" dirty="0"/>
          </a:p>
        </p:txBody>
      </p:sp>
      <p:graphicFrame>
        <p:nvGraphicFramePr>
          <p:cNvPr id="4" name="Chart 3"/>
          <p:cNvGraphicFramePr/>
          <p:nvPr/>
        </p:nvGraphicFramePr>
        <p:xfrm>
          <a:off x="1219200" y="4038600"/>
          <a:ext cx="7543800"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Stacked Column Chart</a:t>
            </a:r>
            <a:endParaRPr lang="en-US" dirty="0"/>
          </a:p>
        </p:txBody>
      </p:sp>
      <p:sp>
        <p:nvSpPr>
          <p:cNvPr id="3" name="Content Placeholder 2"/>
          <p:cNvSpPr>
            <a:spLocks noGrp="1"/>
          </p:cNvSpPr>
          <p:nvPr>
            <p:ph sz="quarter" idx="1"/>
          </p:nvPr>
        </p:nvSpPr>
        <p:spPr/>
        <p:txBody>
          <a:bodyPr/>
          <a:lstStyle/>
          <a:p>
            <a:pPr lvl="0"/>
            <a:r>
              <a:rPr lang="en-US" dirty="0" smtClean="0"/>
              <a:t>A </a:t>
            </a:r>
            <a:r>
              <a:rPr lang="en-US" dirty="0"/>
              <a:t>stacked column chart allows you to compare items in a specific range of values as well as show the relationship of the individual sub-items with the whole. For instance, a stacked column chart can show not only the overall revenue for each year, but also the proportion of the total revenue made up by each region.</a:t>
            </a:r>
          </a:p>
          <a:p>
            <a:endParaRPr lang="en-US" dirty="0"/>
          </a:p>
        </p:txBody>
      </p:sp>
      <p:graphicFrame>
        <p:nvGraphicFramePr>
          <p:cNvPr id="4" name="Content Placeholder 3"/>
          <p:cNvGraphicFramePr>
            <a:graphicFrameLocks/>
          </p:cNvGraphicFramePr>
          <p:nvPr/>
        </p:nvGraphicFramePr>
        <p:xfrm>
          <a:off x="381000" y="4267200"/>
          <a:ext cx="7543800" cy="2206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Pie Chart</a:t>
            </a:r>
            <a:endParaRPr lang="en-US" dirty="0"/>
          </a:p>
        </p:txBody>
      </p:sp>
      <p:sp>
        <p:nvSpPr>
          <p:cNvPr id="3" name="Content Placeholder 2"/>
          <p:cNvSpPr>
            <a:spLocks noGrp="1"/>
          </p:cNvSpPr>
          <p:nvPr>
            <p:ph sz="quarter" idx="1"/>
          </p:nvPr>
        </p:nvSpPr>
        <p:spPr/>
        <p:txBody>
          <a:bodyPr/>
          <a:lstStyle/>
          <a:p>
            <a:pPr lvl="0"/>
            <a:r>
              <a:rPr lang="en-US" dirty="0" smtClean="0"/>
              <a:t> </a:t>
            </a:r>
            <a:r>
              <a:rPr lang="en-US" dirty="0"/>
              <a:t>Another frequently used chart is the old pie chart. A pie chart represents the distribution or proportion of each data item over a total value (represented by the overall pie). </a:t>
            </a:r>
          </a:p>
          <a:p>
            <a:endParaRPr lang="en-US" dirty="0"/>
          </a:p>
        </p:txBody>
      </p:sp>
      <p:graphicFrame>
        <p:nvGraphicFramePr>
          <p:cNvPr id="4" name="Content Placeholder 3"/>
          <p:cNvGraphicFramePr>
            <a:graphicFrameLocks/>
          </p:cNvGraphicFramePr>
          <p:nvPr/>
        </p:nvGraphicFramePr>
        <p:xfrm>
          <a:off x="457200" y="3429000"/>
          <a:ext cx="7467600" cy="30448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 Chart</a:t>
            </a:r>
            <a:endParaRPr lang="en-US" dirty="0"/>
          </a:p>
        </p:txBody>
      </p:sp>
      <p:sp>
        <p:nvSpPr>
          <p:cNvPr id="3" name="Content Placeholder 2"/>
          <p:cNvSpPr>
            <a:spLocks noGrp="1"/>
          </p:cNvSpPr>
          <p:nvPr>
            <p:ph sz="quarter" idx="1"/>
          </p:nvPr>
        </p:nvSpPr>
        <p:spPr/>
        <p:txBody>
          <a:bodyPr/>
          <a:lstStyle/>
          <a:p>
            <a:r>
              <a:rPr lang="en-US" dirty="0" smtClean="0"/>
              <a:t>Bar </a:t>
            </a:r>
            <a:r>
              <a:rPr lang="en-US" dirty="0"/>
              <a:t>charts are typically used to compare several categories of data. Bar charts are ideal for visualizing the distribution or proportion of data items when there are more than three categories. For instance a bar chart could be used to compare the overall revenue distribution for a given set of </a:t>
            </a:r>
            <a:r>
              <a:rPr lang="en-US" dirty="0" smtClean="0"/>
              <a:t>products</a:t>
            </a:r>
          </a:p>
          <a:p>
            <a:endParaRPr lang="en-US" dirty="0"/>
          </a:p>
        </p:txBody>
      </p:sp>
      <p:graphicFrame>
        <p:nvGraphicFramePr>
          <p:cNvPr id="4" name="Content Placeholder 3"/>
          <p:cNvGraphicFramePr>
            <a:graphicFrameLocks/>
          </p:cNvGraphicFramePr>
          <p:nvPr/>
        </p:nvGraphicFramePr>
        <p:xfrm>
          <a:off x="457200" y="4572000"/>
          <a:ext cx="7467600" cy="19018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Area Chart</a:t>
            </a:r>
            <a:endParaRPr lang="en-US" dirty="0"/>
          </a:p>
        </p:txBody>
      </p:sp>
      <p:sp>
        <p:nvSpPr>
          <p:cNvPr id="3" name="Content Placeholder 2"/>
          <p:cNvSpPr>
            <a:spLocks noGrp="1"/>
          </p:cNvSpPr>
          <p:nvPr>
            <p:ph sz="quarter" idx="1"/>
          </p:nvPr>
        </p:nvSpPr>
        <p:spPr/>
        <p:txBody>
          <a:bodyPr/>
          <a:lstStyle/>
          <a:p>
            <a:pPr lvl="0"/>
            <a:r>
              <a:rPr lang="en-US" dirty="0" smtClean="0"/>
              <a:t> </a:t>
            </a:r>
            <a:r>
              <a:rPr lang="en-US" dirty="0"/>
              <a:t>Area charts are ideal for clearly illustrating the magnitude of change between two or more data points. For example, you can give your audience a visual feel for the degree of variance between the high and low price for each month.</a:t>
            </a:r>
          </a:p>
          <a:p>
            <a:endParaRPr lang="en-US" dirty="0"/>
          </a:p>
        </p:txBody>
      </p:sp>
      <p:graphicFrame>
        <p:nvGraphicFramePr>
          <p:cNvPr id="4" name="Content Placeholder 3"/>
          <p:cNvGraphicFramePr>
            <a:graphicFrameLocks/>
          </p:cNvGraphicFramePr>
          <p:nvPr/>
        </p:nvGraphicFramePr>
        <p:xfrm>
          <a:off x="457200" y="3962400"/>
          <a:ext cx="7467600" cy="2511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XY Scatter Plot Chart</a:t>
            </a:r>
            <a:endParaRPr lang="en-US" dirty="0"/>
          </a:p>
        </p:txBody>
      </p:sp>
      <p:sp>
        <p:nvSpPr>
          <p:cNvPr id="3" name="Content Placeholder 2"/>
          <p:cNvSpPr>
            <a:spLocks noGrp="1"/>
          </p:cNvSpPr>
          <p:nvPr>
            <p:ph sz="quarter" idx="1"/>
          </p:nvPr>
        </p:nvSpPr>
        <p:spPr/>
        <p:txBody>
          <a:bodyPr>
            <a:normAutofit/>
          </a:bodyPr>
          <a:lstStyle/>
          <a:p>
            <a:pPr lvl="0"/>
            <a:r>
              <a:rPr lang="en-US" dirty="0" smtClean="0"/>
              <a:t> </a:t>
            </a:r>
            <a:r>
              <a:rPr lang="en-US" sz="2000" dirty="0"/>
              <a:t>Scatter charts in Excel (also known as XY scatter plot charts) are excellent for showing correlations between two sets of values</a:t>
            </a:r>
            <a:r>
              <a:rPr lang="en-US" sz="2000" dirty="0" smtClean="0"/>
              <a:t>.</a:t>
            </a:r>
          </a:p>
          <a:p>
            <a:pPr lvl="0"/>
            <a:r>
              <a:rPr lang="en-US" sz="2000" dirty="0" smtClean="0"/>
              <a:t> </a:t>
            </a:r>
            <a:r>
              <a:rPr lang="en-US" sz="2000" dirty="0"/>
              <a:t>For example an XY scatter plot can be used to illustrate the correlation between employee performance and competency, demonstrating that employee performance rises as competency improves. The </a:t>
            </a:r>
            <a:r>
              <a:rPr lang="en-US" sz="2000" i="1" dirty="0"/>
              <a:t>x</a:t>
            </a:r>
            <a:r>
              <a:rPr lang="en-US" sz="2000" dirty="0"/>
              <a:t> and </a:t>
            </a:r>
            <a:r>
              <a:rPr lang="en-US" sz="2000" i="1" dirty="0"/>
              <a:t>y</a:t>
            </a:r>
            <a:r>
              <a:rPr lang="en-US" sz="2000" dirty="0"/>
              <a:t> axes work together to represent data plots on the chart based on the intersection of </a:t>
            </a:r>
            <a:r>
              <a:rPr lang="en-US" sz="2000" i="1" dirty="0"/>
              <a:t>x</a:t>
            </a:r>
            <a:r>
              <a:rPr lang="en-US" sz="2000" dirty="0"/>
              <a:t> values and </a:t>
            </a:r>
            <a:r>
              <a:rPr lang="en-US" sz="2000" i="1" dirty="0"/>
              <a:t>y</a:t>
            </a:r>
            <a:r>
              <a:rPr lang="en-US" sz="2000" dirty="0"/>
              <a:t> values.</a:t>
            </a:r>
          </a:p>
          <a:p>
            <a:endParaRPr lang="en-US" dirty="0"/>
          </a:p>
        </p:txBody>
      </p:sp>
      <p:graphicFrame>
        <p:nvGraphicFramePr>
          <p:cNvPr id="4" name="Content Placeholder 3"/>
          <p:cNvGraphicFramePr>
            <a:graphicFrameLocks/>
          </p:cNvGraphicFramePr>
          <p:nvPr/>
        </p:nvGraphicFramePr>
        <p:xfrm>
          <a:off x="457200" y="4648200"/>
          <a:ext cx="7467600" cy="1825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Bubble Chart</a:t>
            </a:r>
            <a:endParaRPr lang="en-US" dirty="0"/>
          </a:p>
        </p:txBody>
      </p:sp>
      <p:sp>
        <p:nvSpPr>
          <p:cNvPr id="3" name="Content Placeholder 2"/>
          <p:cNvSpPr>
            <a:spLocks noGrp="1"/>
          </p:cNvSpPr>
          <p:nvPr>
            <p:ph sz="quarter" idx="1"/>
          </p:nvPr>
        </p:nvSpPr>
        <p:spPr/>
        <p:txBody>
          <a:bodyPr>
            <a:normAutofit/>
          </a:bodyPr>
          <a:lstStyle/>
          <a:p>
            <a:pPr lvl="0"/>
            <a:r>
              <a:rPr lang="en-US" dirty="0" smtClean="0"/>
              <a:t>A </a:t>
            </a:r>
            <a:r>
              <a:rPr lang="en-US" dirty="0"/>
              <a:t>bubble chart is a variation of an XY scatter plot. Just like the XY scatter plot, bubble charts show the correlation between two sets of data. </a:t>
            </a:r>
          </a:p>
          <a:p>
            <a:endParaRPr lang="en-US" dirty="0"/>
          </a:p>
        </p:txBody>
      </p:sp>
      <p:graphicFrame>
        <p:nvGraphicFramePr>
          <p:cNvPr id="4" name="Content Placeholder 3"/>
          <p:cNvGraphicFramePr>
            <a:graphicFrameLocks/>
          </p:cNvGraphicFramePr>
          <p:nvPr/>
        </p:nvGraphicFramePr>
        <p:xfrm>
          <a:off x="609600" y="3124200"/>
          <a:ext cx="7467600" cy="2892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information about Excel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Start Excel and a </a:t>
            </a:r>
            <a:r>
              <a:rPr lang="en-US" dirty="0" smtClean="0"/>
              <a:t> very first screen will appear  which is nothing but a Two Dimensional Table. </a:t>
            </a:r>
          </a:p>
          <a:p>
            <a:r>
              <a:rPr lang="en-US" dirty="0" smtClean="0"/>
              <a:t>The </a:t>
            </a:r>
            <a:r>
              <a:rPr lang="en-US" dirty="0"/>
              <a:t>main body </a:t>
            </a:r>
            <a:r>
              <a:rPr lang="en-US" dirty="0" smtClean="0"/>
              <a:t>of the </a:t>
            </a:r>
            <a:r>
              <a:rPr lang="en-US" dirty="0"/>
              <a:t>screen will contain </a:t>
            </a:r>
            <a:r>
              <a:rPr lang="en-US" dirty="0" smtClean="0"/>
              <a:t>columns and rows </a:t>
            </a:r>
          </a:p>
          <a:p>
            <a:r>
              <a:rPr lang="en-US" b="1" dirty="0" smtClean="0"/>
              <a:t>Columns </a:t>
            </a:r>
            <a:r>
              <a:rPr lang="en-US" b="1" dirty="0"/>
              <a:t>labeled with letters (A, B, C...) </a:t>
            </a:r>
            <a:endParaRPr lang="en-US" b="1" dirty="0" smtClean="0"/>
          </a:p>
          <a:p>
            <a:r>
              <a:rPr lang="en-US" b="1" dirty="0" smtClean="0"/>
              <a:t> Rows labeled </a:t>
            </a:r>
            <a:r>
              <a:rPr lang="en-US" dirty="0" smtClean="0"/>
              <a:t>with </a:t>
            </a:r>
            <a:r>
              <a:rPr lang="en-US" dirty="0"/>
              <a:t>numbers (1, 2, 3...). </a:t>
            </a:r>
            <a:endParaRPr lang="en-US" dirty="0" smtClean="0"/>
          </a:p>
          <a:p>
            <a:r>
              <a:rPr lang="en-US" dirty="0" smtClean="0"/>
              <a:t>A </a:t>
            </a:r>
            <a:r>
              <a:rPr lang="en-US" b="1" dirty="0" smtClean="0"/>
              <a:t>cell ( intersection of Row &amp; column) Rectangle is </a:t>
            </a:r>
            <a:r>
              <a:rPr lang="en-US" b="1" dirty="0"/>
              <a:t>a space where numbers, formulas or text can </a:t>
            </a:r>
            <a:r>
              <a:rPr lang="en-US" b="1" dirty="0" smtClean="0"/>
              <a:t>be entered</a:t>
            </a:r>
          </a:p>
          <a:p>
            <a:r>
              <a:rPr lang="en-US" dirty="0" smtClean="0"/>
              <a:t>Each </a:t>
            </a:r>
            <a:r>
              <a:rPr lang="en-US" dirty="0"/>
              <a:t>cell has a </a:t>
            </a:r>
            <a:r>
              <a:rPr lang="en-US" dirty="0" smtClean="0"/>
              <a:t>designation (we call it as a address of the cell) </a:t>
            </a:r>
            <a:r>
              <a:rPr lang="en-US" dirty="0"/>
              <a:t>that gives its location such as </a:t>
            </a:r>
            <a:r>
              <a:rPr lang="en-US" dirty="0" smtClean="0"/>
              <a:t>A10 </a:t>
            </a:r>
            <a:r>
              <a:rPr lang="en-US" dirty="0"/>
              <a:t>(column </a:t>
            </a:r>
            <a:r>
              <a:rPr lang="en-US" dirty="0" smtClean="0"/>
              <a:t>A, row 10) </a:t>
            </a:r>
            <a:r>
              <a:rPr lang="en-US" dirty="0"/>
              <a:t>or </a:t>
            </a:r>
            <a:r>
              <a:rPr lang="en-US" dirty="0" smtClean="0"/>
              <a:t>CC35 </a:t>
            </a:r>
            <a:r>
              <a:rPr lang="en-US" dirty="0"/>
              <a:t>(column CC, row </a:t>
            </a:r>
            <a:r>
              <a:rPr lang="en-US" dirty="0" smtClean="0"/>
              <a:t>35)</a:t>
            </a:r>
          </a:p>
          <a:p>
            <a:r>
              <a:rPr lang="en-US" dirty="0" smtClean="0"/>
              <a:t>Data is stored at active cell location only…..be careful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Graph in Excel</a:t>
            </a:r>
            <a:endParaRPr lang="en-US" dirty="0"/>
          </a:p>
        </p:txBody>
      </p:sp>
      <p:sp>
        <p:nvSpPr>
          <p:cNvPr id="3" name="Content Placeholder 2"/>
          <p:cNvSpPr>
            <a:spLocks noGrp="1"/>
          </p:cNvSpPr>
          <p:nvPr>
            <p:ph sz="quarter" idx="1"/>
          </p:nvPr>
        </p:nvSpPr>
        <p:spPr/>
        <p:txBody>
          <a:bodyPr>
            <a:normAutofit/>
          </a:bodyPr>
          <a:lstStyle/>
          <a:p>
            <a:r>
              <a:rPr lang="en-US" dirty="0" smtClean="0"/>
              <a:t>Enter </a:t>
            </a:r>
            <a:r>
              <a:rPr lang="en-US" dirty="0"/>
              <a:t>your data into the Excel spreadsheet in table format</a:t>
            </a:r>
            <a:r>
              <a:rPr lang="en-US" dirty="0" smtClean="0"/>
              <a:t>.</a:t>
            </a:r>
          </a:p>
          <a:p>
            <a:r>
              <a:rPr lang="en-US" dirty="0" smtClean="0"/>
              <a:t>Your </a:t>
            </a:r>
            <a:r>
              <a:rPr lang="en-US" dirty="0"/>
              <a:t>data should have column headers, row </a:t>
            </a:r>
            <a:r>
              <a:rPr lang="en-US" dirty="0" smtClean="0"/>
              <a:t>headers. </a:t>
            </a:r>
            <a:endParaRPr lang="en-US" dirty="0"/>
          </a:p>
          <a:p>
            <a:r>
              <a:rPr lang="en-US" dirty="0"/>
              <a:t>In Excel, "columns" refer to vertical </a:t>
            </a:r>
            <a:r>
              <a:rPr lang="en-US" dirty="0" smtClean="0"/>
              <a:t>depth.</a:t>
            </a:r>
          </a:p>
          <a:p>
            <a:r>
              <a:rPr lang="en-US" dirty="0" smtClean="0"/>
              <a:t>The </a:t>
            </a:r>
            <a:r>
              <a:rPr lang="en-US" dirty="0"/>
              <a:t>columns are labeled with letters, </a:t>
            </a:r>
            <a:r>
              <a:rPr lang="en-US" dirty="0" smtClean="0"/>
              <a:t>"</a:t>
            </a:r>
            <a:r>
              <a:rPr lang="en-US" dirty="0"/>
              <a:t>A," "B," "C," etc.</a:t>
            </a:r>
          </a:p>
          <a:p>
            <a:r>
              <a:rPr lang="en-US" dirty="0"/>
              <a:t>"Rows," on the other hand, refer to horizontal distance. They are labeled with numbers, </a:t>
            </a:r>
            <a:r>
              <a:rPr lang="en-US" dirty="0" smtClean="0"/>
              <a:t> </a:t>
            </a:r>
            <a:r>
              <a:rPr lang="en-US" dirty="0"/>
              <a:t>"1," "2," "3," etc.</a:t>
            </a:r>
          </a:p>
          <a:p>
            <a:r>
              <a:rPr lang="en-US" dirty="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92500"/>
          </a:bodyPr>
          <a:lstStyle/>
          <a:p>
            <a:r>
              <a:rPr lang="en-US" dirty="0" smtClean="0"/>
              <a:t>With </a:t>
            </a:r>
            <a:r>
              <a:rPr lang="en-US" dirty="0"/>
              <a:t>your cursor, highlight the cells that contain the information that you want to appear in your graph. </a:t>
            </a:r>
            <a:endParaRPr lang="en-US" dirty="0" smtClean="0"/>
          </a:p>
          <a:p>
            <a:r>
              <a:rPr lang="en-US" dirty="0" smtClean="0"/>
              <a:t>If </a:t>
            </a:r>
            <a:r>
              <a:rPr lang="en-US" dirty="0"/>
              <a:t>you want the column labels and the row labels to show up in the graph, ensure that those are selected also. </a:t>
            </a:r>
            <a:endParaRPr lang="en-US" dirty="0" smtClean="0"/>
          </a:p>
          <a:p>
            <a:r>
              <a:rPr lang="en-US" dirty="0" smtClean="0"/>
              <a:t>click </a:t>
            </a:r>
            <a:r>
              <a:rPr lang="en-US" b="1" u="sng" dirty="0" smtClean="0"/>
              <a:t>Insert →  Chart</a:t>
            </a:r>
          </a:p>
          <a:p>
            <a:r>
              <a:rPr lang="en-US" dirty="0" smtClean="0"/>
              <a:t>you can also try navigating to the Charts tab in the Ribbon tab and selecting the specific kind of graph you'd like to use.</a:t>
            </a:r>
          </a:p>
          <a:p>
            <a:r>
              <a:rPr lang="en-US" dirty="0" smtClean="0"/>
              <a:t>This will create your a graph on a “chart sheet.”</a:t>
            </a:r>
          </a:p>
          <a:p>
            <a:r>
              <a:rPr lang="en-US" dirty="0" smtClean="0"/>
              <a:t>A chart sheet is basically a spreadsheet page within a workbook that is totally dedicated to displaying your graph. </a:t>
            </a:r>
          </a:p>
          <a:p>
            <a:r>
              <a:rPr lang="en-US" dirty="0" smtClean="0"/>
              <a:t>For Windows users, you can create a graph with a shortcut by hitting the </a:t>
            </a:r>
            <a:r>
              <a:rPr lang="en-US" b="1" u="sng" dirty="0" smtClean="0"/>
              <a:t>F11 button</a:t>
            </a:r>
            <a:r>
              <a:rPr lang="en-US" dirty="0" smtClean="0"/>
              <a:t> on your keyboard.</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Save your chart at different location </a:t>
            </a:r>
            <a:endParaRPr lang="en-US" dirty="0"/>
          </a:p>
        </p:txBody>
      </p:sp>
      <p:sp>
        <p:nvSpPr>
          <p:cNvPr id="3" name="Content Placeholder 2"/>
          <p:cNvSpPr>
            <a:spLocks noGrp="1"/>
          </p:cNvSpPr>
          <p:nvPr>
            <p:ph sz="quarter" idx="1"/>
          </p:nvPr>
        </p:nvSpPr>
        <p:spPr/>
        <p:txBody>
          <a:bodyPr/>
          <a:lstStyle/>
          <a:p>
            <a:r>
              <a:rPr lang="en-US" dirty="0" smtClean="0"/>
              <a:t>By default chart is stored on same worksheet </a:t>
            </a:r>
          </a:p>
          <a:p>
            <a:r>
              <a:rPr lang="en-US" dirty="0" smtClean="0"/>
              <a:t>You can store chart at different location </a:t>
            </a:r>
          </a:p>
          <a:p>
            <a:r>
              <a:rPr lang="en-US" dirty="0" smtClean="0"/>
              <a:t>Just by clicking </a:t>
            </a:r>
            <a:r>
              <a:rPr lang="en-US" b="1" u="sng" dirty="0" smtClean="0"/>
              <a:t>move chart</a:t>
            </a:r>
            <a:r>
              <a:rPr lang="en-US" dirty="0" smtClean="0"/>
              <a:t> tab</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81000" y="3516357"/>
            <a:ext cx="8305800" cy="334164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752600"/>
            <a:ext cx="30636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1600200" y="4419600"/>
            <a:ext cx="5743880"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Any Questions?</a:t>
            </a:r>
            <a:endParaRPr lang="en-US" sz="5400" b="1" cap="none" spc="0" dirty="0">
              <a:ln/>
              <a:solidFill>
                <a:schemeClr val="accent3"/>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first screen of Excel</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
        <p:nvSpPr>
          <p:cNvPr id="5" name="Line Callout 1 4"/>
          <p:cNvSpPr/>
          <p:nvPr/>
        </p:nvSpPr>
        <p:spPr>
          <a:xfrm>
            <a:off x="5791200" y="1219200"/>
            <a:ext cx="1828800" cy="228600"/>
          </a:xfrm>
          <a:prstGeom prst="borderCallout1">
            <a:avLst>
              <a:gd name="adj1" fmla="val 18750"/>
              <a:gd name="adj2" fmla="val -8333"/>
              <a:gd name="adj3" fmla="val 278654"/>
              <a:gd name="adj4" fmla="val -111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MENU BAR</a:t>
            </a:r>
            <a:endParaRPr lang="en-US" dirty="0"/>
          </a:p>
        </p:txBody>
      </p:sp>
      <p:sp>
        <p:nvSpPr>
          <p:cNvPr id="6" name="Rounded Rectangular Callout 5"/>
          <p:cNvSpPr/>
          <p:nvPr/>
        </p:nvSpPr>
        <p:spPr>
          <a:xfrm>
            <a:off x="7315200" y="1828800"/>
            <a:ext cx="2286000" cy="1066800"/>
          </a:xfrm>
          <a:prstGeom prst="wedgeRoundRectCallout">
            <a:avLst>
              <a:gd name="adj1" fmla="val -198064"/>
              <a:gd name="adj2" fmla="val 17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Formula bar</a:t>
            </a:r>
            <a:endParaRPr lang="en-US" dirty="0"/>
          </a:p>
        </p:txBody>
      </p:sp>
      <p:sp>
        <p:nvSpPr>
          <p:cNvPr id="7" name="Line Callout 2 6"/>
          <p:cNvSpPr/>
          <p:nvPr/>
        </p:nvSpPr>
        <p:spPr>
          <a:xfrm>
            <a:off x="6400800" y="4038600"/>
            <a:ext cx="1447800" cy="1524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Cell location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 data in worksheet </a:t>
            </a:r>
            <a:br>
              <a:rPr lang="en-US" dirty="0" smtClean="0"/>
            </a:br>
            <a:r>
              <a:rPr lang="en-US" dirty="0" smtClean="0"/>
              <a:t>cell by cell by assigning proper column name  </a:t>
            </a:r>
            <a:endParaRPr lang="en-US" dirty="0"/>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457200" y="1981201"/>
            <a:ext cx="8050085" cy="3810000"/>
          </a:xfrm>
          <a:prstGeom prst="rect">
            <a:avLst/>
          </a:prstGeom>
          <a:noFill/>
          <a:ln w="9525">
            <a:noFill/>
            <a:miter lim="800000"/>
            <a:headEnd/>
            <a:tailEnd/>
          </a:ln>
        </p:spPr>
      </p:pic>
      <p:sp>
        <p:nvSpPr>
          <p:cNvPr id="5" name="TextBox 4"/>
          <p:cNvSpPr txBox="1"/>
          <p:nvPr/>
        </p:nvSpPr>
        <p:spPr>
          <a:xfrm>
            <a:off x="685800" y="6096000"/>
            <a:ext cx="7772400" cy="369332"/>
          </a:xfrm>
          <a:prstGeom prst="rect">
            <a:avLst/>
          </a:prstGeom>
          <a:noFill/>
        </p:spPr>
        <p:txBody>
          <a:bodyPr wrap="square" rtlCol="0">
            <a:spAutoFit/>
          </a:bodyPr>
          <a:lstStyle/>
          <a:p>
            <a:r>
              <a:rPr lang="en-US" dirty="0" smtClean="0"/>
              <a:t>Use arrow keys to shift cursor from one cell to another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tools</a:t>
            </a:r>
            <a:endParaRPr lang="en-US" dirty="0"/>
          </a:p>
        </p:txBody>
      </p:sp>
      <p:sp>
        <p:nvSpPr>
          <p:cNvPr id="3" name="Content Placeholder 2"/>
          <p:cNvSpPr>
            <a:spLocks noGrp="1"/>
          </p:cNvSpPr>
          <p:nvPr>
            <p:ph sz="quarter" idx="1"/>
          </p:nvPr>
        </p:nvSpPr>
        <p:spPr/>
        <p:txBody>
          <a:bodyPr>
            <a:normAutofit/>
          </a:bodyPr>
          <a:lstStyle/>
          <a:p>
            <a:r>
              <a:rPr lang="en-US" dirty="0" smtClean="0"/>
              <a:t>After inserting data ….we need to edit it</a:t>
            </a:r>
          </a:p>
          <a:p>
            <a:pPr lvl="1"/>
            <a:r>
              <a:rPr lang="en-US" dirty="0" smtClean="0"/>
              <a:t>Cell width</a:t>
            </a:r>
          </a:p>
          <a:p>
            <a:pPr lvl="1"/>
            <a:r>
              <a:rPr lang="en-US" dirty="0" smtClean="0"/>
              <a:t>Cell height</a:t>
            </a:r>
          </a:p>
          <a:p>
            <a:pPr lvl="1"/>
            <a:r>
              <a:rPr lang="en-US" dirty="0" smtClean="0"/>
              <a:t>Change font size, color, style, directions etc…</a:t>
            </a:r>
          </a:p>
          <a:p>
            <a:pPr lvl="1"/>
            <a:r>
              <a:rPr lang="en-US" dirty="0" smtClean="0"/>
              <a:t>Fill color , alignment of text</a:t>
            </a:r>
          </a:p>
          <a:p>
            <a:pPr lvl="1"/>
            <a:r>
              <a:rPr lang="en-US" dirty="0" smtClean="0"/>
              <a:t>Wrap text option is useful for word wrapping </a:t>
            </a:r>
          </a:p>
          <a:p>
            <a:pPr lvl="1"/>
            <a:r>
              <a:rPr lang="en-US" dirty="0" smtClean="0"/>
              <a:t>Merge and centre is used to merge  the cell</a:t>
            </a:r>
          </a:p>
          <a:p>
            <a:pPr lvl="1"/>
            <a:r>
              <a:rPr lang="en-US" dirty="0" smtClean="0"/>
              <a:t>Insert  and deleting row / column</a:t>
            </a:r>
          </a:p>
          <a:p>
            <a:pPr lvl="1"/>
            <a:r>
              <a:rPr lang="en-US" dirty="0" smtClean="0"/>
              <a:t>Number formatting / date formatting</a:t>
            </a:r>
          </a:p>
          <a:p>
            <a:pPr lvl="1"/>
            <a:r>
              <a:rPr lang="en-US" dirty="0" smtClean="0"/>
              <a:t>Data fill in series</a:t>
            </a:r>
          </a:p>
          <a:p>
            <a:pPr lvl="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Inserting simple formula in sheet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formula can be inserted using = sign </a:t>
            </a:r>
          </a:p>
          <a:p>
            <a:pPr lvl="1"/>
            <a:r>
              <a:rPr lang="en-US" dirty="0" smtClean="0"/>
              <a:t>Ex.  B2+C2+D2+E2+f2 [ to make sum of values from these cells]</a:t>
            </a:r>
          </a:p>
          <a:p>
            <a:r>
              <a:rPr lang="en-US" dirty="0" smtClean="0"/>
              <a:t>Suppose cell H2 </a:t>
            </a:r>
            <a:r>
              <a:rPr lang="en-US" dirty="0"/>
              <a:t>contains the formula </a:t>
            </a:r>
            <a:r>
              <a:rPr lang="en-US" dirty="0" smtClean="0"/>
              <a:t>=G2^3</a:t>
            </a:r>
            <a:r>
              <a:rPr lang="en-US" dirty="0"/>
              <a:t>.</a:t>
            </a:r>
          </a:p>
          <a:p>
            <a:r>
              <a:rPr lang="en-US" dirty="0"/>
              <a:t>If you copy this formula and paste it into </a:t>
            </a:r>
            <a:r>
              <a:rPr lang="en-US" dirty="0" smtClean="0"/>
              <a:t>H3 cell, </a:t>
            </a:r>
            <a:r>
              <a:rPr lang="en-US" dirty="0"/>
              <a:t>Excel will use the value in cell </a:t>
            </a:r>
            <a:r>
              <a:rPr lang="en-US" dirty="0" smtClean="0"/>
              <a:t>G3</a:t>
            </a:r>
            <a:endParaRPr lang="en-US" dirty="0"/>
          </a:p>
          <a:p>
            <a:r>
              <a:rPr lang="en-US" dirty="0" smtClean="0"/>
              <a:t>If </a:t>
            </a:r>
            <a:r>
              <a:rPr lang="en-US" dirty="0"/>
              <a:t>you want to extend a calculation for a whole series of </a:t>
            </a:r>
            <a:r>
              <a:rPr lang="en-US" dirty="0" smtClean="0"/>
              <a:t>data, just select and drag the formula. </a:t>
            </a:r>
            <a:endParaRPr lang="en-US" dirty="0"/>
          </a:p>
          <a:p>
            <a:r>
              <a:rPr lang="en-US" dirty="0" smtClean="0"/>
              <a:t>However , if  you want to lock in the cell value G2 to be used in all calculations, use absolute address</a:t>
            </a:r>
          </a:p>
          <a:p>
            <a:r>
              <a:rPr lang="en-US" dirty="0" smtClean="0"/>
              <a:t>$G$2</a:t>
            </a:r>
            <a:r>
              <a:rPr lang="en-US" dirty="0"/>
              <a:t>. Using the dollar signs will ensure that this cell value will not change.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simple formulas</a:t>
            </a:r>
            <a:endParaRPr lang="en-US" dirty="0"/>
          </a:p>
        </p:txBody>
      </p:sp>
      <p:sp>
        <p:nvSpPr>
          <p:cNvPr id="3" name="Content Placeholder 2"/>
          <p:cNvSpPr>
            <a:spLocks noGrp="1"/>
          </p:cNvSpPr>
          <p:nvPr>
            <p:ph sz="quarter" idx="1"/>
          </p:nvPr>
        </p:nvSpPr>
        <p:spPr/>
        <p:txBody>
          <a:bodyPr>
            <a:normAutofit/>
          </a:bodyPr>
          <a:lstStyle/>
          <a:p>
            <a:r>
              <a:rPr lang="en-US" dirty="0" smtClean="0"/>
              <a:t>Instead of using individual cell for addition</a:t>
            </a:r>
          </a:p>
          <a:p>
            <a:r>
              <a:rPr lang="en-US" dirty="0" smtClean="0"/>
              <a:t>One can use entire range like</a:t>
            </a:r>
          </a:p>
          <a:p>
            <a:pPr lvl="1">
              <a:buFont typeface="Wingdings" pitchFamily="2" charset="2"/>
              <a:buChar char="§"/>
            </a:pPr>
            <a:r>
              <a:rPr lang="en-US" dirty="0" smtClean="0"/>
              <a:t>=</a:t>
            </a:r>
            <a:r>
              <a:rPr lang="en-US" sz="2800" dirty="0" smtClean="0"/>
              <a:t>Sum(b2:b30)</a:t>
            </a:r>
          </a:p>
          <a:p>
            <a:pPr lvl="1">
              <a:buFont typeface="Wingdings" pitchFamily="2" charset="2"/>
              <a:buChar char="§"/>
            </a:pPr>
            <a:r>
              <a:rPr lang="en-US" sz="2800" dirty="0" smtClean="0"/>
              <a:t>=min(b2:b30)</a:t>
            </a:r>
          </a:p>
          <a:p>
            <a:pPr lvl="1">
              <a:buFont typeface="Wingdings" pitchFamily="2" charset="2"/>
              <a:buChar char="§"/>
            </a:pPr>
            <a:r>
              <a:rPr lang="en-US" sz="2800" dirty="0" smtClean="0"/>
              <a:t>=max(b2:b30)</a:t>
            </a:r>
          </a:p>
          <a:p>
            <a:pPr lvl="1">
              <a:buFont typeface="Wingdings" pitchFamily="2" charset="2"/>
              <a:buChar char="§"/>
            </a:pPr>
            <a:r>
              <a:rPr lang="en-US" sz="2800" dirty="0" smtClean="0"/>
              <a:t>=average(b2:b30)</a:t>
            </a:r>
          </a:p>
          <a:p>
            <a:pPr lvl="1">
              <a:buNone/>
            </a:pPr>
            <a:endParaRPr lang="en-US" sz="2800" dirty="0" smtClean="0"/>
          </a:p>
          <a:p>
            <a:pPr lvl="1">
              <a:buFont typeface="Wingdings" pitchFamily="2" charset="2"/>
              <a:buChar char="§"/>
            </a:pPr>
            <a:r>
              <a:rPr lang="en-US" sz="2800" dirty="0" smtClean="0">
                <a:latin typeface="Agency FB"/>
              </a:rPr>
              <a:t>∑ symbol is used to insert sum just by clicking on symbol</a:t>
            </a:r>
            <a:endParaRPr lang="en-US" sz="2800" dirty="0" smtClean="0"/>
          </a:p>
          <a:p>
            <a:pPr lvl="1">
              <a:buNone/>
            </a:pP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 data in order</a:t>
            </a:r>
            <a:endParaRPr lang="en-US" dirty="0"/>
          </a:p>
        </p:txBody>
      </p:sp>
      <p:sp>
        <p:nvSpPr>
          <p:cNvPr id="3" name="Content Placeholder 2"/>
          <p:cNvSpPr>
            <a:spLocks noGrp="1"/>
          </p:cNvSpPr>
          <p:nvPr>
            <p:ph sz="quarter" idx="1"/>
          </p:nvPr>
        </p:nvSpPr>
        <p:spPr>
          <a:xfrm>
            <a:off x="457200" y="1295400"/>
            <a:ext cx="8229600" cy="4525963"/>
          </a:xfrm>
        </p:spPr>
        <p:txBody>
          <a:bodyPr/>
          <a:lstStyle/>
          <a:p>
            <a:r>
              <a:rPr lang="en-US" dirty="0" smtClean="0"/>
              <a:t>Data can be arrange in ascending / descending order as per the requirement</a:t>
            </a:r>
          </a:p>
          <a:p>
            <a:r>
              <a:rPr lang="en-US" dirty="0" smtClean="0"/>
              <a:t>Data can arrange on single variable / field/column</a:t>
            </a:r>
          </a:p>
          <a:p>
            <a:pPr>
              <a:buNone/>
            </a:pPr>
            <a:endParaRPr lang="en-US" dirty="0" smtClean="0"/>
          </a:p>
          <a:p>
            <a:endParaRPr lang="en-US" dirty="0" smtClean="0"/>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85800" y="3429000"/>
            <a:ext cx="7696200" cy="3200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415</TotalTime>
  <Words>1497</Words>
  <Application>Microsoft Office PowerPoint</Application>
  <PresentationFormat>On-screen Show (4:3)</PresentationFormat>
  <Paragraphs>138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Oriel</vt:lpstr>
      <vt:lpstr>Data Handling  and Creating Graphs in MS Excel</vt:lpstr>
      <vt:lpstr>About the MS EXCEL</vt:lpstr>
      <vt:lpstr>Basic information about Excel</vt:lpstr>
      <vt:lpstr>Very first screen of Excel</vt:lpstr>
      <vt:lpstr>Insert data in worksheet  cell by cell by assigning proper column name  </vt:lpstr>
      <vt:lpstr>Editing tools</vt:lpstr>
      <vt:lpstr>Inserting simple formula in sheet</vt:lpstr>
      <vt:lpstr>Some simple formulas</vt:lpstr>
      <vt:lpstr>Arrange data in order</vt:lpstr>
      <vt:lpstr>Arrange data on multiple fields</vt:lpstr>
      <vt:lpstr>Data Filter</vt:lpstr>
      <vt:lpstr>Text to column</vt:lpstr>
      <vt:lpstr>Text to column</vt:lpstr>
      <vt:lpstr>Removes duplicate</vt:lpstr>
      <vt:lpstr>Data Validation</vt:lpstr>
      <vt:lpstr>DATA VALIDATION</vt:lpstr>
      <vt:lpstr>Data from access</vt:lpstr>
      <vt:lpstr>Data from existing connections </vt:lpstr>
      <vt:lpstr>Graph </vt:lpstr>
      <vt:lpstr>Building a chart in Excel</vt:lpstr>
      <vt:lpstr>Line Chart</vt:lpstr>
      <vt:lpstr>Column Chart:</vt:lpstr>
      <vt:lpstr>Clustered Column Chart:</vt:lpstr>
      <vt:lpstr>Stacked Column Chart</vt:lpstr>
      <vt:lpstr>Pie Chart</vt:lpstr>
      <vt:lpstr>Bar Chart</vt:lpstr>
      <vt:lpstr>Area Chart</vt:lpstr>
      <vt:lpstr>XY Scatter Plot Chart</vt:lpstr>
      <vt:lpstr>Bubble Chart</vt:lpstr>
      <vt:lpstr>Creating Graph in Excel</vt:lpstr>
      <vt:lpstr>Slide 31</vt:lpstr>
      <vt:lpstr>Save your chart at different location </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Handling in MS Excel</dc:title>
  <dc:creator>IICC</dc:creator>
  <cp:lastModifiedBy>iicc</cp:lastModifiedBy>
  <cp:revision>21</cp:revision>
  <dcterms:created xsi:type="dcterms:W3CDTF">2016-12-31T08:27:59Z</dcterms:created>
  <dcterms:modified xsi:type="dcterms:W3CDTF">2017-06-19T10:39:17Z</dcterms:modified>
</cp:coreProperties>
</file>