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4" r:id="rId18"/>
    <p:sldId id="275" r:id="rId19"/>
    <p:sldId id="276" r:id="rId20"/>
  </p:sldIdLst>
  <p:sldSz cx="9144000" cy="6858000" type="screen4x3"/>
  <p:notesSz cx="6735763" cy="9799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BB27-8ABA-4CED-8BB6-764E65C3529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46D73-5DCB-4DB6-A40C-17F643B2C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EB937-0E4C-4A6C-993A-86600A0DE8E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54828"/>
            <a:ext cx="5388610" cy="440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07955"/>
            <a:ext cx="2918831" cy="489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806DA-96ED-42F4-ABA2-0B72E55E0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806DA-96ED-42F4-ABA2-0B72E55E06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2E1558D-E335-41F0-8D55-FEF217DC8762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CF85CA1-D21A-4502-AD69-73086889A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558D-E335-41F0-8D55-FEF217DC8762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5CA1-D21A-4502-AD69-73086889A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558D-E335-41F0-8D55-FEF217DC8762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5CA1-D21A-4502-AD69-73086889A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E1558D-E335-41F0-8D55-FEF217DC8762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CF85CA1-D21A-4502-AD69-73086889A7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2E1558D-E335-41F0-8D55-FEF217DC8762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CF85CA1-D21A-4502-AD69-73086889A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558D-E335-41F0-8D55-FEF217DC8762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5CA1-D21A-4502-AD69-73086889A7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558D-E335-41F0-8D55-FEF217DC8762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5CA1-D21A-4502-AD69-73086889A7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E1558D-E335-41F0-8D55-FEF217DC8762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F85CA1-D21A-4502-AD69-73086889A7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558D-E335-41F0-8D55-FEF217DC8762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5CA1-D21A-4502-AD69-73086889A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E1558D-E335-41F0-8D55-FEF217DC8762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CF85CA1-D21A-4502-AD69-73086889A7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E1558D-E335-41F0-8D55-FEF217DC8762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F85CA1-D21A-4502-AD69-73086889A7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2E1558D-E335-41F0-8D55-FEF217DC8762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CF85CA1-D21A-4502-AD69-73086889A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Handling in MS 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Manjiree</a:t>
            </a:r>
            <a:r>
              <a:rPr lang="en-US" dirty="0" smtClean="0"/>
              <a:t> M. </a:t>
            </a:r>
            <a:r>
              <a:rPr lang="en-US" dirty="0" err="1" smtClean="0"/>
              <a:t>Vyawahare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Arrange data on multiple fields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37775"/>
            <a:ext cx="7467600" cy="41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Filter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1"/>
            <a:ext cx="805008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380672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Filter column wise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Wild cards can be used ?  * for Text filter [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/>
              <a:t>A* / Pra???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 filter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Text filter on color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to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imported from Internet / Reports in text format can be converted into columns </a:t>
            </a:r>
          </a:p>
          <a:p>
            <a:r>
              <a:rPr lang="en-US" dirty="0" smtClean="0"/>
              <a:t>CONCORD NH       29  39   .22   SNOW    16/32   PTCLDY  29/38 CORPUS CHRISTI   52  62         CLOUDY  60/71   MOCLDY  64/78 DALLAS FT WORTH  39  60         PTCLDY  50/70   MOCLDY  43/70 DAYTON           29  35         MOCLDY  29/40   PTCLDY  27/40 DAYTONA BEACH    43  58   .06   PTCLDY  40/72   MOCLDY  56/79 DENVER           31  65         PTCLDY  20/39   PTCLDY  22/45 DES MOINES       21  48         PTCLDY  30/33   PTCLDY  21/40 DETROIT          29  32         WINDY   28/41   PTCLDY  26/38 DULUTH           10  18   .04   MOCLDY  14/18   MOCLDY  15/27 EL PASO          40  49   .06   MOCLDY  45/61   SHWRS   45/59 ELKINS           27  30   .08   MOCLDY  17/45   MOCLDY  34/47 ERIE             31  32   .02   SHWRS   27/40   PTCLDY  30/37 EUGENE           36  47   .06   PTCLDY  28/38   SHWRS   35/36 EVANSVILLE       33  44         RAIN    35/44   MOCLDY  33/47 FAIRBANKS        07  30   .90   SNOW    22/28   PTCLDY  12/17 FARGO            12  28         MOCLDY  12/22   MOCLDY  13/22 FLAGSTAFF        15  45         SNOSHW  31/37   SNOSHW  27/36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6172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Cont…..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to column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37775"/>
            <a:ext cx="7467600" cy="41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Removes duplicate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37775"/>
            <a:ext cx="7467600" cy="41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Prevent Invalid data entering into the cell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438400"/>
            <a:ext cx="6439892" cy="362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37775"/>
            <a:ext cx="7467600" cy="41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2438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DATA ENTRY 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581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Circle invalid data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724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Force to insert listed data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28800" y="2667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57400" y="3886200"/>
            <a:ext cx="3124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86000" y="4724400"/>
            <a:ext cx="3429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access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37775"/>
            <a:ext cx="7467600" cy="41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from existing connections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37775"/>
            <a:ext cx="7467600" cy="41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752600"/>
            <a:ext cx="3063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4419600"/>
            <a:ext cx="5743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Any Questions?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MS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MS</a:t>
            </a:r>
            <a:r>
              <a:rPr lang="en-US" dirty="0" smtClean="0"/>
              <a:t>-</a:t>
            </a:r>
            <a:r>
              <a:rPr lang="en-US" b="1" dirty="0" smtClean="0"/>
              <a:t>Excel </a:t>
            </a:r>
            <a:r>
              <a:rPr lang="en-US" b="1" dirty="0"/>
              <a:t>is a Microsoft </a:t>
            </a:r>
            <a:r>
              <a:rPr lang="en-US" b="1" dirty="0" smtClean="0"/>
              <a:t>Computer Application </a:t>
            </a:r>
            <a:r>
              <a:rPr lang="en-US" b="1" dirty="0"/>
              <a:t>called </a:t>
            </a:r>
            <a:r>
              <a:rPr lang="en-US" b="1" dirty="0" smtClean="0"/>
              <a:t>as a “</a:t>
            </a:r>
            <a:r>
              <a:rPr lang="en-US" b="1" dirty="0" smtClean="0"/>
              <a:t>S</a:t>
            </a:r>
            <a:r>
              <a:rPr lang="en-US" b="1" dirty="0" smtClean="0"/>
              <a:t>preadsheet / Electronic worksheet” . </a:t>
            </a:r>
          </a:p>
          <a:p>
            <a:r>
              <a:rPr lang="en-US" dirty="0" smtClean="0"/>
              <a:t>It </a:t>
            </a:r>
            <a:r>
              <a:rPr lang="en-US" dirty="0"/>
              <a:t>is designed </a:t>
            </a:r>
            <a:r>
              <a:rPr lang="en-US" dirty="0" smtClean="0"/>
              <a:t>to manage</a:t>
            </a:r>
            <a:r>
              <a:rPr lang="en-US" dirty="0"/>
              <a:t>, manipulate, and display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functions appropriate for </a:t>
            </a:r>
            <a:r>
              <a:rPr lang="en-US" dirty="0" smtClean="0"/>
              <a:t>business and </a:t>
            </a:r>
            <a:r>
              <a:rPr lang="en-US" dirty="0"/>
              <a:t>scientific data </a:t>
            </a:r>
            <a:r>
              <a:rPr lang="en-US" dirty="0" smtClean="0"/>
              <a:t>sets</a:t>
            </a:r>
            <a:endParaRPr lang="en-US" dirty="0" smtClean="0"/>
          </a:p>
          <a:p>
            <a:r>
              <a:rPr lang="en-US" dirty="0" smtClean="0"/>
              <a:t>Other different data management tools are available in market </a:t>
            </a:r>
          </a:p>
          <a:p>
            <a:r>
              <a:rPr lang="en-US" dirty="0" smtClean="0"/>
              <a:t>But excel is best and easily useful for any one at any time ( without purchasing costly </a:t>
            </a:r>
            <a:r>
              <a:rPr lang="en-US" dirty="0" smtClean="0"/>
              <a:t>software's)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information about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 Excel and a </a:t>
            </a:r>
            <a:r>
              <a:rPr lang="en-US" dirty="0" smtClean="0"/>
              <a:t> very first screen will appear  which is nothing but a Two Dimensional Table. </a:t>
            </a:r>
          </a:p>
          <a:p>
            <a:r>
              <a:rPr lang="en-US" dirty="0" smtClean="0"/>
              <a:t>The </a:t>
            </a:r>
            <a:r>
              <a:rPr lang="en-US" dirty="0"/>
              <a:t>main body </a:t>
            </a:r>
            <a:r>
              <a:rPr lang="en-US" dirty="0" smtClean="0"/>
              <a:t>of the </a:t>
            </a:r>
            <a:r>
              <a:rPr lang="en-US" dirty="0"/>
              <a:t>screen will contain </a:t>
            </a:r>
            <a:r>
              <a:rPr lang="en-US" dirty="0" smtClean="0"/>
              <a:t>columns </a:t>
            </a:r>
            <a:r>
              <a:rPr lang="en-US" dirty="0" smtClean="0"/>
              <a:t>and rows </a:t>
            </a:r>
          </a:p>
          <a:p>
            <a:r>
              <a:rPr lang="en-US" b="1" dirty="0" smtClean="0"/>
              <a:t>Columns </a:t>
            </a:r>
            <a:r>
              <a:rPr lang="en-US" b="1" dirty="0"/>
              <a:t>labeled with letters (A, B, C...) </a:t>
            </a:r>
            <a:endParaRPr lang="en-US" b="1" dirty="0" smtClean="0"/>
          </a:p>
          <a:p>
            <a:r>
              <a:rPr lang="en-US" b="1" dirty="0" smtClean="0"/>
              <a:t> Rows labeled </a:t>
            </a:r>
            <a:r>
              <a:rPr lang="en-US" dirty="0" smtClean="0"/>
              <a:t>with </a:t>
            </a:r>
            <a:r>
              <a:rPr lang="en-US" dirty="0"/>
              <a:t>numbers (1, 2, 3...).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cell ( intersection of Row &amp; column) Rectangle is </a:t>
            </a:r>
            <a:r>
              <a:rPr lang="en-US" b="1" dirty="0"/>
              <a:t>a space where numbers, formulas or text can </a:t>
            </a:r>
            <a:r>
              <a:rPr lang="en-US" b="1" dirty="0" smtClean="0"/>
              <a:t>be </a:t>
            </a:r>
            <a:r>
              <a:rPr lang="en-US" b="1" dirty="0" smtClean="0"/>
              <a:t>entered</a:t>
            </a:r>
            <a:endParaRPr lang="en-US" b="1" dirty="0" smtClean="0"/>
          </a:p>
          <a:p>
            <a:r>
              <a:rPr lang="en-US" dirty="0" smtClean="0"/>
              <a:t>Each </a:t>
            </a:r>
            <a:r>
              <a:rPr lang="en-US" dirty="0"/>
              <a:t>cell has a </a:t>
            </a:r>
            <a:r>
              <a:rPr lang="en-US" dirty="0" smtClean="0"/>
              <a:t>designation (we call it as a address of the cell) </a:t>
            </a:r>
            <a:r>
              <a:rPr lang="en-US" dirty="0"/>
              <a:t>that gives its location such as </a:t>
            </a:r>
            <a:r>
              <a:rPr lang="en-US" dirty="0" smtClean="0"/>
              <a:t>A10 </a:t>
            </a:r>
            <a:r>
              <a:rPr lang="en-US" dirty="0"/>
              <a:t>(column </a:t>
            </a:r>
            <a:r>
              <a:rPr lang="en-US" dirty="0" smtClean="0"/>
              <a:t>A, row 10) </a:t>
            </a:r>
            <a:r>
              <a:rPr lang="en-US" dirty="0"/>
              <a:t>or </a:t>
            </a:r>
            <a:r>
              <a:rPr lang="en-US" dirty="0" smtClean="0"/>
              <a:t>CC35 </a:t>
            </a:r>
            <a:r>
              <a:rPr lang="en-US" dirty="0"/>
              <a:t>(column CC, row </a:t>
            </a:r>
            <a:r>
              <a:rPr lang="en-US" dirty="0" smtClean="0"/>
              <a:t>35)</a:t>
            </a:r>
          </a:p>
          <a:p>
            <a:r>
              <a:rPr lang="en-US" dirty="0" smtClean="0"/>
              <a:t>Data is stored at active cell location only…..be careful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first screen of Excel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37775"/>
            <a:ext cx="7467600" cy="41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791200" y="1219200"/>
            <a:ext cx="1828800" cy="228600"/>
          </a:xfrm>
          <a:prstGeom prst="borderCallout1">
            <a:avLst>
              <a:gd name="adj1" fmla="val 18750"/>
              <a:gd name="adj2" fmla="val -8333"/>
              <a:gd name="adj3" fmla="val 278654"/>
              <a:gd name="adj4" fmla="val -111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BAR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315200" y="1828800"/>
            <a:ext cx="2286000" cy="1066800"/>
          </a:xfrm>
          <a:prstGeom prst="wedgeRoundRectCallout">
            <a:avLst>
              <a:gd name="adj1" fmla="val -198064"/>
              <a:gd name="adj2" fmla="val 17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Formula bar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6400800" y="4038600"/>
            <a:ext cx="1447800" cy="1524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location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data in worksheet </a:t>
            </a:r>
            <a:br>
              <a:rPr lang="en-US" dirty="0" smtClean="0"/>
            </a:br>
            <a:r>
              <a:rPr lang="en-US" dirty="0" smtClean="0"/>
              <a:t>cell by cell by assigning proper column name 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1"/>
            <a:ext cx="805008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6096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arrow keys to shift cursor from one cell to another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inserting data ….we need to edit it</a:t>
            </a:r>
          </a:p>
          <a:p>
            <a:pPr lvl="1"/>
            <a:r>
              <a:rPr lang="en-US" dirty="0" smtClean="0"/>
              <a:t>Cell width</a:t>
            </a:r>
          </a:p>
          <a:p>
            <a:pPr lvl="1"/>
            <a:r>
              <a:rPr lang="en-US" dirty="0" smtClean="0"/>
              <a:t>Cell height</a:t>
            </a:r>
          </a:p>
          <a:p>
            <a:pPr lvl="1"/>
            <a:r>
              <a:rPr lang="en-US" dirty="0" smtClean="0"/>
              <a:t>Change font size, </a:t>
            </a:r>
            <a:r>
              <a:rPr lang="en-US" dirty="0" smtClean="0"/>
              <a:t>color</a:t>
            </a:r>
            <a:r>
              <a:rPr lang="en-US" dirty="0" smtClean="0"/>
              <a:t>, style, directions etc…</a:t>
            </a:r>
          </a:p>
          <a:p>
            <a:pPr lvl="1"/>
            <a:r>
              <a:rPr lang="en-US" dirty="0" smtClean="0"/>
              <a:t>Fill </a:t>
            </a:r>
            <a:r>
              <a:rPr lang="en-US" dirty="0" smtClean="0"/>
              <a:t>color </a:t>
            </a:r>
            <a:r>
              <a:rPr lang="en-US" dirty="0" smtClean="0"/>
              <a:t>, </a:t>
            </a:r>
            <a:r>
              <a:rPr lang="en-US" dirty="0" smtClean="0"/>
              <a:t>alignment </a:t>
            </a:r>
            <a:r>
              <a:rPr lang="en-US" dirty="0" smtClean="0"/>
              <a:t>of text</a:t>
            </a:r>
          </a:p>
          <a:p>
            <a:pPr lvl="1"/>
            <a:r>
              <a:rPr lang="en-US" dirty="0" smtClean="0"/>
              <a:t>Wrap </a:t>
            </a:r>
            <a:r>
              <a:rPr lang="en-US" dirty="0" smtClean="0"/>
              <a:t>text option is useful for word wrapping </a:t>
            </a:r>
          </a:p>
          <a:p>
            <a:pPr lvl="1"/>
            <a:r>
              <a:rPr lang="en-US" dirty="0" smtClean="0"/>
              <a:t>Merge and centre is used to merge  the cell</a:t>
            </a:r>
          </a:p>
          <a:p>
            <a:pPr lvl="1"/>
            <a:r>
              <a:rPr lang="en-US" dirty="0" smtClean="0"/>
              <a:t>Insert  and deleting </a:t>
            </a:r>
            <a:r>
              <a:rPr lang="en-US" dirty="0" smtClean="0"/>
              <a:t>row / column</a:t>
            </a:r>
            <a:endParaRPr lang="en-US" dirty="0" smtClean="0"/>
          </a:p>
          <a:p>
            <a:pPr lvl="1"/>
            <a:r>
              <a:rPr lang="en-US" dirty="0" smtClean="0"/>
              <a:t>Number formatting / date formatting</a:t>
            </a:r>
          </a:p>
          <a:p>
            <a:pPr lvl="1"/>
            <a:r>
              <a:rPr lang="en-US" dirty="0" smtClean="0"/>
              <a:t>Data fill in series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Inserting simple formula in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formula can be inserted using = sign </a:t>
            </a:r>
          </a:p>
          <a:p>
            <a:pPr lvl="1"/>
            <a:r>
              <a:rPr lang="en-US" dirty="0" smtClean="0"/>
              <a:t>Ex.  B2+C2+D2+E2+f2 [ to make sum of values from these cells]</a:t>
            </a:r>
          </a:p>
          <a:p>
            <a:r>
              <a:rPr lang="en-US" dirty="0" smtClean="0"/>
              <a:t>Suppose cell H2 </a:t>
            </a:r>
            <a:r>
              <a:rPr lang="en-US" dirty="0"/>
              <a:t>contains the formula </a:t>
            </a:r>
            <a:r>
              <a:rPr lang="en-US" dirty="0" smtClean="0"/>
              <a:t>=G2^3</a:t>
            </a:r>
            <a:r>
              <a:rPr lang="en-US" dirty="0"/>
              <a:t>.</a:t>
            </a:r>
          </a:p>
          <a:p>
            <a:r>
              <a:rPr lang="en-US" dirty="0"/>
              <a:t>If you copy this formula and paste it into </a:t>
            </a:r>
            <a:r>
              <a:rPr lang="en-US" dirty="0" smtClean="0"/>
              <a:t>H3 cell, </a:t>
            </a:r>
            <a:r>
              <a:rPr lang="en-US" dirty="0"/>
              <a:t>Excel will use the value in cell </a:t>
            </a:r>
            <a:r>
              <a:rPr lang="en-US" dirty="0" smtClean="0"/>
              <a:t>G3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want to extend a calculation for a whole series of </a:t>
            </a:r>
            <a:r>
              <a:rPr lang="en-US" dirty="0" smtClean="0"/>
              <a:t>data, just select and drag the formula. </a:t>
            </a:r>
            <a:endParaRPr lang="en-US" dirty="0"/>
          </a:p>
          <a:p>
            <a:r>
              <a:rPr lang="en-US" dirty="0" smtClean="0"/>
              <a:t>However , if  you want to lock in the cell value G2 to be used in all calculations, </a:t>
            </a:r>
            <a:r>
              <a:rPr lang="en-US" dirty="0" smtClean="0"/>
              <a:t>use absolute address</a:t>
            </a:r>
            <a:endParaRPr lang="en-US" dirty="0" smtClean="0"/>
          </a:p>
          <a:p>
            <a:r>
              <a:rPr lang="en-US" dirty="0" smtClean="0"/>
              <a:t>$G$2</a:t>
            </a:r>
            <a:r>
              <a:rPr lang="en-US" dirty="0"/>
              <a:t>. Using the dollar signs will ensure that this cell value will not change.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using individual cell for addition</a:t>
            </a:r>
          </a:p>
          <a:p>
            <a:r>
              <a:rPr lang="en-US" dirty="0" smtClean="0"/>
              <a:t>One can use entire range like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=</a:t>
            </a:r>
            <a:r>
              <a:rPr lang="en-US" sz="2800" dirty="0" smtClean="0"/>
              <a:t>Sum(b2:b30)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=min(b2:b30)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=max(b2:b30)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=average(b2:b30</a:t>
            </a:r>
            <a:r>
              <a:rPr lang="en-US" sz="2800" dirty="0" smtClean="0"/>
              <a:t>)</a:t>
            </a:r>
          </a:p>
          <a:p>
            <a:pPr lvl="1">
              <a:buNone/>
            </a:pP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latin typeface="Agency FB"/>
              </a:rPr>
              <a:t>∑ symbol is used to insert sum just by clicking on symbol</a:t>
            </a:r>
            <a:endParaRPr lang="en-US" sz="2800" dirty="0" smtClean="0"/>
          </a:p>
          <a:p>
            <a:pPr lvl="1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 data 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Data can be arrange in ascending / descending order as per the requirement</a:t>
            </a:r>
          </a:p>
          <a:p>
            <a:r>
              <a:rPr lang="en-US" dirty="0" smtClean="0"/>
              <a:t>Data can arrange on single variable / field/column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9000"/>
            <a:ext cx="7696200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409</TotalTime>
  <Words>714</Words>
  <Application>Microsoft Office PowerPoint</Application>
  <PresentationFormat>On-screen Show (4:3)</PresentationFormat>
  <Paragraphs>78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Data Handling in MS Excel</vt:lpstr>
      <vt:lpstr>About the MS EXCEL</vt:lpstr>
      <vt:lpstr>Basic information about Excel</vt:lpstr>
      <vt:lpstr>Very first screen of Excel</vt:lpstr>
      <vt:lpstr>Insert data in worksheet  cell by cell by assigning proper column name  </vt:lpstr>
      <vt:lpstr>Editing tools</vt:lpstr>
      <vt:lpstr>Inserting simple formula in sheet</vt:lpstr>
      <vt:lpstr>Some simple formulas</vt:lpstr>
      <vt:lpstr>Arrange data in order</vt:lpstr>
      <vt:lpstr>Arrange data on multiple fields</vt:lpstr>
      <vt:lpstr>Data Filter</vt:lpstr>
      <vt:lpstr>Text to column</vt:lpstr>
      <vt:lpstr>Text to column</vt:lpstr>
      <vt:lpstr>Removes duplicate</vt:lpstr>
      <vt:lpstr>Data Validation</vt:lpstr>
      <vt:lpstr>DATA VALIDATION</vt:lpstr>
      <vt:lpstr>Data from access</vt:lpstr>
      <vt:lpstr>Data from existing connections 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Handling in MS Excel</dc:title>
  <dc:creator>IICC</dc:creator>
  <cp:lastModifiedBy>IICC</cp:lastModifiedBy>
  <cp:revision>20</cp:revision>
  <dcterms:created xsi:type="dcterms:W3CDTF">2016-12-31T08:27:59Z</dcterms:created>
  <dcterms:modified xsi:type="dcterms:W3CDTF">2017-01-19T07:56:03Z</dcterms:modified>
</cp:coreProperties>
</file>