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256" r:id="rId2"/>
    <p:sldId id="257" r:id="rId3"/>
    <p:sldId id="258" r:id="rId4"/>
    <p:sldId id="259" r:id="rId5"/>
    <p:sldId id="260" r:id="rId6"/>
    <p:sldId id="261" r:id="rId7"/>
    <p:sldId id="262" r:id="rId8"/>
    <p:sldId id="264" r:id="rId9"/>
    <p:sldId id="266" r:id="rId10"/>
    <p:sldId id="268" r:id="rId11"/>
    <p:sldId id="271" r:id="rId12"/>
    <p:sldId id="273" r:id="rId13"/>
    <p:sldId id="275" r:id="rId14"/>
    <p:sldId id="284" r:id="rId15"/>
    <p:sldId id="285" r:id="rId16"/>
    <p:sldId id="276" r:id="rId17"/>
    <p:sldId id="286" r:id="rId18"/>
    <p:sldId id="278" r:id="rId19"/>
    <p:sldId id="280" r:id="rId20"/>
    <p:sldId id="281" r:id="rId21"/>
    <p:sldId id="282" r:id="rId22"/>
    <p:sldId id="283" r:id="rId23"/>
    <p:sldId id="287" r:id="rId24"/>
    <p:sldId id="288" r:id="rId25"/>
    <p:sldId id="289" r:id="rId26"/>
    <p:sldId id="290" r:id="rId27"/>
  </p:sldIdLst>
  <p:sldSz cx="9144000" cy="6858000" type="screen4x3"/>
  <p:notesSz cx="6735763" cy="9799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Dr%20S.%20J.%20Dhoble%201%20Jan%202016\staff%20college%202016%20dec\demo%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5.8099518810148819E-2"/>
          <c:y val="0.21795166229221349"/>
          <c:w val="0.77369356955380608"/>
          <c:h val="0.68921660834062393"/>
        </c:manualLayout>
      </c:layout>
      <c:barChart>
        <c:barDir val="col"/>
        <c:grouping val="clustered"/>
        <c:ser>
          <c:idx val="0"/>
          <c:order val="0"/>
          <c:tx>
            <c:strRef>
              <c:f>Sheet1!$B$22</c:f>
              <c:strCache>
                <c:ptCount val="1"/>
                <c:pt idx="0">
                  <c:v>temp</c:v>
                </c:pt>
              </c:strCache>
            </c:strRef>
          </c:tx>
          <c:cat>
            <c:strRef>
              <c:f>Sheet1!$A$23:$A$25</c:f>
              <c:strCache>
                <c:ptCount val="3"/>
                <c:pt idx="0">
                  <c:v>NAGPUR</c:v>
                </c:pt>
                <c:pt idx="1">
                  <c:v>DELHI</c:v>
                </c:pt>
                <c:pt idx="2">
                  <c:v>KASHMIR</c:v>
                </c:pt>
              </c:strCache>
            </c:strRef>
          </c:cat>
          <c:val>
            <c:numRef>
              <c:f>Sheet1!$B$23:$B$25</c:f>
              <c:numCache>
                <c:formatCode>General</c:formatCode>
                <c:ptCount val="3"/>
                <c:pt idx="0">
                  <c:v>47</c:v>
                </c:pt>
                <c:pt idx="1">
                  <c:v>48</c:v>
                </c:pt>
                <c:pt idx="2">
                  <c:v>25</c:v>
                </c:pt>
              </c:numCache>
            </c:numRef>
          </c:val>
        </c:ser>
        <c:axId val="49654400"/>
        <c:axId val="49857280"/>
      </c:barChart>
      <c:catAx>
        <c:axId val="49654400"/>
        <c:scaling>
          <c:orientation val="minMax"/>
        </c:scaling>
        <c:axPos val="b"/>
        <c:tickLblPos val="nextTo"/>
        <c:crossAx val="49857280"/>
        <c:crosses val="autoZero"/>
        <c:auto val="1"/>
        <c:lblAlgn val="ctr"/>
        <c:lblOffset val="100"/>
      </c:catAx>
      <c:valAx>
        <c:axId val="49857280"/>
        <c:scaling>
          <c:orientation val="minMax"/>
        </c:scaling>
        <c:axPos val="l"/>
        <c:majorGridlines/>
        <c:numFmt formatCode="General" sourceLinked="1"/>
        <c:tickLblPos val="nextTo"/>
        <c:crossAx val="49654400"/>
        <c:crosses val="autoZero"/>
        <c:crossBetween val="between"/>
      </c:valAx>
    </c:plotArea>
    <c:legend>
      <c:legendPos val="r"/>
      <c:layout/>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7.2549739128807689E-2"/>
          <c:y val="1.9950066914658907E-2"/>
          <c:w val="0.75107368324758983"/>
          <c:h val="0.8818064975819857"/>
        </c:manualLayout>
      </c:layout>
      <c:barChart>
        <c:barDir val="col"/>
        <c:grouping val="clustered"/>
        <c:ser>
          <c:idx val="0"/>
          <c:order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145</c:v>
                </c:pt>
                <c:pt idx="1">
                  <c:v>109</c:v>
                </c:pt>
                <c:pt idx="2">
                  <c:v>105</c:v>
                </c:pt>
                <c:pt idx="3">
                  <c:v>100</c:v>
                </c:pt>
                <c:pt idx="4">
                  <c:v>145</c:v>
                </c:pt>
                <c:pt idx="5">
                  <c:v>109</c:v>
                </c:pt>
                <c:pt idx="6">
                  <c:v>130</c:v>
                </c:pt>
                <c:pt idx="7">
                  <c:v>140</c:v>
                </c:pt>
                <c:pt idx="8">
                  <c:v>100</c:v>
                </c:pt>
                <c:pt idx="9">
                  <c:v>193</c:v>
                </c:pt>
                <c:pt idx="10">
                  <c:v>185</c:v>
                </c:pt>
                <c:pt idx="11">
                  <c:v>171</c:v>
                </c:pt>
              </c:numCache>
            </c:numRef>
          </c:val>
        </c:ser>
        <c:ser>
          <c:idx val="1"/>
          <c:order val="1"/>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182</c:v>
                </c:pt>
                <c:pt idx="1">
                  <c:v>193</c:v>
                </c:pt>
                <c:pt idx="2">
                  <c:v>185</c:v>
                </c:pt>
                <c:pt idx="3">
                  <c:v>179</c:v>
                </c:pt>
                <c:pt idx="4">
                  <c:v>145</c:v>
                </c:pt>
                <c:pt idx="5">
                  <c:v>100</c:v>
                </c:pt>
                <c:pt idx="6">
                  <c:v>174</c:v>
                </c:pt>
                <c:pt idx="7">
                  <c:v>165</c:v>
                </c:pt>
                <c:pt idx="8">
                  <c:v>185</c:v>
                </c:pt>
                <c:pt idx="9">
                  <c:v>149</c:v>
                </c:pt>
                <c:pt idx="10">
                  <c:v>169</c:v>
                </c:pt>
                <c:pt idx="11">
                  <c:v>180</c:v>
                </c:pt>
              </c:numCache>
            </c:numRef>
          </c:val>
        </c:ser>
        <c:axId val="51853952"/>
        <c:axId val="51855744"/>
      </c:barChart>
      <c:catAx>
        <c:axId val="51853952"/>
        <c:scaling>
          <c:orientation val="minMax"/>
        </c:scaling>
        <c:axPos val="b"/>
        <c:tickLblPos val="nextTo"/>
        <c:crossAx val="51855744"/>
        <c:crosses val="autoZero"/>
        <c:auto val="1"/>
        <c:lblAlgn val="ctr"/>
        <c:lblOffset val="100"/>
      </c:catAx>
      <c:valAx>
        <c:axId val="51855744"/>
        <c:scaling>
          <c:orientation val="minMax"/>
        </c:scaling>
        <c:axPos val="l"/>
        <c:majorGridlines/>
        <c:numFmt formatCode="General" sourceLinked="1"/>
        <c:tickLblPos val="nextTo"/>
        <c:crossAx val="5185395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clustered"/>
        <c:ser>
          <c:idx val="0"/>
          <c:order val="0"/>
          <c:tx>
            <c:strRef>
              <c:f>Sheet1!$A$30</c:f>
              <c:strCache>
                <c:ptCount val="1"/>
                <c:pt idx="0">
                  <c:v>NAGPUR</c:v>
                </c:pt>
              </c:strCache>
            </c:strRef>
          </c:tx>
          <c:cat>
            <c:strRef>
              <c:f>Sheet1!$B$29:$F$29</c:f>
              <c:strCache>
                <c:ptCount val="5"/>
                <c:pt idx="0">
                  <c:v>D1</c:v>
                </c:pt>
                <c:pt idx="1">
                  <c:v>D2</c:v>
                </c:pt>
                <c:pt idx="2">
                  <c:v>D3</c:v>
                </c:pt>
                <c:pt idx="3">
                  <c:v>D4</c:v>
                </c:pt>
                <c:pt idx="4">
                  <c:v>D5</c:v>
                </c:pt>
              </c:strCache>
            </c:strRef>
          </c:cat>
          <c:val>
            <c:numRef>
              <c:f>Sheet1!$B$30:$F$30</c:f>
              <c:numCache>
                <c:formatCode>General</c:formatCode>
                <c:ptCount val="5"/>
                <c:pt idx="0">
                  <c:v>47</c:v>
                </c:pt>
                <c:pt idx="1">
                  <c:v>45</c:v>
                </c:pt>
                <c:pt idx="2">
                  <c:v>46</c:v>
                </c:pt>
                <c:pt idx="3">
                  <c:v>44</c:v>
                </c:pt>
                <c:pt idx="4">
                  <c:v>47</c:v>
                </c:pt>
              </c:numCache>
            </c:numRef>
          </c:val>
        </c:ser>
        <c:ser>
          <c:idx val="1"/>
          <c:order val="1"/>
          <c:tx>
            <c:strRef>
              <c:f>Sheet1!$A$31</c:f>
              <c:strCache>
                <c:ptCount val="1"/>
                <c:pt idx="0">
                  <c:v>DELHI</c:v>
                </c:pt>
              </c:strCache>
            </c:strRef>
          </c:tx>
          <c:cat>
            <c:strRef>
              <c:f>Sheet1!$B$29:$F$29</c:f>
              <c:strCache>
                <c:ptCount val="5"/>
                <c:pt idx="0">
                  <c:v>D1</c:v>
                </c:pt>
                <c:pt idx="1">
                  <c:v>D2</c:v>
                </c:pt>
                <c:pt idx="2">
                  <c:v>D3</c:v>
                </c:pt>
                <c:pt idx="3">
                  <c:v>D4</c:v>
                </c:pt>
                <c:pt idx="4">
                  <c:v>D5</c:v>
                </c:pt>
              </c:strCache>
            </c:strRef>
          </c:cat>
          <c:val>
            <c:numRef>
              <c:f>Sheet1!$B$31:$F$31</c:f>
              <c:numCache>
                <c:formatCode>General</c:formatCode>
                <c:ptCount val="5"/>
                <c:pt idx="0">
                  <c:v>48</c:v>
                </c:pt>
                <c:pt idx="1">
                  <c:v>41</c:v>
                </c:pt>
                <c:pt idx="2">
                  <c:v>44</c:v>
                </c:pt>
                <c:pt idx="3">
                  <c:v>47</c:v>
                </c:pt>
                <c:pt idx="4">
                  <c:v>42</c:v>
                </c:pt>
              </c:numCache>
            </c:numRef>
          </c:val>
        </c:ser>
        <c:ser>
          <c:idx val="2"/>
          <c:order val="2"/>
          <c:tx>
            <c:strRef>
              <c:f>Sheet1!$A$32</c:f>
              <c:strCache>
                <c:ptCount val="1"/>
                <c:pt idx="0">
                  <c:v>KASHMIR</c:v>
                </c:pt>
              </c:strCache>
            </c:strRef>
          </c:tx>
          <c:cat>
            <c:strRef>
              <c:f>Sheet1!$B$29:$F$29</c:f>
              <c:strCache>
                <c:ptCount val="5"/>
                <c:pt idx="0">
                  <c:v>D1</c:v>
                </c:pt>
                <c:pt idx="1">
                  <c:v>D2</c:v>
                </c:pt>
                <c:pt idx="2">
                  <c:v>D3</c:v>
                </c:pt>
                <c:pt idx="3">
                  <c:v>D4</c:v>
                </c:pt>
                <c:pt idx="4">
                  <c:v>D5</c:v>
                </c:pt>
              </c:strCache>
            </c:strRef>
          </c:cat>
          <c:val>
            <c:numRef>
              <c:f>Sheet1!$B$32:$F$32</c:f>
              <c:numCache>
                <c:formatCode>General</c:formatCode>
                <c:ptCount val="5"/>
                <c:pt idx="0">
                  <c:v>25</c:v>
                </c:pt>
                <c:pt idx="1">
                  <c:v>22</c:v>
                </c:pt>
                <c:pt idx="2">
                  <c:v>20</c:v>
                </c:pt>
                <c:pt idx="3">
                  <c:v>35</c:v>
                </c:pt>
                <c:pt idx="4">
                  <c:v>24</c:v>
                </c:pt>
              </c:numCache>
            </c:numRef>
          </c:val>
        </c:ser>
        <c:shape val="box"/>
        <c:axId val="49752704"/>
        <c:axId val="49758592"/>
        <c:axId val="0"/>
      </c:bar3DChart>
      <c:catAx>
        <c:axId val="49752704"/>
        <c:scaling>
          <c:orientation val="minMax"/>
        </c:scaling>
        <c:axPos val="b"/>
        <c:tickLblPos val="nextTo"/>
        <c:crossAx val="49758592"/>
        <c:crosses val="autoZero"/>
        <c:auto val="1"/>
        <c:lblAlgn val="ctr"/>
        <c:lblOffset val="100"/>
      </c:catAx>
      <c:valAx>
        <c:axId val="49758592"/>
        <c:scaling>
          <c:orientation val="minMax"/>
        </c:scaling>
        <c:axPos val="l"/>
        <c:majorGridlines/>
        <c:numFmt formatCode="General" sourceLinked="1"/>
        <c:tickLblPos val="nextTo"/>
        <c:crossAx val="49752704"/>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stacked"/>
        <c:ser>
          <c:idx val="0"/>
          <c:order val="0"/>
          <c:tx>
            <c:strRef>
              <c:f>Sheet1!$A$30</c:f>
              <c:strCache>
                <c:ptCount val="1"/>
                <c:pt idx="0">
                  <c:v>NAGPUR</c:v>
                </c:pt>
              </c:strCache>
            </c:strRef>
          </c:tx>
          <c:cat>
            <c:strRef>
              <c:f>Sheet1!$B$29:$F$29</c:f>
              <c:strCache>
                <c:ptCount val="5"/>
                <c:pt idx="0">
                  <c:v>D1</c:v>
                </c:pt>
                <c:pt idx="1">
                  <c:v>D2</c:v>
                </c:pt>
                <c:pt idx="2">
                  <c:v>D3</c:v>
                </c:pt>
                <c:pt idx="3">
                  <c:v>D4</c:v>
                </c:pt>
                <c:pt idx="4">
                  <c:v>D5</c:v>
                </c:pt>
              </c:strCache>
            </c:strRef>
          </c:cat>
          <c:val>
            <c:numRef>
              <c:f>Sheet1!$B$30:$F$30</c:f>
              <c:numCache>
                <c:formatCode>General</c:formatCode>
                <c:ptCount val="5"/>
                <c:pt idx="0">
                  <c:v>47</c:v>
                </c:pt>
                <c:pt idx="1">
                  <c:v>45</c:v>
                </c:pt>
                <c:pt idx="2">
                  <c:v>46</c:v>
                </c:pt>
                <c:pt idx="3">
                  <c:v>44</c:v>
                </c:pt>
                <c:pt idx="4">
                  <c:v>47</c:v>
                </c:pt>
              </c:numCache>
            </c:numRef>
          </c:val>
        </c:ser>
        <c:ser>
          <c:idx val="1"/>
          <c:order val="1"/>
          <c:tx>
            <c:strRef>
              <c:f>Sheet1!$A$31</c:f>
              <c:strCache>
                <c:ptCount val="1"/>
                <c:pt idx="0">
                  <c:v>DELHI</c:v>
                </c:pt>
              </c:strCache>
            </c:strRef>
          </c:tx>
          <c:cat>
            <c:strRef>
              <c:f>Sheet1!$B$29:$F$29</c:f>
              <c:strCache>
                <c:ptCount val="5"/>
                <c:pt idx="0">
                  <c:v>D1</c:v>
                </c:pt>
                <c:pt idx="1">
                  <c:v>D2</c:v>
                </c:pt>
                <c:pt idx="2">
                  <c:v>D3</c:v>
                </c:pt>
                <c:pt idx="3">
                  <c:v>D4</c:v>
                </c:pt>
                <c:pt idx="4">
                  <c:v>D5</c:v>
                </c:pt>
              </c:strCache>
            </c:strRef>
          </c:cat>
          <c:val>
            <c:numRef>
              <c:f>Sheet1!$B$31:$F$31</c:f>
              <c:numCache>
                <c:formatCode>General</c:formatCode>
                <c:ptCount val="5"/>
                <c:pt idx="0">
                  <c:v>48</c:v>
                </c:pt>
                <c:pt idx="1">
                  <c:v>41</c:v>
                </c:pt>
                <c:pt idx="2">
                  <c:v>44</c:v>
                </c:pt>
                <c:pt idx="3">
                  <c:v>47</c:v>
                </c:pt>
                <c:pt idx="4">
                  <c:v>42</c:v>
                </c:pt>
              </c:numCache>
            </c:numRef>
          </c:val>
        </c:ser>
        <c:ser>
          <c:idx val="2"/>
          <c:order val="2"/>
          <c:tx>
            <c:strRef>
              <c:f>Sheet1!$A$32</c:f>
              <c:strCache>
                <c:ptCount val="1"/>
                <c:pt idx="0">
                  <c:v>KASHMIR</c:v>
                </c:pt>
              </c:strCache>
            </c:strRef>
          </c:tx>
          <c:cat>
            <c:strRef>
              <c:f>Sheet1!$B$29:$F$29</c:f>
              <c:strCache>
                <c:ptCount val="5"/>
                <c:pt idx="0">
                  <c:v>D1</c:v>
                </c:pt>
                <c:pt idx="1">
                  <c:v>D2</c:v>
                </c:pt>
                <c:pt idx="2">
                  <c:v>D3</c:v>
                </c:pt>
                <c:pt idx="3">
                  <c:v>D4</c:v>
                </c:pt>
                <c:pt idx="4">
                  <c:v>D5</c:v>
                </c:pt>
              </c:strCache>
            </c:strRef>
          </c:cat>
          <c:val>
            <c:numRef>
              <c:f>Sheet1!$B$32:$F$32</c:f>
              <c:numCache>
                <c:formatCode>General</c:formatCode>
                <c:ptCount val="5"/>
                <c:pt idx="0">
                  <c:v>25</c:v>
                </c:pt>
                <c:pt idx="1">
                  <c:v>22</c:v>
                </c:pt>
                <c:pt idx="2">
                  <c:v>20</c:v>
                </c:pt>
                <c:pt idx="3">
                  <c:v>35</c:v>
                </c:pt>
                <c:pt idx="4">
                  <c:v>24</c:v>
                </c:pt>
              </c:numCache>
            </c:numRef>
          </c:val>
        </c:ser>
        <c:shape val="box"/>
        <c:axId val="52442240"/>
        <c:axId val="52443776"/>
        <c:axId val="0"/>
      </c:bar3DChart>
      <c:catAx>
        <c:axId val="52442240"/>
        <c:scaling>
          <c:orientation val="minMax"/>
        </c:scaling>
        <c:axPos val="b"/>
        <c:tickLblPos val="nextTo"/>
        <c:crossAx val="52443776"/>
        <c:crosses val="autoZero"/>
        <c:auto val="1"/>
        <c:lblAlgn val="ctr"/>
        <c:lblOffset val="100"/>
      </c:catAx>
      <c:valAx>
        <c:axId val="52443776"/>
        <c:scaling>
          <c:orientation val="minMax"/>
        </c:scaling>
        <c:axPos val="l"/>
        <c:majorGridlines/>
        <c:numFmt formatCode="General" sourceLinked="1"/>
        <c:tickLblPos val="nextTo"/>
        <c:crossAx val="52442240"/>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view3D>
      <c:rotX val="30"/>
      <c:perspective val="30"/>
    </c:view3D>
    <c:plotArea>
      <c:layout/>
      <c:pie3DChart>
        <c:varyColors val="1"/>
        <c:ser>
          <c:idx val="0"/>
          <c:order val="0"/>
          <c:tx>
            <c:strRef>
              <c:f>Sheet1!$G$29</c:f>
              <c:strCache>
                <c:ptCount val="1"/>
                <c:pt idx="0">
                  <c:v>AVG</c:v>
                </c:pt>
              </c:strCache>
            </c:strRef>
          </c:tx>
          <c:dLbls>
            <c:showCatName val="1"/>
            <c:showPercent val="1"/>
            <c:showLeaderLines val="1"/>
          </c:dLbls>
          <c:cat>
            <c:strRef>
              <c:f>Sheet1!$A$30:$A$32</c:f>
              <c:strCache>
                <c:ptCount val="3"/>
                <c:pt idx="0">
                  <c:v>NAGPUR</c:v>
                </c:pt>
                <c:pt idx="1">
                  <c:v>DELHI</c:v>
                </c:pt>
                <c:pt idx="2">
                  <c:v>KASHMIR</c:v>
                </c:pt>
              </c:strCache>
            </c:strRef>
          </c:cat>
          <c:val>
            <c:numRef>
              <c:f>Sheet1!$G$30:$G$32</c:f>
              <c:numCache>
                <c:formatCode>General</c:formatCode>
                <c:ptCount val="3"/>
                <c:pt idx="0">
                  <c:v>45.8</c:v>
                </c:pt>
                <c:pt idx="1">
                  <c:v>44.4</c:v>
                </c:pt>
                <c:pt idx="2">
                  <c:v>25.2</c:v>
                </c:pt>
              </c:numCache>
            </c:numRef>
          </c:val>
        </c:ser>
        <c:dLbls>
          <c:showCatName val="1"/>
          <c:showPercent val="1"/>
        </c:dLbls>
      </c:pie3DChart>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manualLayout>
          <c:layoutTarget val="inner"/>
          <c:xMode val="edge"/>
          <c:yMode val="edge"/>
          <c:x val="0.22476618547681573"/>
          <c:y val="0.21795166229221349"/>
          <c:w val="0.77369356955380753"/>
          <c:h val="0.68921660834062359"/>
        </c:manualLayout>
      </c:layout>
      <c:barChart>
        <c:barDir val="bar"/>
        <c:grouping val="clustered"/>
        <c:ser>
          <c:idx val="0"/>
          <c:order val="0"/>
          <c:tx>
            <c:strRef>
              <c:f>Sheet1!$B$22</c:f>
              <c:strCache>
                <c:ptCount val="1"/>
                <c:pt idx="0">
                  <c:v>temp</c:v>
                </c:pt>
              </c:strCache>
            </c:strRef>
          </c:tx>
          <c:cat>
            <c:strRef>
              <c:f>Sheet1!$A$23:$A$25</c:f>
              <c:strCache>
                <c:ptCount val="3"/>
                <c:pt idx="0">
                  <c:v>NAGPUR</c:v>
                </c:pt>
                <c:pt idx="1">
                  <c:v>DELHI</c:v>
                </c:pt>
                <c:pt idx="2">
                  <c:v>KASHMIR</c:v>
                </c:pt>
              </c:strCache>
            </c:strRef>
          </c:cat>
          <c:val>
            <c:numRef>
              <c:f>Sheet1!$B$23:$B$25</c:f>
              <c:numCache>
                <c:formatCode>General</c:formatCode>
                <c:ptCount val="3"/>
                <c:pt idx="0">
                  <c:v>47</c:v>
                </c:pt>
                <c:pt idx="1">
                  <c:v>48</c:v>
                </c:pt>
                <c:pt idx="2">
                  <c:v>25</c:v>
                </c:pt>
              </c:numCache>
            </c:numRef>
          </c:val>
        </c:ser>
        <c:axId val="54833152"/>
        <c:axId val="54836224"/>
      </c:barChart>
      <c:catAx>
        <c:axId val="54833152"/>
        <c:scaling>
          <c:orientation val="minMax"/>
        </c:scaling>
        <c:axPos val="l"/>
        <c:tickLblPos val="nextTo"/>
        <c:crossAx val="54836224"/>
        <c:crosses val="autoZero"/>
        <c:auto val="1"/>
        <c:lblAlgn val="ctr"/>
        <c:lblOffset val="100"/>
      </c:catAx>
      <c:valAx>
        <c:axId val="54836224"/>
        <c:scaling>
          <c:orientation val="minMax"/>
        </c:scaling>
        <c:axPos val="b"/>
        <c:majorGridlines/>
        <c:numFmt formatCode="General" sourceLinked="1"/>
        <c:tickLblPos val="nextTo"/>
        <c:crossAx val="54833152"/>
        <c:crosses val="autoZero"/>
        <c:crossBetween val="between"/>
      </c:valAx>
    </c:plotArea>
    <c:legend>
      <c:legendPos val="r"/>
      <c:layout/>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areaChart>
        <c:grouping val="standard"/>
        <c:ser>
          <c:idx val="0"/>
          <c:order val="0"/>
          <c:tx>
            <c:strRef>
              <c:f>Sheet1!$B$52</c:f>
              <c:strCache>
                <c:ptCount val="1"/>
                <c:pt idx="0">
                  <c:v>SUMMER</c:v>
                </c:pt>
              </c:strCache>
            </c:strRef>
          </c:tx>
          <c:val>
            <c:numRef>
              <c:f>Sheet1!$B$53:$B$59</c:f>
              <c:numCache>
                <c:formatCode>General</c:formatCode>
                <c:ptCount val="7"/>
                <c:pt idx="0">
                  <c:v>25</c:v>
                </c:pt>
                <c:pt idx="1">
                  <c:v>21</c:v>
                </c:pt>
                <c:pt idx="2">
                  <c:v>22</c:v>
                </c:pt>
                <c:pt idx="3">
                  <c:v>20</c:v>
                </c:pt>
                <c:pt idx="4">
                  <c:v>25</c:v>
                </c:pt>
                <c:pt idx="5">
                  <c:v>24</c:v>
                </c:pt>
                <c:pt idx="6">
                  <c:v>23</c:v>
                </c:pt>
              </c:numCache>
            </c:numRef>
          </c:val>
        </c:ser>
        <c:ser>
          <c:idx val="1"/>
          <c:order val="1"/>
          <c:tx>
            <c:strRef>
              <c:f>Sheet1!$C$52</c:f>
              <c:strCache>
                <c:ptCount val="1"/>
                <c:pt idx="0">
                  <c:v>WINTER</c:v>
                </c:pt>
              </c:strCache>
            </c:strRef>
          </c:tx>
          <c:val>
            <c:numRef>
              <c:f>Sheet1!$C$53:$C$59</c:f>
              <c:numCache>
                <c:formatCode>General</c:formatCode>
                <c:ptCount val="7"/>
                <c:pt idx="0">
                  <c:v>22</c:v>
                </c:pt>
                <c:pt idx="1">
                  <c:v>18</c:v>
                </c:pt>
                <c:pt idx="2">
                  <c:v>20</c:v>
                </c:pt>
                <c:pt idx="3">
                  <c:v>19</c:v>
                </c:pt>
                <c:pt idx="4">
                  <c:v>22</c:v>
                </c:pt>
                <c:pt idx="5">
                  <c:v>20</c:v>
                </c:pt>
                <c:pt idx="6">
                  <c:v>21</c:v>
                </c:pt>
              </c:numCache>
            </c:numRef>
          </c:val>
        </c:ser>
        <c:axId val="49768320"/>
        <c:axId val="49865472"/>
      </c:areaChart>
      <c:catAx>
        <c:axId val="49768320"/>
        <c:scaling>
          <c:orientation val="minMax"/>
        </c:scaling>
        <c:axPos val="b"/>
        <c:majorTickMark val="none"/>
        <c:tickLblPos val="nextTo"/>
        <c:crossAx val="49865472"/>
        <c:crosses val="autoZero"/>
        <c:auto val="1"/>
        <c:lblAlgn val="ctr"/>
        <c:lblOffset val="100"/>
      </c:catAx>
      <c:valAx>
        <c:axId val="49865472"/>
        <c:scaling>
          <c:orientation val="minMax"/>
        </c:scaling>
        <c:axPos val="l"/>
        <c:majorGridlines/>
        <c:numFmt formatCode="General" sourceLinked="1"/>
        <c:majorTickMark val="none"/>
        <c:tickLblPos val="nextTo"/>
        <c:crossAx val="49768320"/>
        <c:crosses val="autoZero"/>
        <c:crossBetween val="midCat"/>
      </c:valAx>
    </c:plotArea>
    <c:legend>
      <c:legendPos val="b"/>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plotArea>
      <c:layout/>
      <c:scatterChart>
        <c:scatterStyle val="lineMarker"/>
        <c:ser>
          <c:idx val="0"/>
          <c:order val="0"/>
          <c:spPr>
            <a:ln w="28575">
              <a:noFill/>
            </a:ln>
          </c:spPr>
          <c:xVal>
            <c:numRef>
              <c:f>Sheet1!$A$68:$A$86</c:f>
              <c:numCache>
                <c:formatCode>General</c:formatCode>
                <c:ptCount val="19"/>
                <c:pt idx="0">
                  <c:v>1</c:v>
                </c:pt>
                <c:pt idx="1">
                  <c:v>1</c:v>
                </c:pt>
                <c:pt idx="2">
                  <c:v>1</c:v>
                </c:pt>
                <c:pt idx="3">
                  <c:v>1</c:v>
                </c:pt>
                <c:pt idx="4">
                  <c:v>2</c:v>
                </c:pt>
                <c:pt idx="5">
                  <c:v>2</c:v>
                </c:pt>
                <c:pt idx="6">
                  <c:v>2</c:v>
                </c:pt>
                <c:pt idx="7">
                  <c:v>3</c:v>
                </c:pt>
                <c:pt idx="8">
                  <c:v>3</c:v>
                </c:pt>
                <c:pt idx="9">
                  <c:v>3</c:v>
                </c:pt>
                <c:pt idx="10">
                  <c:v>4</c:v>
                </c:pt>
                <c:pt idx="11">
                  <c:v>4</c:v>
                </c:pt>
                <c:pt idx="12">
                  <c:v>4</c:v>
                </c:pt>
                <c:pt idx="13">
                  <c:v>4</c:v>
                </c:pt>
                <c:pt idx="14">
                  <c:v>5</c:v>
                </c:pt>
                <c:pt idx="15">
                  <c:v>5</c:v>
                </c:pt>
                <c:pt idx="16">
                  <c:v>5</c:v>
                </c:pt>
                <c:pt idx="17">
                  <c:v>5</c:v>
                </c:pt>
                <c:pt idx="18">
                  <c:v>5</c:v>
                </c:pt>
              </c:numCache>
            </c:numRef>
          </c:xVal>
          <c:yVal>
            <c:numRef>
              <c:f>Sheet1!$B$68:$B$86</c:f>
              <c:numCache>
                <c:formatCode>General</c:formatCode>
                <c:ptCount val="19"/>
                <c:pt idx="0">
                  <c:v>1</c:v>
                </c:pt>
                <c:pt idx="1">
                  <c:v>2</c:v>
                </c:pt>
                <c:pt idx="2">
                  <c:v>1.5</c:v>
                </c:pt>
                <c:pt idx="3">
                  <c:v>2.6</c:v>
                </c:pt>
                <c:pt idx="4">
                  <c:v>1.5</c:v>
                </c:pt>
                <c:pt idx="5">
                  <c:v>3.5</c:v>
                </c:pt>
                <c:pt idx="6">
                  <c:v>2.5</c:v>
                </c:pt>
                <c:pt idx="7">
                  <c:v>4.5</c:v>
                </c:pt>
                <c:pt idx="8">
                  <c:v>8.5</c:v>
                </c:pt>
                <c:pt idx="9">
                  <c:v>2.7</c:v>
                </c:pt>
                <c:pt idx="10">
                  <c:v>4.5</c:v>
                </c:pt>
                <c:pt idx="11">
                  <c:v>3.2</c:v>
                </c:pt>
                <c:pt idx="12">
                  <c:v>4.2</c:v>
                </c:pt>
                <c:pt idx="13">
                  <c:v>5.2</c:v>
                </c:pt>
                <c:pt idx="14">
                  <c:v>5.8</c:v>
                </c:pt>
                <c:pt idx="15">
                  <c:v>6.3</c:v>
                </c:pt>
                <c:pt idx="16">
                  <c:v>4.7</c:v>
                </c:pt>
                <c:pt idx="17">
                  <c:v>5.2</c:v>
                </c:pt>
                <c:pt idx="18">
                  <c:v>3.5</c:v>
                </c:pt>
              </c:numCache>
            </c:numRef>
          </c:yVal>
        </c:ser>
        <c:axId val="49851776"/>
        <c:axId val="51077888"/>
      </c:scatterChart>
      <c:valAx>
        <c:axId val="49851776"/>
        <c:scaling>
          <c:orientation val="minMax"/>
        </c:scaling>
        <c:axPos val="b"/>
        <c:numFmt formatCode="General" sourceLinked="1"/>
        <c:tickLblPos val="nextTo"/>
        <c:crossAx val="51077888"/>
        <c:crosses val="autoZero"/>
        <c:crossBetween val="midCat"/>
      </c:valAx>
      <c:valAx>
        <c:axId val="51077888"/>
        <c:scaling>
          <c:orientation val="minMax"/>
        </c:scaling>
        <c:axPos val="l"/>
        <c:majorGridlines/>
        <c:numFmt formatCode="General" sourceLinked="1"/>
        <c:tickLblPos val="nextTo"/>
        <c:crossAx val="49851776"/>
        <c:crosses val="autoZero"/>
        <c:crossBetween val="midCat"/>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ubbleChart>
        <c:ser>
          <c:idx val="0"/>
          <c:order val="0"/>
          <c:spPr>
            <a:ln w="28575">
              <a:noFill/>
            </a:ln>
          </c:spPr>
          <c:xVal>
            <c:numRef>
              <c:f>Sheet1!$A$68:$A$86</c:f>
              <c:numCache>
                <c:formatCode>General</c:formatCode>
                <c:ptCount val="19"/>
                <c:pt idx="0">
                  <c:v>1</c:v>
                </c:pt>
                <c:pt idx="1">
                  <c:v>1</c:v>
                </c:pt>
                <c:pt idx="2">
                  <c:v>1</c:v>
                </c:pt>
                <c:pt idx="3">
                  <c:v>1</c:v>
                </c:pt>
                <c:pt idx="4">
                  <c:v>2</c:v>
                </c:pt>
                <c:pt idx="5">
                  <c:v>2</c:v>
                </c:pt>
                <c:pt idx="6">
                  <c:v>2</c:v>
                </c:pt>
                <c:pt idx="7">
                  <c:v>3</c:v>
                </c:pt>
                <c:pt idx="8">
                  <c:v>3</c:v>
                </c:pt>
                <c:pt idx="9">
                  <c:v>3</c:v>
                </c:pt>
                <c:pt idx="10">
                  <c:v>4</c:v>
                </c:pt>
                <c:pt idx="11">
                  <c:v>4</c:v>
                </c:pt>
                <c:pt idx="12">
                  <c:v>4</c:v>
                </c:pt>
                <c:pt idx="13">
                  <c:v>4</c:v>
                </c:pt>
                <c:pt idx="14">
                  <c:v>5</c:v>
                </c:pt>
                <c:pt idx="15">
                  <c:v>5</c:v>
                </c:pt>
                <c:pt idx="16">
                  <c:v>5</c:v>
                </c:pt>
                <c:pt idx="17">
                  <c:v>5</c:v>
                </c:pt>
                <c:pt idx="18">
                  <c:v>5</c:v>
                </c:pt>
              </c:numCache>
            </c:numRef>
          </c:xVal>
          <c:yVal>
            <c:numRef>
              <c:f>Sheet1!$B$68:$B$86</c:f>
              <c:numCache>
                <c:formatCode>General</c:formatCode>
                <c:ptCount val="19"/>
                <c:pt idx="0">
                  <c:v>1</c:v>
                </c:pt>
                <c:pt idx="1">
                  <c:v>2</c:v>
                </c:pt>
                <c:pt idx="2">
                  <c:v>1.5</c:v>
                </c:pt>
                <c:pt idx="3">
                  <c:v>2.6</c:v>
                </c:pt>
                <c:pt idx="4">
                  <c:v>1.5</c:v>
                </c:pt>
                <c:pt idx="5">
                  <c:v>3.5</c:v>
                </c:pt>
                <c:pt idx="6">
                  <c:v>2.5</c:v>
                </c:pt>
                <c:pt idx="7">
                  <c:v>4.5</c:v>
                </c:pt>
                <c:pt idx="8">
                  <c:v>8.5</c:v>
                </c:pt>
                <c:pt idx="9">
                  <c:v>2.7</c:v>
                </c:pt>
                <c:pt idx="10">
                  <c:v>4.5</c:v>
                </c:pt>
                <c:pt idx="11">
                  <c:v>3.2</c:v>
                </c:pt>
                <c:pt idx="12">
                  <c:v>4.2</c:v>
                </c:pt>
                <c:pt idx="13">
                  <c:v>5.2</c:v>
                </c:pt>
                <c:pt idx="14">
                  <c:v>5.8</c:v>
                </c:pt>
                <c:pt idx="15">
                  <c:v>6.3</c:v>
                </c:pt>
                <c:pt idx="16">
                  <c:v>4.7</c:v>
                </c:pt>
                <c:pt idx="17">
                  <c:v>5.2</c:v>
                </c:pt>
                <c:pt idx="18">
                  <c:v>3.5</c:v>
                </c:pt>
              </c:numCache>
            </c:numRef>
          </c:yVal>
          <c:bubbleSize>
            <c:numLit>
              <c:formatCode>General</c:formatCode>
              <c:ptCount val="19"/>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numLit>
          </c:bubbleSize>
          <c:bubble3D val="1"/>
        </c:ser>
        <c:bubbleScale val="100"/>
        <c:axId val="51609984"/>
        <c:axId val="51612672"/>
      </c:bubbleChart>
      <c:valAx>
        <c:axId val="51609984"/>
        <c:scaling>
          <c:orientation val="minMax"/>
        </c:scaling>
        <c:axPos val="b"/>
        <c:majorGridlines/>
        <c:minorGridlines/>
        <c:title>
          <c:layout/>
        </c:title>
        <c:numFmt formatCode="General" sourceLinked="1"/>
        <c:tickLblPos val="nextTo"/>
        <c:crossAx val="51612672"/>
        <c:crosses val="autoZero"/>
        <c:crossBetween val="midCat"/>
      </c:valAx>
      <c:valAx>
        <c:axId val="51612672"/>
        <c:scaling>
          <c:orientation val="minMax"/>
        </c:scaling>
        <c:axPos val="l"/>
        <c:majorGridlines/>
        <c:minorGridlines/>
        <c:title>
          <c:layout/>
        </c:title>
        <c:numFmt formatCode="General" sourceLinked="1"/>
        <c:tickLblPos val="nextTo"/>
        <c:crossAx val="51609984"/>
        <c:crosses val="autoZero"/>
        <c:crossBetween val="midCat"/>
      </c:valAx>
    </c:plotArea>
    <c:legend>
      <c:legendPos val="r"/>
      <c:layout/>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Sheet1!$B$22</c:f>
              <c:strCache>
                <c:ptCount val="1"/>
                <c:pt idx="0">
                  <c:v>temp</c:v>
                </c:pt>
              </c:strCache>
            </c:strRef>
          </c:tx>
          <c:cat>
            <c:strRef>
              <c:f>Sheet1!$A$23:$A$25</c:f>
              <c:strCache>
                <c:ptCount val="3"/>
                <c:pt idx="0">
                  <c:v>NAGPUR</c:v>
                </c:pt>
                <c:pt idx="1">
                  <c:v>DELHI</c:v>
                </c:pt>
                <c:pt idx="2">
                  <c:v>KASHMIR</c:v>
                </c:pt>
              </c:strCache>
            </c:strRef>
          </c:cat>
          <c:val>
            <c:numRef>
              <c:f>Sheet1!$B$23:$B$25</c:f>
              <c:numCache>
                <c:formatCode>General</c:formatCode>
                <c:ptCount val="3"/>
                <c:pt idx="0">
                  <c:v>47</c:v>
                </c:pt>
                <c:pt idx="1">
                  <c:v>48</c:v>
                </c:pt>
                <c:pt idx="2">
                  <c:v>25</c:v>
                </c:pt>
              </c:numCache>
            </c:numRef>
          </c:val>
        </c:ser>
        <c:axId val="51933952"/>
        <c:axId val="51935488"/>
      </c:barChart>
      <c:catAx>
        <c:axId val="51933952"/>
        <c:scaling>
          <c:orientation val="minMax"/>
        </c:scaling>
        <c:axPos val="b"/>
        <c:tickLblPos val="nextTo"/>
        <c:crossAx val="51935488"/>
        <c:crosses val="autoZero"/>
        <c:auto val="1"/>
        <c:lblAlgn val="ctr"/>
        <c:lblOffset val="100"/>
      </c:catAx>
      <c:valAx>
        <c:axId val="51935488"/>
        <c:scaling>
          <c:orientation val="minMax"/>
        </c:scaling>
        <c:axPos val="l"/>
        <c:majorGridlines/>
        <c:numFmt formatCode="General" sourceLinked="1"/>
        <c:tickLblPos val="nextTo"/>
        <c:crossAx val="51933952"/>
        <c:crosses val="autoZero"/>
        <c:crossBetween val="between"/>
      </c:valAx>
    </c:plotArea>
    <c:legend>
      <c:legendPos val="r"/>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899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89982"/>
          </a:xfrm>
          <a:prstGeom prst="rect">
            <a:avLst/>
          </a:prstGeom>
        </p:spPr>
        <p:txBody>
          <a:bodyPr vert="horz" lIns="91440" tIns="45720" rIns="91440" bIns="45720" rtlCol="0"/>
          <a:lstStyle>
            <a:lvl1pPr algn="r">
              <a:defRPr sz="1200"/>
            </a:lvl1pPr>
          </a:lstStyle>
          <a:p>
            <a:fld id="{58CB684F-6CED-4C74-9E99-5067064A640F}" type="datetimeFigureOut">
              <a:rPr lang="en-US" smtClean="0"/>
              <a:pPr/>
              <a:t>1/19/2017</a:t>
            </a:fld>
            <a:endParaRPr lang="en-US"/>
          </a:p>
        </p:txBody>
      </p:sp>
      <p:sp>
        <p:nvSpPr>
          <p:cNvPr id="4" name="Footer Placeholder 3"/>
          <p:cNvSpPr>
            <a:spLocks noGrp="1"/>
          </p:cNvSpPr>
          <p:nvPr>
            <p:ph type="ftr" sz="quarter" idx="2"/>
          </p:nvPr>
        </p:nvSpPr>
        <p:spPr>
          <a:xfrm>
            <a:off x="0" y="9307955"/>
            <a:ext cx="2918831" cy="48998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07955"/>
            <a:ext cx="2918831" cy="489982"/>
          </a:xfrm>
          <a:prstGeom prst="rect">
            <a:avLst/>
          </a:prstGeom>
        </p:spPr>
        <p:txBody>
          <a:bodyPr vert="horz" lIns="91440" tIns="45720" rIns="91440" bIns="45720" rtlCol="0" anchor="b"/>
          <a:lstStyle>
            <a:lvl1pPr algn="r">
              <a:defRPr sz="1200"/>
            </a:lvl1pPr>
          </a:lstStyle>
          <a:p>
            <a:fld id="{4D41E86F-066C-49CB-8D31-F51224BFD13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888EFB8-A2CF-4A75-B7B1-32465AC66028}" type="datetimeFigureOut">
              <a:rPr lang="en-US" smtClean="0"/>
              <a:pPr/>
              <a:t>1/19/2017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C44E551-547D-49B4-9447-6E28B957079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8EFB8-A2CF-4A75-B7B1-32465AC66028}"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44E551-547D-49B4-9447-6E28B957079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88EFB8-A2CF-4A75-B7B1-32465AC66028}"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44E551-547D-49B4-9447-6E28B957079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888EFB8-A2CF-4A75-B7B1-32465AC66028}" type="datetimeFigureOut">
              <a:rPr lang="en-US" smtClean="0"/>
              <a:pPr/>
              <a:t>1/19/2017</a:t>
            </a:fld>
            <a:endParaRPr lang="en-US" dirty="0"/>
          </a:p>
        </p:txBody>
      </p:sp>
      <p:sp>
        <p:nvSpPr>
          <p:cNvPr id="9" name="Slide Number Placeholder 8"/>
          <p:cNvSpPr>
            <a:spLocks noGrp="1"/>
          </p:cNvSpPr>
          <p:nvPr>
            <p:ph type="sldNum" sz="quarter" idx="15"/>
          </p:nvPr>
        </p:nvSpPr>
        <p:spPr/>
        <p:txBody>
          <a:bodyPr rtlCol="0"/>
          <a:lstStyle/>
          <a:p>
            <a:fld id="{6C44E551-547D-49B4-9447-6E28B957079E}"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888EFB8-A2CF-4A75-B7B1-32465AC66028}" type="datetimeFigureOut">
              <a:rPr lang="en-US" smtClean="0"/>
              <a:pPr/>
              <a:t>1/19/2017</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C44E551-547D-49B4-9447-6E28B957079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88EFB8-A2CF-4A75-B7B1-32465AC66028}"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44E551-547D-49B4-9447-6E28B957079E}"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888EFB8-A2CF-4A75-B7B1-32465AC66028}" type="datetimeFigureOut">
              <a:rPr lang="en-US" smtClean="0"/>
              <a:pPr/>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44E551-547D-49B4-9447-6E28B957079E}"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888EFB8-A2CF-4A75-B7B1-32465AC66028}" type="datetimeFigureOut">
              <a:rPr lang="en-US" smtClean="0"/>
              <a:pPr/>
              <a:t>1/19/2017</a:t>
            </a:fld>
            <a:endParaRPr lang="en-US" dirty="0"/>
          </a:p>
        </p:txBody>
      </p:sp>
      <p:sp>
        <p:nvSpPr>
          <p:cNvPr id="7" name="Slide Number Placeholder 6"/>
          <p:cNvSpPr>
            <a:spLocks noGrp="1"/>
          </p:cNvSpPr>
          <p:nvPr>
            <p:ph type="sldNum" sz="quarter" idx="11"/>
          </p:nvPr>
        </p:nvSpPr>
        <p:spPr/>
        <p:txBody>
          <a:bodyPr rtlCol="0"/>
          <a:lstStyle/>
          <a:p>
            <a:fld id="{6C44E551-547D-49B4-9447-6E28B957079E}"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8EFB8-A2CF-4A75-B7B1-32465AC66028}" type="datetimeFigureOut">
              <a:rPr lang="en-US" smtClean="0"/>
              <a:pPr/>
              <a:t>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44E551-547D-49B4-9447-6E28B957079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888EFB8-A2CF-4A75-B7B1-32465AC66028}" type="datetimeFigureOut">
              <a:rPr lang="en-US" smtClean="0"/>
              <a:pPr/>
              <a:t>1/19/2017</a:t>
            </a:fld>
            <a:endParaRPr lang="en-US" dirty="0"/>
          </a:p>
        </p:txBody>
      </p:sp>
      <p:sp>
        <p:nvSpPr>
          <p:cNvPr id="22" name="Slide Number Placeholder 21"/>
          <p:cNvSpPr>
            <a:spLocks noGrp="1"/>
          </p:cNvSpPr>
          <p:nvPr>
            <p:ph type="sldNum" sz="quarter" idx="15"/>
          </p:nvPr>
        </p:nvSpPr>
        <p:spPr/>
        <p:txBody>
          <a:bodyPr rtlCol="0"/>
          <a:lstStyle/>
          <a:p>
            <a:fld id="{6C44E551-547D-49B4-9447-6E28B957079E}"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888EFB8-A2CF-4A75-B7B1-32465AC66028}" type="datetimeFigureOut">
              <a:rPr lang="en-US" smtClean="0"/>
              <a:pPr/>
              <a:t>1/19/2017</a:t>
            </a:fld>
            <a:endParaRPr lang="en-US" dirty="0"/>
          </a:p>
        </p:txBody>
      </p:sp>
      <p:sp>
        <p:nvSpPr>
          <p:cNvPr id="18" name="Slide Number Placeholder 17"/>
          <p:cNvSpPr>
            <a:spLocks noGrp="1"/>
          </p:cNvSpPr>
          <p:nvPr>
            <p:ph type="sldNum" sz="quarter" idx="11"/>
          </p:nvPr>
        </p:nvSpPr>
        <p:spPr/>
        <p:txBody>
          <a:bodyPr rtlCol="0"/>
          <a:lstStyle/>
          <a:p>
            <a:fld id="{6C44E551-547D-49B4-9447-6E28B957079E}"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888EFB8-A2CF-4A75-B7B1-32465AC66028}" type="datetimeFigureOut">
              <a:rPr lang="en-US" smtClean="0"/>
              <a:pPr/>
              <a:t>1/19/2017</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C44E551-547D-49B4-9447-6E28B957079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wikihow.com/Add-Titles-to-Graphs-in-Exc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Graphical &amp; Diagrammatic Representation of Data</a:t>
            </a:r>
            <a:endParaRPr lang="en-US" dirty="0"/>
          </a:p>
        </p:txBody>
      </p:sp>
      <p:sp>
        <p:nvSpPr>
          <p:cNvPr id="3" name="Subtitle 2"/>
          <p:cNvSpPr>
            <a:spLocks noGrp="1"/>
          </p:cNvSpPr>
          <p:nvPr>
            <p:ph type="subTitle" idx="1"/>
          </p:nvPr>
        </p:nvSpPr>
        <p:spPr/>
        <p:txBody>
          <a:bodyPr/>
          <a:lstStyle/>
          <a:p>
            <a:r>
              <a:rPr lang="en-US" dirty="0" smtClean="0"/>
              <a:t>Presented by </a:t>
            </a:r>
          </a:p>
          <a:p>
            <a:r>
              <a:rPr lang="en-US" dirty="0" smtClean="0"/>
              <a:t>Dr. </a:t>
            </a:r>
            <a:r>
              <a:rPr lang="en-US" dirty="0" err="1" smtClean="0"/>
              <a:t>Manjiree</a:t>
            </a:r>
            <a:r>
              <a:rPr lang="en-US" dirty="0" smtClean="0"/>
              <a:t> </a:t>
            </a:r>
            <a:r>
              <a:rPr lang="en-US" dirty="0" err="1" smtClean="0"/>
              <a:t>Vyawahare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Area Chart</a:t>
            </a:r>
            <a:endParaRPr lang="en-US" dirty="0"/>
          </a:p>
        </p:txBody>
      </p:sp>
      <p:sp>
        <p:nvSpPr>
          <p:cNvPr id="3" name="Content Placeholder 2"/>
          <p:cNvSpPr>
            <a:spLocks noGrp="1"/>
          </p:cNvSpPr>
          <p:nvPr>
            <p:ph sz="quarter" idx="1"/>
          </p:nvPr>
        </p:nvSpPr>
        <p:spPr/>
        <p:txBody>
          <a:bodyPr/>
          <a:lstStyle/>
          <a:p>
            <a:pPr lvl="0"/>
            <a:r>
              <a:rPr lang="en-US" dirty="0" smtClean="0"/>
              <a:t> </a:t>
            </a:r>
            <a:r>
              <a:rPr lang="en-US" dirty="0"/>
              <a:t>Area charts are ideal for clearly illustrating the magnitude of change between two or more data points. For example, you can give your audience a visual feel for the degree of variance between the high and low price for each month.</a:t>
            </a:r>
          </a:p>
          <a:p>
            <a:endParaRPr lang="en-US" dirty="0"/>
          </a:p>
        </p:txBody>
      </p:sp>
      <p:graphicFrame>
        <p:nvGraphicFramePr>
          <p:cNvPr id="4" name="Content Placeholder 3"/>
          <p:cNvGraphicFramePr>
            <a:graphicFrameLocks/>
          </p:cNvGraphicFramePr>
          <p:nvPr/>
        </p:nvGraphicFramePr>
        <p:xfrm>
          <a:off x="457200" y="3962400"/>
          <a:ext cx="7467600" cy="2511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XY Scatter Plot Chart</a:t>
            </a:r>
            <a:endParaRPr lang="en-US" dirty="0"/>
          </a:p>
        </p:txBody>
      </p:sp>
      <p:sp>
        <p:nvSpPr>
          <p:cNvPr id="3" name="Content Placeholder 2"/>
          <p:cNvSpPr>
            <a:spLocks noGrp="1"/>
          </p:cNvSpPr>
          <p:nvPr>
            <p:ph sz="quarter" idx="1"/>
          </p:nvPr>
        </p:nvSpPr>
        <p:spPr/>
        <p:txBody>
          <a:bodyPr>
            <a:normAutofit/>
          </a:bodyPr>
          <a:lstStyle/>
          <a:p>
            <a:pPr lvl="0"/>
            <a:r>
              <a:rPr lang="en-US" dirty="0" smtClean="0"/>
              <a:t> </a:t>
            </a:r>
            <a:r>
              <a:rPr lang="en-US" sz="2000" dirty="0"/>
              <a:t>Scatter charts in Excel (also known as XY scatter plot charts) are excellent for showing correlations between two sets of values</a:t>
            </a:r>
            <a:r>
              <a:rPr lang="en-US" sz="2000" dirty="0" smtClean="0"/>
              <a:t>.</a:t>
            </a:r>
          </a:p>
          <a:p>
            <a:pPr lvl="0"/>
            <a:r>
              <a:rPr lang="en-US" sz="2000" dirty="0" smtClean="0"/>
              <a:t> </a:t>
            </a:r>
            <a:r>
              <a:rPr lang="en-US" sz="2000" dirty="0"/>
              <a:t>For example an XY scatter plot can be used to illustrate the correlation between employee performance and competency, demonstrating that employee performance rises as competency improves. The </a:t>
            </a:r>
            <a:r>
              <a:rPr lang="en-US" sz="2000" i="1" dirty="0"/>
              <a:t>x</a:t>
            </a:r>
            <a:r>
              <a:rPr lang="en-US" sz="2000" dirty="0"/>
              <a:t> and </a:t>
            </a:r>
            <a:r>
              <a:rPr lang="en-US" sz="2000" i="1" dirty="0"/>
              <a:t>y</a:t>
            </a:r>
            <a:r>
              <a:rPr lang="en-US" sz="2000" dirty="0"/>
              <a:t> axes work together to represent data plots on the chart based on the intersection of </a:t>
            </a:r>
            <a:r>
              <a:rPr lang="en-US" sz="2000" i="1" dirty="0"/>
              <a:t>x</a:t>
            </a:r>
            <a:r>
              <a:rPr lang="en-US" sz="2000" dirty="0"/>
              <a:t> values and </a:t>
            </a:r>
            <a:r>
              <a:rPr lang="en-US" sz="2000" i="1" dirty="0"/>
              <a:t>y</a:t>
            </a:r>
            <a:r>
              <a:rPr lang="en-US" sz="2000" dirty="0"/>
              <a:t> values.</a:t>
            </a:r>
          </a:p>
          <a:p>
            <a:endParaRPr lang="en-US" dirty="0"/>
          </a:p>
        </p:txBody>
      </p:sp>
      <p:graphicFrame>
        <p:nvGraphicFramePr>
          <p:cNvPr id="4" name="Content Placeholder 3"/>
          <p:cNvGraphicFramePr>
            <a:graphicFrameLocks/>
          </p:cNvGraphicFramePr>
          <p:nvPr/>
        </p:nvGraphicFramePr>
        <p:xfrm>
          <a:off x="457200" y="4648200"/>
          <a:ext cx="7467600" cy="1825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Bubble Chart</a:t>
            </a:r>
            <a:endParaRPr lang="en-US" dirty="0"/>
          </a:p>
        </p:txBody>
      </p:sp>
      <p:sp>
        <p:nvSpPr>
          <p:cNvPr id="3" name="Content Placeholder 2"/>
          <p:cNvSpPr>
            <a:spLocks noGrp="1"/>
          </p:cNvSpPr>
          <p:nvPr>
            <p:ph sz="quarter" idx="1"/>
          </p:nvPr>
        </p:nvSpPr>
        <p:spPr/>
        <p:txBody>
          <a:bodyPr>
            <a:normAutofit/>
          </a:bodyPr>
          <a:lstStyle/>
          <a:p>
            <a:pPr lvl="0"/>
            <a:r>
              <a:rPr lang="en-US" dirty="0" smtClean="0"/>
              <a:t>A </a:t>
            </a:r>
            <a:r>
              <a:rPr lang="en-US" dirty="0"/>
              <a:t>bubble chart is a variation of an XY scatter plot. Just like the XY scatter plot, bubble charts show the correlation between two sets of data. </a:t>
            </a:r>
          </a:p>
          <a:p>
            <a:endParaRPr lang="en-US" dirty="0"/>
          </a:p>
        </p:txBody>
      </p:sp>
      <p:graphicFrame>
        <p:nvGraphicFramePr>
          <p:cNvPr id="4" name="Content Placeholder 3"/>
          <p:cNvGraphicFramePr>
            <a:graphicFrameLocks/>
          </p:cNvGraphicFramePr>
          <p:nvPr/>
        </p:nvGraphicFramePr>
        <p:xfrm>
          <a:off x="609600" y="3124200"/>
          <a:ext cx="7467600" cy="28924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Graph in Excel</a:t>
            </a:r>
            <a:endParaRPr lang="en-US" dirty="0"/>
          </a:p>
        </p:txBody>
      </p:sp>
      <p:sp>
        <p:nvSpPr>
          <p:cNvPr id="3" name="Content Placeholder 2"/>
          <p:cNvSpPr>
            <a:spLocks noGrp="1"/>
          </p:cNvSpPr>
          <p:nvPr>
            <p:ph sz="quarter" idx="1"/>
          </p:nvPr>
        </p:nvSpPr>
        <p:spPr/>
        <p:txBody>
          <a:bodyPr>
            <a:normAutofit/>
          </a:bodyPr>
          <a:lstStyle/>
          <a:p>
            <a:r>
              <a:rPr lang="en-US" dirty="0" smtClean="0"/>
              <a:t>Enter </a:t>
            </a:r>
            <a:r>
              <a:rPr lang="en-US" dirty="0"/>
              <a:t>your data into the Excel spreadsheet in table format</a:t>
            </a:r>
            <a:r>
              <a:rPr lang="en-US" dirty="0" smtClean="0"/>
              <a:t>.</a:t>
            </a:r>
          </a:p>
          <a:p>
            <a:r>
              <a:rPr lang="en-US" dirty="0" smtClean="0"/>
              <a:t>Your </a:t>
            </a:r>
            <a:r>
              <a:rPr lang="en-US" dirty="0"/>
              <a:t>data should have column headers, row </a:t>
            </a:r>
            <a:r>
              <a:rPr lang="en-US" dirty="0" smtClean="0"/>
              <a:t>headers. </a:t>
            </a:r>
            <a:endParaRPr lang="en-US" dirty="0"/>
          </a:p>
          <a:p>
            <a:r>
              <a:rPr lang="en-US" dirty="0"/>
              <a:t>In Excel, "columns" refer to vertical </a:t>
            </a:r>
            <a:r>
              <a:rPr lang="en-US" dirty="0" smtClean="0"/>
              <a:t>depth.</a:t>
            </a:r>
          </a:p>
          <a:p>
            <a:r>
              <a:rPr lang="en-US" dirty="0" smtClean="0"/>
              <a:t>The </a:t>
            </a:r>
            <a:r>
              <a:rPr lang="en-US" dirty="0"/>
              <a:t>columns are labeled with letters, </a:t>
            </a:r>
            <a:r>
              <a:rPr lang="en-US" dirty="0" smtClean="0"/>
              <a:t>"</a:t>
            </a:r>
            <a:r>
              <a:rPr lang="en-US" dirty="0"/>
              <a:t>A," "B," "C," etc.</a:t>
            </a:r>
          </a:p>
          <a:p>
            <a:r>
              <a:rPr lang="en-US" dirty="0"/>
              <a:t>"Rows," on the other hand, refer to horizontal distance. They are labeled with numbers, </a:t>
            </a:r>
            <a:r>
              <a:rPr lang="en-US" dirty="0" smtClean="0"/>
              <a:t> </a:t>
            </a:r>
            <a:r>
              <a:rPr lang="en-US" dirty="0"/>
              <a:t>"1," "2," "3," etc.</a:t>
            </a:r>
          </a:p>
          <a:p>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Screen Of Worksheet</a:t>
            </a:r>
            <a:endParaRPr lang="en-US" dirty="0"/>
          </a:p>
        </p:txBody>
      </p:sp>
      <p:pic>
        <p:nvPicPr>
          <p:cNvPr id="1026" name="Picture 2"/>
          <p:cNvPicPr>
            <a:picLocks noGrp="1" noChangeAspect="1" noChangeArrowheads="1"/>
          </p:cNvPicPr>
          <p:nvPr>
            <p:ph sz="quarter" idx="1"/>
          </p:nvPr>
        </p:nvPicPr>
        <p:blipFill>
          <a:blip r:embed="rId2" cstate="print"/>
          <a:stretch>
            <a:fillRect/>
          </a:stretch>
        </p:blipFill>
        <p:spPr bwMode="auto">
          <a:xfrm>
            <a:off x="457200" y="1937775"/>
            <a:ext cx="7467600" cy="4198475"/>
          </a:xfrm>
          <a:prstGeom prst="rect">
            <a:avLst/>
          </a:prstGeom>
          <a:noFill/>
          <a:ln w="9525">
            <a:noFill/>
            <a:miter lim="800000"/>
            <a:headEnd/>
            <a:tailEnd/>
          </a:ln>
        </p:spPr>
      </p:pic>
      <p:sp>
        <p:nvSpPr>
          <p:cNvPr id="5" name="Right Arrow 4"/>
          <p:cNvSpPr/>
          <p:nvPr/>
        </p:nvSpPr>
        <p:spPr>
          <a:xfrm rot="5400000">
            <a:off x="6800850" y="742950"/>
            <a:ext cx="2667000" cy="1638300"/>
          </a:xfrm>
          <a:prstGeom prst="rightArrow">
            <a:avLst>
              <a:gd name="adj1" fmla="val 50000"/>
              <a:gd name="adj2" fmla="val 51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Columns</a:t>
            </a:r>
            <a:endParaRPr lang="en-US" dirty="0"/>
          </a:p>
        </p:txBody>
      </p:sp>
      <p:sp>
        <p:nvSpPr>
          <p:cNvPr id="7" name="Left Arrow 6"/>
          <p:cNvSpPr/>
          <p:nvPr/>
        </p:nvSpPr>
        <p:spPr>
          <a:xfrm>
            <a:off x="990600" y="3886200"/>
            <a:ext cx="3048000" cy="1143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4294967295"/>
          </p:nvPr>
        </p:nvPicPr>
        <p:blipFill>
          <a:blip r:embed="rId2" cstate="print"/>
          <a:stretch>
            <a:fillRect/>
          </a:stretch>
        </p:blipFill>
        <p:spPr bwMode="auto">
          <a:xfrm>
            <a:off x="0" y="685800"/>
            <a:ext cx="8763000" cy="54498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92500"/>
          </a:bodyPr>
          <a:lstStyle/>
          <a:p>
            <a:r>
              <a:rPr lang="en-US" dirty="0" smtClean="0"/>
              <a:t>With </a:t>
            </a:r>
            <a:r>
              <a:rPr lang="en-US" dirty="0"/>
              <a:t>your cursor, highlight the cells that contain the information that you want to appear in your graph. </a:t>
            </a:r>
            <a:endParaRPr lang="en-US" dirty="0" smtClean="0"/>
          </a:p>
          <a:p>
            <a:r>
              <a:rPr lang="en-US" dirty="0" smtClean="0"/>
              <a:t>If </a:t>
            </a:r>
            <a:r>
              <a:rPr lang="en-US" dirty="0"/>
              <a:t>you want the column labels and the row labels to show up in the graph, ensure that those are selected also. </a:t>
            </a:r>
            <a:endParaRPr lang="en-US" dirty="0" smtClean="0"/>
          </a:p>
          <a:p>
            <a:r>
              <a:rPr lang="en-US" dirty="0" smtClean="0"/>
              <a:t>click </a:t>
            </a:r>
            <a:r>
              <a:rPr lang="en-US" b="1" u="sng" dirty="0" smtClean="0"/>
              <a:t>Insert →  Chart</a:t>
            </a:r>
          </a:p>
          <a:p>
            <a:r>
              <a:rPr lang="en-US" dirty="0" smtClean="0"/>
              <a:t>you can also try navigating to the Charts tab in the Ribbon tab and selecting the specific kind of graph you'd like to use.</a:t>
            </a:r>
          </a:p>
          <a:p>
            <a:r>
              <a:rPr lang="en-US" dirty="0" smtClean="0"/>
              <a:t>This will create your a graph on a “chart sheet.”</a:t>
            </a:r>
          </a:p>
          <a:p>
            <a:r>
              <a:rPr lang="en-US" dirty="0" smtClean="0"/>
              <a:t>A chart sheet is basically a spreadsheet page within a workbook that is totally dedicated to displaying your graph. </a:t>
            </a:r>
          </a:p>
          <a:p>
            <a:r>
              <a:rPr lang="en-US" dirty="0" smtClean="0"/>
              <a:t>For Windows users, you can create a graph with a shortcut by hitting the </a:t>
            </a:r>
            <a:r>
              <a:rPr lang="en-US" b="1" u="sng" dirty="0" smtClean="0"/>
              <a:t>F11 button</a:t>
            </a:r>
            <a:r>
              <a:rPr lang="en-US" dirty="0" smtClean="0"/>
              <a:t> on your keyboard.</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4294967295"/>
          </p:nvPr>
        </p:nvGraphicFramePr>
        <p:xfrm>
          <a:off x="1066800" y="381000"/>
          <a:ext cx="67818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Grp="1"/>
          </p:cNvGraphicFramePr>
          <p:nvPr/>
        </p:nvGraphicFramePr>
        <p:xfrm>
          <a:off x="533400" y="3505200"/>
          <a:ext cx="7086600" cy="30465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Change Your Graph </a:t>
            </a:r>
            <a:endParaRPr lang="en-US" dirty="0"/>
          </a:p>
        </p:txBody>
      </p:sp>
      <p:sp>
        <p:nvSpPr>
          <p:cNvPr id="3" name="Content Placeholder 2"/>
          <p:cNvSpPr>
            <a:spLocks noGrp="1"/>
          </p:cNvSpPr>
          <p:nvPr>
            <p:ph sz="quarter" idx="1"/>
          </p:nvPr>
        </p:nvSpPr>
        <p:spPr/>
        <p:txBody>
          <a:bodyPr>
            <a:normAutofit/>
          </a:bodyPr>
          <a:lstStyle/>
          <a:p>
            <a:endParaRPr lang="en-US" dirty="0"/>
          </a:p>
          <a:p>
            <a:r>
              <a:rPr lang="en-US" dirty="0"/>
              <a:t>Change your graph to fit your needs</a:t>
            </a:r>
            <a:r>
              <a:rPr lang="en-US" dirty="0" smtClean="0"/>
              <a:t>.</a:t>
            </a:r>
          </a:p>
          <a:p>
            <a:r>
              <a:rPr lang="en-US" dirty="0" smtClean="0"/>
              <a:t> </a:t>
            </a:r>
            <a:r>
              <a:rPr lang="en-US" dirty="0"/>
              <a:t>Select the perfect kind of graph depending on what information you have and how you want to present </a:t>
            </a:r>
            <a:r>
              <a:rPr lang="en-US" dirty="0" smtClean="0"/>
              <a:t>it</a:t>
            </a:r>
            <a:endParaRPr lang="en-US" dirty="0"/>
          </a:p>
          <a:p>
            <a:r>
              <a:rPr lang="en-US" dirty="0"/>
              <a:t>Change your chart on the Chart toolbar, which appears after your chart is created. </a:t>
            </a:r>
            <a:endParaRPr lang="en-US" dirty="0" smtClean="0"/>
          </a:p>
          <a:p>
            <a:r>
              <a:rPr lang="en-US" dirty="0" smtClean="0"/>
              <a:t>Manipulate </a:t>
            </a:r>
            <a:r>
              <a:rPr lang="en-US" dirty="0"/>
              <a:t>the chart types in the Chart Layout tab in the Ribbon tab</a:t>
            </a:r>
            <a:r>
              <a:rPr lang="en-US" dirty="0" smtClean="0"/>
              <a:t>.</a:t>
            </a:r>
          </a:p>
          <a:p>
            <a:pPr>
              <a:buNone/>
            </a:pP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chart Title</a:t>
            </a:r>
            <a:endParaRPr lang="en-US" dirty="0"/>
          </a:p>
        </p:txBody>
      </p:sp>
      <p:sp>
        <p:nvSpPr>
          <p:cNvPr id="3" name="Content Placeholder 2"/>
          <p:cNvSpPr>
            <a:spLocks noGrp="1"/>
          </p:cNvSpPr>
          <p:nvPr>
            <p:ph sz="quarter" idx="1"/>
          </p:nvPr>
        </p:nvSpPr>
        <p:spPr/>
        <p:txBody>
          <a:bodyPr>
            <a:normAutofit/>
          </a:bodyPr>
          <a:lstStyle/>
          <a:p>
            <a:pPr>
              <a:buNone/>
            </a:pPr>
            <a:endParaRPr lang="en-US" dirty="0"/>
          </a:p>
          <a:p>
            <a:r>
              <a:rPr lang="en-US" dirty="0">
                <a:hlinkClick r:id="rId2" tooltip="Add Titles to Graphs in Excel"/>
              </a:rPr>
              <a:t>Give your chart a title</a:t>
            </a:r>
            <a:r>
              <a:rPr lang="en-US" dirty="0"/>
              <a:t>. Click on the "Chart Title" button in the Ribbon tab and select whether you want your title to overlap the graph or to sit solidly above it. </a:t>
            </a:r>
            <a:endParaRPr lang="en-US" dirty="0" smtClean="0"/>
          </a:p>
          <a:p>
            <a:r>
              <a:rPr lang="en-US" dirty="0" smtClean="0"/>
              <a:t>Give </a:t>
            </a:r>
            <a:r>
              <a:rPr lang="en-US" dirty="0"/>
              <a:t>your graph a useful name </a:t>
            </a:r>
            <a:endParaRPr lang="en-US" dirty="0" smtClean="0"/>
          </a:p>
          <a:p>
            <a:pPr lvl="1"/>
            <a:r>
              <a:rPr lang="en-US" dirty="0" smtClean="0"/>
              <a:t> “Selection Criteria of Male &amp; Female in 2016” </a:t>
            </a:r>
          </a:p>
          <a:p>
            <a:pPr lvl="1"/>
            <a:r>
              <a:rPr lang="en-US" dirty="0" smtClean="0"/>
              <a:t>“ Students appeared for PET in last two years”</a:t>
            </a:r>
          </a:p>
          <a:p>
            <a:pPr lvl="1"/>
            <a:r>
              <a:rPr lang="en-US" dirty="0" smtClean="0"/>
              <a:t>“Passing Percentage of girls in PET in last two years”</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t>
            </a:r>
            <a:endParaRPr lang="en-US" dirty="0"/>
          </a:p>
        </p:txBody>
      </p:sp>
      <p:sp>
        <p:nvSpPr>
          <p:cNvPr id="3" name="Content Placeholder 2"/>
          <p:cNvSpPr>
            <a:spLocks noGrp="1"/>
          </p:cNvSpPr>
          <p:nvPr>
            <p:ph sz="quarter" idx="1"/>
          </p:nvPr>
        </p:nvSpPr>
        <p:spPr/>
        <p:txBody>
          <a:bodyPr>
            <a:normAutofit/>
          </a:bodyPr>
          <a:lstStyle/>
          <a:p>
            <a:r>
              <a:rPr lang="en-US" dirty="0" smtClean="0"/>
              <a:t>Graphs are also </a:t>
            </a:r>
            <a:r>
              <a:rPr lang="en-US" dirty="0"/>
              <a:t>called </a:t>
            </a:r>
            <a:r>
              <a:rPr lang="en-US" dirty="0" smtClean="0"/>
              <a:t> as a charts..</a:t>
            </a:r>
          </a:p>
          <a:p>
            <a:r>
              <a:rPr lang="en-US" dirty="0" smtClean="0"/>
              <a:t>Graphs are </a:t>
            </a:r>
            <a:r>
              <a:rPr lang="en-US" dirty="0"/>
              <a:t>incredibly useful </a:t>
            </a:r>
            <a:r>
              <a:rPr lang="en-US" dirty="0" smtClean="0"/>
              <a:t>tools in Excel </a:t>
            </a:r>
          </a:p>
          <a:p>
            <a:r>
              <a:rPr lang="en-US" dirty="0" smtClean="0"/>
              <a:t>It  is very easy to add </a:t>
            </a:r>
            <a:r>
              <a:rPr lang="en-US" dirty="0"/>
              <a:t>them to your spreadsheets </a:t>
            </a:r>
            <a:endParaRPr lang="en-US" dirty="0" smtClean="0"/>
          </a:p>
          <a:p>
            <a:r>
              <a:rPr lang="en-US" dirty="0" smtClean="0"/>
              <a:t>Graphs are helpful to tell </a:t>
            </a:r>
            <a:r>
              <a:rPr lang="en-US" dirty="0"/>
              <a:t>a visual </a:t>
            </a:r>
            <a:r>
              <a:rPr lang="en-US" dirty="0" smtClean="0"/>
              <a:t>presentation  of data </a:t>
            </a:r>
          </a:p>
          <a:p>
            <a:r>
              <a:rPr lang="en-US" dirty="0" smtClean="0"/>
              <a:t>Therefore</a:t>
            </a:r>
            <a:r>
              <a:rPr lang="en-US" dirty="0"/>
              <a:t>, it is important to learn how to make graphs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Axsi</a:t>
            </a:r>
            <a:r>
              <a:rPr lang="en-US" dirty="0" smtClean="0"/>
              <a:t> title</a:t>
            </a:r>
            <a:endParaRPr lang="en-US" dirty="0"/>
          </a:p>
        </p:txBody>
      </p:sp>
      <p:sp>
        <p:nvSpPr>
          <p:cNvPr id="3" name="Content Placeholder 2"/>
          <p:cNvSpPr>
            <a:spLocks noGrp="1"/>
          </p:cNvSpPr>
          <p:nvPr>
            <p:ph sz="quarter" idx="1"/>
          </p:nvPr>
        </p:nvSpPr>
        <p:spPr/>
        <p:txBody>
          <a:bodyPr/>
          <a:lstStyle/>
          <a:p>
            <a:r>
              <a:rPr lang="en-US" dirty="0" smtClean="0"/>
              <a:t>Pay </a:t>
            </a:r>
            <a:r>
              <a:rPr lang="en-US" dirty="0"/>
              <a:t>attention to axis titles</a:t>
            </a:r>
            <a:r>
              <a:rPr lang="en-US" dirty="0" smtClean="0"/>
              <a:t>.</a:t>
            </a:r>
          </a:p>
          <a:p>
            <a:r>
              <a:rPr lang="en-US" dirty="0" smtClean="0"/>
              <a:t>What </a:t>
            </a:r>
            <a:r>
              <a:rPr lang="en-US" dirty="0"/>
              <a:t>does your x-axis represent, and how about your y-axis</a:t>
            </a:r>
            <a:r>
              <a:rPr lang="en-US" dirty="0" smtClean="0"/>
              <a:t>?</a:t>
            </a:r>
          </a:p>
          <a:p>
            <a:r>
              <a:rPr lang="en-US" dirty="0" smtClean="0"/>
              <a:t>If </a:t>
            </a:r>
            <a:r>
              <a:rPr lang="en-US" dirty="0"/>
              <a:t>you don't pay attention to labeling your chart's axes, it's like you're creating a novel without chapters or an instruction manual without pictures. </a:t>
            </a:r>
            <a:endParaRPr lang="en-US"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Legend</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endParaRPr lang="en-US" dirty="0"/>
          </a:p>
          <a:p>
            <a:r>
              <a:rPr lang="en-US" dirty="0"/>
              <a:t>Pay attention to the chart's legend. The legend is the sort of glue that holds a chart together</a:t>
            </a:r>
            <a:r>
              <a:rPr lang="en-US" dirty="0" smtClean="0"/>
              <a:t>.</a:t>
            </a:r>
          </a:p>
          <a:p>
            <a:r>
              <a:rPr lang="en-US" dirty="0" smtClean="0"/>
              <a:t>Without </a:t>
            </a:r>
            <a:r>
              <a:rPr lang="en-US" dirty="0"/>
              <a:t>a legend, you're unlikely to know what the graph means because you won't know what information is plotted on the graph. </a:t>
            </a:r>
          </a:p>
          <a:p>
            <a:r>
              <a:rPr lang="en-US" dirty="0"/>
              <a:t>When you create a chart, Excel creates a legend by </a:t>
            </a:r>
            <a:r>
              <a:rPr lang="en-US" dirty="0" smtClean="0"/>
              <a:t>default</a:t>
            </a:r>
          </a:p>
          <a:p>
            <a:r>
              <a:rPr lang="en-US" b="1" dirty="0" smtClean="0"/>
              <a:t>Your </a:t>
            </a:r>
            <a:r>
              <a:rPr lang="en-US" b="1" dirty="0"/>
              <a:t>legend will be the column and row headers that you highlighted in the beginning while creating your graph</a:t>
            </a:r>
            <a:r>
              <a:rPr lang="en-US" dirty="0"/>
              <a:t>.</a:t>
            </a:r>
          </a:p>
          <a:p>
            <a:r>
              <a:rPr lang="en-US" b="1" dirty="0"/>
              <a:t>Changing any column and row headers in their cells automatically changes their representation in the legend.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the Graphs Rows &amp; columns</a:t>
            </a:r>
            <a:endParaRPr lang="en-US" dirty="0"/>
          </a:p>
        </p:txBody>
      </p:sp>
      <p:sp>
        <p:nvSpPr>
          <p:cNvPr id="3" name="Content Placeholder 2"/>
          <p:cNvSpPr>
            <a:spLocks noGrp="1"/>
          </p:cNvSpPr>
          <p:nvPr>
            <p:ph sz="quarter" idx="1"/>
          </p:nvPr>
        </p:nvSpPr>
        <p:spPr/>
        <p:txBody>
          <a:bodyPr>
            <a:normAutofit/>
          </a:bodyPr>
          <a:lstStyle/>
          <a:p>
            <a:r>
              <a:rPr lang="en-US" dirty="0" smtClean="0"/>
              <a:t>Learn </a:t>
            </a:r>
            <a:r>
              <a:rPr lang="en-US" dirty="0"/>
              <a:t>how to change your graph by switching the plotting. </a:t>
            </a:r>
            <a:endParaRPr lang="en-US" dirty="0" smtClean="0"/>
          </a:p>
          <a:p>
            <a:r>
              <a:rPr lang="en-US" dirty="0" smtClean="0"/>
              <a:t>Suppose </a:t>
            </a:r>
            <a:r>
              <a:rPr lang="en-US" dirty="0"/>
              <a:t>you've accidentally input your information into the </a:t>
            </a:r>
            <a:r>
              <a:rPr lang="en-US" dirty="0" smtClean="0"/>
              <a:t>wrong cells, </a:t>
            </a:r>
            <a:r>
              <a:rPr lang="en-US" dirty="0"/>
              <a:t>and your rows are mixed up with your </a:t>
            </a:r>
            <a:r>
              <a:rPr lang="en-US" dirty="0" smtClean="0"/>
              <a:t>columns </a:t>
            </a:r>
          </a:p>
          <a:p>
            <a:r>
              <a:rPr lang="en-US" dirty="0" smtClean="0"/>
              <a:t>Instead </a:t>
            </a:r>
            <a:r>
              <a:rPr lang="en-US" dirty="0"/>
              <a:t>of inputting the information all over again, simply find the "Data" subsection in the Charts tab (in the Ribbon tab) and press either "plot series by row" or "plot series by column." </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the Layout of chart</a:t>
            </a:r>
            <a:endParaRPr lang="en-US" dirty="0"/>
          </a:p>
        </p:txBody>
      </p:sp>
      <p:sp>
        <p:nvSpPr>
          <p:cNvPr id="3" name="Content Placeholder 2"/>
          <p:cNvSpPr>
            <a:spLocks noGrp="1"/>
          </p:cNvSpPr>
          <p:nvPr>
            <p:ph sz="quarter" idx="1"/>
          </p:nvPr>
        </p:nvSpPr>
        <p:spPr/>
        <p:txBody>
          <a:bodyPr/>
          <a:lstStyle/>
          <a:p>
            <a:r>
              <a:rPr lang="en-US" dirty="0" smtClean="0"/>
              <a:t>Chart Layout and chart style helps you to decorate your chart with different layouts and color combinations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685800" y="3406040"/>
            <a:ext cx="7530503" cy="314715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Save your chart at different location </a:t>
            </a:r>
            <a:endParaRPr lang="en-US" dirty="0"/>
          </a:p>
        </p:txBody>
      </p:sp>
      <p:sp>
        <p:nvSpPr>
          <p:cNvPr id="3" name="Content Placeholder 2"/>
          <p:cNvSpPr>
            <a:spLocks noGrp="1"/>
          </p:cNvSpPr>
          <p:nvPr>
            <p:ph sz="quarter" idx="1"/>
          </p:nvPr>
        </p:nvSpPr>
        <p:spPr/>
        <p:txBody>
          <a:bodyPr/>
          <a:lstStyle/>
          <a:p>
            <a:r>
              <a:rPr lang="en-US" dirty="0" smtClean="0"/>
              <a:t>By default chart is stored on same worksheet </a:t>
            </a:r>
          </a:p>
          <a:p>
            <a:r>
              <a:rPr lang="en-US" dirty="0" smtClean="0"/>
              <a:t>You can store chart at different location </a:t>
            </a:r>
          </a:p>
          <a:p>
            <a:r>
              <a:rPr lang="en-US" dirty="0" smtClean="0"/>
              <a:t>Just by clicking </a:t>
            </a:r>
            <a:r>
              <a:rPr lang="en-US" b="1" u="sng" dirty="0" smtClean="0"/>
              <a:t>move chart</a:t>
            </a:r>
            <a:r>
              <a:rPr lang="en-US" dirty="0" smtClean="0"/>
              <a:t> tab</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381000" y="3516357"/>
            <a:ext cx="8305800" cy="334164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5696" y="2967335"/>
            <a:ext cx="3652603"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Thanks a lot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295401"/>
            <a:ext cx="6781800" cy="5632311"/>
          </a:xfrm>
          <a:prstGeom prst="rect">
            <a:avLst/>
          </a:prstGeom>
        </p:spPr>
        <p:txBody>
          <a:bodyPr wrap="square">
            <a:spAutoFit/>
          </a:bodyPr>
          <a:lstStyle/>
          <a:p>
            <a:r>
              <a:rPr lang="en-US" dirty="0" smtClean="0"/>
              <a:t>Column charts. These charts compare values across categories. Great for comparing sales and expenditures, for example, during a period of time.</a:t>
            </a:r>
          </a:p>
          <a:p>
            <a:r>
              <a:rPr lang="en-US" dirty="0" smtClean="0"/>
              <a:t>Bar chart. These charts compare multiple values. They're similar to column charts, except their "columns" are twisted 90° and stick out to the side instead of up and down.</a:t>
            </a:r>
          </a:p>
          <a:p>
            <a:r>
              <a:rPr lang="en-US" dirty="0" smtClean="0"/>
              <a:t>Line chart. These charts display trends over time. Use a line chart to track global production of steel from 1930 to present, for example.</a:t>
            </a:r>
          </a:p>
          <a:p>
            <a:r>
              <a:rPr lang="en-US" dirty="0" smtClean="0"/>
              <a:t>Pie chart. These charts depict the contribution of each value to a whole. Use these charts to display the percentage breakdown of ethnicity in a given population, for example.</a:t>
            </a:r>
          </a:p>
          <a:p>
            <a:r>
              <a:rPr lang="en-US" dirty="0" smtClean="0"/>
              <a:t>Area chart. These charts display differences in data sets over time. Use these charts to show how revenue and profit are linked for a year, for example.</a:t>
            </a:r>
          </a:p>
          <a:p>
            <a:r>
              <a:rPr lang="en-US" dirty="0" smtClean="0"/>
              <a:t>Scatter plot. These charts compare pairs of values. Use these charts to plot the relationship between a person's weight and their height.</a:t>
            </a:r>
          </a:p>
          <a:p>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chart in Excel</a:t>
            </a:r>
            <a:endParaRPr lang="en-US" dirty="0"/>
          </a:p>
        </p:txBody>
      </p:sp>
      <p:sp>
        <p:nvSpPr>
          <p:cNvPr id="3" name="Content Placeholder 2"/>
          <p:cNvSpPr>
            <a:spLocks noGrp="1"/>
          </p:cNvSpPr>
          <p:nvPr>
            <p:ph sz="quarter" idx="1"/>
          </p:nvPr>
        </p:nvSpPr>
        <p:spPr/>
        <p:txBody>
          <a:bodyPr/>
          <a:lstStyle/>
          <a:p>
            <a:r>
              <a:rPr lang="en-US" dirty="0"/>
              <a:t>I</a:t>
            </a:r>
            <a:r>
              <a:rPr lang="en-US" dirty="0" smtClean="0"/>
              <a:t>s </a:t>
            </a:r>
            <a:r>
              <a:rPr lang="en-US" dirty="0"/>
              <a:t>not a </a:t>
            </a:r>
            <a:r>
              <a:rPr lang="en-US" dirty="0" smtClean="0"/>
              <a:t>difficult </a:t>
            </a:r>
            <a:r>
              <a:rPr lang="en-US" dirty="0" smtClean="0"/>
              <a:t>task……</a:t>
            </a:r>
            <a:endParaRPr lang="en-US" dirty="0" smtClean="0"/>
          </a:p>
          <a:p>
            <a:r>
              <a:rPr lang="en-US" dirty="0" smtClean="0"/>
              <a:t>Set you mind  for…</a:t>
            </a:r>
            <a:r>
              <a:rPr lang="en-US" dirty="0" smtClean="0"/>
              <a:t>which </a:t>
            </a:r>
            <a:r>
              <a:rPr lang="en-US" dirty="0"/>
              <a:t>types of chart to use in which </a:t>
            </a:r>
            <a:r>
              <a:rPr lang="en-US" dirty="0" smtClean="0"/>
              <a:t>situation</a:t>
            </a:r>
          </a:p>
          <a:p>
            <a:r>
              <a:rPr lang="en-US" dirty="0" smtClean="0"/>
              <a:t>Excel </a:t>
            </a:r>
            <a:r>
              <a:rPr lang="en-US" dirty="0"/>
              <a:t>has 11 major chart types with </a:t>
            </a:r>
            <a:r>
              <a:rPr lang="en-US" dirty="0" smtClean="0"/>
              <a:t>sub</a:t>
            </a:r>
            <a:r>
              <a:rPr lang="en-US" dirty="0" smtClean="0"/>
              <a:t> types in</a:t>
            </a:r>
            <a:r>
              <a:rPr lang="en-US" dirty="0" smtClean="0"/>
              <a:t> </a:t>
            </a:r>
            <a:r>
              <a:rPr lang="en-US" dirty="0"/>
              <a:t>each </a:t>
            </a:r>
            <a:r>
              <a:rPr lang="en-US" dirty="0" smtClean="0"/>
              <a:t>type</a:t>
            </a:r>
            <a:endParaRPr lang="en-US" dirty="0" smtClean="0"/>
          </a:p>
          <a:p>
            <a:r>
              <a:rPr lang="en-US" dirty="0" smtClean="0"/>
              <a:t>Excel</a:t>
            </a:r>
            <a:r>
              <a:rPr lang="en-US" dirty="0"/>
              <a:t>, including the </a:t>
            </a:r>
            <a:r>
              <a:rPr lang="en-US" dirty="0" smtClean="0"/>
              <a:t>following types of </a:t>
            </a:r>
            <a:r>
              <a:rPr lang="en-US" dirty="0" smtClean="0"/>
              <a:t>charts</a:t>
            </a:r>
          </a:p>
          <a:p>
            <a:pPr lvl="1"/>
            <a:r>
              <a:rPr lang="en-US" dirty="0" smtClean="0"/>
              <a:t>Line </a:t>
            </a:r>
            <a:r>
              <a:rPr lang="en-US" dirty="0" smtClean="0"/>
              <a:t>charts</a:t>
            </a:r>
            <a:endParaRPr lang="en-US" dirty="0" smtClean="0"/>
          </a:p>
          <a:p>
            <a:pPr lvl="1"/>
            <a:r>
              <a:rPr lang="en-US" dirty="0" smtClean="0"/>
              <a:t>Bar charts</a:t>
            </a:r>
            <a:endParaRPr lang="en-US" dirty="0" smtClean="0"/>
          </a:p>
          <a:p>
            <a:pPr lvl="1"/>
            <a:r>
              <a:rPr lang="en-US" dirty="0" smtClean="0"/>
              <a:t>Pie </a:t>
            </a:r>
            <a:r>
              <a:rPr lang="en-US" dirty="0" smtClean="0"/>
              <a:t>charts</a:t>
            </a:r>
            <a:endParaRPr lang="en-US" dirty="0" smtClean="0"/>
          </a:p>
          <a:p>
            <a:pPr lvl="1"/>
            <a:r>
              <a:rPr lang="en-US" dirty="0" smtClean="0"/>
              <a:t>Etc…….</a:t>
            </a:r>
            <a:endParaRPr lang="en-US"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 Chart</a:t>
            </a:r>
            <a:endParaRPr lang="en-US" dirty="0"/>
          </a:p>
        </p:txBody>
      </p:sp>
      <p:sp>
        <p:nvSpPr>
          <p:cNvPr id="3" name="Content Placeholder 2"/>
          <p:cNvSpPr>
            <a:spLocks noGrp="1"/>
          </p:cNvSpPr>
          <p:nvPr>
            <p:ph sz="quarter" idx="1"/>
          </p:nvPr>
        </p:nvSpPr>
        <p:spPr/>
        <p:txBody>
          <a:bodyPr/>
          <a:lstStyle/>
          <a:p>
            <a:pPr lvl="0"/>
            <a:r>
              <a:rPr lang="en-US" dirty="0" smtClean="0"/>
              <a:t>The </a:t>
            </a:r>
            <a:r>
              <a:rPr lang="en-US" dirty="0"/>
              <a:t>line chart is one of the most frequently used chart types, typically used to show trends over a period of time. </a:t>
            </a:r>
            <a:endParaRPr lang="en-US" dirty="0" smtClean="0"/>
          </a:p>
          <a:p>
            <a:pPr lvl="0"/>
            <a:r>
              <a:rPr lang="en-US" dirty="0" smtClean="0"/>
              <a:t>If </a:t>
            </a:r>
            <a:r>
              <a:rPr lang="en-US" dirty="0"/>
              <a:t>you need to chart changes over time, consider using a line chart.</a:t>
            </a:r>
          </a:p>
          <a:p>
            <a:endParaRPr lang="en-US" dirty="0"/>
          </a:p>
        </p:txBody>
      </p:sp>
      <p:pic>
        <p:nvPicPr>
          <p:cNvPr id="4" name="Picture 3" descr="image0.jpg"/>
          <p:cNvPicPr/>
          <p:nvPr/>
        </p:nvPicPr>
        <p:blipFill>
          <a:blip r:embed="rId2" cstate="print"/>
          <a:srcRect/>
          <a:stretch>
            <a:fillRect/>
          </a:stretch>
        </p:blipFill>
        <p:spPr bwMode="auto">
          <a:xfrm>
            <a:off x="1524000" y="4337050"/>
            <a:ext cx="4777740"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Column Chart:</a:t>
            </a:r>
            <a:endParaRPr lang="en-US" dirty="0"/>
          </a:p>
        </p:txBody>
      </p:sp>
      <p:sp>
        <p:nvSpPr>
          <p:cNvPr id="3" name="Content Placeholder 2"/>
          <p:cNvSpPr>
            <a:spLocks noGrp="1"/>
          </p:cNvSpPr>
          <p:nvPr>
            <p:ph sz="quarter" idx="1"/>
          </p:nvPr>
        </p:nvSpPr>
        <p:spPr/>
        <p:txBody>
          <a:bodyPr/>
          <a:lstStyle/>
          <a:p>
            <a:pPr lvl="0"/>
            <a:r>
              <a:rPr lang="en-US" dirty="0" smtClean="0"/>
              <a:t>Column </a:t>
            </a:r>
            <a:r>
              <a:rPr lang="en-US" dirty="0"/>
              <a:t>charts are typically used to compare several items in a specific range of values. </a:t>
            </a:r>
            <a:endParaRPr lang="en-US" dirty="0" smtClean="0"/>
          </a:p>
          <a:p>
            <a:pPr lvl="0"/>
            <a:r>
              <a:rPr lang="en-US" dirty="0" smtClean="0"/>
              <a:t>Column </a:t>
            </a:r>
            <a:r>
              <a:rPr lang="en-US" dirty="0"/>
              <a:t>charts are ideal if you need to compare a single category of data between individual sub-items, such as, for example, when comparing revenue between regions.</a:t>
            </a:r>
          </a:p>
          <a:p>
            <a:endParaRPr lang="en-US" dirty="0"/>
          </a:p>
        </p:txBody>
      </p:sp>
      <p:graphicFrame>
        <p:nvGraphicFramePr>
          <p:cNvPr id="5" name="Chart 4"/>
          <p:cNvGraphicFramePr/>
          <p:nvPr/>
        </p:nvGraphicFramePr>
        <p:xfrm>
          <a:off x="2514600" y="4419600"/>
          <a:ext cx="4572000" cy="2057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Clustered Column Chart:</a:t>
            </a:r>
            <a:endParaRPr lang="en-US" dirty="0"/>
          </a:p>
        </p:txBody>
      </p:sp>
      <p:sp>
        <p:nvSpPr>
          <p:cNvPr id="3" name="Content Placeholder 2"/>
          <p:cNvSpPr>
            <a:spLocks noGrp="1"/>
          </p:cNvSpPr>
          <p:nvPr>
            <p:ph sz="quarter" idx="1"/>
          </p:nvPr>
        </p:nvSpPr>
        <p:spPr>
          <a:xfrm>
            <a:off x="533400" y="1295400"/>
            <a:ext cx="8229600" cy="4525963"/>
          </a:xfrm>
        </p:spPr>
        <p:txBody>
          <a:bodyPr/>
          <a:lstStyle/>
          <a:p>
            <a:pPr lvl="0"/>
            <a:r>
              <a:rPr lang="en-US" dirty="0" smtClean="0"/>
              <a:t>A </a:t>
            </a:r>
            <a:r>
              <a:rPr lang="en-US" dirty="0"/>
              <a:t>clustered column chart can be used if you need to compare </a:t>
            </a:r>
            <a:r>
              <a:rPr lang="en-US" u="sng" dirty="0"/>
              <a:t>multiple categories of data within individual </a:t>
            </a:r>
            <a:r>
              <a:rPr lang="en-US" dirty="0"/>
              <a:t>sub-items as well as between sub-items. For instance, you can use a clustered column chart to compare revenue for each year within each region, as well as between regions.</a:t>
            </a:r>
          </a:p>
          <a:p>
            <a:endParaRPr lang="en-US" dirty="0"/>
          </a:p>
        </p:txBody>
      </p:sp>
      <p:graphicFrame>
        <p:nvGraphicFramePr>
          <p:cNvPr id="4" name="Chart 3"/>
          <p:cNvGraphicFramePr/>
          <p:nvPr/>
        </p:nvGraphicFramePr>
        <p:xfrm>
          <a:off x="1219200" y="4038600"/>
          <a:ext cx="7543800" cy="2514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Stacked Column Chart</a:t>
            </a:r>
            <a:endParaRPr lang="en-US" dirty="0"/>
          </a:p>
        </p:txBody>
      </p:sp>
      <p:sp>
        <p:nvSpPr>
          <p:cNvPr id="3" name="Content Placeholder 2"/>
          <p:cNvSpPr>
            <a:spLocks noGrp="1"/>
          </p:cNvSpPr>
          <p:nvPr>
            <p:ph sz="quarter" idx="1"/>
          </p:nvPr>
        </p:nvSpPr>
        <p:spPr/>
        <p:txBody>
          <a:bodyPr/>
          <a:lstStyle/>
          <a:p>
            <a:pPr lvl="0"/>
            <a:r>
              <a:rPr lang="en-US" dirty="0" smtClean="0"/>
              <a:t>A </a:t>
            </a:r>
            <a:r>
              <a:rPr lang="en-US" dirty="0"/>
              <a:t>stacked column chart allows you to compare items in a specific range of values as well as show the relationship of the individual sub-items with the whole. For instance, a stacked column chart can show not only the overall revenue for each year, but also the proportion of the total revenue made up by each region.</a:t>
            </a:r>
          </a:p>
          <a:p>
            <a:endParaRPr lang="en-US" dirty="0"/>
          </a:p>
        </p:txBody>
      </p:sp>
      <p:graphicFrame>
        <p:nvGraphicFramePr>
          <p:cNvPr id="4" name="Content Placeholder 3"/>
          <p:cNvGraphicFramePr>
            <a:graphicFrameLocks/>
          </p:cNvGraphicFramePr>
          <p:nvPr/>
        </p:nvGraphicFramePr>
        <p:xfrm>
          <a:off x="381000" y="4267200"/>
          <a:ext cx="7543800" cy="2206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Pie Chart</a:t>
            </a:r>
            <a:endParaRPr lang="en-US" dirty="0"/>
          </a:p>
        </p:txBody>
      </p:sp>
      <p:sp>
        <p:nvSpPr>
          <p:cNvPr id="3" name="Content Placeholder 2"/>
          <p:cNvSpPr>
            <a:spLocks noGrp="1"/>
          </p:cNvSpPr>
          <p:nvPr>
            <p:ph sz="quarter" idx="1"/>
          </p:nvPr>
        </p:nvSpPr>
        <p:spPr/>
        <p:txBody>
          <a:bodyPr/>
          <a:lstStyle/>
          <a:p>
            <a:pPr lvl="0"/>
            <a:r>
              <a:rPr lang="en-US" dirty="0" smtClean="0"/>
              <a:t> </a:t>
            </a:r>
            <a:r>
              <a:rPr lang="en-US" dirty="0"/>
              <a:t>Another frequently used chart is the old pie chart. A pie chart represents the distribution or proportion of each data item over a total value (represented by the overall pie). </a:t>
            </a:r>
          </a:p>
          <a:p>
            <a:endParaRPr lang="en-US" dirty="0"/>
          </a:p>
        </p:txBody>
      </p:sp>
      <p:graphicFrame>
        <p:nvGraphicFramePr>
          <p:cNvPr id="4" name="Content Placeholder 3"/>
          <p:cNvGraphicFramePr>
            <a:graphicFrameLocks/>
          </p:cNvGraphicFramePr>
          <p:nvPr/>
        </p:nvGraphicFramePr>
        <p:xfrm>
          <a:off x="457200" y="3429000"/>
          <a:ext cx="7467600" cy="30448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Bar Chart</a:t>
            </a:r>
            <a:endParaRPr lang="en-US" dirty="0"/>
          </a:p>
        </p:txBody>
      </p:sp>
      <p:sp>
        <p:nvSpPr>
          <p:cNvPr id="3" name="Content Placeholder 2"/>
          <p:cNvSpPr>
            <a:spLocks noGrp="1"/>
          </p:cNvSpPr>
          <p:nvPr>
            <p:ph sz="quarter" idx="1"/>
          </p:nvPr>
        </p:nvSpPr>
        <p:spPr/>
        <p:txBody>
          <a:bodyPr/>
          <a:lstStyle/>
          <a:p>
            <a:r>
              <a:rPr lang="en-US" dirty="0" smtClean="0"/>
              <a:t>Bar </a:t>
            </a:r>
            <a:r>
              <a:rPr lang="en-US" dirty="0"/>
              <a:t>charts are typically used to compare several categories of data. Bar charts are ideal for visualizing the distribution or proportion of data items when there are more than three categories. For instance a bar chart could be used to compare the overall revenue distribution for a given set of </a:t>
            </a:r>
            <a:r>
              <a:rPr lang="en-US" dirty="0" smtClean="0"/>
              <a:t>products</a:t>
            </a:r>
          </a:p>
          <a:p>
            <a:endParaRPr lang="en-US" dirty="0"/>
          </a:p>
        </p:txBody>
      </p:sp>
      <p:graphicFrame>
        <p:nvGraphicFramePr>
          <p:cNvPr id="4" name="Content Placeholder 3"/>
          <p:cNvGraphicFramePr>
            <a:graphicFrameLocks/>
          </p:cNvGraphicFramePr>
          <p:nvPr/>
        </p:nvGraphicFramePr>
        <p:xfrm>
          <a:off x="457200" y="4572000"/>
          <a:ext cx="7467600" cy="19018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6126443</TotalTime>
  <Words>1362</Words>
  <Application>Microsoft Office PowerPoint</Application>
  <PresentationFormat>On-screen Show (4:3)</PresentationFormat>
  <Paragraphs>105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Graphical &amp; Diagrammatic Representation of Data</vt:lpstr>
      <vt:lpstr>Graph </vt:lpstr>
      <vt:lpstr>Building a chart in Excel</vt:lpstr>
      <vt:lpstr>Line Chart</vt:lpstr>
      <vt:lpstr>Column Chart:</vt:lpstr>
      <vt:lpstr>Clustered Column Chart:</vt:lpstr>
      <vt:lpstr>Stacked Column Chart</vt:lpstr>
      <vt:lpstr>Pie Chart</vt:lpstr>
      <vt:lpstr>Bar Chart</vt:lpstr>
      <vt:lpstr>Area Chart</vt:lpstr>
      <vt:lpstr>XY Scatter Plot Chart</vt:lpstr>
      <vt:lpstr>Bubble Chart</vt:lpstr>
      <vt:lpstr>Creating Graph in Excel</vt:lpstr>
      <vt:lpstr>First Screen Of Worksheet</vt:lpstr>
      <vt:lpstr>Slide 15</vt:lpstr>
      <vt:lpstr>Slide 16</vt:lpstr>
      <vt:lpstr>Slide 17</vt:lpstr>
      <vt:lpstr>Change Your Graph </vt:lpstr>
      <vt:lpstr>Add chart Title</vt:lpstr>
      <vt:lpstr>Axsi title</vt:lpstr>
      <vt:lpstr>Chart Legend</vt:lpstr>
      <vt:lpstr>Switch the Graphs Rows &amp; columns</vt:lpstr>
      <vt:lpstr>Change the Layout of chart</vt:lpstr>
      <vt:lpstr>Save your chart at different location </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&amp; Diagrammatic Representation of Data</dc:title>
  <dc:creator>IICC</dc:creator>
  <cp:lastModifiedBy>IICC</cp:lastModifiedBy>
  <cp:revision>29</cp:revision>
  <dcterms:created xsi:type="dcterms:W3CDTF">2011-03-22T18:31:04Z</dcterms:created>
  <dcterms:modified xsi:type="dcterms:W3CDTF">2017-01-19T07:33:59Z</dcterms:modified>
</cp:coreProperties>
</file>