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83" r:id="rId2"/>
    <p:sldId id="285" r:id="rId3"/>
    <p:sldId id="284" r:id="rId4"/>
    <p:sldId id="287" r:id="rId5"/>
    <p:sldId id="258" r:id="rId6"/>
    <p:sldId id="259" r:id="rId7"/>
    <p:sldId id="262" r:id="rId8"/>
    <p:sldId id="266" r:id="rId9"/>
    <p:sldId id="268" r:id="rId10"/>
    <p:sldId id="267" r:id="rId11"/>
    <p:sldId id="269" r:id="rId12"/>
    <p:sldId id="270" r:id="rId13"/>
    <p:sldId id="280" r:id="rId14"/>
    <p:sldId id="288" r:id="rId15"/>
    <p:sldId id="289" r:id="rId16"/>
  </p:sldIdLst>
  <p:sldSz cx="9144000" cy="6858000" type="screen4x3"/>
  <p:notesSz cx="6735763" cy="9799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85E5E-3D93-422B-A177-09A026C5BD40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D4B7-B170-46BA-987F-37496C874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CFB191-6887-4A6B-AF33-927168308BC5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141FA1-C87E-4958-B236-01D178AF9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AND TABULATION OF DATA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Manjiree</a:t>
            </a:r>
            <a:r>
              <a:rPr lang="en-US" dirty="0" smtClean="0"/>
              <a:t> M. </a:t>
            </a:r>
            <a:r>
              <a:rPr lang="en-US" dirty="0" err="1" smtClean="0"/>
              <a:t>Vyawahare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85800" y="2133600"/>
          <a:ext cx="8077200" cy="3581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236"/>
                <a:gridCol w="2651482"/>
                <a:gridCol w="2651482"/>
              </a:tblGrid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Sr.no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Faculty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No. Of staff Available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/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Science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250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/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Arts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150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/>
                        <a:t>Commerce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450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Medicine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289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Engineering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456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16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/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/>
                        <a:t>1595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1371600"/>
            <a:ext cx="5257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Table 1.1 Faculty Wise Available Staff in 2015-2016 Academic Session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1" y="1447797"/>
          <a:ext cx="7696197" cy="403860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15491"/>
                <a:gridCol w="1210495"/>
                <a:gridCol w="777265"/>
                <a:gridCol w="815491"/>
                <a:gridCol w="815491"/>
                <a:gridCol w="815491"/>
                <a:gridCol w="815491"/>
                <a:gridCol w="815491"/>
                <a:gridCol w="815491"/>
              </a:tblGrid>
              <a:tr h="531395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Table 1.2 Faculty wise male - female  staff 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1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Sr.no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Faculty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Teaching  Staff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non-Teaching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Male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Total [1]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Male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Total [2]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[1]+[2]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Science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Arts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Commerce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Medicine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863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Engineering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712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3139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923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966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1889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330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306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636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2525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Ways Table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Table(Manifold)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381996" cy="41909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85641"/>
                <a:gridCol w="869313"/>
                <a:gridCol w="869313"/>
                <a:gridCol w="869313"/>
                <a:gridCol w="558190"/>
                <a:gridCol w="558190"/>
                <a:gridCol w="558190"/>
                <a:gridCol w="585641"/>
                <a:gridCol w="585641"/>
                <a:gridCol w="585641"/>
                <a:gridCol w="585641"/>
                <a:gridCol w="585641"/>
                <a:gridCol w="585641"/>
              </a:tblGrid>
              <a:tr h="498931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Table 1.2 Faculty wise male - female  staff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14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Sr.no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Faculty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Teaching  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Non-Teaching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Male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Total 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Male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Total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[1]+[2]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/>
                        <a:t>Ph.D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    </a:t>
                      </a:r>
                      <a:r>
                        <a:rPr lang="en-US" sz="1100" u="none" strike="noStrike" dirty="0" err="1" smtClean="0"/>
                        <a:t>M.Phil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 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Ph.D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   </a:t>
                      </a:r>
                      <a:r>
                        <a:rPr lang="en-US" sz="1100" u="none" strike="noStrike" dirty="0" err="1" smtClean="0"/>
                        <a:t>M.Phil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  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Science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Commerce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Medicine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99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Engineering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9893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923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636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2525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Tabulation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Tabulation is useful to present data in attractive form</a:t>
            </a:r>
          </a:p>
          <a:p>
            <a:r>
              <a:rPr lang="en-US" dirty="0" smtClean="0"/>
              <a:t>Data is divided into different parts </a:t>
            </a:r>
          </a:p>
          <a:p>
            <a:r>
              <a:rPr lang="en-US" dirty="0" smtClean="0"/>
              <a:t>Each part has its own total and subtotal</a:t>
            </a:r>
          </a:p>
          <a:p>
            <a:r>
              <a:rPr lang="en-US" dirty="0" smtClean="0"/>
              <a:t>Relationship between different part can be easily known</a:t>
            </a:r>
          </a:p>
          <a:p>
            <a:r>
              <a:rPr lang="en-US" dirty="0" smtClean="0"/>
              <a:t>Once the data is tabulated, it can be easily presented in graphs</a:t>
            </a:r>
          </a:p>
          <a:p>
            <a:r>
              <a:rPr lang="en-US" dirty="0" smtClean="0"/>
              <a:t>We can apply different formula on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Tabulation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Table do not contain detail information ( some information is in hide state)</a:t>
            </a:r>
          </a:p>
          <a:p>
            <a:r>
              <a:rPr lang="en-US" dirty="0" smtClean="0"/>
              <a:t>Mostly numeric data is useful  for calculation and graphs</a:t>
            </a:r>
          </a:p>
          <a:p>
            <a:r>
              <a:rPr lang="en-US" dirty="0" smtClean="0"/>
              <a:t>Table must be designed under the guidance of experts</a:t>
            </a:r>
          </a:p>
          <a:p>
            <a:r>
              <a:rPr lang="en-US" dirty="0" smtClean="0"/>
              <a:t>Common person has to study it before use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376" y="1752600"/>
            <a:ext cx="64812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cap="none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</a:t>
            </a:r>
            <a:r>
              <a:rPr 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lot </a:t>
            </a:r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means  facts &amp; figures , raw information which is systematically gathered for the particular purpose from the various sources</a:t>
            </a:r>
          </a:p>
          <a:p>
            <a:endParaRPr lang="en-US" dirty="0" smtClean="0"/>
          </a:p>
          <a:p>
            <a:r>
              <a:rPr lang="en-US" dirty="0" smtClean="0"/>
              <a:t>Which has  </a:t>
            </a:r>
            <a:r>
              <a:rPr lang="en-US" dirty="0" smtClean="0"/>
              <a:t>to be systematically observe, record  and  organize</a:t>
            </a:r>
          </a:p>
          <a:p>
            <a:endParaRPr lang="en-US" dirty="0" smtClean="0"/>
          </a:p>
          <a:p>
            <a:r>
              <a:rPr lang="en-US" dirty="0" smtClean="0"/>
              <a:t>Data are the basic inputs to any decision.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classification of data means arrangement of data</a:t>
            </a:r>
          </a:p>
          <a:p>
            <a:r>
              <a:rPr lang="en-US" dirty="0" smtClean="0"/>
              <a:t>Presentation means exhibition  of data in clear and attractive manner, so that any one can understand  and analyze the data </a:t>
            </a:r>
          </a:p>
          <a:p>
            <a:r>
              <a:rPr lang="en-US" dirty="0" smtClean="0"/>
              <a:t>There are three different ways to present  the data</a:t>
            </a:r>
          </a:p>
          <a:p>
            <a:pPr marL="971550" lvl="1" indent="-514350"/>
            <a:r>
              <a:rPr lang="en-US" dirty="0" smtClean="0"/>
              <a:t>Textual presentation when data is small in number ( easy to write &amp; read) </a:t>
            </a:r>
          </a:p>
          <a:p>
            <a:pPr marL="971550" lvl="1" indent="-514350">
              <a:buNone/>
            </a:pPr>
            <a:r>
              <a:rPr lang="en-US" dirty="0" smtClean="0"/>
              <a:t>	Ex. Summarized data, comparative data</a:t>
            </a:r>
          </a:p>
          <a:p>
            <a:pPr marL="971550" lvl="1" indent="-514350">
              <a:buNone/>
            </a:pPr>
            <a:r>
              <a:rPr lang="en-US" dirty="0" smtClean="0"/>
              <a:t>	 (ex. problem solving  capacity in children, when we talk in terms of percentage, profit &amp; loss, probability ) 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</a:p>
          <a:p>
            <a:pPr marL="971550" lvl="1" indent="-514350">
              <a:buNone/>
            </a:pPr>
            <a:r>
              <a:rPr lang="en-US" dirty="0" smtClean="0"/>
              <a:t>	Use suitable, attractive, impressive data  for textual presentation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/>
            <a:r>
              <a:rPr lang="en-US" dirty="0" smtClean="0"/>
              <a:t>Tabular Presentation </a:t>
            </a:r>
          </a:p>
          <a:p>
            <a:pPr marL="971550" lvl="1" indent="-514350"/>
            <a:r>
              <a:rPr lang="en-US" dirty="0" smtClean="0"/>
              <a:t>Diagrammatic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DATA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Means original data </a:t>
            </a:r>
          </a:p>
          <a:p>
            <a:r>
              <a:rPr lang="en-US" dirty="0" smtClean="0"/>
              <a:t>Data which is collected first time</a:t>
            </a:r>
          </a:p>
          <a:p>
            <a:r>
              <a:rPr lang="en-US" dirty="0" smtClean="0"/>
              <a:t>Data which is useful for current studies and well for further studies</a:t>
            </a:r>
          </a:p>
          <a:p>
            <a:r>
              <a:rPr lang="en-US" dirty="0" smtClean="0"/>
              <a:t>The data which is collected from the field under the supervision of an investigator</a:t>
            </a:r>
          </a:p>
          <a:p>
            <a:r>
              <a:rPr lang="en-US" dirty="0" smtClean="0"/>
              <a:t>Ex. Your own questionnaire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gathered  or recorded for some other purpose</a:t>
            </a:r>
          </a:p>
          <a:p>
            <a:r>
              <a:rPr lang="en-US" dirty="0" smtClean="0"/>
              <a:t>Collected  for a different context</a:t>
            </a:r>
          </a:p>
          <a:p>
            <a:r>
              <a:rPr lang="en-US" dirty="0" smtClean="0"/>
              <a:t>It involves less cost, time and efforts </a:t>
            </a:r>
            <a:r>
              <a:rPr lang="en-US" sz="1400" dirty="0" smtClean="0"/>
              <a:t>( as some one has already taken lot of efforts for that and have spent a money and energy )</a:t>
            </a:r>
            <a:endParaRPr lang="en-US" dirty="0" smtClean="0"/>
          </a:p>
          <a:p>
            <a:r>
              <a:rPr lang="en-US" dirty="0" smtClean="0"/>
              <a:t>Ex. Annual reports, census reports, financial reports, journals etc…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Primary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Secondary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ordered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Data collection ……..</a:t>
            </a:r>
          </a:p>
          <a:p>
            <a:r>
              <a:rPr lang="en-US" dirty="0" smtClean="0"/>
              <a:t>The first step is to prepare the data in an systematic order</a:t>
            </a:r>
          </a:p>
          <a:p>
            <a:r>
              <a:rPr lang="en-US" dirty="0" smtClean="0"/>
              <a:t>Which is easy to understand  </a:t>
            </a:r>
          </a:p>
          <a:p>
            <a:r>
              <a:rPr lang="en-US" dirty="0" smtClean="0"/>
              <a:t>Study the  facts about the arrayed data</a:t>
            </a:r>
          </a:p>
          <a:p>
            <a:r>
              <a:rPr lang="en-US" dirty="0" smtClean="0"/>
              <a:t>Try to understand for what purpose this data is arranged ?</a:t>
            </a:r>
          </a:p>
          <a:p>
            <a:r>
              <a:rPr lang="en-US" dirty="0" smtClean="0"/>
              <a:t>Gradually </a:t>
            </a:r>
            <a:r>
              <a:rPr lang="en-US" dirty="0" smtClean="0"/>
              <a:t>look at the ordered data , so that you can visualize the out put from this data</a:t>
            </a:r>
          </a:p>
          <a:p>
            <a:r>
              <a:rPr lang="en-US" dirty="0" smtClean="0"/>
              <a:t>Your dream get shape and size ….once you apply statistical methods on it….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of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Classify the data  into different groups </a:t>
            </a:r>
          </a:p>
          <a:p>
            <a:pPr lvl="1"/>
            <a:r>
              <a:rPr lang="en-US" dirty="0" smtClean="0"/>
              <a:t>Under some common characteristic</a:t>
            </a:r>
          </a:p>
          <a:p>
            <a:pPr lvl="2"/>
            <a:r>
              <a:rPr lang="en-US" sz="2400" dirty="0" smtClean="0"/>
              <a:t>Geographical area wise</a:t>
            </a:r>
          </a:p>
          <a:p>
            <a:pPr lvl="2"/>
            <a:r>
              <a:rPr lang="en-US" sz="2400" dirty="0" smtClean="0"/>
              <a:t>Class wise</a:t>
            </a:r>
          </a:p>
          <a:p>
            <a:pPr lvl="2"/>
            <a:r>
              <a:rPr lang="en-US" sz="2400" dirty="0" smtClean="0"/>
              <a:t>Variable wise</a:t>
            </a:r>
          </a:p>
          <a:p>
            <a:pPr lvl="2"/>
            <a:r>
              <a:rPr lang="en-US" sz="2400" dirty="0" smtClean="0"/>
              <a:t>Population wise</a:t>
            </a:r>
          </a:p>
          <a:p>
            <a:pPr lvl="2"/>
            <a:r>
              <a:rPr lang="en-US" sz="2400" dirty="0" smtClean="0"/>
              <a:t>Time wise</a:t>
            </a:r>
          </a:p>
          <a:p>
            <a:pPr lvl="2"/>
            <a:r>
              <a:rPr lang="en-US" sz="2400" dirty="0" smtClean="0"/>
              <a:t>Date wise </a:t>
            </a:r>
          </a:p>
          <a:p>
            <a:pPr lvl="2"/>
            <a:r>
              <a:rPr lang="en-US" sz="2400" dirty="0" smtClean="0"/>
              <a:t>Gender wise </a:t>
            </a:r>
          </a:p>
          <a:p>
            <a:pPr lvl="2"/>
            <a:r>
              <a:rPr lang="en-US" sz="2400" dirty="0" smtClean="0"/>
              <a:t>Area  of interest wise etc…….</a:t>
            </a:r>
          </a:p>
          <a:p>
            <a:pPr lvl="2"/>
            <a:r>
              <a:rPr lang="en-US" sz="2400" dirty="0" smtClean="0"/>
              <a:t>Requirement of your research  topic …….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Arrayed data enables statistical treatment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Hypothesis can be formulated</a:t>
            </a:r>
          </a:p>
          <a:p>
            <a:r>
              <a:rPr lang="en-US" dirty="0" smtClean="0"/>
              <a:t>Average can be calculated</a:t>
            </a:r>
          </a:p>
          <a:p>
            <a:r>
              <a:rPr lang="en-US" dirty="0" smtClean="0"/>
              <a:t>Variations can be computed</a:t>
            </a:r>
          </a:p>
          <a:p>
            <a:r>
              <a:rPr lang="en-US" dirty="0" smtClean="0"/>
              <a:t>Forecasting can predicted  or  built</a:t>
            </a:r>
          </a:p>
          <a:p>
            <a:r>
              <a:rPr lang="en-US" dirty="0" smtClean="0"/>
              <a:t>Different statistical test can be applied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r>
              <a:rPr lang="en-US" dirty="0" smtClean="0"/>
              <a:t>Z-test</a:t>
            </a:r>
          </a:p>
          <a:p>
            <a:pPr lvl="1"/>
            <a:r>
              <a:rPr lang="en-US" dirty="0" err="1" smtClean="0"/>
              <a:t>TTest</a:t>
            </a:r>
            <a:endParaRPr lang="en-US" dirty="0" smtClean="0"/>
          </a:p>
          <a:p>
            <a:pPr lvl="1"/>
            <a:r>
              <a:rPr lang="en-US" dirty="0" smtClean="0"/>
              <a:t> etc……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TABULATION OF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should be compress into table </a:t>
            </a:r>
          </a:p>
          <a:p>
            <a:r>
              <a:rPr lang="en-US" dirty="0" smtClean="0"/>
              <a:t>A table is a systematic arrangement of statistical data in rows and columns</a:t>
            </a:r>
          </a:p>
          <a:p>
            <a:r>
              <a:rPr lang="en-US" dirty="0" smtClean="0"/>
              <a:t>Table should contain </a:t>
            </a:r>
          </a:p>
        </p:txBody>
      </p:sp>
      <p:pic>
        <p:nvPicPr>
          <p:cNvPr id="8" name="Picture 6" descr="Parts of an&#10;Ideal Table&#10;Table number&#10;Title&#10;Date&#10;Stubs&#10;or&#10;Row designations&#10;Column headings&#10;Or&#10;Captions&#10;Body of the table&#10;S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7315200" cy="326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057400"/>
          <a:ext cx="8305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 Simple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characteristic shown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2. Complex table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Two way table</a:t>
                      </a:r>
                    </a:p>
                    <a:p>
                      <a:pPr lvl="2"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Higher order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Two characters shows , either rows / columns is divided into two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Three or more characters</a:t>
                      </a:r>
                      <a:r>
                        <a:rPr lang="en-US" baseline="0" dirty="0" smtClean="0"/>
                        <a:t> are shown then such table is called as higher order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General and special purpose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Census reports or statistical</a:t>
                      </a:r>
                      <a:r>
                        <a:rPr lang="en-US" baseline="0" dirty="0" smtClean="0"/>
                        <a:t>  abstract of 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676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can be classified into three categories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3038987</TotalTime>
  <Words>801</Words>
  <Application>Microsoft Office PowerPoint</Application>
  <PresentationFormat>On-screen Show (4:3)</PresentationFormat>
  <Paragraphs>285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CLASSIFICATION AND TABULATION OF DATA </vt:lpstr>
      <vt:lpstr>What is data?</vt:lpstr>
      <vt:lpstr>Classification </vt:lpstr>
      <vt:lpstr>CLASSIFICATION OF DATA </vt:lpstr>
      <vt:lpstr>The ordered Array</vt:lpstr>
      <vt:lpstr>Grouping of data</vt:lpstr>
      <vt:lpstr>Arrayed data enables statistical treatment </vt:lpstr>
      <vt:lpstr>TABULATION OF DATA</vt:lpstr>
      <vt:lpstr>Classification of table</vt:lpstr>
      <vt:lpstr>Simple Table</vt:lpstr>
      <vt:lpstr>Two Ways Table </vt:lpstr>
      <vt:lpstr>Higher Order Table(Manifold)</vt:lpstr>
      <vt:lpstr>Importance of Tabulation </vt:lpstr>
      <vt:lpstr>Limitation of Tabulation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IICC</dc:creator>
  <cp:lastModifiedBy>IICC</cp:lastModifiedBy>
  <cp:revision>34</cp:revision>
  <dcterms:created xsi:type="dcterms:W3CDTF">2016-12-28T10:11:06Z</dcterms:created>
  <dcterms:modified xsi:type="dcterms:W3CDTF">2017-01-19T06:06:00Z</dcterms:modified>
</cp:coreProperties>
</file>