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8" r:id="rId3"/>
    <p:sldId id="279" r:id="rId4"/>
    <p:sldId id="280" r:id="rId5"/>
    <p:sldId id="281" r:id="rId6"/>
    <p:sldId id="310" r:id="rId7"/>
    <p:sldId id="311" r:id="rId8"/>
    <p:sldId id="312" r:id="rId9"/>
    <p:sldId id="315" r:id="rId10"/>
    <p:sldId id="314" r:id="rId11"/>
    <p:sldId id="313" r:id="rId12"/>
    <p:sldId id="308" r:id="rId13"/>
    <p:sldId id="309" r:id="rId14"/>
    <p:sldId id="282" r:id="rId15"/>
    <p:sldId id="283" r:id="rId16"/>
    <p:sldId id="284" r:id="rId17"/>
    <p:sldId id="316" r:id="rId18"/>
    <p:sldId id="285" r:id="rId19"/>
    <p:sldId id="286" r:id="rId20"/>
    <p:sldId id="287" r:id="rId21"/>
    <p:sldId id="306" r:id="rId22"/>
    <p:sldId id="307"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35" r:id="rId38"/>
    <p:sldId id="336" r:id="rId39"/>
    <p:sldId id="337" r:id="rId40"/>
    <p:sldId id="317" r:id="rId41"/>
    <p:sldId id="304" r:id="rId42"/>
    <p:sldId id="305" r:id="rId43"/>
    <p:sldId id="318" r:id="rId44"/>
    <p:sldId id="319" r:id="rId45"/>
    <p:sldId id="320" r:id="rId46"/>
    <p:sldId id="321" r:id="rId47"/>
    <p:sldId id="322" r:id="rId48"/>
    <p:sldId id="323" r:id="rId49"/>
    <p:sldId id="339" r:id="rId50"/>
    <p:sldId id="334" r:id="rId51"/>
    <p:sldId id="333" r:id="rId52"/>
    <p:sldId id="338" r:id="rId53"/>
    <p:sldId id="257" r:id="rId54"/>
    <p:sldId id="276" r:id="rId55"/>
    <p:sldId id="258" r:id="rId56"/>
    <p:sldId id="259" r:id="rId57"/>
    <p:sldId id="324" r:id="rId58"/>
    <p:sldId id="325" r:id="rId59"/>
    <p:sldId id="340" r:id="rId60"/>
    <p:sldId id="326" r:id="rId61"/>
    <p:sldId id="341" r:id="rId62"/>
    <p:sldId id="327" r:id="rId63"/>
    <p:sldId id="328" r:id="rId64"/>
    <p:sldId id="329" r:id="rId65"/>
    <p:sldId id="330" r:id="rId66"/>
    <p:sldId id="331" r:id="rId67"/>
    <p:sldId id="332" r:id="rId68"/>
    <p:sldId id="277" r:id="rId69"/>
    <p:sldId id="260" r:id="rId70"/>
    <p:sldId id="261" r:id="rId71"/>
    <p:sldId id="343" r:id="rId72"/>
    <p:sldId id="262" r:id="rId73"/>
    <p:sldId id="263" r:id="rId74"/>
    <p:sldId id="264" r:id="rId75"/>
    <p:sldId id="265" r:id="rId76"/>
    <p:sldId id="266" r:id="rId77"/>
    <p:sldId id="267" r:id="rId78"/>
    <p:sldId id="268" r:id="rId79"/>
    <p:sldId id="269" r:id="rId80"/>
    <p:sldId id="270" r:id="rId81"/>
    <p:sldId id="272" r:id="rId82"/>
    <p:sldId id="273" r:id="rId83"/>
    <p:sldId id="274" r:id="rId84"/>
    <p:sldId id="271" r:id="rId85"/>
    <p:sldId id="342" r:id="rId86"/>
    <p:sldId id="344"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CA4DCB-BAD3-4F50-9347-411438119F7E}" type="datetimeFigureOut">
              <a:rPr lang="en-IN" smtClean="0"/>
              <a:t>14-03-2021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9EB12-8CFB-454F-84AF-6AF0C596DF3F}" type="slidenum">
              <a:rPr lang="en-IN" smtClean="0"/>
              <a:t>‹#›</a:t>
            </a:fld>
            <a:endParaRPr lang="en-IN"/>
          </a:p>
        </p:txBody>
      </p:sp>
    </p:spTree>
    <p:extLst>
      <p:ext uri="{BB962C8B-B14F-4D97-AF65-F5344CB8AC3E}">
        <p14:creationId xmlns:p14="http://schemas.microsoft.com/office/powerpoint/2010/main" val="368921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https://www.javatpoint.com/dbms-third-normal-form</a:t>
            </a:r>
            <a:endParaRPr lang="en-IN" dirty="0"/>
          </a:p>
        </p:txBody>
      </p:sp>
      <p:sp>
        <p:nvSpPr>
          <p:cNvPr id="4" name="Slide Number Placeholder 3"/>
          <p:cNvSpPr>
            <a:spLocks noGrp="1"/>
          </p:cNvSpPr>
          <p:nvPr>
            <p:ph type="sldNum" sz="quarter" idx="10"/>
          </p:nvPr>
        </p:nvSpPr>
        <p:spPr/>
        <p:txBody>
          <a:bodyPr/>
          <a:lstStyle/>
          <a:p>
            <a:fld id="{CD79EB12-8CFB-454F-84AF-6AF0C596DF3F}" type="slidenum">
              <a:rPr lang="en-IN" smtClean="0"/>
              <a:t>2</a:t>
            </a:fld>
            <a:endParaRPr lang="en-IN"/>
          </a:p>
        </p:txBody>
      </p:sp>
    </p:spTree>
    <p:extLst>
      <p:ext uri="{BB962C8B-B14F-4D97-AF65-F5344CB8AC3E}">
        <p14:creationId xmlns:p14="http://schemas.microsoft.com/office/powerpoint/2010/main" val="324843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79EB12-8CFB-454F-84AF-6AF0C596DF3F}" type="slidenum">
              <a:rPr lang="en-IN" smtClean="0"/>
              <a:t>44</a:t>
            </a:fld>
            <a:endParaRPr lang="en-IN"/>
          </a:p>
        </p:txBody>
      </p:sp>
    </p:spTree>
    <p:extLst>
      <p:ext uri="{BB962C8B-B14F-4D97-AF65-F5344CB8AC3E}">
        <p14:creationId xmlns:p14="http://schemas.microsoft.com/office/powerpoint/2010/main" val="283045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heuristic =</a:t>
            </a:r>
            <a:r>
              <a:rPr lang="en-US" b="1" dirty="0" err="1" smtClean="0"/>
              <a:t>anumanit</a:t>
            </a:r>
            <a:r>
              <a:rPr lang="en-US" b="1" dirty="0" smtClean="0"/>
              <a:t>= </a:t>
            </a:r>
            <a:r>
              <a:rPr lang="en-US" b="1" dirty="0" err="1" smtClean="0"/>
              <a:t>anuwanshik</a:t>
            </a:r>
            <a:endParaRPr lang="en-US" b="1" dirty="0" smtClean="0"/>
          </a:p>
          <a:p>
            <a:endParaRPr lang="en-IN" dirty="0"/>
          </a:p>
        </p:txBody>
      </p:sp>
      <p:sp>
        <p:nvSpPr>
          <p:cNvPr id="4" name="Slide Number Placeholder 3"/>
          <p:cNvSpPr>
            <a:spLocks noGrp="1"/>
          </p:cNvSpPr>
          <p:nvPr>
            <p:ph type="sldNum" sz="quarter" idx="10"/>
          </p:nvPr>
        </p:nvSpPr>
        <p:spPr/>
        <p:txBody>
          <a:bodyPr/>
          <a:lstStyle/>
          <a:p>
            <a:fld id="{CD79EB12-8CFB-454F-84AF-6AF0C596DF3F}" type="slidenum">
              <a:rPr lang="en-IN" smtClean="0"/>
              <a:t>74</a:t>
            </a:fld>
            <a:endParaRPr lang="en-IN"/>
          </a:p>
        </p:txBody>
      </p:sp>
    </p:spTree>
    <p:extLst>
      <p:ext uri="{BB962C8B-B14F-4D97-AF65-F5344CB8AC3E}">
        <p14:creationId xmlns:p14="http://schemas.microsoft.com/office/powerpoint/2010/main" val="115946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79EB12-8CFB-454F-84AF-6AF0C596DF3F}" type="slidenum">
              <a:rPr lang="en-IN" smtClean="0"/>
              <a:t>83</a:t>
            </a:fld>
            <a:endParaRPr lang="en-IN"/>
          </a:p>
        </p:txBody>
      </p:sp>
    </p:spTree>
    <p:extLst>
      <p:ext uri="{BB962C8B-B14F-4D97-AF65-F5344CB8AC3E}">
        <p14:creationId xmlns:p14="http://schemas.microsoft.com/office/powerpoint/2010/main" val="174199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D6CAE0-43EB-4693-A8FE-E753E99194CA}"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6CAE0-43EB-4693-A8FE-E753E99194CA}"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6CAE0-43EB-4693-A8FE-E753E99194CA}"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6CAE0-43EB-4693-A8FE-E753E99194CA}"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D6CAE0-43EB-4693-A8FE-E753E99194CA}" type="datetimeFigureOut">
              <a:rPr lang="en-US" smtClean="0"/>
              <a:pPr/>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D6CAE0-43EB-4693-A8FE-E753E99194CA}"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D6CAE0-43EB-4693-A8FE-E753E99194CA}" type="datetimeFigureOut">
              <a:rPr lang="en-US" smtClean="0"/>
              <a:pPr/>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D6CAE0-43EB-4693-A8FE-E753E99194CA}" type="datetimeFigureOut">
              <a:rPr lang="en-US" smtClean="0"/>
              <a:pPr/>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6CAE0-43EB-4693-A8FE-E753E99194CA}" type="datetimeFigureOut">
              <a:rPr lang="en-US" smtClean="0"/>
              <a:pPr/>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6CAE0-43EB-4693-A8FE-E753E99194CA}"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6CAE0-43EB-4693-A8FE-E753E99194CA}" type="datetimeFigureOut">
              <a:rPr lang="en-US" smtClean="0"/>
              <a:pPr/>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A6230-E5CF-4911-9422-39F9FF7C52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6CAE0-43EB-4693-A8FE-E753E99194CA}" type="datetimeFigureOut">
              <a:rPr lang="en-US" smtClean="0"/>
              <a:pPr/>
              <a:t>3/14/2021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A6230-E5CF-4911-9422-39F9FF7C52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dbms-functional-dependenc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processing </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Manjiree</a:t>
            </a:r>
            <a:r>
              <a:rPr lang="en-US" dirty="0" smtClean="0"/>
              <a:t> </a:t>
            </a:r>
            <a:r>
              <a:rPr lang="en-US" dirty="0" err="1" smtClean="0"/>
              <a:t>Vyawahare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b="1" dirty="0"/>
              <a:t>Why do you need a foreign key?</a:t>
            </a:r>
          </a:p>
          <a:p>
            <a:r>
              <a:rPr lang="en-IN" dirty="0"/>
              <a:t>Suppose, a novice inserts a record in Table B such as</a:t>
            </a:r>
          </a:p>
          <a:p>
            <a:r>
              <a:rPr lang="en-IN" dirty="0"/>
              <a:t>You will only be able to insert values into your foreign key that exist in the unique key in the parent table. This helps in referential integrity. </a:t>
            </a:r>
          </a:p>
          <a:p>
            <a:r>
              <a:rPr lang="en-IN" dirty="0"/>
              <a:t>The above problem can be overcome by declaring membership id  from Table2  as foreign key of membership id from Table1</a:t>
            </a:r>
          </a:p>
          <a:p>
            <a:r>
              <a:rPr lang="en-IN" dirty="0"/>
              <a:t>Now, if somebody tries to insert a value in the membership id field that does not exist in the parent table, an error will be shown!</a:t>
            </a:r>
          </a:p>
          <a:p>
            <a:endParaRPr lang="en-IN" dirty="0"/>
          </a:p>
        </p:txBody>
      </p:sp>
    </p:spTree>
    <p:extLst>
      <p:ext uri="{BB962C8B-B14F-4D97-AF65-F5344CB8AC3E}">
        <p14:creationId xmlns:p14="http://schemas.microsoft.com/office/powerpoint/2010/main" val="247254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199"/>
            <a:ext cx="8229600" cy="4525963"/>
          </a:xfrm>
        </p:spPr>
        <p:txBody>
          <a:bodyPr/>
          <a:lstStyle/>
          <a:p>
            <a:r>
              <a:rPr lang="en-IN" b="1" dirty="0"/>
              <a:t>What are transitive functional dependencies?</a:t>
            </a:r>
          </a:p>
          <a:p>
            <a:r>
              <a:rPr lang="en-IN" dirty="0"/>
              <a:t>A transitive </a:t>
            </a:r>
            <a:r>
              <a:rPr lang="en-IN" dirty="0">
                <a:hlinkClick r:id="rId2"/>
              </a:rPr>
              <a:t>functional dependency</a:t>
            </a:r>
            <a:r>
              <a:rPr lang="en-IN" dirty="0"/>
              <a:t> is when changing a non-key column, might cause any of the other non-key columns to change</a:t>
            </a:r>
          </a:p>
          <a:p>
            <a:r>
              <a:rPr lang="en-IN" dirty="0"/>
              <a:t>Consider the table 1. Changing the non-key column Full Name may change Salutation.</a:t>
            </a:r>
          </a:p>
          <a:p>
            <a:r>
              <a:rPr lang="en-IN" dirty="0" smtClean="0"/>
              <a:t/>
            </a:r>
            <a:br>
              <a:rPr lang="en-IN" dirty="0" smtClean="0"/>
            </a:b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2000"/>
            <a:ext cx="61912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20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Form which is a simple storage of data : called as database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4286619"/>
              </p:ext>
            </p:extLst>
          </p:nvPr>
        </p:nvGraphicFramePr>
        <p:xfrm>
          <a:off x="381000" y="914400"/>
          <a:ext cx="8305800" cy="5883784"/>
        </p:xfrm>
        <a:graphic>
          <a:graphicData uri="http://schemas.openxmlformats.org/drawingml/2006/table">
            <a:tbl>
              <a:tblPr firstRow="1" bandRow="1">
                <a:tableStyleId>{5C22544A-7EE6-4342-B048-85BDC9FD1C3A}</a:tableStyleId>
              </a:tblPr>
              <a:tblGrid>
                <a:gridCol w="1384300"/>
                <a:gridCol w="1384300"/>
                <a:gridCol w="922867"/>
                <a:gridCol w="1307395"/>
                <a:gridCol w="1922638"/>
                <a:gridCol w="1384300"/>
              </a:tblGrid>
              <a:tr h="617772">
                <a:tc>
                  <a:txBody>
                    <a:bodyPr/>
                    <a:lstStyle/>
                    <a:p>
                      <a:r>
                        <a:rPr lang="en-IN" dirty="0" smtClean="0"/>
                        <a:t>Account Number [</a:t>
                      </a:r>
                      <a:r>
                        <a:rPr lang="en-IN" dirty="0" err="1" smtClean="0"/>
                        <a:t>pk</a:t>
                      </a:r>
                      <a:r>
                        <a:rPr lang="en-IN" dirty="0" smtClean="0"/>
                        <a:t>]</a:t>
                      </a:r>
                      <a:endParaRPr lang="en-IN" dirty="0"/>
                    </a:p>
                  </a:txBody>
                  <a:tcPr/>
                </a:tc>
                <a:tc>
                  <a:txBody>
                    <a:bodyPr/>
                    <a:lstStyle/>
                    <a:p>
                      <a:r>
                        <a:rPr lang="en-IN" dirty="0" smtClean="0"/>
                        <a:t>Name</a:t>
                      </a:r>
                      <a:endParaRPr lang="en-IN" dirty="0"/>
                    </a:p>
                  </a:txBody>
                  <a:tcPr/>
                </a:tc>
                <a:tc>
                  <a:txBody>
                    <a:bodyPr/>
                    <a:lstStyle/>
                    <a:p>
                      <a:r>
                        <a:rPr lang="en-IN" dirty="0" smtClean="0"/>
                        <a:t>Address</a:t>
                      </a:r>
                      <a:endParaRPr lang="en-IN" dirty="0"/>
                    </a:p>
                  </a:txBody>
                  <a:tcPr/>
                </a:tc>
                <a:tc>
                  <a:txBody>
                    <a:bodyPr/>
                    <a:lstStyle/>
                    <a:p>
                      <a:r>
                        <a:rPr lang="en-IN" dirty="0" smtClean="0"/>
                        <a:t>City</a:t>
                      </a:r>
                      <a:endParaRPr lang="en-IN" dirty="0"/>
                    </a:p>
                  </a:txBody>
                  <a:tcPr/>
                </a:tc>
                <a:tc>
                  <a:txBody>
                    <a:bodyPr/>
                    <a:lstStyle/>
                    <a:p>
                      <a:r>
                        <a:rPr lang="en-IN" dirty="0" smtClean="0"/>
                        <a:t>Phone number</a:t>
                      </a:r>
                      <a:endParaRPr lang="en-IN" dirty="0"/>
                    </a:p>
                  </a:txBody>
                  <a:tcPr/>
                </a:tc>
                <a:tc>
                  <a:txBody>
                    <a:bodyPr/>
                    <a:lstStyle/>
                    <a:p>
                      <a:r>
                        <a:rPr lang="en-IN" dirty="0" smtClean="0"/>
                        <a:t>Amount </a:t>
                      </a:r>
                      <a:endParaRPr lang="en-IN" dirty="0"/>
                    </a:p>
                  </a:txBody>
                  <a:tcPr/>
                </a:tc>
              </a:tr>
              <a:tr h="357915">
                <a:tc>
                  <a:txBody>
                    <a:bodyPr/>
                    <a:lstStyle/>
                    <a:p>
                      <a:r>
                        <a:rPr lang="en-IN" dirty="0" smtClean="0"/>
                        <a:t>1</a:t>
                      </a:r>
                      <a:endParaRPr lang="en-IN" dirty="0"/>
                    </a:p>
                  </a:txBody>
                  <a:tcPr/>
                </a:tc>
                <a:tc>
                  <a:txBody>
                    <a:bodyPr/>
                    <a:lstStyle/>
                    <a:p>
                      <a:r>
                        <a:rPr lang="en-IN" dirty="0" err="1" smtClean="0"/>
                        <a:t>aniket</a:t>
                      </a:r>
                      <a:endParaRPr lang="en-IN" dirty="0"/>
                    </a:p>
                  </a:txBody>
                  <a:tcPr/>
                </a:tc>
                <a:tc>
                  <a:txBody>
                    <a:bodyPr/>
                    <a:lstStyle/>
                    <a:p>
                      <a:r>
                        <a:rPr lang="en-IN" dirty="0" err="1" smtClean="0"/>
                        <a:t>Abcd</a:t>
                      </a:r>
                      <a:endParaRPr lang="en-IN" dirty="0"/>
                    </a:p>
                  </a:txBody>
                  <a:tcPr/>
                </a:tc>
                <a:tc>
                  <a:txBody>
                    <a:bodyPr/>
                    <a:lstStyle/>
                    <a:p>
                      <a:r>
                        <a:rPr lang="en-IN" dirty="0" smtClean="0"/>
                        <a:t>NAGPUR</a:t>
                      </a:r>
                      <a:endParaRPr lang="en-IN" dirty="0"/>
                    </a:p>
                  </a:txBody>
                  <a:tcPr/>
                </a:tc>
                <a:tc>
                  <a:txBody>
                    <a:bodyPr/>
                    <a:lstStyle/>
                    <a:p>
                      <a:r>
                        <a:rPr lang="en-IN" dirty="0" smtClean="0"/>
                        <a:t>455542</a:t>
                      </a:r>
                      <a:endParaRPr lang="en-IN" dirty="0"/>
                    </a:p>
                  </a:txBody>
                  <a:tcPr/>
                </a:tc>
                <a:tc>
                  <a:txBody>
                    <a:bodyPr/>
                    <a:lstStyle/>
                    <a:p>
                      <a:r>
                        <a:rPr lang="en-IN" dirty="0" smtClean="0"/>
                        <a:t>5000</a:t>
                      </a:r>
                      <a:endParaRPr lang="en-IN" dirty="0"/>
                    </a:p>
                  </a:txBody>
                  <a:tcPr/>
                </a:tc>
              </a:tr>
              <a:tr h="357915">
                <a:tc>
                  <a:txBody>
                    <a:bodyPr/>
                    <a:lstStyle/>
                    <a:p>
                      <a:r>
                        <a:rPr lang="en-IN" dirty="0" smtClean="0"/>
                        <a:t>2</a:t>
                      </a:r>
                      <a:endParaRPr lang="en-IN" dirty="0"/>
                    </a:p>
                  </a:txBody>
                  <a:tcPr/>
                </a:tc>
                <a:tc>
                  <a:txBody>
                    <a:bodyPr/>
                    <a:lstStyle/>
                    <a:p>
                      <a:r>
                        <a:rPr lang="en-IN" dirty="0" err="1" smtClean="0"/>
                        <a:t>shivani</a:t>
                      </a:r>
                      <a:endParaRPr lang="en-IN" dirty="0"/>
                    </a:p>
                  </a:txBody>
                  <a:tcPr/>
                </a:tc>
                <a:tc>
                  <a:txBody>
                    <a:bodyPr/>
                    <a:lstStyle/>
                    <a:p>
                      <a:r>
                        <a:rPr lang="en-IN" dirty="0" err="1" smtClean="0"/>
                        <a:t>Efgh</a:t>
                      </a:r>
                      <a:endParaRPr lang="en-IN" dirty="0"/>
                    </a:p>
                  </a:txBody>
                  <a:tcPr/>
                </a:tc>
                <a:tc>
                  <a:txBody>
                    <a:bodyPr/>
                    <a:lstStyle/>
                    <a:p>
                      <a:r>
                        <a:rPr lang="en-IN" dirty="0" smtClean="0"/>
                        <a:t>AMRAVATI</a:t>
                      </a:r>
                      <a:endParaRPr lang="en-IN" dirty="0"/>
                    </a:p>
                  </a:txBody>
                  <a:tcPr/>
                </a:tc>
                <a:tc>
                  <a:txBody>
                    <a:bodyPr/>
                    <a:lstStyle/>
                    <a:p>
                      <a:r>
                        <a:rPr lang="en-IN" dirty="0" smtClean="0"/>
                        <a:t>4445242</a:t>
                      </a:r>
                      <a:endParaRPr lang="en-IN" dirty="0"/>
                    </a:p>
                  </a:txBody>
                  <a:tcPr/>
                </a:tc>
                <a:tc>
                  <a:txBody>
                    <a:bodyPr/>
                    <a:lstStyle/>
                    <a:p>
                      <a:r>
                        <a:rPr lang="en-IN" dirty="0" smtClean="0"/>
                        <a:t>5000</a:t>
                      </a:r>
                      <a:endParaRPr lang="en-IN" dirty="0"/>
                    </a:p>
                  </a:txBody>
                  <a:tcPr/>
                </a:tc>
              </a:tr>
              <a:tr h="357915">
                <a:tc>
                  <a:txBody>
                    <a:bodyPr/>
                    <a:lstStyle/>
                    <a:p>
                      <a:r>
                        <a:rPr lang="en-IN" dirty="0" smtClean="0"/>
                        <a:t>3</a:t>
                      </a:r>
                      <a:endParaRPr lang="en-IN" dirty="0"/>
                    </a:p>
                  </a:txBody>
                  <a:tcPr/>
                </a:tc>
                <a:tc>
                  <a:txBody>
                    <a:bodyPr/>
                    <a:lstStyle/>
                    <a:p>
                      <a:r>
                        <a:rPr lang="en-IN" dirty="0" err="1" smtClean="0"/>
                        <a:t>Divya</a:t>
                      </a:r>
                      <a:endParaRPr lang="en-IN" dirty="0"/>
                    </a:p>
                  </a:txBody>
                  <a:tcPr/>
                </a:tc>
                <a:tc>
                  <a:txBody>
                    <a:bodyPr/>
                    <a:lstStyle/>
                    <a:p>
                      <a:r>
                        <a:rPr lang="en-IN" dirty="0" err="1" smtClean="0"/>
                        <a:t>Hijk</a:t>
                      </a:r>
                      <a:endParaRPr lang="en-IN" dirty="0"/>
                    </a:p>
                  </a:txBody>
                  <a:tcPr/>
                </a:tc>
                <a:tc>
                  <a:txBody>
                    <a:bodyPr/>
                    <a:lstStyle/>
                    <a:p>
                      <a:r>
                        <a:rPr lang="en-IN" dirty="0" smtClean="0"/>
                        <a:t>AKOLA</a:t>
                      </a:r>
                      <a:endParaRPr lang="en-IN" dirty="0"/>
                    </a:p>
                  </a:txBody>
                  <a:tcPr/>
                </a:tc>
                <a:tc>
                  <a:txBody>
                    <a:bodyPr/>
                    <a:lstStyle/>
                    <a:p>
                      <a:r>
                        <a:rPr lang="en-IN" dirty="0" smtClean="0"/>
                        <a:t>676575667</a:t>
                      </a:r>
                      <a:endParaRPr lang="en-IN" dirty="0"/>
                    </a:p>
                  </a:txBody>
                  <a:tcPr/>
                </a:tc>
                <a:tc>
                  <a:txBody>
                    <a:bodyPr/>
                    <a:lstStyle/>
                    <a:p>
                      <a:r>
                        <a:rPr lang="en-IN" dirty="0" smtClean="0"/>
                        <a:t>5000</a:t>
                      </a:r>
                      <a:endParaRPr lang="en-IN" dirty="0"/>
                    </a:p>
                  </a:txBody>
                  <a:tcPr/>
                </a:tc>
              </a:tr>
              <a:tr h="357915">
                <a:tc>
                  <a:txBody>
                    <a:bodyPr/>
                    <a:lstStyle/>
                    <a:p>
                      <a:r>
                        <a:rPr lang="en-IN" dirty="0" smtClean="0"/>
                        <a:t>4</a:t>
                      </a:r>
                      <a:endParaRPr lang="en-IN" dirty="0"/>
                    </a:p>
                  </a:txBody>
                  <a:tcPr/>
                </a:tc>
                <a:tc>
                  <a:txBody>
                    <a:bodyPr/>
                    <a:lstStyle/>
                    <a:p>
                      <a:r>
                        <a:rPr lang="en-IN" dirty="0" smtClean="0"/>
                        <a:t>Aadya</a:t>
                      </a:r>
                      <a:endParaRPr lang="en-IN" dirty="0"/>
                    </a:p>
                  </a:txBody>
                  <a:tcPr/>
                </a:tc>
                <a:tc>
                  <a:txBody>
                    <a:bodyPr/>
                    <a:lstStyle/>
                    <a:p>
                      <a:r>
                        <a:rPr lang="en-IN" dirty="0" err="1" smtClean="0"/>
                        <a:t>Lmnop</a:t>
                      </a:r>
                      <a:endParaRPr lang="en-IN" dirty="0"/>
                    </a:p>
                  </a:txBody>
                  <a:tcPr/>
                </a:tc>
                <a:tc>
                  <a:txBody>
                    <a:bodyPr/>
                    <a:lstStyle/>
                    <a:p>
                      <a:r>
                        <a:rPr lang="en-IN" dirty="0" smtClean="0"/>
                        <a:t>WARDHA</a:t>
                      </a:r>
                      <a:endParaRPr lang="en-IN" dirty="0"/>
                    </a:p>
                  </a:txBody>
                  <a:tcPr/>
                </a:tc>
                <a:tc>
                  <a:txBody>
                    <a:bodyPr/>
                    <a:lstStyle/>
                    <a:p>
                      <a:r>
                        <a:rPr lang="en-IN" dirty="0" smtClean="0"/>
                        <a:t>767557567</a:t>
                      </a:r>
                      <a:endParaRPr lang="en-IN" dirty="0"/>
                    </a:p>
                  </a:txBody>
                  <a:tcPr/>
                </a:tc>
                <a:tc>
                  <a:txBody>
                    <a:bodyPr/>
                    <a:lstStyle/>
                    <a:p>
                      <a:r>
                        <a:rPr lang="en-IN" dirty="0" smtClean="0"/>
                        <a:t>5000</a:t>
                      </a:r>
                      <a:endParaRPr lang="en-IN" dirty="0"/>
                    </a:p>
                  </a:txBody>
                  <a:tcPr/>
                </a:tc>
              </a:tr>
              <a:tr h="671704">
                <a:tc>
                  <a:txBody>
                    <a:bodyPr/>
                    <a:lstStyle/>
                    <a:p>
                      <a:r>
                        <a:rPr lang="en-IN" dirty="0" smtClean="0"/>
                        <a:t>5</a:t>
                      </a:r>
                      <a:endParaRPr lang="en-IN" dirty="0"/>
                    </a:p>
                  </a:txBody>
                  <a:tcPr/>
                </a:tc>
                <a:tc>
                  <a:txBody>
                    <a:bodyPr/>
                    <a:lstStyle/>
                    <a:p>
                      <a:r>
                        <a:rPr lang="en-IN" dirty="0" smtClean="0"/>
                        <a:t>Nikhil</a:t>
                      </a:r>
                      <a:endParaRPr lang="en-IN" dirty="0"/>
                    </a:p>
                  </a:txBody>
                  <a:tcPr/>
                </a:tc>
                <a:tc>
                  <a:txBody>
                    <a:bodyPr/>
                    <a:lstStyle/>
                    <a:p>
                      <a:r>
                        <a:rPr lang="en-IN" dirty="0" smtClean="0"/>
                        <a:t>Ram</a:t>
                      </a:r>
                      <a:r>
                        <a:rPr lang="en-IN" baseline="0" dirty="0" smtClean="0"/>
                        <a:t> </a:t>
                      </a:r>
                      <a:r>
                        <a:rPr lang="en-IN" baseline="0" dirty="0" err="1" smtClean="0"/>
                        <a:t>nagar</a:t>
                      </a:r>
                      <a:r>
                        <a:rPr lang="en-IN" baseline="0" dirty="0" smtClean="0"/>
                        <a:t> </a:t>
                      </a:r>
                      <a:endParaRPr lang="en-IN" dirty="0"/>
                    </a:p>
                  </a:txBody>
                  <a:tcPr/>
                </a:tc>
                <a:tc>
                  <a:txBody>
                    <a:bodyPr/>
                    <a:lstStyle/>
                    <a:p>
                      <a:r>
                        <a:rPr lang="en-IN" dirty="0" smtClean="0"/>
                        <a:t>CHANDRAPUR</a:t>
                      </a:r>
                      <a:endParaRPr lang="en-IN" dirty="0"/>
                    </a:p>
                  </a:txBody>
                  <a:tcPr/>
                </a:tc>
                <a:tc>
                  <a:txBody>
                    <a:bodyPr/>
                    <a:lstStyle/>
                    <a:p>
                      <a:r>
                        <a:rPr lang="en-IN" dirty="0" smtClean="0"/>
                        <a:t>6576575767</a:t>
                      </a:r>
                      <a:endParaRPr lang="en-IN" dirty="0"/>
                    </a:p>
                  </a:txBody>
                  <a:tcPr/>
                </a:tc>
                <a:tc>
                  <a:txBody>
                    <a:bodyPr/>
                    <a:lstStyle/>
                    <a:p>
                      <a:r>
                        <a:rPr lang="en-IN" dirty="0" smtClean="0"/>
                        <a:t>5000</a:t>
                      </a:r>
                      <a:endParaRPr lang="en-IN" dirty="0"/>
                    </a:p>
                  </a:txBody>
                  <a:tcPr/>
                </a:tc>
              </a:tr>
              <a:tr h="357915">
                <a:tc>
                  <a:txBody>
                    <a:bodyPr/>
                    <a:lstStyle/>
                    <a:p>
                      <a:r>
                        <a:rPr lang="en-IN" dirty="0" smtClean="0"/>
                        <a:t>6</a:t>
                      </a:r>
                      <a:endParaRPr lang="en-IN" dirty="0"/>
                    </a:p>
                  </a:txBody>
                  <a:tcPr/>
                </a:tc>
                <a:tc>
                  <a:txBody>
                    <a:bodyPr/>
                    <a:lstStyle/>
                    <a:p>
                      <a:r>
                        <a:rPr lang="en-IN" dirty="0" smtClean="0"/>
                        <a:t>Saurabh</a:t>
                      </a:r>
                      <a:endParaRPr lang="en-IN" dirty="0"/>
                    </a:p>
                  </a:txBody>
                  <a:tcPr/>
                </a:tc>
                <a:tc>
                  <a:txBody>
                    <a:bodyPr/>
                    <a:lstStyle/>
                    <a:p>
                      <a:r>
                        <a:rPr lang="en-IN" dirty="0" err="1" smtClean="0"/>
                        <a:t>Uvwx</a:t>
                      </a:r>
                      <a:endParaRPr lang="en-IN" dirty="0"/>
                    </a:p>
                  </a:txBody>
                  <a:tcPr/>
                </a:tc>
                <a:tc>
                  <a:txBody>
                    <a:bodyPr/>
                    <a:lstStyle/>
                    <a:p>
                      <a:r>
                        <a:rPr lang="en-IN" dirty="0" smtClean="0"/>
                        <a:t>NAGPUR</a:t>
                      </a:r>
                      <a:endParaRPr lang="en-IN" dirty="0"/>
                    </a:p>
                  </a:txBody>
                  <a:tcPr/>
                </a:tc>
                <a:tc>
                  <a:txBody>
                    <a:bodyPr/>
                    <a:lstStyle/>
                    <a:p>
                      <a:r>
                        <a:rPr lang="en-IN" dirty="0" smtClean="0"/>
                        <a:t>567575675657</a:t>
                      </a:r>
                      <a:endParaRPr lang="en-IN" dirty="0"/>
                    </a:p>
                  </a:txBody>
                  <a:tcPr/>
                </a:tc>
                <a:tc>
                  <a:txBody>
                    <a:bodyPr/>
                    <a:lstStyle/>
                    <a:p>
                      <a:r>
                        <a:rPr lang="en-IN" dirty="0" smtClean="0"/>
                        <a:t>5000</a:t>
                      </a:r>
                      <a:endParaRPr lang="en-IN" dirty="0"/>
                    </a:p>
                  </a:txBody>
                  <a:tcPr/>
                </a:tc>
              </a:tr>
              <a:tr h="357915">
                <a:tc>
                  <a:txBody>
                    <a:bodyPr/>
                    <a:lstStyle/>
                    <a:p>
                      <a:r>
                        <a:rPr lang="en-IN" dirty="0" smtClean="0"/>
                        <a:t>7</a:t>
                      </a:r>
                      <a:endParaRPr lang="en-IN" dirty="0"/>
                    </a:p>
                  </a:txBody>
                  <a:tcPr/>
                </a:tc>
                <a:tc>
                  <a:txBody>
                    <a:bodyPr/>
                    <a:lstStyle/>
                    <a:p>
                      <a:r>
                        <a:rPr lang="en-IN" dirty="0" err="1" smtClean="0"/>
                        <a:t>gargi</a:t>
                      </a:r>
                      <a:endParaRPr lang="en-IN" dirty="0"/>
                    </a:p>
                  </a:txBody>
                  <a:tcPr/>
                </a:tc>
                <a:tc>
                  <a:txBody>
                    <a:bodyPr/>
                    <a:lstStyle/>
                    <a:p>
                      <a:r>
                        <a:rPr lang="en-IN" dirty="0" err="1" smtClean="0"/>
                        <a:t>Abcd</a:t>
                      </a:r>
                      <a:endParaRPr lang="en-IN" dirty="0"/>
                    </a:p>
                  </a:txBody>
                  <a:tcPr/>
                </a:tc>
                <a:tc>
                  <a:txBody>
                    <a:bodyPr/>
                    <a:lstStyle/>
                    <a:p>
                      <a:r>
                        <a:rPr lang="en-IN" dirty="0" smtClean="0"/>
                        <a:t>AMRAVATI</a:t>
                      </a:r>
                      <a:endParaRPr lang="en-IN" dirty="0"/>
                    </a:p>
                  </a:txBody>
                  <a:tcPr/>
                </a:tc>
                <a:tc>
                  <a:txBody>
                    <a:bodyPr/>
                    <a:lstStyle/>
                    <a:p>
                      <a:r>
                        <a:rPr lang="en-IN" dirty="0" smtClean="0"/>
                        <a:t>6576577</a:t>
                      </a:r>
                      <a:endParaRPr lang="en-IN" dirty="0"/>
                    </a:p>
                  </a:txBody>
                  <a:tcPr/>
                </a:tc>
                <a:tc>
                  <a:txBody>
                    <a:bodyPr/>
                    <a:lstStyle/>
                    <a:p>
                      <a:r>
                        <a:rPr lang="en-IN" dirty="0" smtClean="0"/>
                        <a:t>5000</a:t>
                      </a:r>
                      <a:endParaRPr lang="en-IN" dirty="0"/>
                    </a:p>
                  </a:txBody>
                  <a:tcPr/>
                </a:tc>
              </a:tr>
              <a:tr h="357915">
                <a:tc>
                  <a:txBody>
                    <a:bodyPr/>
                    <a:lstStyle/>
                    <a:p>
                      <a:r>
                        <a:rPr lang="en-IN" dirty="0" smtClean="0"/>
                        <a:t>8</a:t>
                      </a:r>
                      <a:endParaRPr lang="en-IN" dirty="0"/>
                    </a:p>
                  </a:txBody>
                  <a:tcPr/>
                </a:tc>
                <a:tc>
                  <a:txBody>
                    <a:bodyPr/>
                    <a:lstStyle/>
                    <a:p>
                      <a:r>
                        <a:rPr lang="en-IN" dirty="0" smtClean="0"/>
                        <a:t>Nikhil</a:t>
                      </a:r>
                      <a:endParaRPr lang="en-IN" dirty="0"/>
                    </a:p>
                  </a:txBody>
                  <a:tcPr/>
                </a:tc>
                <a:tc>
                  <a:txBody>
                    <a:bodyPr/>
                    <a:lstStyle/>
                    <a:p>
                      <a:r>
                        <a:rPr lang="en-IN" dirty="0" err="1" smtClean="0"/>
                        <a:t>Efgh</a:t>
                      </a:r>
                      <a:endParaRPr lang="en-IN" dirty="0"/>
                    </a:p>
                  </a:txBody>
                  <a:tcPr/>
                </a:tc>
                <a:tc>
                  <a:txBody>
                    <a:bodyPr/>
                    <a:lstStyle/>
                    <a:p>
                      <a:r>
                        <a:rPr lang="en-IN" dirty="0" smtClean="0"/>
                        <a:t>AKOLA</a:t>
                      </a:r>
                      <a:endParaRPr lang="en-IN" dirty="0"/>
                    </a:p>
                  </a:txBody>
                  <a:tcPr/>
                </a:tc>
                <a:tc>
                  <a:txBody>
                    <a:bodyPr/>
                    <a:lstStyle/>
                    <a:p>
                      <a:r>
                        <a:rPr lang="en-IN" dirty="0" smtClean="0"/>
                        <a:t>5635353</a:t>
                      </a:r>
                      <a:endParaRPr lang="en-IN" dirty="0"/>
                    </a:p>
                  </a:txBody>
                  <a:tcPr/>
                </a:tc>
                <a:tc>
                  <a:txBody>
                    <a:bodyPr/>
                    <a:lstStyle/>
                    <a:p>
                      <a:r>
                        <a:rPr lang="en-IN" dirty="0" smtClean="0"/>
                        <a:t>5000</a:t>
                      </a:r>
                      <a:endParaRPr lang="en-IN" dirty="0"/>
                    </a:p>
                  </a:txBody>
                  <a:tcPr/>
                </a:tc>
              </a:tr>
              <a:tr h="357915">
                <a:tc>
                  <a:txBody>
                    <a:bodyPr/>
                    <a:lstStyle/>
                    <a:p>
                      <a:r>
                        <a:rPr lang="en-IN" dirty="0" smtClean="0"/>
                        <a:t>9</a:t>
                      </a:r>
                      <a:endParaRPr lang="en-IN" dirty="0"/>
                    </a:p>
                  </a:txBody>
                  <a:tcPr/>
                </a:tc>
                <a:tc>
                  <a:txBody>
                    <a:bodyPr/>
                    <a:lstStyle/>
                    <a:p>
                      <a:r>
                        <a:rPr lang="en-IN" dirty="0" err="1" smtClean="0"/>
                        <a:t>Sheetal</a:t>
                      </a:r>
                      <a:endParaRPr lang="en-IN" dirty="0"/>
                    </a:p>
                  </a:txBody>
                  <a:tcPr/>
                </a:tc>
                <a:tc>
                  <a:txBody>
                    <a:bodyPr/>
                    <a:lstStyle/>
                    <a:p>
                      <a:r>
                        <a:rPr lang="en-IN" dirty="0" err="1" smtClean="0"/>
                        <a:t>Hijk</a:t>
                      </a:r>
                      <a:endParaRPr lang="en-IN" dirty="0"/>
                    </a:p>
                  </a:txBody>
                  <a:tcPr/>
                </a:tc>
                <a:tc>
                  <a:txBody>
                    <a:bodyPr/>
                    <a:lstStyle/>
                    <a:p>
                      <a:r>
                        <a:rPr lang="en-IN" dirty="0" smtClean="0"/>
                        <a:t>WARDHA</a:t>
                      </a:r>
                      <a:endParaRPr lang="en-IN" dirty="0"/>
                    </a:p>
                  </a:txBody>
                  <a:tcPr/>
                </a:tc>
                <a:tc>
                  <a:txBody>
                    <a:bodyPr/>
                    <a:lstStyle/>
                    <a:p>
                      <a:r>
                        <a:rPr lang="en-IN" dirty="0" smtClean="0"/>
                        <a:t>575756756</a:t>
                      </a:r>
                      <a:endParaRPr lang="en-IN" dirty="0"/>
                    </a:p>
                  </a:txBody>
                  <a:tcPr/>
                </a:tc>
                <a:tc>
                  <a:txBody>
                    <a:bodyPr/>
                    <a:lstStyle/>
                    <a:p>
                      <a:r>
                        <a:rPr lang="en-IN" dirty="0" smtClean="0"/>
                        <a:t>5000</a:t>
                      </a:r>
                      <a:endParaRPr lang="en-IN" dirty="0"/>
                    </a:p>
                  </a:txBody>
                  <a:tcPr/>
                </a:tc>
              </a:tr>
              <a:tr h="617772">
                <a:tc>
                  <a:txBody>
                    <a:bodyPr/>
                    <a:lstStyle/>
                    <a:p>
                      <a:r>
                        <a:rPr lang="en-IN" dirty="0" smtClean="0"/>
                        <a:t>10</a:t>
                      </a:r>
                      <a:endParaRPr lang="en-IN" dirty="0"/>
                    </a:p>
                  </a:txBody>
                  <a:tcPr/>
                </a:tc>
                <a:tc>
                  <a:txBody>
                    <a:bodyPr/>
                    <a:lstStyle/>
                    <a:p>
                      <a:r>
                        <a:rPr lang="en-IN" dirty="0" err="1" smtClean="0"/>
                        <a:t>Shubh</a:t>
                      </a:r>
                      <a:endParaRPr lang="en-IN" dirty="0"/>
                    </a:p>
                  </a:txBody>
                  <a:tcPr/>
                </a:tc>
                <a:tc>
                  <a:txBody>
                    <a:bodyPr/>
                    <a:lstStyle/>
                    <a:p>
                      <a:r>
                        <a:rPr lang="en-IN" dirty="0" err="1" smtClean="0"/>
                        <a:t>Lmnop</a:t>
                      </a:r>
                      <a:endParaRPr lang="en-IN" dirty="0"/>
                    </a:p>
                  </a:txBody>
                  <a:tcPr/>
                </a:tc>
                <a:tc>
                  <a:txBody>
                    <a:bodyPr/>
                    <a:lstStyle/>
                    <a:p>
                      <a:r>
                        <a:rPr lang="en-IN" dirty="0" smtClean="0"/>
                        <a:t>CHANDRAPUR</a:t>
                      </a:r>
                      <a:endParaRPr lang="en-IN" dirty="0"/>
                    </a:p>
                  </a:txBody>
                  <a:tcPr/>
                </a:tc>
                <a:tc>
                  <a:txBody>
                    <a:bodyPr/>
                    <a:lstStyle/>
                    <a:p>
                      <a:r>
                        <a:rPr lang="en-IN" dirty="0" smtClean="0"/>
                        <a:t>23424234</a:t>
                      </a:r>
                      <a:endParaRPr lang="en-IN" dirty="0"/>
                    </a:p>
                  </a:txBody>
                  <a:tcPr/>
                </a:tc>
                <a:tc>
                  <a:txBody>
                    <a:bodyPr/>
                    <a:lstStyle/>
                    <a:p>
                      <a:r>
                        <a:rPr lang="en-IN" dirty="0" smtClean="0"/>
                        <a:t>5000</a:t>
                      </a:r>
                      <a:endParaRPr lang="en-IN" dirty="0"/>
                    </a:p>
                  </a:txBody>
                  <a:tcPr/>
                </a:tc>
              </a:tr>
              <a:tr h="357915">
                <a:tc>
                  <a:txBody>
                    <a:bodyPr/>
                    <a:lstStyle/>
                    <a:p>
                      <a:endParaRPr lang="en-IN" dirty="0"/>
                    </a:p>
                  </a:txBody>
                  <a:tcPr/>
                </a:tc>
                <a:tc>
                  <a:txBody>
                    <a:bodyPr/>
                    <a:lstStyle/>
                    <a:p>
                      <a:r>
                        <a:rPr lang="en-IN" dirty="0" smtClean="0"/>
                        <a:t>Monika</a:t>
                      </a:r>
                      <a:endParaRPr lang="en-IN" dirty="0"/>
                    </a:p>
                  </a:txBody>
                  <a:tcPr/>
                </a:tc>
                <a:tc>
                  <a:txBody>
                    <a:bodyPr/>
                    <a:lstStyle/>
                    <a:p>
                      <a:r>
                        <a:rPr lang="en-IN" dirty="0" err="1" smtClean="0"/>
                        <a:t>Qrst</a:t>
                      </a:r>
                      <a:endParaRPr lang="en-IN" dirty="0"/>
                    </a:p>
                  </a:txBody>
                  <a:tcPr/>
                </a:tc>
                <a:tc>
                  <a:txBody>
                    <a:bodyPr/>
                    <a:lstStyle/>
                    <a:p>
                      <a:r>
                        <a:rPr lang="en-IN" dirty="0" smtClean="0"/>
                        <a:t>DELHI</a:t>
                      </a:r>
                      <a:endParaRPr lang="en-IN" dirty="0"/>
                    </a:p>
                  </a:txBody>
                  <a:tcPr/>
                </a:tc>
                <a:tc>
                  <a:txBody>
                    <a:bodyPr/>
                    <a:lstStyle/>
                    <a:p>
                      <a:r>
                        <a:rPr lang="en-IN" dirty="0" smtClean="0"/>
                        <a:t>657567567567</a:t>
                      </a:r>
                      <a:endParaRPr lang="en-IN" dirty="0"/>
                    </a:p>
                  </a:txBody>
                  <a:tcPr/>
                </a:tc>
                <a:tc>
                  <a:txBody>
                    <a:bodyPr/>
                    <a:lstStyle/>
                    <a:p>
                      <a:r>
                        <a:rPr lang="en-IN" dirty="0" smtClean="0"/>
                        <a:t>5000</a:t>
                      </a:r>
                      <a:endParaRPr lang="en-IN" dirty="0"/>
                    </a:p>
                  </a:txBody>
                  <a:tcPr/>
                </a:tc>
              </a:tr>
              <a:tr h="357915">
                <a:tc>
                  <a:txBody>
                    <a:bodyPr/>
                    <a:lstStyle/>
                    <a:p>
                      <a:endParaRPr lang="en-IN" dirty="0"/>
                    </a:p>
                  </a:txBody>
                  <a:tcPr/>
                </a:tc>
                <a:tc>
                  <a:txBody>
                    <a:bodyPr/>
                    <a:lstStyle/>
                    <a:p>
                      <a:r>
                        <a:rPr lang="en-IN" dirty="0" err="1" smtClean="0"/>
                        <a:t>abhay</a:t>
                      </a:r>
                      <a:endParaRPr lang="en-IN" dirty="0"/>
                    </a:p>
                  </a:txBody>
                  <a:tcPr/>
                </a:tc>
                <a:tc>
                  <a:txBody>
                    <a:bodyPr/>
                    <a:lstStyle/>
                    <a:p>
                      <a:r>
                        <a:rPr lang="en-IN" dirty="0" err="1" smtClean="0"/>
                        <a:t>Uvwx</a:t>
                      </a:r>
                      <a:endParaRPr lang="en-IN" dirty="0"/>
                    </a:p>
                  </a:txBody>
                  <a:tcPr/>
                </a:tc>
                <a:tc>
                  <a:txBody>
                    <a:bodyPr/>
                    <a:lstStyle/>
                    <a:p>
                      <a:r>
                        <a:rPr lang="en-IN" dirty="0" smtClean="0"/>
                        <a:t>BHOPAL</a:t>
                      </a:r>
                      <a:endParaRPr lang="en-IN" dirty="0"/>
                    </a:p>
                  </a:txBody>
                  <a:tcPr/>
                </a:tc>
                <a:tc>
                  <a:txBody>
                    <a:bodyPr/>
                    <a:lstStyle/>
                    <a:p>
                      <a:r>
                        <a:rPr lang="en-IN" dirty="0" smtClean="0"/>
                        <a:t>686786</a:t>
                      </a:r>
                      <a:endParaRPr lang="en-IN" dirty="0"/>
                    </a:p>
                  </a:txBody>
                  <a:tcPr/>
                </a:tc>
                <a:tc>
                  <a:txBody>
                    <a:bodyPr/>
                    <a:lstStyle/>
                    <a:p>
                      <a:r>
                        <a:rPr lang="en-IN" dirty="0" smtClean="0"/>
                        <a:t>5000</a:t>
                      </a:r>
                      <a:endParaRPr lang="en-IN" dirty="0"/>
                    </a:p>
                  </a:txBody>
                  <a:tcPr/>
                </a:tc>
              </a:tr>
            </a:tbl>
          </a:graphicData>
        </a:graphic>
      </p:graphicFrame>
    </p:spTree>
    <p:extLst>
      <p:ext uri="{BB962C8B-B14F-4D97-AF65-F5344CB8AC3E}">
        <p14:creationId xmlns:p14="http://schemas.microsoft.com/office/powerpoint/2010/main" val="2956195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634249533"/>
              </p:ext>
            </p:extLst>
          </p:nvPr>
        </p:nvGraphicFramePr>
        <p:xfrm>
          <a:off x="152400" y="152400"/>
          <a:ext cx="8098039" cy="9494520"/>
        </p:xfrm>
        <a:graphic>
          <a:graphicData uri="http://schemas.openxmlformats.org/drawingml/2006/table">
            <a:tbl>
              <a:tblPr firstRow="1" bandRow="1">
                <a:tableStyleId>{5C22544A-7EE6-4342-B048-85BDC9FD1C3A}</a:tableStyleId>
              </a:tblPr>
              <a:tblGrid>
                <a:gridCol w="891953"/>
                <a:gridCol w="594635"/>
                <a:gridCol w="842400"/>
                <a:gridCol w="1923017"/>
                <a:gridCol w="1923017"/>
                <a:gridCol w="1923017"/>
              </a:tblGrid>
              <a:tr h="617772">
                <a:tc>
                  <a:txBody>
                    <a:bodyPr/>
                    <a:lstStyle/>
                    <a:p>
                      <a:r>
                        <a:rPr lang="en-IN" dirty="0" smtClean="0"/>
                        <a:t>Name</a:t>
                      </a:r>
                      <a:endParaRPr lang="en-IN" dirty="0"/>
                    </a:p>
                  </a:txBody>
                  <a:tcPr/>
                </a:tc>
                <a:tc>
                  <a:txBody>
                    <a:bodyPr/>
                    <a:lstStyle/>
                    <a:p>
                      <a:r>
                        <a:rPr lang="en-IN" dirty="0" smtClean="0"/>
                        <a:t>Address</a:t>
                      </a:r>
                      <a:endParaRPr lang="en-IN" dirty="0"/>
                    </a:p>
                  </a:txBody>
                  <a:tcPr/>
                </a:tc>
                <a:tc>
                  <a:txBody>
                    <a:bodyPr/>
                    <a:lstStyle/>
                    <a:p>
                      <a:r>
                        <a:rPr lang="en-IN" dirty="0" smtClean="0"/>
                        <a:t>City</a:t>
                      </a:r>
                      <a:endParaRPr lang="en-IN" dirty="0"/>
                    </a:p>
                  </a:txBody>
                  <a:tcPr/>
                </a:tc>
                <a:tc>
                  <a:txBody>
                    <a:bodyPr/>
                    <a:lstStyle/>
                    <a:p>
                      <a:r>
                        <a:rPr lang="en-IN" dirty="0" smtClean="0"/>
                        <a:t>Amount </a:t>
                      </a:r>
                      <a:endParaRPr lang="en-IN" dirty="0"/>
                    </a:p>
                  </a:txBody>
                  <a:tcPr/>
                </a:tc>
                <a:tc>
                  <a:txBody>
                    <a:bodyPr/>
                    <a:lstStyle/>
                    <a:p>
                      <a:r>
                        <a:rPr lang="en-IN" dirty="0" smtClean="0"/>
                        <a:t>TRANSACTION</a:t>
                      </a:r>
                      <a:endParaRPr lang="en-IN" dirty="0"/>
                    </a:p>
                  </a:txBody>
                  <a:tcPr/>
                </a:tc>
                <a:tc>
                  <a:txBody>
                    <a:bodyPr/>
                    <a:lstStyle/>
                    <a:p>
                      <a:r>
                        <a:rPr lang="en-IN" dirty="0" smtClean="0"/>
                        <a:t>T_DATE</a:t>
                      </a:r>
                      <a:endParaRPr lang="en-IN" dirty="0"/>
                    </a:p>
                  </a:txBody>
                  <a:tcPr/>
                </a:tc>
              </a:tr>
              <a:tr h="357915">
                <a:tc>
                  <a:txBody>
                    <a:bodyPr/>
                    <a:lstStyle/>
                    <a:p>
                      <a:r>
                        <a:rPr lang="en-IN" dirty="0" err="1" smtClean="0"/>
                        <a:t>aniket</a:t>
                      </a:r>
                      <a:endParaRPr lang="en-IN" dirty="0"/>
                    </a:p>
                  </a:txBody>
                  <a:tcPr/>
                </a:tc>
                <a:tc>
                  <a:txBody>
                    <a:bodyPr/>
                    <a:lstStyle/>
                    <a:p>
                      <a:r>
                        <a:rPr lang="en-IN" dirty="0" err="1" smtClean="0"/>
                        <a:t>Abcd</a:t>
                      </a:r>
                      <a:endParaRPr lang="en-IN" dirty="0"/>
                    </a:p>
                  </a:txBody>
                  <a:tcPr/>
                </a:tc>
                <a:tc>
                  <a:txBody>
                    <a:bodyPr/>
                    <a:lstStyle/>
                    <a:p>
                      <a:r>
                        <a:rPr lang="en-IN" dirty="0" smtClean="0"/>
                        <a:t>NAGPUR</a:t>
                      </a:r>
                      <a:endParaRPr lang="en-IN" dirty="0"/>
                    </a:p>
                  </a:txBody>
                  <a:tcPr/>
                </a:tc>
                <a:tc>
                  <a:txBody>
                    <a:bodyPr/>
                    <a:lstStyle/>
                    <a:p>
                      <a:r>
                        <a:rPr lang="en-IN" dirty="0" smtClean="0"/>
                        <a:t>5000</a:t>
                      </a:r>
                      <a:endParaRPr lang="en-IN" dirty="0"/>
                    </a:p>
                  </a:txBody>
                  <a:tcPr/>
                </a:tc>
                <a:tc>
                  <a:txBody>
                    <a:bodyPr/>
                    <a:lstStyle/>
                    <a:p>
                      <a:r>
                        <a:rPr lang="en-IN" dirty="0" smtClean="0"/>
                        <a:t>4000</a:t>
                      </a:r>
                      <a:endParaRPr lang="en-IN" dirty="0"/>
                    </a:p>
                  </a:txBody>
                  <a:tcPr/>
                </a:tc>
                <a:tc>
                  <a:txBody>
                    <a:bodyPr/>
                    <a:lstStyle/>
                    <a:p>
                      <a:r>
                        <a:rPr lang="en-IN" dirty="0" smtClean="0"/>
                        <a:t>26/02/21</a:t>
                      </a:r>
                      <a:endParaRPr lang="en-IN" dirty="0"/>
                    </a:p>
                  </a:txBody>
                  <a:tcPr/>
                </a:tc>
              </a:tr>
              <a:tr h="357915">
                <a:tc>
                  <a:txBody>
                    <a:bodyPr/>
                    <a:lstStyle/>
                    <a:p>
                      <a:r>
                        <a:rPr lang="en-IN" dirty="0" err="1" smtClean="0"/>
                        <a:t>shivani</a:t>
                      </a:r>
                      <a:endParaRPr lang="en-IN" dirty="0"/>
                    </a:p>
                  </a:txBody>
                  <a:tcPr/>
                </a:tc>
                <a:tc>
                  <a:txBody>
                    <a:bodyPr/>
                    <a:lstStyle/>
                    <a:p>
                      <a:r>
                        <a:rPr lang="en-IN" dirty="0" err="1" smtClean="0"/>
                        <a:t>Efgh</a:t>
                      </a:r>
                      <a:endParaRPr lang="en-IN" dirty="0"/>
                    </a:p>
                  </a:txBody>
                  <a:tcPr/>
                </a:tc>
                <a:tc>
                  <a:txBody>
                    <a:bodyPr/>
                    <a:lstStyle/>
                    <a:p>
                      <a:r>
                        <a:rPr lang="en-IN" dirty="0" smtClean="0"/>
                        <a:t>AMRAVATI</a:t>
                      </a:r>
                      <a:endParaRPr lang="en-IN" dirty="0"/>
                    </a:p>
                  </a:txBody>
                  <a:tcPr/>
                </a:tc>
                <a:tc>
                  <a:txBody>
                    <a:bodyPr/>
                    <a:lstStyle/>
                    <a:p>
                      <a:r>
                        <a:rPr lang="en-IN" dirty="0" smtClean="0"/>
                        <a:t>5000</a:t>
                      </a:r>
                      <a:endParaRPr lang="en-IN" dirty="0"/>
                    </a:p>
                  </a:txBody>
                  <a:tcPr/>
                </a:tc>
                <a:tc>
                  <a:txBody>
                    <a:bodyPr/>
                    <a:lstStyle/>
                    <a:p>
                      <a:r>
                        <a:rPr lang="en-IN" dirty="0" smtClean="0"/>
                        <a:t>5000</a:t>
                      </a:r>
                      <a:endParaRPr lang="en-IN" dirty="0"/>
                    </a:p>
                  </a:txBody>
                  <a:tcPr/>
                </a:tc>
                <a:tc>
                  <a:txBody>
                    <a:bodyPr/>
                    <a:lstStyle/>
                    <a:p>
                      <a:r>
                        <a:rPr lang="en-IN" dirty="0" smtClean="0"/>
                        <a:t>26/02/21</a:t>
                      </a:r>
                      <a:endParaRPr lang="en-IN" dirty="0"/>
                    </a:p>
                  </a:txBody>
                  <a:tcPr/>
                </a:tc>
              </a:tr>
              <a:tr h="441960">
                <a:tc>
                  <a:txBody>
                    <a:bodyPr/>
                    <a:lstStyle/>
                    <a:p>
                      <a:r>
                        <a:rPr lang="en-IN" dirty="0" err="1" smtClean="0"/>
                        <a:t>Divya</a:t>
                      </a:r>
                      <a:endParaRPr lang="en-IN" dirty="0"/>
                    </a:p>
                  </a:txBody>
                  <a:tcPr/>
                </a:tc>
                <a:tc>
                  <a:txBody>
                    <a:bodyPr/>
                    <a:lstStyle/>
                    <a:p>
                      <a:r>
                        <a:rPr lang="en-IN" dirty="0" err="1" smtClean="0"/>
                        <a:t>Hijk</a:t>
                      </a:r>
                      <a:endParaRPr lang="en-IN" dirty="0"/>
                    </a:p>
                  </a:txBody>
                  <a:tcPr/>
                </a:tc>
                <a:tc>
                  <a:txBody>
                    <a:bodyPr/>
                    <a:lstStyle/>
                    <a:p>
                      <a:r>
                        <a:rPr lang="en-IN" dirty="0" smtClean="0"/>
                        <a:t>AKOLA</a:t>
                      </a:r>
                      <a:endParaRPr lang="en-IN" dirty="0"/>
                    </a:p>
                  </a:txBody>
                  <a:tcPr/>
                </a:tc>
                <a:tc>
                  <a:txBody>
                    <a:bodyPr/>
                    <a:lstStyle/>
                    <a:p>
                      <a:r>
                        <a:rPr lang="en-IN" dirty="0" smtClean="0"/>
                        <a:t>5000</a:t>
                      </a:r>
                      <a:endParaRPr lang="en-IN" dirty="0"/>
                    </a:p>
                  </a:txBody>
                  <a:tcPr/>
                </a:tc>
                <a:tc>
                  <a:txBody>
                    <a:bodyPr/>
                    <a:lstStyle/>
                    <a:p>
                      <a:endParaRPr lang="en-IN" dirty="0">
                        <a:solidFill>
                          <a:srgbClr val="FFFF00"/>
                        </a:solidFill>
                      </a:endParaRPr>
                    </a:p>
                  </a:txBody>
                  <a:tcPr/>
                </a:tc>
                <a:tc>
                  <a:txBody>
                    <a:bodyPr/>
                    <a:lstStyle/>
                    <a:p>
                      <a:endParaRPr lang="en-IN" dirty="0">
                        <a:solidFill>
                          <a:srgbClr val="FFFF00"/>
                        </a:solidFill>
                      </a:endParaRPr>
                    </a:p>
                  </a:txBody>
                  <a:tcPr/>
                </a:tc>
              </a:tr>
              <a:tr h="357915">
                <a:tc>
                  <a:txBody>
                    <a:bodyPr/>
                    <a:lstStyle/>
                    <a:p>
                      <a:r>
                        <a:rPr lang="en-IN" dirty="0" smtClean="0"/>
                        <a:t>Aadya</a:t>
                      </a:r>
                      <a:endParaRPr lang="en-IN" dirty="0"/>
                    </a:p>
                  </a:txBody>
                  <a:tcPr/>
                </a:tc>
                <a:tc>
                  <a:txBody>
                    <a:bodyPr/>
                    <a:lstStyle/>
                    <a:p>
                      <a:r>
                        <a:rPr lang="en-IN" dirty="0" err="1" smtClean="0"/>
                        <a:t>Lmnop</a:t>
                      </a:r>
                      <a:endParaRPr lang="en-IN" dirty="0"/>
                    </a:p>
                  </a:txBody>
                  <a:tcPr/>
                </a:tc>
                <a:tc>
                  <a:txBody>
                    <a:bodyPr/>
                    <a:lstStyle/>
                    <a:p>
                      <a:r>
                        <a:rPr lang="en-IN" dirty="0" smtClean="0"/>
                        <a:t>WARDHA</a:t>
                      </a:r>
                      <a:endParaRPr lang="en-IN" dirty="0"/>
                    </a:p>
                  </a:txBody>
                  <a:tcPr/>
                </a:tc>
                <a:tc>
                  <a:txBody>
                    <a:bodyPr/>
                    <a:lstStyle/>
                    <a:p>
                      <a:r>
                        <a:rPr lang="en-IN" dirty="0" smtClean="0"/>
                        <a:t>5000</a:t>
                      </a:r>
                      <a:endParaRPr lang="en-IN" dirty="0"/>
                    </a:p>
                  </a:txBody>
                  <a:tcPr/>
                </a:tc>
                <a:tc>
                  <a:txBody>
                    <a:bodyPr/>
                    <a:lstStyle/>
                    <a:p>
                      <a:endParaRPr lang="en-IN" dirty="0">
                        <a:solidFill>
                          <a:srgbClr val="FFFF00"/>
                        </a:solidFill>
                      </a:endParaRPr>
                    </a:p>
                  </a:txBody>
                  <a:tcPr/>
                </a:tc>
                <a:tc>
                  <a:txBody>
                    <a:bodyPr/>
                    <a:lstStyle/>
                    <a:p>
                      <a:endParaRPr lang="en-IN" dirty="0">
                        <a:solidFill>
                          <a:srgbClr val="FFFF00"/>
                        </a:solidFill>
                      </a:endParaRPr>
                    </a:p>
                  </a:txBody>
                  <a:tcPr/>
                </a:tc>
              </a:tr>
              <a:tr h="579120">
                <a:tc>
                  <a:txBody>
                    <a:bodyPr/>
                    <a:lstStyle/>
                    <a:p>
                      <a:r>
                        <a:rPr lang="en-IN" dirty="0" smtClean="0"/>
                        <a:t>Nikhil</a:t>
                      </a:r>
                      <a:endParaRPr lang="en-IN" dirty="0"/>
                    </a:p>
                  </a:txBody>
                  <a:tcPr/>
                </a:tc>
                <a:tc>
                  <a:txBody>
                    <a:bodyPr/>
                    <a:lstStyle/>
                    <a:p>
                      <a:r>
                        <a:rPr lang="en-IN" dirty="0" err="1" smtClean="0"/>
                        <a:t>Qrst</a:t>
                      </a:r>
                      <a:endParaRPr lang="en-IN" dirty="0"/>
                    </a:p>
                  </a:txBody>
                  <a:tcPr/>
                </a:tc>
                <a:tc>
                  <a:txBody>
                    <a:bodyPr/>
                    <a:lstStyle/>
                    <a:p>
                      <a:r>
                        <a:rPr lang="en-IN" dirty="0" smtClean="0"/>
                        <a:t>CHANDRAPUR</a:t>
                      </a:r>
                      <a:endParaRPr lang="en-IN" dirty="0"/>
                    </a:p>
                  </a:txBody>
                  <a:tcPr/>
                </a:tc>
                <a:tc>
                  <a:txBody>
                    <a:bodyPr/>
                    <a:lstStyle/>
                    <a:p>
                      <a:r>
                        <a:rPr lang="en-IN" dirty="0" smtClean="0"/>
                        <a:t>5000</a:t>
                      </a:r>
                      <a:endParaRPr lang="en-IN" dirty="0"/>
                    </a:p>
                  </a:txBody>
                  <a:tcPr/>
                </a:tc>
                <a:tc>
                  <a:txBody>
                    <a:bodyPr/>
                    <a:lstStyle/>
                    <a:p>
                      <a:r>
                        <a:rPr lang="en-IN" dirty="0" smtClean="0"/>
                        <a:t>5000</a:t>
                      </a:r>
                      <a:endParaRPr lang="en-IN" dirty="0"/>
                    </a:p>
                  </a:txBody>
                  <a:tcPr/>
                </a:tc>
                <a:tc>
                  <a:txBody>
                    <a:bodyPr/>
                    <a:lstStyle/>
                    <a:p>
                      <a:r>
                        <a:rPr lang="en-IN" dirty="0" smtClean="0"/>
                        <a:t>27/02/21</a:t>
                      </a:r>
                      <a:endParaRPr lang="en-IN" dirty="0"/>
                    </a:p>
                  </a:txBody>
                  <a:tcPr/>
                </a:tc>
              </a:tr>
              <a:tr h="357915">
                <a:tc>
                  <a:txBody>
                    <a:bodyPr/>
                    <a:lstStyle/>
                    <a:p>
                      <a:r>
                        <a:rPr lang="en-IN" dirty="0" smtClean="0"/>
                        <a:t>Saurabh</a:t>
                      </a:r>
                      <a:endParaRPr lang="en-IN" dirty="0"/>
                    </a:p>
                  </a:txBody>
                  <a:tcPr/>
                </a:tc>
                <a:tc>
                  <a:txBody>
                    <a:bodyPr/>
                    <a:lstStyle/>
                    <a:p>
                      <a:r>
                        <a:rPr lang="en-IN" dirty="0" err="1" smtClean="0"/>
                        <a:t>Uvwx</a:t>
                      </a:r>
                      <a:endParaRPr lang="en-IN" dirty="0"/>
                    </a:p>
                  </a:txBody>
                  <a:tcPr/>
                </a:tc>
                <a:tc>
                  <a:txBody>
                    <a:bodyPr/>
                    <a:lstStyle/>
                    <a:p>
                      <a:r>
                        <a:rPr lang="en-IN" dirty="0" smtClean="0"/>
                        <a:t>NAGPUR</a:t>
                      </a:r>
                      <a:endParaRPr lang="en-IN" dirty="0"/>
                    </a:p>
                  </a:txBody>
                  <a:tcPr/>
                </a:tc>
                <a:tc>
                  <a:txBody>
                    <a:bodyPr/>
                    <a:lstStyle/>
                    <a:p>
                      <a:r>
                        <a:rPr lang="en-IN" dirty="0" smtClean="0"/>
                        <a:t>5000</a:t>
                      </a:r>
                      <a:endParaRPr lang="en-IN" dirty="0"/>
                    </a:p>
                  </a:txBody>
                  <a:tcPr/>
                </a:tc>
                <a:tc>
                  <a:txBody>
                    <a:bodyPr/>
                    <a:lstStyle/>
                    <a:p>
                      <a:r>
                        <a:rPr lang="en-IN" dirty="0" smtClean="0"/>
                        <a:t>4000</a:t>
                      </a:r>
                      <a:endParaRPr lang="en-IN" dirty="0"/>
                    </a:p>
                  </a:txBody>
                  <a:tcPr/>
                </a:tc>
                <a:tc>
                  <a:txBody>
                    <a:bodyPr/>
                    <a:lstStyle/>
                    <a:p>
                      <a:r>
                        <a:rPr lang="en-IN" dirty="0" smtClean="0"/>
                        <a:t>27/02/21</a:t>
                      </a:r>
                      <a:endParaRPr lang="en-IN" dirty="0"/>
                    </a:p>
                  </a:txBody>
                  <a:tcPr/>
                </a:tc>
              </a:tr>
              <a:tr h="357915">
                <a:tc>
                  <a:txBody>
                    <a:bodyPr/>
                    <a:lstStyle/>
                    <a:p>
                      <a:r>
                        <a:rPr lang="en-IN" dirty="0" smtClean="0"/>
                        <a:t>Nikhil</a:t>
                      </a:r>
                      <a:endParaRPr lang="en-IN" dirty="0"/>
                    </a:p>
                  </a:txBody>
                  <a:tcPr/>
                </a:tc>
                <a:tc>
                  <a:txBody>
                    <a:bodyPr/>
                    <a:lstStyle/>
                    <a:p>
                      <a:r>
                        <a:rPr lang="en-IN" dirty="0" err="1" smtClean="0"/>
                        <a:t>Efgh</a:t>
                      </a:r>
                      <a:endParaRPr lang="en-IN" dirty="0"/>
                    </a:p>
                  </a:txBody>
                  <a:tcPr/>
                </a:tc>
                <a:tc>
                  <a:txBody>
                    <a:bodyPr/>
                    <a:lstStyle/>
                    <a:p>
                      <a:r>
                        <a:rPr lang="en-IN" dirty="0" smtClean="0"/>
                        <a:t>AKOLA</a:t>
                      </a:r>
                      <a:endParaRPr lang="en-IN" dirty="0"/>
                    </a:p>
                  </a:txBody>
                  <a:tcPr/>
                </a:tc>
                <a:tc>
                  <a:txBody>
                    <a:bodyPr/>
                    <a:lstStyle/>
                    <a:p>
                      <a:r>
                        <a:rPr lang="en-IN" dirty="0" smtClean="0"/>
                        <a:t>5000</a:t>
                      </a:r>
                      <a:endParaRPr lang="en-IN" dirty="0"/>
                    </a:p>
                  </a:txBody>
                  <a:tcPr/>
                </a:tc>
                <a:tc>
                  <a:txBody>
                    <a:bodyPr/>
                    <a:lstStyle/>
                    <a:p>
                      <a:r>
                        <a:rPr lang="en-IN" dirty="0" smtClean="0"/>
                        <a:t>20000</a:t>
                      </a:r>
                      <a:endParaRPr lang="en-IN" dirty="0"/>
                    </a:p>
                  </a:txBody>
                  <a:tcPr/>
                </a:tc>
                <a:tc>
                  <a:txBody>
                    <a:bodyPr/>
                    <a:lstStyle/>
                    <a:p>
                      <a:r>
                        <a:rPr lang="en-IN" dirty="0" smtClean="0"/>
                        <a:t>27/02/21</a:t>
                      </a:r>
                      <a:endParaRPr lang="en-IN" dirty="0"/>
                    </a:p>
                  </a:txBody>
                  <a:tcPr/>
                </a:tc>
              </a:tr>
              <a:tr h="357915">
                <a:tc>
                  <a:txBody>
                    <a:bodyPr/>
                    <a:lstStyle/>
                    <a:p>
                      <a:r>
                        <a:rPr lang="en-IN" dirty="0" smtClean="0"/>
                        <a:t>Saurabh</a:t>
                      </a:r>
                      <a:endParaRPr lang="en-IN" dirty="0"/>
                    </a:p>
                  </a:txBody>
                  <a:tcPr/>
                </a:tc>
                <a:tc>
                  <a:txBody>
                    <a:bodyPr/>
                    <a:lstStyle/>
                    <a:p>
                      <a:r>
                        <a:rPr lang="en-IN" dirty="0" err="1" smtClean="0"/>
                        <a:t>Uvwx</a:t>
                      </a:r>
                      <a:endParaRPr lang="en-IN" dirty="0"/>
                    </a:p>
                  </a:txBody>
                  <a:tcPr/>
                </a:tc>
                <a:tc>
                  <a:txBody>
                    <a:bodyPr/>
                    <a:lstStyle/>
                    <a:p>
                      <a:r>
                        <a:rPr lang="en-IN" dirty="0" smtClean="0"/>
                        <a:t>NAGPUR</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err="1" smtClean="0"/>
                        <a:t>gargi</a:t>
                      </a:r>
                      <a:endParaRPr lang="en-IN" dirty="0"/>
                    </a:p>
                  </a:txBody>
                  <a:tcPr/>
                </a:tc>
                <a:tc>
                  <a:txBody>
                    <a:bodyPr/>
                    <a:lstStyle/>
                    <a:p>
                      <a:r>
                        <a:rPr lang="en-IN" dirty="0" err="1" smtClean="0"/>
                        <a:t>Abcd</a:t>
                      </a:r>
                      <a:endParaRPr lang="en-IN" dirty="0"/>
                    </a:p>
                  </a:txBody>
                  <a:tcPr/>
                </a:tc>
                <a:tc>
                  <a:txBody>
                    <a:bodyPr/>
                    <a:lstStyle/>
                    <a:p>
                      <a:r>
                        <a:rPr lang="en-IN" dirty="0" smtClean="0"/>
                        <a:t>AMRAVATI</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smtClean="0"/>
                        <a:t>Nikhil</a:t>
                      </a:r>
                      <a:endParaRPr lang="en-IN" dirty="0"/>
                    </a:p>
                  </a:txBody>
                  <a:tcPr/>
                </a:tc>
                <a:tc>
                  <a:txBody>
                    <a:bodyPr/>
                    <a:lstStyle/>
                    <a:p>
                      <a:r>
                        <a:rPr lang="en-IN" dirty="0" err="1" smtClean="0"/>
                        <a:t>Efgh</a:t>
                      </a:r>
                      <a:endParaRPr lang="en-IN" dirty="0"/>
                    </a:p>
                  </a:txBody>
                  <a:tcPr/>
                </a:tc>
                <a:tc>
                  <a:txBody>
                    <a:bodyPr/>
                    <a:lstStyle/>
                    <a:p>
                      <a:r>
                        <a:rPr lang="en-IN" dirty="0" smtClean="0"/>
                        <a:t>AKOLA</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err="1" smtClean="0"/>
                        <a:t>Sheetal</a:t>
                      </a:r>
                      <a:endParaRPr lang="en-IN" dirty="0"/>
                    </a:p>
                  </a:txBody>
                  <a:tcPr/>
                </a:tc>
                <a:tc>
                  <a:txBody>
                    <a:bodyPr/>
                    <a:lstStyle/>
                    <a:p>
                      <a:r>
                        <a:rPr lang="en-IN" dirty="0" err="1" smtClean="0"/>
                        <a:t>Hijk</a:t>
                      </a:r>
                      <a:endParaRPr lang="en-IN" dirty="0"/>
                    </a:p>
                  </a:txBody>
                  <a:tcPr/>
                </a:tc>
                <a:tc>
                  <a:txBody>
                    <a:bodyPr/>
                    <a:lstStyle/>
                    <a:p>
                      <a:r>
                        <a:rPr lang="en-IN" dirty="0" smtClean="0"/>
                        <a:t>WARDHA</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err="1" smtClean="0"/>
                        <a:t>Shubh</a:t>
                      </a:r>
                      <a:endParaRPr lang="en-IN" dirty="0"/>
                    </a:p>
                  </a:txBody>
                  <a:tcPr/>
                </a:tc>
                <a:tc>
                  <a:txBody>
                    <a:bodyPr/>
                    <a:lstStyle/>
                    <a:p>
                      <a:r>
                        <a:rPr lang="en-IN" dirty="0" err="1" smtClean="0"/>
                        <a:t>Lmnop</a:t>
                      </a:r>
                      <a:endParaRPr lang="en-IN" dirty="0"/>
                    </a:p>
                  </a:txBody>
                  <a:tcPr/>
                </a:tc>
                <a:tc>
                  <a:txBody>
                    <a:bodyPr/>
                    <a:lstStyle/>
                    <a:p>
                      <a:r>
                        <a:rPr lang="en-IN" dirty="0" smtClean="0"/>
                        <a:t>CHANDRAPUR</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smtClean="0"/>
                        <a:t>Monika</a:t>
                      </a:r>
                      <a:endParaRPr lang="en-IN" dirty="0"/>
                    </a:p>
                  </a:txBody>
                  <a:tcPr/>
                </a:tc>
                <a:tc>
                  <a:txBody>
                    <a:bodyPr/>
                    <a:lstStyle/>
                    <a:p>
                      <a:r>
                        <a:rPr lang="en-IN" dirty="0" err="1" smtClean="0"/>
                        <a:t>Qrst</a:t>
                      </a:r>
                      <a:endParaRPr lang="en-IN" dirty="0"/>
                    </a:p>
                  </a:txBody>
                  <a:tcPr/>
                </a:tc>
                <a:tc>
                  <a:txBody>
                    <a:bodyPr/>
                    <a:lstStyle/>
                    <a:p>
                      <a:r>
                        <a:rPr lang="en-IN" dirty="0" smtClean="0"/>
                        <a:t>DELHI</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r>
                        <a:rPr lang="en-IN" dirty="0" err="1" smtClean="0"/>
                        <a:t>Abhay</a:t>
                      </a:r>
                      <a:endParaRPr lang="en-IN" dirty="0"/>
                    </a:p>
                  </a:txBody>
                  <a:tcPr/>
                </a:tc>
                <a:tc>
                  <a:txBody>
                    <a:bodyPr/>
                    <a:lstStyle/>
                    <a:p>
                      <a:r>
                        <a:rPr lang="en-IN" dirty="0" err="1" smtClean="0"/>
                        <a:t>Uvwx</a:t>
                      </a:r>
                      <a:endParaRPr lang="en-IN" dirty="0"/>
                    </a:p>
                  </a:txBody>
                  <a:tcPr/>
                </a:tc>
                <a:tc>
                  <a:txBody>
                    <a:bodyPr/>
                    <a:lstStyle/>
                    <a:p>
                      <a:r>
                        <a:rPr lang="en-IN" dirty="0" smtClean="0"/>
                        <a:t>BHOPAL</a:t>
                      </a:r>
                      <a:endParaRPr lang="en-IN" dirty="0"/>
                    </a:p>
                  </a:txBody>
                  <a:tcPr/>
                </a:tc>
                <a:tc>
                  <a:txBody>
                    <a:bodyPr/>
                    <a:lstStyle/>
                    <a:p>
                      <a:r>
                        <a:rPr lang="en-IN" dirty="0" smtClean="0"/>
                        <a:t>5000</a:t>
                      </a:r>
                      <a:endParaRPr lang="en-IN" dirty="0"/>
                    </a:p>
                  </a:txBody>
                  <a:tcPr/>
                </a:tc>
                <a:tc>
                  <a:txBody>
                    <a:bodyPr/>
                    <a:lstStyle/>
                    <a:p>
                      <a:endParaRPr lang="en-IN" dirty="0"/>
                    </a:p>
                  </a:txBody>
                  <a:tcPr/>
                </a:tc>
                <a:tc>
                  <a:txBody>
                    <a:bodyPr/>
                    <a:lstStyle/>
                    <a:p>
                      <a:endParaRPr lang="en-IN" dirty="0"/>
                    </a:p>
                  </a:txBody>
                  <a:tcPr/>
                </a:tc>
              </a:tr>
              <a:tr h="35791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5" name="Rectangle 4"/>
          <p:cNvSpPr/>
          <p:nvPr/>
        </p:nvSpPr>
        <p:spPr>
          <a:xfrm>
            <a:off x="4343400" y="2131255"/>
            <a:ext cx="3886200" cy="1066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Rectangle 5"/>
          <p:cNvSpPr/>
          <p:nvPr/>
        </p:nvSpPr>
        <p:spPr>
          <a:xfrm>
            <a:off x="4419600" y="5105400"/>
            <a:ext cx="3733800" cy="3962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648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98731803"/>
              </p:ext>
            </p:extLst>
          </p:nvPr>
        </p:nvGraphicFramePr>
        <p:xfrm>
          <a:off x="152401" y="337066"/>
          <a:ext cx="6858000" cy="2331720"/>
        </p:xfrm>
        <a:graphic>
          <a:graphicData uri="http://schemas.openxmlformats.org/drawingml/2006/table">
            <a:tbl>
              <a:tblPr/>
              <a:tblGrid>
                <a:gridCol w="1668548"/>
                <a:gridCol w="1697738"/>
                <a:gridCol w="1761897"/>
                <a:gridCol w="1729817"/>
              </a:tblGrid>
              <a:tr h="420358">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90CC8E"/>
                      </a:solidFill>
                      <a:prstDash val="solid"/>
                      <a:round/>
                      <a:headEnd type="none" w="med" len="med"/>
                      <a:tailEnd type="none" w="med" len="med"/>
                    </a:lnL>
                    <a:lnR w="9525" cap="flat" cmpd="sng" algn="ctr">
                      <a:solidFill>
                        <a:srgbClr val="90CC8E"/>
                      </a:solidFill>
                      <a:prstDash val="solid"/>
                      <a:round/>
                      <a:headEnd type="none" w="med" len="med"/>
                      <a:tailEnd type="none" w="med" len="med"/>
                    </a:lnR>
                    <a:lnT w="9525" cap="flat" cmpd="sng" algn="ctr">
                      <a:solidFill>
                        <a:srgbClr val="9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90CC8E"/>
                      </a:solidFill>
                      <a:prstDash val="solid"/>
                      <a:round/>
                      <a:headEnd type="none" w="med" len="med"/>
                      <a:tailEnd type="none" w="med" len="med"/>
                    </a:lnL>
                    <a:lnR w="9525" cap="flat" cmpd="sng" algn="ctr">
                      <a:solidFill>
                        <a:srgbClr val="90CC8E"/>
                      </a:solidFill>
                      <a:prstDash val="solid"/>
                      <a:round/>
                      <a:headEnd type="none" w="med" len="med"/>
                      <a:tailEnd type="none" w="med" len="med"/>
                    </a:lnR>
                    <a:lnT w="9525" cap="flat" cmpd="sng" algn="ctr">
                      <a:solidFill>
                        <a:srgbClr val="9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EMP_PHONE</a:t>
                      </a:r>
                    </a:p>
                  </a:txBody>
                  <a:tcPr marL="114300" marR="114300" marT="114300" marB="114300">
                    <a:lnL w="9525" cap="flat" cmpd="sng" algn="ctr">
                      <a:solidFill>
                        <a:srgbClr val="90CC8E"/>
                      </a:solidFill>
                      <a:prstDash val="solid"/>
                      <a:round/>
                      <a:headEnd type="none" w="med" len="med"/>
                      <a:tailEnd type="none" w="med" len="med"/>
                    </a:lnL>
                    <a:lnR w="9525" cap="flat" cmpd="sng" algn="ctr">
                      <a:solidFill>
                        <a:srgbClr val="90CC8E"/>
                      </a:solidFill>
                      <a:prstDash val="solid"/>
                      <a:round/>
                      <a:headEnd type="none" w="med" len="med"/>
                      <a:tailEnd type="none" w="med" len="med"/>
                    </a:lnR>
                    <a:lnT w="9525" cap="flat" cmpd="sng" algn="ctr">
                      <a:solidFill>
                        <a:srgbClr val="9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90CC8E"/>
                      </a:solidFill>
                      <a:prstDash val="solid"/>
                      <a:round/>
                      <a:headEnd type="none" w="med" len="med"/>
                      <a:tailEnd type="none" w="med" len="med"/>
                    </a:lnL>
                    <a:lnR w="9525" cap="flat" cmpd="sng" algn="ctr">
                      <a:solidFill>
                        <a:srgbClr val="90CC8E"/>
                      </a:solidFill>
                      <a:prstDash val="solid"/>
                      <a:round/>
                      <a:headEnd type="none" w="med" len="med"/>
                      <a:tailEnd type="none" w="med" len="med"/>
                    </a:lnR>
                    <a:lnT w="9525" cap="flat" cmpd="sng" algn="ctr">
                      <a:solidFill>
                        <a:srgbClr val="9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85954">
                <a:tc>
                  <a:txBody>
                    <a:bodyPr/>
                    <a:lstStyle/>
                    <a:p>
                      <a:pPr algn="l"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Amit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7272826385,</a:t>
                      </a:r>
                      <a:br>
                        <a:rPr lang="en-IN">
                          <a:solidFill>
                            <a:srgbClr val="000000"/>
                          </a:solidFill>
                          <a:effectLst/>
                          <a:latin typeface="verdana"/>
                        </a:rPr>
                      </a:br>
                      <a:r>
                        <a:rPr lang="en-IN">
                          <a:solidFill>
                            <a:srgbClr val="000000"/>
                          </a:solidFill>
                          <a:effectLst/>
                          <a:latin typeface="verdana"/>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Maharashtra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6668">
                <a:tc>
                  <a:txBody>
                    <a:bodyPr/>
                    <a:lstStyle/>
                    <a:p>
                      <a:pPr algn="l" fontAlgn="t"/>
                      <a:r>
                        <a:rPr lang="en-IN">
                          <a:solidFill>
                            <a:srgbClr val="000000"/>
                          </a:solidFill>
                          <a:effectLst/>
                          <a:latin typeface="verdana"/>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Sumit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5954">
                <a:tc>
                  <a:txBody>
                    <a:bodyPr/>
                    <a:lstStyle/>
                    <a:p>
                      <a:pPr algn="l" fontAlgn="t"/>
                      <a:r>
                        <a:rPr lang="en-IN" dirty="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Radha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7390372389,</a:t>
                      </a:r>
                      <a:br>
                        <a:rPr lang="en-IN">
                          <a:solidFill>
                            <a:srgbClr val="000000"/>
                          </a:solidFill>
                          <a:effectLst/>
                          <a:latin typeface="verdana"/>
                        </a:rPr>
                      </a:br>
                      <a:r>
                        <a:rPr lang="en-IN">
                          <a:solidFill>
                            <a:srgbClr val="000000"/>
                          </a:solidFill>
                          <a:effectLst/>
                          <a:latin typeface="verdana"/>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8" name="Rectangle 7"/>
          <p:cNvSpPr/>
          <p:nvPr/>
        </p:nvSpPr>
        <p:spPr>
          <a:xfrm>
            <a:off x="609600" y="2895922"/>
            <a:ext cx="7848600" cy="369332"/>
          </a:xfrm>
          <a:prstGeom prst="rect">
            <a:avLst/>
          </a:prstGeom>
        </p:spPr>
        <p:txBody>
          <a:bodyPr wrap="square">
            <a:spAutoFit/>
          </a:bodyPr>
          <a:lstStyle/>
          <a:p>
            <a:r>
              <a:rPr lang="en-IN" dirty="0"/>
              <a:t>The decomposition of the EMPLOYEE table into 1NF has been shown below:</a:t>
            </a:r>
          </a:p>
        </p:txBody>
      </p:sp>
      <p:graphicFrame>
        <p:nvGraphicFramePr>
          <p:cNvPr id="9" name="Table 8"/>
          <p:cNvGraphicFramePr>
            <a:graphicFrameLocks noGrp="1"/>
          </p:cNvGraphicFramePr>
          <p:nvPr>
            <p:extLst>
              <p:ext uri="{D42A27DB-BD31-4B8C-83A1-F6EECF244321}">
                <p14:modId xmlns:p14="http://schemas.microsoft.com/office/powerpoint/2010/main" val="2039125286"/>
              </p:ext>
            </p:extLst>
          </p:nvPr>
        </p:nvGraphicFramePr>
        <p:xfrm>
          <a:off x="0" y="3265254"/>
          <a:ext cx="7848599" cy="3503411"/>
        </p:xfrm>
        <a:graphic>
          <a:graphicData uri="http://schemas.openxmlformats.org/drawingml/2006/table">
            <a:tbl>
              <a:tblPr/>
              <a:tblGrid>
                <a:gridCol w="1962150"/>
                <a:gridCol w="2131965"/>
                <a:gridCol w="1792334"/>
                <a:gridCol w="1962150"/>
              </a:tblGrid>
              <a:tr h="567026">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EMP_NAME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EMP_PHONE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1435">
                <a:tc>
                  <a:txBody>
                    <a:bodyPr/>
                    <a:lstStyle/>
                    <a:p>
                      <a:pPr algn="l"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dirty="0" smtClean="0">
                        <a:solidFill>
                          <a:srgbClr val="000000"/>
                        </a:solidFill>
                        <a:effectLst/>
                        <a:latin typeface="verdana"/>
                      </a:endParaRPr>
                    </a:p>
                    <a:p>
                      <a:pPr algn="l" fontAlgn="t"/>
                      <a:r>
                        <a:rPr lang="en-IN" dirty="0" smtClean="0">
                          <a:solidFill>
                            <a:srgbClr val="000000"/>
                          </a:solidFill>
                          <a:effectLst/>
                          <a:latin typeface="verdana"/>
                        </a:rPr>
                        <a:t>Amit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dirty="0" smtClean="0">
                          <a:solidFill>
                            <a:srgbClr val="000000"/>
                          </a:solidFill>
                          <a:effectLst/>
                          <a:latin typeface="verdana"/>
                        </a:rPr>
                        <a:t>Maharashtra</a:t>
                      </a:r>
                    </a:p>
                    <a:p>
                      <a:pPr algn="l" fontAlgn="t"/>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1435">
                <a:tc>
                  <a:txBody>
                    <a:bodyPr/>
                    <a:lstStyle/>
                    <a:p>
                      <a:pPr algn="l"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Amit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dirty="0" smtClean="0">
                          <a:solidFill>
                            <a:srgbClr val="000000"/>
                          </a:solidFill>
                          <a:effectLst/>
                          <a:latin typeface="verdana"/>
                        </a:rPr>
                        <a:t>Maharashtra</a:t>
                      </a:r>
                    </a:p>
                    <a:p>
                      <a:pPr algn="l" fontAlgn="t"/>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1435">
                <a:tc>
                  <a:txBody>
                    <a:bodyPr/>
                    <a:lstStyle/>
                    <a:p>
                      <a:pPr algn="l" fontAlgn="t"/>
                      <a:r>
                        <a:rPr lang="en-IN">
                          <a:solidFill>
                            <a:srgbClr val="000000"/>
                          </a:solidFill>
                          <a:effectLst/>
                          <a:latin typeface="verdana"/>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Sumit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1435">
                <a:tc>
                  <a:txBody>
                    <a:bodyPr/>
                    <a:lstStyle/>
                    <a:p>
                      <a:pPr algn="l" fontAlgn="t"/>
                      <a:r>
                        <a:rPr lang="en-IN" dirty="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Radha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1435">
                <a:tc>
                  <a:txBody>
                    <a:bodyPr/>
                    <a:lstStyle/>
                    <a:p>
                      <a:pPr algn="l" fontAlgn="t"/>
                      <a:r>
                        <a:rPr lang="en-IN" dirty="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Radha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10" name="Rectangle 9"/>
          <p:cNvSpPr/>
          <p:nvPr/>
        </p:nvSpPr>
        <p:spPr>
          <a:xfrm>
            <a:off x="762000" y="0"/>
            <a:ext cx="1812547" cy="369332"/>
          </a:xfrm>
          <a:prstGeom prst="rect">
            <a:avLst/>
          </a:prstGeom>
        </p:spPr>
        <p:txBody>
          <a:bodyPr wrap="none">
            <a:spAutoFit/>
          </a:bodyPr>
          <a:lstStyle/>
          <a:p>
            <a:r>
              <a:rPr lang="en-IN" b="1" dirty="0"/>
              <a:t>EMPLOYEE table:</a:t>
            </a:r>
            <a:endParaRPr lang="en-IN" dirty="0"/>
          </a:p>
        </p:txBody>
      </p:sp>
      <p:sp>
        <p:nvSpPr>
          <p:cNvPr id="11" name="TextBox 10"/>
          <p:cNvSpPr txBox="1"/>
          <p:nvPr/>
        </p:nvSpPr>
        <p:spPr>
          <a:xfrm>
            <a:off x="7315200" y="521732"/>
            <a:ext cx="1828800" cy="2862322"/>
          </a:xfrm>
          <a:prstGeom prst="rect">
            <a:avLst/>
          </a:prstGeom>
          <a:noFill/>
        </p:spPr>
        <p:txBody>
          <a:bodyPr wrap="square" rtlCol="0">
            <a:spAutoFit/>
          </a:bodyPr>
          <a:lstStyle/>
          <a:p>
            <a:r>
              <a:rPr lang="en-IN" dirty="0" smtClean="0"/>
              <a:t>In this table the phone numbers of </a:t>
            </a:r>
            <a:r>
              <a:rPr lang="en-IN" dirty="0" err="1" smtClean="0"/>
              <a:t>emp</a:t>
            </a:r>
            <a:r>
              <a:rPr lang="en-IN" dirty="0" smtClean="0"/>
              <a:t> are  two. If we try to search second </a:t>
            </a:r>
            <a:r>
              <a:rPr lang="en-IN" dirty="0" err="1" smtClean="0"/>
              <a:t>num</a:t>
            </a:r>
            <a:r>
              <a:rPr lang="en-IN" dirty="0" smtClean="0"/>
              <a:t> we never got it unless n until we use some special feature of search </a:t>
            </a:r>
            <a:endParaRPr lang="en-IN" dirty="0"/>
          </a:p>
        </p:txBody>
      </p:sp>
      <p:cxnSp>
        <p:nvCxnSpPr>
          <p:cNvPr id="13" name="Straight Arrow Connector 12"/>
          <p:cNvCxnSpPr/>
          <p:nvPr/>
        </p:nvCxnSpPr>
        <p:spPr>
          <a:xfrm flipH="1">
            <a:off x="4800600" y="1084302"/>
            <a:ext cx="2590800" cy="117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029200" y="1676400"/>
            <a:ext cx="2362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75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Second Normal Form (2NF)</a:t>
            </a:r>
            <a:br>
              <a:rPr lang="en-IN" dirty="0"/>
            </a:br>
            <a:endParaRPr lang="en-IN" dirty="0"/>
          </a:p>
        </p:txBody>
      </p:sp>
      <p:sp>
        <p:nvSpPr>
          <p:cNvPr id="3" name="Content Placeholder 2"/>
          <p:cNvSpPr>
            <a:spLocks noGrp="1"/>
          </p:cNvSpPr>
          <p:nvPr>
            <p:ph idx="1"/>
          </p:nvPr>
        </p:nvSpPr>
        <p:spPr/>
        <p:txBody>
          <a:bodyPr/>
          <a:lstStyle/>
          <a:p>
            <a:r>
              <a:rPr lang="en-IN" dirty="0"/>
              <a:t>In the 2NF, relational must be in 1NF.</a:t>
            </a:r>
          </a:p>
          <a:p>
            <a:r>
              <a:rPr lang="en-IN" dirty="0"/>
              <a:t>In the second normal form, all non-key attributes are fully functional dependent on the primary key</a:t>
            </a:r>
          </a:p>
          <a:p>
            <a:r>
              <a:rPr lang="en-IN" b="1" dirty="0"/>
              <a:t>Example:</a:t>
            </a:r>
            <a:r>
              <a:rPr lang="en-IN" dirty="0"/>
              <a:t> Let's assume, a school can store the data of teachers and the subjects they teach. In a school, a teacher can teach more than one subject.</a:t>
            </a:r>
          </a:p>
          <a:p>
            <a:endParaRPr lang="en-IN" dirty="0"/>
          </a:p>
        </p:txBody>
      </p:sp>
    </p:spTree>
    <p:extLst>
      <p:ext uri="{BB962C8B-B14F-4D97-AF65-F5344CB8AC3E}">
        <p14:creationId xmlns:p14="http://schemas.microsoft.com/office/powerpoint/2010/main" val="2613874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TEACHER table</a:t>
            </a:r>
            <a:endParaRPr lang="en-IN" dirty="0"/>
          </a:p>
        </p:txBody>
      </p:sp>
      <p:graphicFrame>
        <p:nvGraphicFramePr>
          <p:cNvPr id="4" name="Content Placeholder 3"/>
          <p:cNvGraphicFramePr>
            <a:graphicFrameLocks noGrp="1"/>
          </p:cNvGraphicFramePr>
          <p:nvPr>
            <p:ph idx="1"/>
          </p:nvPr>
        </p:nvGraphicFramePr>
        <p:xfrm>
          <a:off x="538162" y="2544921"/>
          <a:ext cx="8067675" cy="2636520"/>
        </p:xfrm>
        <a:graphic>
          <a:graphicData uri="http://schemas.openxmlformats.org/drawingml/2006/table">
            <a:tbl>
              <a:tblPr/>
              <a:tblGrid>
                <a:gridCol w="2689225"/>
                <a:gridCol w="2689225"/>
                <a:gridCol w="2689225"/>
              </a:tblGrid>
              <a:tr h="0">
                <a:tc>
                  <a:txBody>
                    <a:bodyPr/>
                    <a:lstStyle/>
                    <a:p>
                      <a:pPr algn="l" fontAlgn="t"/>
                      <a:r>
                        <a:rPr lang="en-IN" dirty="0">
                          <a:solidFill>
                            <a:srgbClr val="000000"/>
                          </a:solidFill>
                          <a:effectLst/>
                          <a:latin typeface="times new roman"/>
                        </a:rPr>
                        <a:t>TEACHER_ID</a:t>
                      </a:r>
                    </a:p>
                  </a:txBody>
                  <a:tcPr marL="114300" marR="114300" marT="114300" marB="114300">
                    <a:lnL w="9525" cap="flat" cmpd="sng" algn="ctr">
                      <a:solidFill>
                        <a:srgbClr val="B0F37B"/>
                      </a:solidFill>
                      <a:prstDash val="solid"/>
                      <a:round/>
                      <a:headEnd type="none" w="med" len="med"/>
                      <a:tailEnd type="none" w="med" len="med"/>
                    </a:lnL>
                    <a:lnR w="9525" cap="flat" cmpd="sng" algn="ctr">
                      <a:solidFill>
                        <a:srgbClr val="B0F37B"/>
                      </a:solidFill>
                      <a:prstDash val="solid"/>
                      <a:round/>
                      <a:headEnd type="none" w="med" len="med"/>
                      <a:tailEnd type="none" w="med" len="med"/>
                    </a:lnR>
                    <a:lnT w="9525" cap="flat" cmpd="sng" algn="ctr">
                      <a:solidFill>
                        <a:srgbClr val="B0F37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SUBJECT</a:t>
                      </a:r>
                    </a:p>
                  </a:txBody>
                  <a:tcPr marL="114300" marR="114300" marT="114300" marB="114300">
                    <a:lnL w="9525" cap="flat" cmpd="sng" algn="ctr">
                      <a:solidFill>
                        <a:srgbClr val="B0F37B"/>
                      </a:solidFill>
                      <a:prstDash val="solid"/>
                      <a:round/>
                      <a:headEnd type="none" w="med" len="med"/>
                      <a:tailEnd type="none" w="med" len="med"/>
                    </a:lnL>
                    <a:lnR w="9525" cap="flat" cmpd="sng" algn="ctr">
                      <a:solidFill>
                        <a:srgbClr val="B0F37B"/>
                      </a:solidFill>
                      <a:prstDash val="solid"/>
                      <a:round/>
                      <a:headEnd type="none" w="med" len="med"/>
                      <a:tailEnd type="none" w="med" len="med"/>
                    </a:lnR>
                    <a:lnT w="9525" cap="flat" cmpd="sng" algn="ctr">
                      <a:solidFill>
                        <a:srgbClr val="B0F37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TEACHER_AGE</a:t>
                      </a:r>
                    </a:p>
                  </a:txBody>
                  <a:tcPr marL="114300" marR="114300" marT="114300" marB="114300">
                    <a:lnL w="9525" cap="flat" cmpd="sng" algn="ctr">
                      <a:solidFill>
                        <a:srgbClr val="B0F37B"/>
                      </a:solidFill>
                      <a:prstDash val="solid"/>
                      <a:round/>
                      <a:headEnd type="none" w="med" len="med"/>
                      <a:tailEnd type="none" w="med" len="med"/>
                    </a:lnL>
                    <a:lnR w="9525" cap="flat" cmpd="sng" algn="ctr">
                      <a:solidFill>
                        <a:srgbClr val="B0F37B"/>
                      </a:solidFill>
                      <a:prstDash val="solid"/>
                      <a:round/>
                      <a:headEnd type="none" w="med" len="med"/>
                      <a:tailEnd type="none" w="med" len="med"/>
                    </a:lnR>
                    <a:lnT w="9525" cap="flat" cmpd="sng" algn="ctr">
                      <a:solidFill>
                        <a:srgbClr val="B0F37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dirty="0">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dirty="0">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2724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36336695"/>
              </p:ext>
            </p:extLst>
          </p:nvPr>
        </p:nvGraphicFramePr>
        <p:xfrm>
          <a:off x="381000" y="0"/>
          <a:ext cx="7848599" cy="1965960"/>
        </p:xfrm>
        <a:graphic>
          <a:graphicData uri="http://schemas.openxmlformats.org/drawingml/2006/table">
            <a:tbl>
              <a:tblPr/>
              <a:tblGrid>
                <a:gridCol w="1962150"/>
                <a:gridCol w="2131965"/>
                <a:gridCol w="1792334"/>
                <a:gridCol w="1962150"/>
              </a:tblGrid>
              <a:tr h="264695">
                <a:tc>
                  <a:txBody>
                    <a:bodyPr/>
                    <a:lstStyle/>
                    <a:p>
                      <a:pPr algn="l" fontAlgn="t"/>
                      <a:r>
                        <a:rPr lang="en-IN" sz="800" dirty="0">
                          <a:solidFill>
                            <a:srgbClr val="000000"/>
                          </a:solidFill>
                          <a:effectLst/>
                          <a:latin typeface="times new roman"/>
                        </a:rPr>
                        <a:t>EMP_ID</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dirty="0">
                          <a:solidFill>
                            <a:srgbClr val="000000"/>
                          </a:solidFill>
                          <a:effectLst/>
                          <a:latin typeface="times new roman"/>
                        </a:rPr>
                        <a:t>EMP_NAME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dirty="0">
                          <a:solidFill>
                            <a:srgbClr val="000000"/>
                          </a:solidFill>
                          <a:effectLst/>
                          <a:latin typeface="times new roman"/>
                        </a:rPr>
                        <a:t>EMP_PHONE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a:rPr>
                        <a:t>EMP_STATE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8968">
                <a:tc>
                  <a:txBody>
                    <a:bodyPr/>
                    <a:lstStyle/>
                    <a:p>
                      <a:pPr algn="l" fontAlgn="t"/>
                      <a:r>
                        <a:rPr lang="en-IN" sz="800"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en-IN" sz="800" dirty="0" smtClean="0">
                        <a:solidFill>
                          <a:srgbClr val="000000"/>
                        </a:solidFill>
                        <a:effectLst/>
                        <a:latin typeface="verdana"/>
                      </a:endParaRPr>
                    </a:p>
                    <a:p>
                      <a:pPr algn="l" fontAlgn="t"/>
                      <a:r>
                        <a:rPr lang="en-IN" sz="800" dirty="0" smtClean="0">
                          <a:solidFill>
                            <a:srgbClr val="000000"/>
                          </a:solidFill>
                          <a:effectLst/>
                          <a:latin typeface="verdana"/>
                        </a:rPr>
                        <a:t>Amit</a:t>
                      </a:r>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800" dirty="0" smtClean="0">
                          <a:solidFill>
                            <a:srgbClr val="000000"/>
                          </a:solidFill>
                          <a:effectLst/>
                          <a:latin typeface="verdana"/>
                        </a:rPr>
                        <a:t>Maharashtra</a:t>
                      </a:r>
                    </a:p>
                    <a:p>
                      <a:pPr algn="l" fontAlgn="t"/>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8968">
                <a:tc>
                  <a:txBody>
                    <a:bodyPr/>
                    <a:lstStyle/>
                    <a:p>
                      <a:pPr algn="l" fontAlgn="t"/>
                      <a:r>
                        <a:rPr lang="en-IN" sz="800"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smtClean="0">
                          <a:solidFill>
                            <a:srgbClr val="000000"/>
                          </a:solidFill>
                          <a:effectLst/>
                          <a:latin typeface="verdana"/>
                        </a:rPr>
                        <a:t>Amit</a:t>
                      </a:r>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800" dirty="0" smtClean="0">
                          <a:solidFill>
                            <a:srgbClr val="000000"/>
                          </a:solidFill>
                          <a:effectLst/>
                          <a:latin typeface="verdana"/>
                        </a:rPr>
                        <a:t>Maharashtra</a:t>
                      </a:r>
                    </a:p>
                    <a:p>
                      <a:pPr algn="l" fontAlgn="t"/>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589">
                <a:tc>
                  <a:txBody>
                    <a:bodyPr/>
                    <a:lstStyle/>
                    <a:p>
                      <a:pPr algn="l" fontAlgn="t"/>
                      <a:r>
                        <a:rPr lang="en-IN" sz="800" dirty="0">
                          <a:solidFill>
                            <a:srgbClr val="000000"/>
                          </a:solidFill>
                          <a:effectLst/>
                          <a:latin typeface="verdana"/>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smtClean="0">
                          <a:solidFill>
                            <a:srgbClr val="000000"/>
                          </a:solidFill>
                          <a:effectLst/>
                          <a:latin typeface="verdana"/>
                        </a:rPr>
                        <a:t>Sumit</a:t>
                      </a:r>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4589">
                <a:tc>
                  <a:txBody>
                    <a:bodyPr/>
                    <a:lstStyle/>
                    <a:p>
                      <a:pPr algn="l" fontAlgn="t"/>
                      <a:r>
                        <a:rPr lang="en-IN" sz="80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smtClean="0">
                          <a:solidFill>
                            <a:srgbClr val="000000"/>
                          </a:solidFill>
                          <a:effectLst/>
                          <a:latin typeface="verdana"/>
                        </a:rPr>
                        <a:t>Radha</a:t>
                      </a:r>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589">
                <a:tc>
                  <a:txBody>
                    <a:bodyPr/>
                    <a:lstStyle/>
                    <a:p>
                      <a:pPr algn="l" fontAlgn="t"/>
                      <a:r>
                        <a:rPr lang="en-IN" sz="80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smtClean="0">
                          <a:solidFill>
                            <a:srgbClr val="000000"/>
                          </a:solidFill>
                          <a:effectLst/>
                          <a:latin typeface="verdana"/>
                        </a:rPr>
                        <a:t>Radha</a:t>
                      </a:r>
                      <a:endParaRPr lang="en-IN" sz="80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08722844"/>
              </p:ext>
            </p:extLst>
          </p:nvPr>
        </p:nvGraphicFramePr>
        <p:xfrm>
          <a:off x="762000" y="2209800"/>
          <a:ext cx="3581400" cy="2057400"/>
        </p:xfrm>
        <a:graphic>
          <a:graphicData uri="http://schemas.openxmlformats.org/drawingml/2006/table">
            <a:tbl>
              <a:tblPr/>
              <a:tblGrid>
                <a:gridCol w="781396"/>
                <a:gridCol w="1172095"/>
                <a:gridCol w="1627909"/>
              </a:tblGrid>
              <a:tr h="42672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EMP_NAME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EMP_STATE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8968">
                <a:tc>
                  <a:txBody>
                    <a:bodyPr/>
                    <a:lstStyle/>
                    <a:p>
                      <a:pPr algn="ctr"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err="1" smtClean="0">
                          <a:solidFill>
                            <a:srgbClr val="000000"/>
                          </a:solidFill>
                          <a:effectLst/>
                          <a:latin typeface="verdana"/>
                        </a:rPr>
                        <a:t>Amit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IN" dirty="0" err="1" smtClean="0">
                          <a:solidFill>
                            <a:srgbClr val="000000"/>
                          </a:solidFill>
                          <a:effectLst/>
                          <a:latin typeface="verdana"/>
                        </a:rPr>
                        <a:t>Maha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4589">
                <a:tc>
                  <a:txBody>
                    <a:bodyPr/>
                    <a:lstStyle/>
                    <a:p>
                      <a:pPr algn="ctr" fontAlgn="t"/>
                      <a:r>
                        <a:rPr lang="en-IN" dirty="0">
                          <a:solidFill>
                            <a:srgbClr val="000000"/>
                          </a:solidFill>
                          <a:effectLst/>
                          <a:latin typeface="verdana"/>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smtClean="0">
                          <a:solidFill>
                            <a:srgbClr val="000000"/>
                          </a:solidFill>
                          <a:effectLst/>
                          <a:latin typeface="verdana"/>
                        </a:rPr>
                        <a:t>Sumit</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dirty="0">
                          <a:solidFill>
                            <a:srgbClr val="000000"/>
                          </a:solidFill>
                          <a:effectLst/>
                          <a:latin typeface="verdana"/>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4589">
                <a:tc>
                  <a:txBody>
                    <a:bodyPr/>
                    <a:lstStyle/>
                    <a:p>
                      <a:pPr algn="ctr" fontAlgn="t"/>
                      <a:r>
                        <a:rPr lang="en-IN">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smtClean="0">
                          <a:solidFill>
                            <a:srgbClr val="000000"/>
                          </a:solidFill>
                          <a:effectLst/>
                          <a:latin typeface="verdana"/>
                        </a:rPr>
                        <a:t>Radha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dirty="0">
                          <a:solidFill>
                            <a:srgbClr val="000000"/>
                          </a:solidFill>
                          <a:effectLst/>
                          <a:latin typeface="verdana"/>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12712625"/>
              </p:ext>
            </p:extLst>
          </p:nvPr>
        </p:nvGraphicFramePr>
        <p:xfrm>
          <a:off x="4876800" y="2362200"/>
          <a:ext cx="1953491" cy="2910840"/>
        </p:xfrm>
        <a:graphic>
          <a:graphicData uri="http://schemas.openxmlformats.org/drawingml/2006/table">
            <a:tbl>
              <a:tblPr/>
              <a:tblGrid>
                <a:gridCol w="781396"/>
                <a:gridCol w="1172095"/>
              </a:tblGrid>
              <a:tr h="42672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dirty="0">
                          <a:solidFill>
                            <a:srgbClr val="000000"/>
                          </a:solidFill>
                          <a:effectLst/>
                          <a:latin typeface="times new roman"/>
                        </a:rPr>
                        <a:t>EMP_PHONE</a:t>
                      </a:r>
                    </a:p>
                  </a:txBody>
                  <a:tcPr marL="114300" marR="114300" marT="114300" marB="114300">
                    <a:lnL w="9525" cap="flat" cmpd="sng" algn="ctr">
                      <a:solidFill>
                        <a:srgbClr val="80415F"/>
                      </a:solidFill>
                      <a:prstDash val="solid"/>
                      <a:round/>
                      <a:headEnd type="none" w="med" len="med"/>
                      <a:tailEnd type="none" w="med" len="med"/>
                    </a:lnL>
                    <a:lnR w="9525" cap="flat" cmpd="sng" algn="ctr">
                      <a:solidFill>
                        <a:srgbClr val="80415F"/>
                      </a:solidFill>
                      <a:prstDash val="solid"/>
                      <a:round/>
                      <a:headEnd type="none" w="med" len="med"/>
                      <a:tailEnd type="none" w="med" len="med"/>
                    </a:lnR>
                    <a:lnT w="9525" cap="flat" cmpd="sng" algn="ctr">
                      <a:solidFill>
                        <a:srgbClr val="80415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68968">
                <a:tc>
                  <a:txBody>
                    <a:bodyPr/>
                    <a:lstStyle/>
                    <a:p>
                      <a:pPr algn="l"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68968">
                <a:tc>
                  <a:txBody>
                    <a:bodyPr/>
                    <a:lstStyle/>
                    <a:p>
                      <a:pPr algn="l" fontAlgn="t"/>
                      <a:r>
                        <a:rPr lang="en-IN" dirty="0">
                          <a:solidFill>
                            <a:srgbClr val="000000"/>
                          </a:solidFill>
                          <a:effectLst/>
                          <a:latin typeface="verdana"/>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589">
                <a:tc>
                  <a:txBody>
                    <a:bodyPr/>
                    <a:lstStyle/>
                    <a:p>
                      <a:pPr algn="l" fontAlgn="t"/>
                      <a:r>
                        <a:rPr lang="en-IN">
                          <a:solidFill>
                            <a:srgbClr val="000000"/>
                          </a:solidFill>
                          <a:effectLst/>
                          <a:latin typeface="verdana"/>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24589">
                <a:tc>
                  <a:txBody>
                    <a:bodyPr/>
                    <a:lstStyle/>
                    <a:p>
                      <a:pPr algn="l" fontAlgn="t"/>
                      <a:r>
                        <a:rPr lang="en-IN">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800" dirty="0">
                          <a:solidFill>
                            <a:srgbClr val="000000"/>
                          </a:solidFill>
                          <a:effectLst/>
                          <a:latin typeface="verdana"/>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24589">
                <a:tc>
                  <a:txBody>
                    <a:bodyPr/>
                    <a:lstStyle/>
                    <a:p>
                      <a:pPr algn="l" fontAlgn="t"/>
                      <a:r>
                        <a:rPr lang="en-IN" dirty="0">
                          <a:solidFill>
                            <a:srgbClr val="000000"/>
                          </a:solidFill>
                          <a:effectLst/>
                          <a:latin typeface="verdana"/>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800" dirty="0">
                          <a:solidFill>
                            <a:srgbClr val="000000"/>
                          </a:solidFill>
                          <a:effectLst/>
                          <a:latin typeface="verdana"/>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2495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In the given table, non-prime attribute TEACHER_AGE is dependent on TEACHER_ID which is a proper subset of a candidate key. That's why it violates the rule for 2NF.</a:t>
            </a:r>
          </a:p>
          <a:p>
            <a:r>
              <a:rPr lang="en-IN" dirty="0"/>
              <a:t>To convert the given table into 2NF, we decompose it into two tables:</a:t>
            </a:r>
          </a:p>
          <a:p>
            <a:endParaRPr lang="en-IN" dirty="0"/>
          </a:p>
        </p:txBody>
      </p:sp>
    </p:spTree>
    <p:extLst>
      <p:ext uri="{BB962C8B-B14F-4D97-AF65-F5344CB8AC3E}">
        <p14:creationId xmlns:p14="http://schemas.microsoft.com/office/powerpoint/2010/main" val="2216940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81400" cy="1202158"/>
          </a:xfrm>
        </p:spPr>
        <p:txBody>
          <a:bodyPr>
            <a:noAutofit/>
          </a:bodyPr>
          <a:lstStyle/>
          <a:p>
            <a:r>
              <a:rPr lang="en-IN" sz="2000" b="1" dirty="0" smtClean="0"/>
              <a:t>TEACHER_DETAIL table:</a:t>
            </a: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4241810"/>
              </p:ext>
            </p:extLst>
          </p:nvPr>
        </p:nvGraphicFramePr>
        <p:xfrm>
          <a:off x="4724400" y="1905000"/>
          <a:ext cx="4038600" cy="3037112"/>
        </p:xfrm>
        <a:graphic>
          <a:graphicData uri="http://schemas.openxmlformats.org/drawingml/2006/table">
            <a:tbl>
              <a:tblPr/>
              <a:tblGrid>
                <a:gridCol w="2019300"/>
                <a:gridCol w="2019300"/>
              </a:tblGrid>
              <a:tr h="846752">
                <a:tc>
                  <a:txBody>
                    <a:bodyPr/>
                    <a:lstStyle/>
                    <a:p>
                      <a:pPr algn="l" fontAlgn="t"/>
                      <a:r>
                        <a:rPr lang="en-IN" dirty="0">
                          <a:solidFill>
                            <a:srgbClr val="000000"/>
                          </a:solidFill>
                          <a:effectLst/>
                          <a:latin typeface="times new roman"/>
                        </a:rPr>
                        <a:t>TEACHER_ID</a:t>
                      </a:r>
                    </a:p>
                  </a:txBody>
                  <a:tcPr marL="114300" marR="114300" marT="114300" marB="114300">
                    <a:lnL w="9525" cap="flat" cmpd="sng" algn="ctr">
                      <a:solidFill>
                        <a:srgbClr val="F0F470"/>
                      </a:solidFill>
                      <a:prstDash val="solid"/>
                      <a:round/>
                      <a:headEnd type="none" w="med" len="med"/>
                      <a:tailEnd type="none" w="med" len="med"/>
                    </a:lnL>
                    <a:lnR w="9525" cap="flat" cmpd="sng" algn="ctr">
                      <a:solidFill>
                        <a:srgbClr val="F0F470"/>
                      </a:solidFill>
                      <a:prstDash val="solid"/>
                      <a:round/>
                      <a:headEnd type="none" w="med" len="med"/>
                      <a:tailEnd type="none" w="med" len="med"/>
                    </a:lnR>
                    <a:lnT w="9525" cap="flat" cmpd="sng" algn="ctr">
                      <a:solidFill>
                        <a:srgbClr val="F0F4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TEACHER_AGE</a:t>
                      </a:r>
                    </a:p>
                  </a:txBody>
                  <a:tcPr marL="114300" marR="114300" marT="114300" marB="114300">
                    <a:lnL w="9525" cap="flat" cmpd="sng" algn="ctr">
                      <a:solidFill>
                        <a:srgbClr val="F0F470"/>
                      </a:solidFill>
                      <a:prstDash val="solid"/>
                      <a:round/>
                      <a:headEnd type="none" w="med" len="med"/>
                      <a:tailEnd type="none" w="med" len="med"/>
                    </a:lnL>
                    <a:lnR w="9525" cap="flat" cmpd="sng" algn="ctr">
                      <a:solidFill>
                        <a:srgbClr val="F0F470"/>
                      </a:solidFill>
                      <a:prstDash val="solid"/>
                      <a:round/>
                      <a:headEnd type="none" w="med" len="med"/>
                      <a:tailEnd type="none" w="med" len="med"/>
                    </a:lnR>
                    <a:lnT w="9525" cap="flat" cmpd="sng" algn="ctr">
                      <a:solidFill>
                        <a:srgbClr val="F0F4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53448">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8456">
                <a:tc>
                  <a:txBody>
                    <a:bodyPr/>
                    <a:lstStyle/>
                    <a:p>
                      <a:pPr algn="l" fontAlgn="t"/>
                      <a:r>
                        <a:rPr lang="en-IN">
                          <a:solidFill>
                            <a:srgbClr val="000000"/>
                          </a:solidFill>
                          <a:effectLst/>
                          <a:latin typeface="verdana"/>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8456">
                <a:tc>
                  <a:txBody>
                    <a:bodyPr/>
                    <a:lstStyle/>
                    <a:p>
                      <a:pPr algn="l" fontAlgn="t"/>
                      <a:r>
                        <a:rPr lang="en-IN" dirty="0">
                          <a:solidFill>
                            <a:srgbClr val="000000"/>
                          </a:solidFill>
                          <a:effectLst/>
                          <a:latin typeface="verdana"/>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98947352"/>
              </p:ext>
            </p:extLst>
          </p:nvPr>
        </p:nvGraphicFramePr>
        <p:xfrm>
          <a:off x="228600" y="1620689"/>
          <a:ext cx="4156364" cy="3627118"/>
        </p:xfrm>
        <a:graphic>
          <a:graphicData uri="http://schemas.openxmlformats.org/drawingml/2006/table">
            <a:tbl>
              <a:tblPr/>
              <a:tblGrid>
                <a:gridCol w="2078182"/>
                <a:gridCol w="2078182"/>
              </a:tblGrid>
              <a:tr h="691878">
                <a:tc>
                  <a:txBody>
                    <a:bodyPr/>
                    <a:lstStyle/>
                    <a:p>
                      <a:pPr algn="l" fontAlgn="t"/>
                      <a:r>
                        <a:rPr lang="en-IN" dirty="0">
                          <a:solidFill>
                            <a:srgbClr val="000000"/>
                          </a:solidFill>
                          <a:effectLst/>
                          <a:latin typeface="times new roman"/>
                        </a:rPr>
                        <a:t>TEACHER_ID</a:t>
                      </a:r>
                    </a:p>
                  </a:txBody>
                  <a:tcPr marL="114300" marR="114300" marT="114300" marB="114300">
                    <a:lnL w="9525" cap="flat" cmpd="sng" algn="ctr">
                      <a:solidFill>
                        <a:srgbClr val="307973"/>
                      </a:solidFill>
                      <a:prstDash val="solid"/>
                      <a:round/>
                      <a:headEnd type="none" w="med" len="med"/>
                      <a:tailEnd type="none" w="med" len="med"/>
                    </a:lnL>
                    <a:lnR w="9525" cap="flat" cmpd="sng" algn="ctr">
                      <a:solidFill>
                        <a:srgbClr val="307973"/>
                      </a:solidFill>
                      <a:prstDash val="solid"/>
                      <a:round/>
                      <a:headEnd type="none" w="med" len="med"/>
                      <a:tailEnd type="none" w="med" len="med"/>
                    </a:lnR>
                    <a:lnT w="9525" cap="flat" cmpd="sng" algn="ctr">
                      <a:solidFill>
                        <a:srgbClr val="3079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SUBJECT</a:t>
                      </a:r>
                    </a:p>
                  </a:txBody>
                  <a:tcPr marL="114300" marR="114300" marT="114300" marB="114300">
                    <a:lnL w="9525" cap="flat" cmpd="sng" algn="ctr">
                      <a:solidFill>
                        <a:srgbClr val="307973"/>
                      </a:solidFill>
                      <a:prstDash val="solid"/>
                      <a:round/>
                      <a:headEnd type="none" w="med" len="med"/>
                      <a:tailEnd type="none" w="med" len="med"/>
                    </a:lnL>
                    <a:lnR w="9525" cap="flat" cmpd="sng" algn="ctr">
                      <a:solidFill>
                        <a:srgbClr val="307973"/>
                      </a:solidFill>
                      <a:prstDash val="solid"/>
                      <a:round/>
                      <a:headEnd type="none" w="med" len="med"/>
                      <a:tailEnd type="none" w="med" len="med"/>
                    </a:lnR>
                    <a:lnT w="9525" cap="flat" cmpd="sng" algn="ctr">
                      <a:solidFill>
                        <a:srgbClr val="3079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87048">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7048">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7048">
                <a:tc>
                  <a:txBody>
                    <a:bodyPr/>
                    <a:lstStyle/>
                    <a:p>
                      <a:pPr algn="l" fontAlgn="t"/>
                      <a:r>
                        <a:rPr lang="en-IN">
                          <a:solidFill>
                            <a:srgbClr val="000000"/>
                          </a:solidFill>
                          <a:effectLst/>
                          <a:latin typeface="verdana"/>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7048">
                <a:tc>
                  <a:txBody>
                    <a:bodyPr/>
                    <a:lstStyle/>
                    <a:p>
                      <a:pPr algn="l" fontAlgn="t"/>
                      <a:r>
                        <a:rPr lang="en-IN">
                          <a:solidFill>
                            <a:srgbClr val="000000"/>
                          </a:solidFill>
                          <a:effectLst/>
                          <a:latin typeface="verdana"/>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7048">
                <a:tc>
                  <a:txBody>
                    <a:bodyPr/>
                    <a:lstStyle/>
                    <a:p>
                      <a:pPr algn="l" fontAlgn="t"/>
                      <a:r>
                        <a:rPr lang="en-IN">
                          <a:solidFill>
                            <a:srgbClr val="000000"/>
                          </a:solidFill>
                          <a:effectLst/>
                          <a:latin typeface="verdana"/>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a:off x="4800600" y="1066800"/>
            <a:ext cx="396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Verdana" pitchFamily="34" charset="0"/>
                <a:cs typeface="Arial" pitchFamily="34" charset="0"/>
              </a:rPr>
              <a:t>TEACHER_SUBJECT</a:t>
            </a:r>
            <a:r>
              <a:rPr kumimoji="0" lang="en-US" sz="1100" b="1" i="0" u="none" strike="noStrike" cap="none" normalizeH="0" baseline="0" dirty="0" smtClean="0">
                <a:ln>
                  <a:noFill/>
                </a:ln>
                <a:solidFill>
                  <a:srgbClr val="000000"/>
                </a:solidFill>
                <a:effectLst/>
                <a:latin typeface="Verdana" pitchFamily="34" charset="0"/>
                <a:cs typeface="Arial" pitchFamily="34" charset="0"/>
              </a:rPr>
              <a:t> table: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6493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What is Normalization ?</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Normalization </a:t>
            </a:r>
            <a:r>
              <a:rPr lang="en-IN" dirty="0"/>
              <a:t>is the process of organizing the data in the database.</a:t>
            </a:r>
          </a:p>
          <a:p>
            <a:r>
              <a:rPr lang="en-IN" dirty="0"/>
              <a:t>Normalization is used to minimize the </a:t>
            </a:r>
            <a:r>
              <a:rPr lang="en-IN" dirty="0" smtClean="0"/>
              <a:t> redundancy </a:t>
            </a:r>
            <a:r>
              <a:rPr lang="en-IN" dirty="0"/>
              <a:t>from a relation or set of relations</a:t>
            </a:r>
            <a:r>
              <a:rPr lang="en-IN" dirty="0" smtClean="0"/>
              <a:t>.</a:t>
            </a:r>
          </a:p>
          <a:p>
            <a:r>
              <a:rPr lang="en-IN" dirty="0" smtClean="0"/>
              <a:t> </a:t>
            </a:r>
            <a:r>
              <a:rPr lang="en-IN" dirty="0"/>
              <a:t>It is also used to eliminate the undesirable characteristics like Insertion, Update and Deletion Anomalies.</a:t>
            </a:r>
          </a:p>
          <a:p>
            <a:r>
              <a:rPr lang="en-IN" dirty="0"/>
              <a:t>Normalization divides the larger table into the smaller table and links them using relationship.</a:t>
            </a:r>
          </a:p>
          <a:p>
            <a:r>
              <a:rPr lang="en-IN" dirty="0"/>
              <a:t>The normal form is used to reduce redundancy from the database table.</a:t>
            </a:r>
          </a:p>
          <a:p>
            <a:endParaRPr lang="en-IN" dirty="0"/>
          </a:p>
        </p:txBody>
      </p:sp>
    </p:spTree>
    <p:extLst>
      <p:ext uri="{BB962C8B-B14F-4D97-AF65-F5344CB8AC3E}">
        <p14:creationId xmlns:p14="http://schemas.microsoft.com/office/powerpoint/2010/main" val="98449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 (3NF)</a:t>
            </a:r>
          </a:p>
        </p:txBody>
      </p:sp>
      <p:sp>
        <p:nvSpPr>
          <p:cNvPr id="3" name="Content Placeholder 2"/>
          <p:cNvSpPr>
            <a:spLocks noGrp="1"/>
          </p:cNvSpPr>
          <p:nvPr>
            <p:ph idx="1"/>
          </p:nvPr>
        </p:nvSpPr>
        <p:spPr/>
        <p:txBody>
          <a:bodyPr>
            <a:normAutofit fontScale="77500" lnSpcReduction="20000"/>
          </a:bodyPr>
          <a:lstStyle/>
          <a:p>
            <a:r>
              <a:rPr lang="en-IN" dirty="0"/>
              <a:t>A relation will be in 3NF if it is in 2NF and not contain any transitive partial dependency.</a:t>
            </a:r>
          </a:p>
          <a:p>
            <a:r>
              <a:rPr lang="en-IN" dirty="0"/>
              <a:t>3NF is used to reduce the data duplication. It is also used to achieve the data integrity.</a:t>
            </a:r>
          </a:p>
          <a:p>
            <a:r>
              <a:rPr lang="en-IN" dirty="0"/>
              <a:t>If there is no transitive dependency for non-prime attributes, then the relation must be in third normal form.</a:t>
            </a:r>
          </a:p>
          <a:p>
            <a:r>
              <a:rPr lang="en-IN" dirty="0"/>
              <a:t>A relation is in third normal form if it holds </a:t>
            </a:r>
            <a:r>
              <a:rPr lang="en-IN" dirty="0" smtClean="0"/>
              <a:t>at least </a:t>
            </a:r>
            <a:r>
              <a:rPr lang="en-IN" dirty="0"/>
              <a:t>one of the following conditions for every </a:t>
            </a:r>
            <a:r>
              <a:rPr lang="en-IN" dirty="0" smtClean="0"/>
              <a:t>non-</a:t>
            </a:r>
            <a:r>
              <a:rPr lang="en-IN" dirty="0"/>
              <a:t> </a:t>
            </a:r>
            <a:r>
              <a:rPr lang="en-IN" dirty="0" err="1" smtClean="0"/>
              <a:t>rivial</a:t>
            </a:r>
            <a:r>
              <a:rPr lang="en-IN" dirty="0" smtClean="0"/>
              <a:t> </a:t>
            </a:r>
            <a:r>
              <a:rPr lang="en-IN" dirty="0"/>
              <a:t>function dependency X → Y.</a:t>
            </a:r>
          </a:p>
          <a:p>
            <a:r>
              <a:rPr lang="en-IN" dirty="0"/>
              <a:t>X is a super key.</a:t>
            </a:r>
          </a:p>
          <a:p>
            <a:r>
              <a:rPr lang="en-IN" dirty="0"/>
              <a:t>Y is a prime attribute, i.e., each element of Y is part of some candidate key.</a:t>
            </a:r>
          </a:p>
          <a:p>
            <a:endParaRPr lang="en-IN" dirty="0"/>
          </a:p>
        </p:txBody>
      </p:sp>
    </p:spTree>
    <p:extLst>
      <p:ext uri="{BB962C8B-B14F-4D97-AF65-F5344CB8AC3E}">
        <p14:creationId xmlns:p14="http://schemas.microsoft.com/office/powerpoint/2010/main" val="2912709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r>
              <a:rPr lang="en-IN" sz="3200" dirty="0" smtClean="0"/>
              <a:t>Employee table</a:t>
            </a:r>
            <a:endParaRPr lang="en-IN" sz="32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11139051"/>
              </p:ext>
            </p:extLst>
          </p:nvPr>
        </p:nvGraphicFramePr>
        <p:xfrm>
          <a:off x="500064" y="1249680"/>
          <a:ext cx="7958136" cy="2636520"/>
        </p:xfrm>
        <a:graphic>
          <a:graphicData uri="http://schemas.openxmlformats.org/drawingml/2006/table">
            <a:tbl>
              <a:tblPr/>
              <a:tblGrid>
                <a:gridCol w="2652712"/>
                <a:gridCol w="2652712"/>
                <a:gridCol w="2652712"/>
              </a:tblGrid>
              <a:tr h="50292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90176B"/>
                      </a:solidFill>
                      <a:prstDash val="solid"/>
                      <a:round/>
                      <a:headEnd type="none" w="med" len="med"/>
                      <a:tailEnd type="none" w="med" len="med"/>
                    </a:lnL>
                    <a:lnR w="9525" cap="flat" cmpd="sng" algn="ctr">
                      <a:solidFill>
                        <a:srgbClr val="90176B"/>
                      </a:solidFill>
                      <a:prstDash val="solid"/>
                      <a:round/>
                      <a:headEnd type="none" w="med" len="med"/>
                      <a:tailEnd type="none" w="med" len="med"/>
                    </a:lnR>
                    <a:lnT w="9525" cap="flat" cmpd="sng" algn="ctr">
                      <a:solidFill>
                        <a:srgbClr val="9017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EMP_NAME</a:t>
                      </a:r>
                    </a:p>
                  </a:txBody>
                  <a:tcPr marL="114300" marR="114300" marT="114300" marB="114300">
                    <a:lnL w="9525" cap="flat" cmpd="sng" algn="ctr">
                      <a:solidFill>
                        <a:srgbClr val="90176B"/>
                      </a:solidFill>
                      <a:prstDash val="solid"/>
                      <a:round/>
                      <a:headEnd type="none" w="med" len="med"/>
                      <a:tailEnd type="none" w="med" len="med"/>
                    </a:lnL>
                    <a:lnR w="9525" cap="flat" cmpd="sng" algn="ctr">
                      <a:solidFill>
                        <a:srgbClr val="90176B"/>
                      </a:solidFill>
                      <a:prstDash val="solid"/>
                      <a:round/>
                      <a:headEnd type="none" w="med" len="med"/>
                      <a:tailEnd type="none" w="med" len="med"/>
                    </a:lnR>
                    <a:lnT w="9525" cap="flat" cmpd="sng" algn="ctr">
                      <a:solidFill>
                        <a:srgbClr val="9017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smtClean="0">
                          <a:solidFill>
                            <a:srgbClr val="000000"/>
                          </a:solidFill>
                          <a:effectLst/>
                          <a:latin typeface="times new roman"/>
                        </a:rPr>
                        <a:t>CITY</a:t>
                      </a:r>
                      <a:endParaRPr lang="en-IN" dirty="0">
                        <a:solidFill>
                          <a:srgbClr val="000000"/>
                        </a:solidFill>
                        <a:effectLst/>
                        <a:latin typeface="times new roman"/>
                      </a:endParaRPr>
                    </a:p>
                  </a:txBody>
                  <a:tcPr marL="114300" marR="114300" marT="114300" marB="114300">
                    <a:lnL w="9525" cap="flat" cmpd="sng" algn="ctr">
                      <a:solidFill>
                        <a:srgbClr val="90176B"/>
                      </a:solidFill>
                      <a:prstDash val="solid"/>
                      <a:round/>
                      <a:headEnd type="none" w="med" len="med"/>
                      <a:tailEnd type="none" w="med" len="med"/>
                    </a:lnL>
                    <a:lnR w="9525" cap="flat" cmpd="sng" algn="ctr">
                      <a:solidFill>
                        <a:srgbClr val="90176B"/>
                      </a:solidFill>
                      <a:prstDash val="solid"/>
                      <a:round/>
                      <a:headEnd type="none" w="med" len="med"/>
                      <a:tailEnd type="none" w="med" len="med"/>
                    </a:lnR>
                    <a:lnT w="9525" cap="flat" cmpd="sng" algn="ctr">
                      <a:solidFill>
                        <a:srgbClr val="90176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dirty="0">
                          <a:solidFill>
                            <a:srgbClr val="000000"/>
                          </a:solidFill>
                          <a:effectLst/>
                          <a:latin typeface="verdana"/>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Saurabh</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NAGPUR</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Nikhil</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AKOLA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dirty="0">
                          <a:solidFill>
                            <a:srgbClr val="000000"/>
                          </a:solidFill>
                          <a:effectLst/>
                          <a:latin typeface="verdana"/>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Aadya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WARDHA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Monika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GONDIA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dirty="0">
                          <a:solidFill>
                            <a:srgbClr val="000000"/>
                          </a:solidFill>
                          <a:effectLst/>
                          <a:latin typeface="verdana"/>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Payal</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NAGPUR</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11" name="Rectangle 10"/>
          <p:cNvSpPr/>
          <p:nvPr/>
        </p:nvSpPr>
        <p:spPr>
          <a:xfrm>
            <a:off x="457200" y="3886200"/>
            <a:ext cx="8001000" cy="2246769"/>
          </a:xfrm>
          <a:prstGeom prst="rect">
            <a:avLst/>
          </a:prstGeom>
        </p:spPr>
        <p:txBody>
          <a:bodyPr wrap="square">
            <a:spAutoFit/>
          </a:bodyPr>
          <a:lstStyle/>
          <a:p>
            <a:pPr lvl="0" eaLnBrk="0" fontAlgn="base" hangingPunct="0">
              <a:spcBef>
                <a:spcPct val="0"/>
              </a:spcBef>
              <a:spcAft>
                <a:spcPct val="0"/>
              </a:spcAft>
            </a:pPr>
            <a:r>
              <a:rPr lang="en-US" sz="2000" b="1" dirty="0">
                <a:solidFill>
                  <a:srgbClr val="000000"/>
                </a:solidFill>
                <a:latin typeface="Verdana" pitchFamily="34" charset="0"/>
                <a:cs typeface="Arial" pitchFamily="34" charset="0"/>
              </a:rPr>
              <a:t>Super key in the table above:</a:t>
            </a:r>
            <a:endParaRPr lang="en-US" sz="2000" dirty="0">
              <a:solidFill>
                <a:srgbClr val="000000"/>
              </a:solidFill>
              <a:latin typeface="Verdana" pitchFamily="34" charset="0"/>
              <a:cs typeface="Arial" pitchFamily="34" charset="0"/>
            </a:endParaRPr>
          </a:p>
          <a:p>
            <a:pPr lvl="1" eaLnBrk="0" fontAlgn="base" hangingPunct="0">
              <a:spcBef>
                <a:spcPct val="0"/>
              </a:spcBef>
              <a:spcAft>
                <a:spcPct val="0"/>
              </a:spcAft>
              <a:buFontTx/>
              <a:buAutoNum type="arabicPeriod"/>
            </a:pPr>
            <a:r>
              <a:rPr lang="en-US" sz="2000" dirty="0">
                <a:solidFill>
                  <a:srgbClr val="000000"/>
                </a:solidFill>
                <a:latin typeface="Verdana" pitchFamily="34" charset="0"/>
                <a:cs typeface="Arial" pitchFamily="34" charset="0"/>
              </a:rPr>
              <a:t>{EMP_ID}, {EMP_ID, EMP_NAME}, {EMP_ID, EMP_NAME, </a:t>
            </a:r>
            <a:r>
              <a:rPr lang="en-US" sz="2000" dirty="0" smtClean="0">
                <a:solidFill>
                  <a:srgbClr val="000000"/>
                </a:solidFill>
                <a:latin typeface="Verdana" pitchFamily="34" charset="0"/>
                <a:cs typeface="Arial" pitchFamily="34" charset="0"/>
              </a:rPr>
              <a:t>CITY}....</a:t>
            </a:r>
            <a:r>
              <a:rPr lang="en-US" sz="2000" dirty="0">
                <a:solidFill>
                  <a:srgbClr val="000000"/>
                </a:solidFill>
                <a:latin typeface="Verdana" pitchFamily="34" charset="0"/>
                <a:cs typeface="Arial" pitchFamily="34" charset="0"/>
              </a:rPr>
              <a:t>so on  </a:t>
            </a:r>
          </a:p>
          <a:p>
            <a:pPr lvl="0" eaLnBrk="0" fontAlgn="base" hangingPunct="0">
              <a:spcBef>
                <a:spcPct val="0"/>
              </a:spcBef>
              <a:spcAft>
                <a:spcPct val="0"/>
              </a:spcAft>
            </a:pPr>
            <a:r>
              <a:rPr lang="en-US" sz="2000" b="1" dirty="0">
                <a:solidFill>
                  <a:srgbClr val="000000"/>
                </a:solidFill>
                <a:latin typeface="Verdana" pitchFamily="34" charset="0"/>
                <a:cs typeface="Arial" pitchFamily="34" charset="0"/>
              </a:rPr>
              <a:t>Candidate key:</a:t>
            </a:r>
            <a:r>
              <a:rPr lang="en-US" sz="2000" dirty="0">
                <a:solidFill>
                  <a:srgbClr val="000000"/>
                </a:solidFill>
                <a:latin typeface="Verdana" pitchFamily="34" charset="0"/>
                <a:cs typeface="Arial" pitchFamily="34" charset="0"/>
              </a:rPr>
              <a:t> {EMP_ID}</a:t>
            </a:r>
          </a:p>
          <a:p>
            <a:pPr lvl="0" eaLnBrk="0" fontAlgn="base" hangingPunct="0">
              <a:spcBef>
                <a:spcPct val="0"/>
              </a:spcBef>
              <a:spcAft>
                <a:spcPct val="0"/>
              </a:spcAft>
            </a:pPr>
            <a:r>
              <a:rPr lang="en-US" sz="2000" b="1" dirty="0">
                <a:solidFill>
                  <a:srgbClr val="000000"/>
                </a:solidFill>
                <a:latin typeface="Verdana" pitchFamily="34" charset="0"/>
                <a:cs typeface="Arial" pitchFamily="34" charset="0"/>
              </a:rPr>
              <a:t>Non-prime attributes:</a:t>
            </a:r>
            <a:r>
              <a:rPr lang="en-US" sz="2000" dirty="0">
                <a:solidFill>
                  <a:srgbClr val="000000"/>
                </a:solidFill>
                <a:latin typeface="Verdana" pitchFamily="34" charset="0"/>
                <a:cs typeface="Arial" pitchFamily="34" charset="0"/>
              </a:rPr>
              <a:t> In the given table, all attributes except EMP_ID are non-prime.</a:t>
            </a:r>
          </a:p>
          <a:p>
            <a:pPr lvl="0" eaLnBrk="0" fontAlgn="base" hangingPunct="0">
              <a:spcBef>
                <a:spcPct val="0"/>
              </a:spcBef>
              <a:spcAft>
                <a:spcPct val="0"/>
              </a:spcAft>
            </a:pPr>
            <a:endParaRPr lang="en-US" sz="2000" dirty="0">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243840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1600" b="1" dirty="0"/>
              <a:t>EMPLOYEE_DETAIL</a:t>
            </a:r>
            <a:r>
              <a:rPr lang="en-IN" sz="2800" b="1" dirty="0"/>
              <a:t> table:</a:t>
            </a:r>
            <a:endParaRPr lang="en-IN" sz="2800" dirty="0"/>
          </a:p>
        </p:txBody>
      </p:sp>
      <p:sp>
        <p:nvSpPr>
          <p:cNvPr id="3" name="Content Placeholder 2"/>
          <p:cNvSpPr>
            <a:spLocks noGrp="1"/>
          </p:cNvSpPr>
          <p:nvPr>
            <p:ph idx="1"/>
          </p:nvPr>
        </p:nvSpPr>
        <p:spPr>
          <a:xfrm>
            <a:off x="457200" y="3276600"/>
            <a:ext cx="8229600" cy="2743200"/>
          </a:xfrm>
        </p:spPr>
        <p:txBody>
          <a:bodyPr>
            <a:normAutofit lnSpcReduction="10000"/>
          </a:bodyPr>
          <a:lstStyle/>
          <a:p>
            <a:pPr marL="0" lvl="0" indent="0" eaLnBrk="0" fontAlgn="base" hangingPunct="0">
              <a:spcBef>
                <a:spcPct val="0"/>
              </a:spcBef>
              <a:spcAft>
                <a:spcPct val="0"/>
              </a:spcAft>
              <a:buNone/>
            </a:pPr>
            <a:r>
              <a:rPr lang="en-US" sz="2000" dirty="0" smtClean="0">
                <a:solidFill>
                  <a:srgbClr val="000000"/>
                </a:solidFill>
                <a:latin typeface="Verdana" pitchFamily="34" charset="0"/>
                <a:cs typeface="Arial" pitchFamily="34" charset="0"/>
              </a:rPr>
              <a:t>Here</a:t>
            </a:r>
            <a:r>
              <a:rPr lang="en-US" sz="2000" dirty="0">
                <a:solidFill>
                  <a:srgbClr val="000000"/>
                </a:solidFill>
                <a:latin typeface="Verdana" pitchFamily="34" charset="0"/>
                <a:cs typeface="Arial" pitchFamily="34" charset="0"/>
              </a:rPr>
              <a:t>, </a:t>
            </a:r>
            <a:r>
              <a:rPr lang="en-US" sz="2000" dirty="0" smtClean="0">
                <a:solidFill>
                  <a:srgbClr val="000000"/>
                </a:solidFill>
                <a:latin typeface="Verdana" pitchFamily="34" charset="0"/>
                <a:cs typeface="Arial" pitchFamily="34" charset="0"/>
              </a:rPr>
              <a:t>POSTAL ADDRES </a:t>
            </a:r>
            <a:r>
              <a:rPr lang="en-US" sz="2000" dirty="0">
                <a:solidFill>
                  <a:srgbClr val="000000"/>
                </a:solidFill>
                <a:latin typeface="Verdana" pitchFamily="34" charset="0"/>
                <a:cs typeface="Arial" pitchFamily="34" charset="0"/>
              </a:rPr>
              <a:t>&amp; EMP_CITY dependent on EMP_ZIP and EMP_ZIP dependent on EMP_ID. </a:t>
            </a:r>
            <a:endParaRPr lang="en-US" sz="2000" dirty="0" smtClean="0">
              <a:solidFill>
                <a:srgbClr val="000000"/>
              </a:solidFill>
              <a:latin typeface="Verdana" pitchFamily="34" charset="0"/>
              <a:cs typeface="Arial" pitchFamily="34" charset="0"/>
            </a:endParaRPr>
          </a:p>
          <a:p>
            <a:pPr marL="0" lvl="0" indent="0" eaLnBrk="0" fontAlgn="base" hangingPunct="0">
              <a:spcBef>
                <a:spcPct val="0"/>
              </a:spcBef>
              <a:spcAft>
                <a:spcPct val="0"/>
              </a:spcAft>
              <a:buNone/>
            </a:pPr>
            <a:r>
              <a:rPr lang="en-US" sz="2000" dirty="0" smtClean="0">
                <a:solidFill>
                  <a:srgbClr val="000000"/>
                </a:solidFill>
                <a:latin typeface="Verdana" pitchFamily="34" charset="0"/>
                <a:cs typeface="Arial" pitchFamily="34" charset="0"/>
              </a:rPr>
              <a:t>The </a:t>
            </a:r>
            <a:r>
              <a:rPr lang="en-US" sz="2000" dirty="0">
                <a:solidFill>
                  <a:srgbClr val="000000"/>
                </a:solidFill>
                <a:latin typeface="Verdana" pitchFamily="34" charset="0"/>
                <a:cs typeface="Arial" pitchFamily="34" charset="0"/>
              </a:rPr>
              <a:t>non-prime attributes (EMP_STATE, EMP_CITY) transitively dependent on super key(EMP_ID). It violates the rule of third normal form</a:t>
            </a:r>
            <a:r>
              <a:rPr lang="en-US" sz="2000" dirty="0" smtClean="0">
                <a:solidFill>
                  <a:srgbClr val="000000"/>
                </a:solidFill>
                <a:latin typeface="Verdana" pitchFamily="34" charset="0"/>
                <a:cs typeface="Arial" pitchFamily="34" charset="0"/>
              </a:rPr>
              <a:t>.</a:t>
            </a:r>
          </a:p>
          <a:p>
            <a:pPr marL="0" lvl="0" indent="0" eaLnBrk="0" fontAlgn="base" hangingPunct="0">
              <a:spcBef>
                <a:spcPct val="0"/>
              </a:spcBef>
              <a:spcAft>
                <a:spcPct val="0"/>
              </a:spcAft>
              <a:buNone/>
            </a:pPr>
            <a:endParaRPr lang="en-US" sz="2000" dirty="0">
              <a:solidFill>
                <a:srgbClr val="000000"/>
              </a:solidFill>
              <a:latin typeface="Verdana" pitchFamily="34" charset="0"/>
              <a:cs typeface="Arial" pitchFamily="34" charset="0"/>
            </a:endParaRPr>
          </a:p>
          <a:p>
            <a:pPr marL="0" lvl="0" indent="0" eaLnBrk="0" fontAlgn="base" hangingPunct="0">
              <a:spcBef>
                <a:spcPct val="0"/>
              </a:spcBef>
              <a:spcAft>
                <a:spcPct val="0"/>
              </a:spcAft>
              <a:buNone/>
            </a:pPr>
            <a:r>
              <a:rPr lang="en-US" sz="2000" dirty="0">
                <a:solidFill>
                  <a:srgbClr val="000000"/>
                </a:solidFill>
                <a:latin typeface="Verdana" pitchFamily="34" charset="0"/>
                <a:cs typeface="Arial" pitchFamily="34" charset="0"/>
              </a:rPr>
              <a:t>That's why we need to move the EMP_CITY and EMP_STATE to the new &lt;EMPLOYEE_ZIP&gt; table, with EMP_ZIP as a Primary key</a:t>
            </a:r>
            <a:r>
              <a:rPr lang="en-US" sz="2000" dirty="0" smtClean="0">
                <a:solidFill>
                  <a:srgbClr val="000000"/>
                </a:solidFill>
                <a:latin typeface="Verdana" pitchFamily="34" charset="0"/>
                <a:cs typeface="Arial" pitchFamily="34" charset="0"/>
              </a:rPr>
              <a:t>.</a:t>
            </a:r>
            <a:endParaRPr lang="en-US" sz="2000" dirty="0">
              <a:solidFill>
                <a:srgbClr val="000000"/>
              </a:solidFill>
              <a:latin typeface="Verdana" pitchFamily="34" charset="0"/>
              <a:cs typeface="Arial" pitchFamily="34" charset="0"/>
            </a:endParaRP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289856469"/>
              </p:ext>
            </p:extLst>
          </p:nvPr>
        </p:nvGraphicFramePr>
        <p:xfrm>
          <a:off x="762000" y="914400"/>
          <a:ext cx="7696197" cy="2439675"/>
        </p:xfrm>
        <a:graphic>
          <a:graphicData uri="http://schemas.openxmlformats.org/drawingml/2006/table">
            <a:tbl>
              <a:tblPr/>
              <a:tblGrid>
                <a:gridCol w="1456037"/>
                <a:gridCol w="1248032"/>
                <a:gridCol w="1248032"/>
                <a:gridCol w="1248032"/>
                <a:gridCol w="1248032"/>
                <a:gridCol w="1248032"/>
              </a:tblGrid>
              <a:tr h="394963">
                <a:tc>
                  <a:txBody>
                    <a:bodyPr/>
                    <a:lstStyle/>
                    <a:p>
                      <a:pPr algn="l" fontAlgn="t"/>
                      <a:r>
                        <a:rPr lang="en-IN" sz="1050" dirty="0">
                          <a:solidFill>
                            <a:srgbClr val="000000"/>
                          </a:solidFill>
                          <a:effectLst/>
                          <a:latin typeface="times new roman"/>
                        </a:rPr>
                        <a:t>EMP_ID</a:t>
                      </a: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50" dirty="0">
                          <a:solidFill>
                            <a:srgbClr val="000000"/>
                          </a:solidFill>
                          <a:effectLst/>
                          <a:latin typeface="times new roman"/>
                        </a:rPr>
                        <a:t>EMP_NAME</a:t>
                      </a: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50" dirty="0" smtClean="0">
                          <a:solidFill>
                            <a:srgbClr val="000000"/>
                          </a:solidFill>
                          <a:effectLst/>
                          <a:latin typeface="times new roman"/>
                        </a:rPr>
                        <a:t>POSTAL ADDRESS </a:t>
                      </a:r>
                      <a:endParaRPr lang="en-IN" sz="1050" dirty="0">
                        <a:solidFill>
                          <a:srgbClr val="000000"/>
                        </a:solidFill>
                        <a:effectLst/>
                        <a:latin typeface="times new roman"/>
                      </a:endParaRP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50" dirty="0" smtClean="0">
                          <a:solidFill>
                            <a:srgbClr val="000000"/>
                          </a:solidFill>
                          <a:effectLst/>
                          <a:latin typeface="times new roman"/>
                        </a:rPr>
                        <a:t>PHONE</a:t>
                      </a:r>
                      <a:r>
                        <a:rPr lang="en-IN" sz="1050" baseline="0" dirty="0" smtClean="0">
                          <a:solidFill>
                            <a:srgbClr val="000000"/>
                          </a:solidFill>
                          <a:effectLst/>
                          <a:latin typeface="times new roman"/>
                        </a:rPr>
                        <a:t> </a:t>
                      </a:r>
                      <a:r>
                        <a:rPr lang="en-IN" sz="1050" dirty="0" smtClean="0">
                          <a:solidFill>
                            <a:srgbClr val="000000"/>
                          </a:solidFill>
                          <a:effectLst/>
                          <a:latin typeface="times new roman"/>
                        </a:rPr>
                        <a:t> </a:t>
                      </a:r>
                      <a:endParaRPr lang="en-IN" sz="1050" dirty="0">
                        <a:solidFill>
                          <a:srgbClr val="000000"/>
                        </a:solidFill>
                        <a:effectLst/>
                        <a:latin typeface="times new roman"/>
                      </a:endParaRP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50" dirty="0" smtClean="0">
                          <a:solidFill>
                            <a:srgbClr val="000000"/>
                          </a:solidFill>
                          <a:effectLst/>
                          <a:latin typeface="times new roman"/>
                        </a:rPr>
                        <a:t>CITY</a:t>
                      </a:r>
                      <a:endParaRPr lang="en-IN" sz="1050" dirty="0">
                        <a:solidFill>
                          <a:srgbClr val="000000"/>
                        </a:solidFill>
                        <a:effectLst/>
                        <a:latin typeface="times new roman"/>
                      </a:endParaRP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050" dirty="0" smtClean="0">
                          <a:solidFill>
                            <a:srgbClr val="000000"/>
                          </a:solidFill>
                          <a:effectLst/>
                          <a:latin typeface="times new roman"/>
                        </a:rPr>
                        <a:t>EMP_ZIP</a:t>
                      </a:r>
                      <a:endParaRPr lang="en-IN" sz="1050" dirty="0">
                        <a:solidFill>
                          <a:srgbClr val="000000"/>
                        </a:solidFill>
                        <a:effectLst/>
                        <a:latin typeface="times new roman"/>
                      </a:endParaRPr>
                    </a:p>
                  </a:txBody>
                  <a:tcPr marL="114300" marR="114300" marT="114300" marB="114300">
                    <a:lnL w="9525" cap="flat" cmpd="sng" algn="ctr">
                      <a:solidFill>
                        <a:srgbClr val="A071A4"/>
                      </a:solidFill>
                      <a:prstDash val="solid"/>
                      <a:round/>
                      <a:headEnd type="none" w="med" len="med"/>
                      <a:tailEnd type="none" w="med" len="med"/>
                    </a:lnL>
                    <a:lnR w="9525" cap="flat" cmpd="sng" algn="ctr">
                      <a:solidFill>
                        <a:srgbClr val="A071A4"/>
                      </a:solidFill>
                      <a:prstDash val="solid"/>
                      <a:round/>
                      <a:headEnd type="none" w="med" len="med"/>
                      <a:tailEnd type="none" w="med" len="med"/>
                    </a:lnR>
                    <a:lnT w="9525" cap="flat" cmpd="sng" algn="ctr">
                      <a:solidFill>
                        <a:srgbClr val="A071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35120">
                <a:tc>
                  <a:txBody>
                    <a:bodyPr/>
                    <a:lstStyle/>
                    <a:p>
                      <a:pPr algn="l" fontAlgn="t"/>
                      <a:r>
                        <a:rPr lang="en-IN" sz="1050" dirty="0">
                          <a:solidFill>
                            <a:srgbClr val="000000"/>
                          </a:solidFill>
                          <a:effectLst/>
                          <a:latin typeface="verdana"/>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Saurabh</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TERTRT</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123355554</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NAGPUR</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440025</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5120">
                <a:tc>
                  <a:txBody>
                    <a:bodyPr/>
                    <a:lstStyle/>
                    <a:p>
                      <a:pPr algn="l" fontAlgn="t"/>
                      <a:r>
                        <a:rPr lang="en-IN" sz="1050" dirty="0">
                          <a:solidFill>
                            <a:srgbClr val="000000"/>
                          </a:solidFill>
                          <a:effectLst/>
                          <a:latin typeface="verdana"/>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Nikhil</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FGD</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34343433</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AKOLA</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440010</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5120">
                <a:tc>
                  <a:txBody>
                    <a:bodyPr/>
                    <a:lstStyle/>
                    <a:p>
                      <a:pPr algn="l" fontAlgn="t"/>
                      <a:r>
                        <a:rPr lang="en-IN" sz="1050" dirty="0">
                          <a:solidFill>
                            <a:srgbClr val="000000"/>
                          </a:solidFill>
                          <a:effectLst/>
                          <a:latin typeface="verdana"/>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Aadya</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GFD</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3242424</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WARDHA</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440021</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50555">
                <a:tc>
                  <a:txBody>
                    <a:bodyPr/>
                    <a:lstStyle/>
                    <a:p>
                      <a:pPr algn="l" fontAlgn="t"/>
                      <a:r>
                        <a:rPr lang="en-IN" sz="1050">
                          <a:solidFill>
                            <a:srgbClr val="000000"/>
                          </a:solidFill>
                          <a:effectLst/>
                          <a:latin typeface="verdana"/>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Monika</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GDG</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3343244</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CHANDRAPUR</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050" dirty="0" smtClean="0">
                          <a:solidFill>
                            <a:srgbClr val="000000"/>
                          </a:solidFill>
                          <a:effectLst/>
                          <a:latin typeface="verdana"/>
                        </a:rPr>
                        <a:t>440035</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5120">
                <a:tc>
                  <a:txBody>
                    <a:bodyPr/>
                    <a:lstStyle/>
                    <a:p>
                      <a:pPr algn="l" fontAlgn="t"/>
                      <a:r>
                        <a:rPr lang="en-IN" sz="1050" dirty="0">
                          <a:solidFill>
                            <a:srgbClr val="000000"/>
                          </a:solidFill>
                          <a:effectLst/>
                          <a:latin typeface="verdana"/>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Payal</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G</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4323424</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NAGPUR</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050" dirty="0" smtClean="0">
                          <a:solidFill>
                            <a:srgbClr val="000000"/>
                          </a:solidFill>
                          <a:effectLst/>
                          <a:latin typeface="verdana"/>
                        </a:rPr>
                        <a:t>440055</a:t>
                      </a:r>
                      <a:endParaRPr lang="en-IN" sz="1050"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3731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Boyce </a:t>
            </a:r>
            <a:r>
              <a:rPr lang="en-IN" dirty="0" err="1"/>
              <a:t>Codd</a:t>
            </a:r>
            <a:r>
              <a:rPr lang="en-IN" dirty="0"/>
              <a:t> normal form (BCNF)</a:t>
            </a:r>
            <a:br>
              <a:rPr lang="en-IN" dirty="0"/>
            </a:br>
            <a:endParaRPr lang="en-IN" dirty="0"/>
          </a:p>
        </p:txBody>
      </p:sp>
      <p:sp>
        <p:nvSpPr>
          <p:cNvPr id="3" name="Content Placeholder 2"/>
          <p:cNvSpPr>
            <a:spLocks noGrp="1"/>
          </p:cNvSpPr>
          <p:nvPr>
            <p:ph idx="1"/>
          </p:nvPr>
        </p:nvSpPr>
        <p:spPr/>
        <p:txBody>
          <a:bodyPr>
            <a:normAutofit/>
          </a:bodyPr>
          <a:lstStyle/>
          <a:p>
            <a:r>
              <a:rPr lang="en-IN" dirty="0"/>
              <a:t>BCNF is the advance version of 3NF. It is stricter than 3NF.</a:t>
            </a:r>
          </a:p>
          <a:p>
            <a:r>
              <a:rPr lang="en-IN" dirty="0"/>
              <a:t>A table is in BCNF if every functional dependency X → Y, X is the super key of the table.</a:t>
            </a:r>
          </a:p>
          <a:p>
            <a:r>
              <a:rPr lang="en-IN" dirty="0"/>
              <a:t>For BCNF, the table should be in 3NF, and for every FD, LHS is super key.</a:t>
            </a:r>
          </a:p>
          <a:p>
            <a:endParaRPr lang="en-IN" dirty="0"/>
          </a:p>
        </p:txBody>
      </p:sp>
    </p:spTree>
    <p:extLst>
      <p:ext uri="{BB962C8B-B14F-4D97-AF65-F5344CB8AC3E}">
        <p14:creationId xmlns:p14="http://schemas.microsoft.com/office/powerpoint/2010/main" val="166260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EMPLOYEE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6226896"/>
              </p:ext>
            </p:extLst>
          </p:nvPr>
        </p:nvGraphicFramePr>
        <p:xfrm>
          <a:off x="685800" y="1219200"/>
          <a:ext cx="8143875" cy="2484120"/>
        </p:xfrm>
        <a:graphic>
          <a:graphicData uri="http://schemas.openxmlformats.org/drawingml/2006/table">
            <a:tbl>
              <a:tblPr/>
              <a:tblGrid>
                <a:gridCol w="1628775"/>
                <a:gridCol w="1628775"/>
                <a:gridCol w="1628775"/>
                <a:gridCol w="1628775"/>
                <a:gridCol w="1628775"/>
              </a:tblGrid>
              <a:tr h="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5025AD"/>
                      </a:solidFill>
                      <a:prstDash val="solid"/>
                      <a:round/>
                      <a:headEnd type="none" w="med" len="med"/>
                      <a:tailEnd type="none" w="med" len="med"/>
                    </a:lnL>
                    <a:lnR w="9525" cap="flat" cmpd="sng" algn="ctr">
                      <a:solidFill>
                        <a:srgbClr val="5025AD"/>
                      </a:solidFill>
                      <a:prstDash val="solid"/>
                      <a:round/>
                      <a:headEnd type="none" w="med" len="med"/>
                      <a:tailEnd type="none" w="med" len="med"/>
                    </a:lnR>
                    <a:lnT w="9525" cap="flat" cmpd="sng" algn="ctr">
                      <a:solidFill>
                        <a:srgbClr val="5025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EMP_COUNTRY</a:t>
                      </a:r>
                    </a:p>
                  </a:txBody>
                  <a:tcPr marL="114300" marR="114300" marT="114300" marB="114300">
                    <a:lnL w="9525" cap="flat" cmpd="sng" algn="ctr">
                      <a:solidFill>
                        <a:srgbClr val="5025AD"/>
                      </a:solidFill>
                      <a:prstDash val="solid"/>
                      <a:round/>
                      <a:headEnd type="none" w="med" len="med"/>
                      <a:tailEnd type="none" w="med" len="med"/>
                    </a:lnL>
                    <a:lnR w="9525" cap="flat" cmpd="sng" algn="ctr">
                      <a:solidFill>
                        <a:srgbClr val="5025AD"/>
                      </a:solidFill>
                      <a:prstDash val="solid"/>
                      <a:round/>
                      <a:headEnd type="none" w="med" len="med"/>
                      <a:tailEnd type="none" w="med" len="med"/>
                    </a:lnR>
                    <a:lnT w="9525" cap="flat" cmpd="sng" algn="ctr">
                      <a:solidFill>
                        <a:srgbClr val="5025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EMP_DEPT</a:t>
                      </a:r>
                    </a:p>
                  </a:txBody>
                  <a:tcPr marL="114300" marR="114300" marT="114300" marB="114300">
                    <a:lnL w="9525" cap="flat" cmpd="sng" algn="ctr">
                      <a:solidFill>
                        <a:srgbClr val="5025AD"/>
                      </a:solidFill>
                      <a:prstDash val="solid"/>
                      <a:round/>
                      <a:headEnd type="none" w="med" len="med"/>
                      <a:tailEnd type="none" w="med" len="med"/>
                    </a:lnL>
                    <a:lnR w="9525" cap="flat" cmpd="sng" algn="ctr">
                      <a:solidFill>
                        <a:srgbClr val="5025AD"/>
                      </a:solidFill>
                      <a:prstDash val="solid"/>
                      <a:round/>
                      <a:headEnd type="none" w="med" len="med"/>
                      <a:tailEnd type="none" w="med" len="med"/>
                    </a:lnR>
                    <a:lnT w="9525" cap="flat" cmpd="sng" algn="ctr">
                      <a:solidFill>
                        <a:srgbClr val="5025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DEPT_TYPE</a:t>
                      </a:r>
                    </a:p>
                  </a:txBody>
                  <a:tcPr marL="114300" marR="114300" marT="114300" marB="114300">
                    <a:lnL w="9525" cap="flat" cmpd="sng" algn="ctr">
                      <a:solidFill>
                        <a:srgbClr val="5025AD"/>
                      </a:solidFill>
                      <a:prstDash val="solid"/>
                      <a:round/>
                      <a:headEnd type="none" w="med" len="med"/>
                      <a:tailEnd type="none" w="med" len="med"/>
                    </a:lnL>
                    <a:lnR w="9525" cap="flat" cmpd="sng" algn="ctr">
                      <a:solidFill>
                        <a:srgbClr val="5025AD"/>
                      </a:solidFill>
                      <a:prstDash val="solid"/>
                      <a:round/>
                      <a:headEnd type="none" w="med" len="med"/>
                      <a:tailEnd type="none" w="med" len="med"/>
                    </a:lnR>
                    <a:lnT w="9525" cap="flat" cmpd="sng" algn="ctr">
                      <a:solidFill>
                        <a:srgbClr val="5025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EMP_DEPT_NO</a:t>
                      </a:r>
                    </a:p>
                  </a:txBody>
                  <a:tcPr marL="114300" marR="114300" marT="114300" marB="114300">
                    <a:lnL w="9525" cap="flat" cmpd="sng" algn="ctr">
                      <a:solidFill>
                        <a:srgbClr val="5025AD"/>
                      </a:solidFill>
                      <a:prstDash val="solid"/>
                      <a:round/>
                      <a:headEnd type="none" w="med" len="med"/>
                      <a:tailEnd type="none" w="med" len="med"/>
                    </a:lnL>
                    <a:lnR w="9525" cap="flat" cmpd="sng" algn="ctr">
                      <a:solidFill>
                        <a:srgbClr val="5025AD"/>
                      </a:solidFill>
                      <a:prstDash val="solid"/>
                      <a:round/>
                      <a:headEnd type="none" w="med" len="med"/>
                      <a:tailEnd type="none" w="med" len="med"/>
                    </a:lnR>
                    <a:lnT w="9525" cap="flat" cmpd="sng" algn="ctr">
                      <a:solidFill>
                        <a:srgbClr val="5025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609600" y="4191000"/>
            <a:ext cx="8077200" cy="830997"/>
          </a:xfrm>
          <a:prstGeom prst="rect">
            <a:avLst/>
          </a:prstGeom>
        </p:spPr>
        <p:txBody>
          <a:bodyPr wrap="square">
            <a:spAutoFit/>
          </a:bodyPr>
          <a:lstStyle/>
          <a:p>
            <a:r>
              <a:rPr lang="en-IN" sz="2400" b="1" dirty="0"/>
              <a:t>Example:</a:t>
            </a:r>
            <a:r>
              <a:rPr lang="en-IN" sz="2400" dirty="0"/>
              <a:t> Let's assume there is a company where employees work in more than one department</a:t>
            </a:r>
          </a:p>
        </p:txBody>
      </p:sp>
    </p:spTree>
    <p:extLst>
      <p:ext uri="{BB962C8B-B14F-4D97-AF65-F5344CB8AC3E}">
        <p14:creationId xmlns:p14="http://schemas.microsoft.com/office/powerpoint/2010/main" val="1091846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In the above table Functional dependencies are as follows</a:t>
            </a:r>
            <a:r>
              <a:rPr lang="en-IN" dirty="0" smtClean="0"/>
              <a:t>:</a:t>
            </a:r>
          </a:p>
          <a:p>
            <a:r>
              <a:rPr lang="en-IN" dirty="0"/>
              <a:t>EMP_ID  →  EMP_COUNTRY  </a:t>
            </a:r>
          </a:p>
          <a:p>
            <a:r>
              <a:rPr lang="en-IN" dirty="0"/>
              <a:t>EMP_DEPT  →   {DEPT_TYPE, EMP_DEPT_NO}  </a:t>
            </a:r>
          </a:p>
          <a:p>
            <a:r>
              <a:rPr lang="en-IN" b="1" dirty="0"/>
              <a:t>Candidate key: {EMP-ID, EMP-DEPT}</a:t>
            </a:r>
            <a:endParaRPr lang="en-IN" dirty="0"/>
          </a:p>
          <a:p>
            <a:r>
              <a:rPr lang="en-IN" dirty="0"/>
              <a:t>The table is not in BCNF because neither EMP_DEPT nor EMP_ID alone are keys.</a:t>
            </a:r>
          </a:p>
          <a:p>
            <a:r>
              <a:rPr lang="en-IN" dirty="0"/>
              <a:t>To convert the given table into BCNF, we decompose it into three tables:</a:t>
            </a:r>
          </a:p>
          <a:p>
            <a:r>
              <a:rPr lang="en-IN" b="1" dirty="0"/>
              <a:t>EMP_COUNTRY table:</a:t>
            </a:r>
            <a:endParaRPr lang="en-IN" dirty="0"/>
          </a:p>
          <a:p>
            <a:endParaRPr lang="en-IN" dirty="0"/>
          </a:p>
        </p:txBody>
      </p:sp>
    </p:spTree>
    <p:extLst>
      <p:ext uri="{BB962C8B-B14F-4D97-AF65-F5344CB8AC3E}">
        <p14:creationId xmlns:p14="http://schemas.microsoft.com/office/powerpoint/2010/main" val="1582517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66529870"/>
              </p:ext>
            </p:extLst>
          </p:nvPr>
        </p:nvGraphicFramePr>
        <p:xfrm>
          <a:off x="123092" y="914401"/>
          <a:ext cx="8143876" cy="1737360"/>
        </p:xfrm>
        <a:graphic>
          <a:graphicData uri="http://schemas.openxmlformats.org/drawingml/2006/table">
            <a:tbl>
              <a:tblPr/>
              <a:tblGrid>
                <a:gridCol w="4071938"/>
                <a:gridCol w="4071938"/>
              </a:tblGrid>
              <a:tr h="88392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F059AE"/>
                      </a:solidFill>
                      <a:prstDash val="solid"/>
                      <a:round/>
                      <a:headEnd type="none" w="med" len="med"/>
                      <a:tailEnd type="none" w="med" len="med"/>
                    </a:lnL>
                    <a:lnR w="9525" cap="flat" cmpd="sng" algn="ctr">
                      <a:solidFill>
                        <a:srgbClr val="F059AE"/>
                      </a:solidFill>
                      <a:prstDash val="solid"/>
                      <a:round/>
                      <a:headEnd type="none" w="med" len="med"/>
                      <a:tailEnd type="none" w="med" len="med"/>
                    </a:lnR>
                    <a:lnT w="9525" cap="flat" cmpd="sng" algn="ctr">
                      <a:solidFill>
                        <a:srgbClr val="F059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EMP_COUNTRY</a:t>
                      </a:r>
                    </a:p>
                  </a:txBody>
                  <a:tcPr marL="114300" marR="114300" marT="114300" marB="114300">
                    <a:lnL w="9525" cap="flat" cmpd="sng" algn="ctr">
                      <a:solidFill>
                        <a:srgbClr val="F059AE"/>
                      </a:solidFill>
                      <a:prstDash val="solid"/>
                      <a:round/>
                      <a:headEnd type="none" w="med" len="med"/>
                      <a:tailEnd type="none" w="med" len="med"/>
                    </a:lnL>
                    <a:lnR w="9525" cap="flat" cmpd="sng" algn="ctr">
                      <a:solidFill>
                        <a:srgbClr val="F059AE"/>
                      </a:solidFill>
                      <a:prstDash val="solid"/>
                      <a:round/>
                      <a:headEnd type="none" w="med" len="med"/>
                      <a:tailEnd type="none" w="med" len="med"/>
                    </a:lnR>
                    <a:lnT w="9525" cap="flat" cmpd="sng" algn="ctr">
                      <a:solidFill>
                        <a:srgbClr val="F059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dirty="0">
                          <a:solidFill>
                            <a:srgbClr val="000000"/>
                          </a:solidFill>
                          <a:effectLst/>
                          <a:latin typeface="verdana"/>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61953167"/>
              </p:ext>
            </p:extLst>
          </p:nvPr>
        </p:nvGraphicFramePr>
        <p:xfrm>
          <a:off x="533400" y="3048000"/>
          <a:ext cx="8143875" cy="2209800"/>
        </p:xfrm>
        <a:graphic>
          <a:graphicData uri="http://schemas.openxmlformats.org/drawingml/2006/table">
            <a:tbl>
              <a:tblPr/>
              <a:tblGrid>
                <a:gridCol w="2714625"/>
                <a:gridCol w="2714625"/>
                <a:gridCol w="2714625"/>
              </a:tblGrid>
              <a:tr h="0">
                <a:tc>
                  <a:txBody>
                    <a:bodyPr/>
                    <a:lstStyle/>
                    <a:p>
                      <a:pPr algn="l" fontAlgn="t"/>
                      <a:r>
                        <a:rPr lang="en-IN" dirty="0">
                          <a:solidFill>
                            <a:srgbClr val="000000"/>
                          </a:solidFill>
                          <a:effectLst/>
                          <a:latin typeface="times new roman"/>
                        </a:rPr>
                        <a:t>EMP_DEPT</a:t>
                      </a:r>
                    </a:p>
                  </a:txBody>
                  <a:tcPr marL="114300" marR="114300" marT="114300" marB="114300">
                    <a:lnL w="9525" cap="flat" cmpd="sng" algn="ctr">
                      <a:solidFill>
                        <a:srgbClr val="F0CC8E"/>
                      </a:solidFill>
                      <a:prstDash val="solid"/>
                      <a:round/>
                      <a:headEnd type="none" w="med" len="med"/>
                      <a:tailEnd type="none" w="med" len="med"/>
                    </a:lnL>
                    <a:lnR w="9525" cap="flat" cmpd="sng" algn="ctr">
                      <a:solidFill>
                        <a:srgbClr val="F0CC8E"/>
                      </a:solidFill>
                      <a:prstDash val="solid"/>
                      <a:round/>
                      <a:headEnd type="none" w="med" len="med"/>
                      <a:tailEnd type="none" w="med" len="med"/>
                    </a:lnR>
                    <a:lnT w="9525" cap="flat" cmpd="sng" algn="ctr">
                      <a:solidFill>
                        <a:srgbClr val="F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DEPT_TYPE</a:t>
                      </a:r>
                    </a:p>
                  </a:txBody>
                  <a:tcPr marL="114300" marR="114300" marT="114300" marB="114300">
                    <a:lnL w="9525" cap="flat" cmpd="sng" algn="ctr">
                      <a:solidFill>
                        <a:srgbClr val="F0CC8E"/>
                      </a:solidFill>
                      <a:prstDash val="solid"/>
                      <a:round/>
                      <a:headEnd type="none" w="med" len="med"/>
                      <a:tailEnd type="none" w="med" len="med"/>
                    </a:lnL>
                    <a:lnR w="9525" cap="flat" cmpd="sng" algn="ctr">
                      <a:solidFill>
                        <a:srgbClr val="F0CC8E"/>
                      </a:solidFill>
                      <a:prstDash val="solid"/>
                      <a:round/>
                      <a:headEnd type="none" w="med" len="med"/>
                      <a:tailEnd type="none" w="med" len="med"/>
                    </a:lnR>
                    <a:lnT w="9525" cap="flat" cmpd="sng" algn="ctr">
                      <a:solidFill>
                        <a:srgbClr val="F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EMP_DEPT_NO</a:t>
                      </a:r>
                    </a:p>
                  </a:txBody>
                  <a:tcPr marL="114300" marR="114300" marT="114300" marB="114300">
                    <a:lnL w="9525" cap="flat" cmpd="sng" algn="ctr">
                      <a:solidFill>
                        <a:srgbClr val="F0CC8E"/>
                      </a:solidFill>
                      <a:prstDash val="solid"/>
                      <a:round/>
                      <a:headEnd type="none" w="med" len="med"/>
                      <a:tailEnd type="none" w="med" len="med"/>
                    </a:lnL>
                    <a:lnR w="9525" cap="flat" cmpd="sng" algn="ctr">
                      <a:solidFill>
                        <a:srgbClr val="F0CC8E"/>
                      </a:solidFill>
                      <a:prstDash val="solid"/>
                      <a:round/>
                      <a:headEnd type="none" w="med" len="med"/>
                      <a:tailEnd type="none" w="med" len="med"/>
                    </a:lnR>
                    <a:lnT w="9525" cap="flat" cmpd="sng" algn="ctr">
                      <a:solidFill>
                        <a:srgbClr val="F0CC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6" name="Rectangle 1"/>
          <p:cNvSpPr>
            <a:spLocks noChangeArrowheads="1"/>
          </p:cNvSpPr>
          <p:nvPr/>
        </p:nvSpPr>
        <p:spPr bwMode="auto">
          <a:xfrm>
            <a:off x="152400" y="381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Verdana" pitchFamily="34" charset="0"/>
                <a:cs typeface="Arial" pitchFamily="34" charset="0"/>
              </a:rPr>
              <a:t>EMP_DEPT table: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411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EMP_DEPT_MAPPING table</a:t>
            </a:r>
            <a:endParaRPr lang="en-IN" dirty="0"/>
          </a:p>
        </p:txBody>
      </p:sp>
      <p:graphicFrame>
        <p:nvGraphicFramePr>
          <p:cNvPr id="4" name="Content Placeholder 3"/>
          <p:cNvGraphicFramePr>
            <a:graphicFrameLocks noGrp="1"/>
          </p:cNvGraphicFramePr>
          <p:nvPr>
            <p:ph idx="1"/>
          </p:nvPr>
        </p:nvGraphicFramePr>
        <p:xfrm>
          <a:off x="500062" y="2758281"/>
          <a:ext cx="8143876" cy="2209800"/>
        </p:xfrm>
        <a:graphic>
          <a:graphicData uri="http://schemas.openxmlformats.org/drawingml/2006/table">
            <a:tbl>
              <a:tblPr/>
              <a:tblGrid>
                <a:gridCol w="4071938"/>
                <a:gridCol w="4071938"/>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60BF5C"/>
                      </a:solidFill>
                      <a:prstDash val="solid"/>
                      <a:round/>
                      <a:headEnd type="none" w="med" len="med"/>
                      <a:tailEnd type="none" w="med" len="med"/>
                    </a:lnL>
                    <a:lnR w="9525" cap="flat" cmpd="sng" algn="ctr">
                      <a:solidFill>
                        <a:srgbClr val="60BF5C"/>
                      </a:solidFill>
                      <a:prstDash val="solid"/>
                      <a:round/>
                      <a:headEnd type="none" w="med" len="med"/>
                      <a:tailEnd type="none" w="med" len="med"/>
                    </a:lnR>
                    <a:lnT w="9525" cap="flat" cmpd="sng" algn="ctr">
                      <a:solidFill>
                        <a:srgbClr val="60B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EMP_DEPT</a:t>
                      </a:r>
                    </a:p>
                  </a:txBody>
                  <a:tcPr marL="114300" marR="114300" marT="114300" marB="114300">
                    <a:lnL w="9525" cap="flat" cmpd="sng" algn="ctr">
                      <a:solidFill>
                        <a:srgbClr val="60BF5C"/>
                      </a:solidFill>
                      <a:prstDash val="solid"/>
                      <a:round/>
                      <a:headEnd type="none" w="med" len="med"/>
                      <a:tailEnd type="none" w="med" len="med"/>
                    </a:lnL>
                    <a:lnR w="9525" cap="flat" cmpd="sng" algn="ctr">
                      <a:solidFill>
                        <a:srgbClr val="60BF5C"/>
                      </a:solidFill>
                      <a:prstDash val="solid"/>
                      <a:round/>
                      <a:headEnd type="none" w="med" len="med"/>
                      <a:tailEnd type="none" w="med" len="med"/>
                    </a:lnR>
                    <a:lnT w="9525" cap="flat" cmpd="sng" algn="ctr">
                      <a:solidFill>
                        <a:srgbClr val="60BF5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972866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Functional dependencies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EMP_ID   →    EMP_COUNTRY  </a:t>
            </a:r>
          </a:p>
          <a:p>
            <a:r>
              <a:rPr lang="en-IN" dirty="0"/>
              <a:t>EMP_DEPT   →   {DEPT_TYPE, EMP_DEPT_NO}  </a:t>
            </a:r>
          </a:p>
          <a:p>
            <a:r>
              <a:rPr lang="en-IN" b="1" dirty="0"/>
              <a:t>Candidate keys:</a:t>
            </a:r>
            <a:endParaRPr lang="en-IN" dirty="0"/>
          </a:p>
          <a:p>
            <a:r>
              <a:rPr lang="en-IN" b="1" dirty="0"/>
              <a:t>For the first table:</a:t>
            </a:r>
            <a:r>
              <a:rPr lang="en-IN" dirty="0"/>
              <a:t> EMP_ID</a:t>
            </a:r>
            <a:br>
              <a:rPr lang="en-IN" dirty="0"/>
            </a:br>
            <a:r>
              <a:rPr lang="en-IN" b="1" dirty="0"/>
              <a:t>For the second table:</a:t>
            </a:r>
            <a:r>
              <a:rPr lang="en-IN" dirty="0"/>
              <a:t> EMP_DEPT</a:t>
            </a:r>
            <a:br>
              <a:rPr lang="en-IN" dirty="0"/>
            </a:br>
            <a:r>
              <a:rPr lang="en-IN" b="1" dirty="0"/>
              <a:t>For the third table:</a:t>
            </a:r>
            <a:r>
              <a:rPr lang="en-IN" dirty="0"/>
              <a:t> {EMP_ID, EMP_DEPT}</a:t>
            </a:r>
          </a:p>
          <a:p>
            <a:r>
              <a:rPr lang="en-IN" dirty="0"/>
              <a:t>Now, this is in BCNF because left side part of both the functional dependencies is a key.</a:t>
            </a:r>
          </a:p>
          <a:p>
            <a:r>
              <a:rPr lang="en-IN" dirty="0"/>
              <a:t/>
            </a:r>
            <a:br>
              <a:rPr lang="en-IN" dirty="0"/>
            </a:br>
            <a:endParaRPr lang="en-IN" dirty="0"/>
          </a:p>
        </p:txBody>
      </p:sp>
    </p:spTree>
    <p:extLst>
      <p:ext uri="{BB962C8B-B14F-4D97-AF65-F5344CB8AC3E}">
        <p14:creationId xmlns:p14="http://schemas.microsoft.com/office/powerpoint/2010/main" val="2622806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Fourth normal form (4NF</a:t>
            </a:r>
            <a:br>
              <a:rPr lang="en-IN" dirty="0"/>
            </a:br>
            <a:endParaRPr lang="en-IN" dirty="0"/>
          </a:p>
        </p:txBody>
      </p:sp>
      <p:sp>
        <p:nvSpPr>
          <p:cNvPr id="3" name="Content Placeholder 2"/>
          <p:cNvSpPr>
            <a:spLocks noGrp="1"/>
          </p:cNvSpPr>
          <p:nvPr>
            <p:ph idx="1"/>
          </p:nvPr>
        </p:nvSpPr>
        <p:spPr/>
        <p:txBody>
          <a:bodyPr/>
          <a:lstStyle/>
          <a:p>
            <a:r>
              <a:rPr lang="en-IN" dirty="0"/>
              <a:t>A relation will be in 4NF if it is in Boyce </a:t>
            </a:r>
            <a:r>
              <a:rPr lang="en-IN" dirty="0" err="1"/>
              <a:t>Codd</a:t>
            </a:r>
            <a:r>
              <a:rPr lang="en-IN" dirty="0"/>
              <a:t> normal form and has no multi-valued dependency.</a:t>
            </a:r>
          </a:p>
          <a:p>
            <a:r>
              <a:rPr lang="en-IN" dirty="0"/>
              <a:t>For a dependency A → B, if for a single value of A, multiple values of B exists, then the relation will be a multi-valued dependency.</a:t>
            </a:r>
          </a:p>
          <a:p>
            <a:endParaRPr lang="en-IN" dirty="0"/>
          </a:p>
        </p:txBody>
      </p:sp>
    </p:spTree>
    <p:extLst>
      <p:ext uri="{BB962C8B-B14F-4D97-AF65-F5344CB8AC3E}">
        <p14:creationId xmlns:p14="http://schemas.microsoft.com/office/powerpoint/2010/main" val="48249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Normal </a:t>
            </a:r>
            <a:r>
              <a:rPr lang="en-IN" dirty="0" smtClean="0"/>
              <a:t>Forms</a:t>
            </a:r>
            <a:br>
              <a:rPr lang="en-IN" dirty="0" smtClean="0"/>
            </a:br>
            <a:r>
              <a:rPr lang="en-IN" sz="3600" dirty="0"/>
              <a:t>There are the four types of normal forms</a:t>
            </a:r>
            <a:r>
              <a:rPr lang="en-IN" sz="3600" dirty="0" smtClean="0"/>
              <a:t>:</a:t>
            </a:r>
            <a:endParaRPr lang="en-IN" dirty="0"/>
          </a:p>
        </p:txBody>
      </p:sp>
      <p:sp>
        <p:nvSpPr>
          <p:cNvPr id="3" name="Content Placeholder 2"/>
          <p:cNvSpPr>
            <a:spLocks noGrp="1"/>
          </p:cNvSpPr>
          <p:nvPr>
            <p:ph idx="1"/>
          </p:nvPr>
        </p:nvSpPr>
        <p:spPr/>
        <p:txBody>
          <a:bodyPr/>
          <a:lstStyle/>
          <a:p>
            <a:pPr marL="0" indent="0">
              <a:buNone/>
            </a:pPr>
            <a:r>
              <a:rPr lang="en-IN" dirty="0"/>
              <a:t/>
            </a:r>
            <a:br>
              <a:rPr lang="en-IN" dirty="0"/>
            </a:br>
            <a:endParaRPr lang="en-IN" dirty="0"/>
          </a:p>
        </p:txBody>
      </p:sp>
      <p:sp>
        <p:nvSpPr>
          <p:cNvPr id="4" name="Oval 3"/>
          <p:cNvSpPr/>
          <p:nvPr/>
        </p:nvSpPr>
        <p:spPr>
          <a:xfrm>
            <a:off x="3733800" y="1981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Normal  forms</a:t>
            </a:r>
            <a:endParaRPr lang="en-IN" dirty="0"/>
          </a:p>
        </p:txBody>
      </p:sp>
      <p:sp>
        <p:nvSpPr>
          <p:cNvPr id="5" name="Oval 4"/>
          <p:cNvSpPr/>
          <p:nvPr/>
        </p:nvSpPr>
        <p:spPr>
          <a:xfrm>
            <a:off x="7086600" y="3061854"/>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BCNF</a:t>
            </a:r>
            <a:endParaRPr lang="en-IN" dirty="0"/>
          </a:p>
        </p:txBody>
      </p:sp>
      <p:sp>
        <p:nvSpPr>
          <p:cNvPr id="6" name="Oval 5"/>
          <p:cNvSpPr/>
          <p:nvPr/>
        </p:nvSpPr>
        <p:spPr>
          <a:xfrm>
            <a:off x="5153891" y="4648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3NF</a:t>
            </a:r>
            <a:endParaRPr lang="en-IN" dirty="0"/>
          </a:p>
        </p:txBody>
      </p:sp>
      <p:sp>
        <p:nvSpPr>
          <p:cNvPr id="7" name="Oval 6"/>
          <p:cNvSpPr/>
          <p:nvPr/>
        </p:nvSpPr>
        <p:spPr>
          <a:xfrm>
            <a:off x="2438400" y="4648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2NF</a:t>
            </a:r>
            <a:endParaRPr lang="en-IN" dirty="0"/>
          </a:p>
        </p:txBody>
      </p:sp>
      <p:sp>
        <p:nvSpPr>
          <p:cNvPr id="8" name="Oval 7"/>
          <p:cNvSpPr/>
          <p:nvPr/>
        </p:nvSpPr>
        <p:spPr>
          <a:xfrm>
            <a:off x="645810" y="38862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1NF</a:t>
            </a:r>
            <a:endParaRPr lang="en-IN" dirty="0"/>
          </a:p>
        </p:txBody>
      </p:sp>
      <p:cxnSp>
        <p:nvCxnSpPr>
          <p:cNvPr id="10" name="Straight Connector 9"/>
          <p:cNvCxnSpPr>
            <a:stCxn id="4" idx="3"/>
            <a:endCxn id="8" idx="7"/>
          </p:cNvCxnSpPr>
          <p:nvPr/>
        </p:nvCxnSpPr>
        <p:spPr>
          <a:xfrm flipH="1">
            <a:off x="2271829" y="2631608"/>
            <a:ext cx="1740952" cy="136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4"/>
          </p:cNvCxnSpPr>
          <p:nvPr/>
        </p:nvCxnSpPr>
        <p:spPr>
          <a:xfrm flipH="1">
            <a:off x="3733800" y="2743200"/>
            <a:ext cx="952500" cy="2008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76800" y="2743200"/>
            <a:ext cx="1229591"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38800" y="2631608"/>
            <a:ext cx="1981200" cy="8112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292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4801904"/>
              </p:ext>
            </p:extLst>
          </p:nvPr>
        </p:nvGraphicFramePr>
        <p:xfrm>
          <a:off x="538163" y="990600"/>
          <a:ext cx="8067675" cy="2636520"/>
        </p:xfrm>
        <a:graphic>
          <a:graphicData uri="http://schemas.openxmlformats.org/drawingml/2006/table">
            <a:tbl>
              <a:tblPr/>
              <a:tblGrid>
                <a:gridCol w="2689225"/>
                <a:gridCol w="2689225"/>
                <a:gridCol w="2689225"/>
              </a:tblGrid>
              <a:tr h="0">
                <a:tc>
                  <a:txBody>
                    <a:bodyPr/>
                    <a:lstStyle/>
                    <a:p>
                      <a:pPr algn="l" fontAlgn="t"/>
                      <a:r>
                        <a:rPr lang="en-IN" dirty="0">
                          <a:solidFill>
                            <a:srgbClr val="000000"/>
                          </a:solidFill>
                          <a:effectLst/>
                          <a:latin typeface="times new roman"/>
                        </a:rPr>
                        <a:t>STU_ID</a:t>
                      </a:r>
                    </a:p>
                  </a:txBody>
                  <a:tcPr marL="114300" marR="114300" marT="114300" marB="114300">
                    <a:lnL w="9525" cap="flat" cmpd="sng" algn="ctr">
                      <a:solidFill>
                        <a:srgbClr val="402554"/>
                      </a:solidFill>
                      <a:prstDash val="solid"/>
                      <a:round/>
                      <a:headEnd type="none" w="med" len="med"/>
                      <a:tailEnd type="none" w="med" len="med"/>
                    </a:lnL>
                    <a:lnR w="9525" cap="flat" cmpd="sng" algn="ctr">
                      <a:solidFill>
                        <a:srgbClr val="402554"/>
                      </a:solidFill>
                      <a:prstDash val="solid"/>
                      <a:round/>
                      <a:headEnd type="none" w="med" len="med"/>
                      <a:tailEnd type="none" w="med" len="med"/>
                    </a:lnR>
                    <a:lnT w="9525" cap="flat" cmpd="sng" algn="ctr">
                      <a:solidFill>
                        <a:srgbClr val="4025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COURSE</a:t>
                      </a:r>
                    </a:p>
                  </a:txBody>
                  <a:tcPr marL="114300" marR="114300" marT="114300" marB="114300">
                    <a:lnL w="9525" cap="flat" cmpd="sng" algn="ctr">
                      <a:solidFill>
                        <a:srgbClr val="402554"/>
                      </a:solidFill>
                      <a:prstDash val="solid"/>
                      <a:round/>
                      <a:headEnd type="none" w="med" len="med"/>
                      <a:tailEnd type="none" w="med" len="med"/>
                    </a:lnL>
                    <a:lnR w="9525" cap="flat" cmpd="sng" algn="ctr">
                      <a:solidFill>
                        <a:srgbClr val="402554"/>
                      </a:solidFill>
                      <a:prstDash val="solid"/>
                      <a:round/>
                      <a:headEnd type="none" w="med" len="med"/>
                      <a:tailEnd type="none" w="med" len="med"/>
                    </a:lnR>
                    <a:lnT w="9525" cap="flat" cmpd="sng" algn="ctr">
                      <a:solidFill>
                        <a:srgbClr val="4025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HOBBY</a:t>
                      </a:r>
                    </a:p>
                  </a:txBody>
                  <a:tcPr marL="114300" marR="114300" marT="114300" marB="114300">
                    <a:lnL w="9525" cap="flat" cmpd="sng" algn="ctr">
                      <a:solidFill>
                        <a:srgbClr val="402554"/>
                      </a:solidFill>
                      <a:prstDash val="solid"/>
                      <a:round/>
                      <a:headEnd type="none" w="med" len="med"/>
                      <a:tailEnd type="none" w="med" len="med"/>
                    </a:lnL>
                    <a:lnR w="9525" cap="flat" cmpd="sng" algn="ctr">
                      <a:solidFill>
                        <a:srgbClr val="402554"/>
                      </a:solidFill>
                      <a:prstDash val="solid"/>
                      <a:round/>
                      <a:headEnd type="none" w="med" len="med"/>
                      <a:tailEnd type="none" w="med" len="med"/>
                    </a:lnR>
                    <a:lnT w="9525" cap="flat" cmpd="sng" algn="ctr">
                      <a:solidFill>
                        <a:srgbClr val="40255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Singing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Cricket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Physics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Hockey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6" name="Rectangle 5"/>
          <p:cNvSpPr/>
          <p:nvPr/>
        </p:nvSpPr>
        <p:spPr>
          <a:xfrm>
            <a:off x="538163" y="3810000"/>
            <a:ext cx="7767637" cy="2031325"/>
          </a:xfrm>
          <a:prstGeom prst="rect">
            <a:avLst/>
          </a:prstGeom>
        </p:spPr>
        <p:txBody>
          <a:bodyPr wrap="square">
            <a:spAutoFit/>
          </a:bodyPr>
          <a:lstStyle/>
          <a:p>
            <a:r>
              <a:rPr lang="en-IN" dirty="0"/>
              <a:t>The given STUDENT table is in 3NF, but the COURSE and HOBBY are two independent entity. </a:t>
            </a:r>
            <a:r>
              <a:rPr lang="en-IN" dirty="0" smtClean="0"/>
              <a:t> Hence</a:t>
            </a:r>
            <a:r>
              <a:rPr lang="en-IN" dirty="0"/>
              <a:t>, there is no relationship between COURSE and HOBBY</a:t>
            </a:r>
            <a:r>
              <a:rPr lang="en-IN" dirty="0" smtClean="0"/>
              <a:t>. In </a:t>
            </a:r>
            <a:r>
              <a:rPr lang="en-IN" dirty="0"/>
              <a:t>the STUDENT relation, a student with STU_ID, </a:t>
            </a:r>
            <a:r>
              <a:rPr lang="en-IN" b="1" dirty="0"/>
              <a:t>21</a:t>
            </a:r>
            <a:r>
              <a:rPr lang="en-IN" dirty="0"/>
              <a:t> contains two courses, </a:t>
            </a:r>
            <a:r>
              <a:rPr lang="en-IN" b="1" dirty="0"/>
              <a:t>Computer</a:t>
            </a:r>
            <a:r>
              <a:rPr lang="en-IN" dirty="0"/>
              <a:t> and </a:t>
            </a:r>
            <a:r>
              <a:rPr lang="en-IN" b="1" dirty="0"/>
              <a:t>Math</a:t>
            </a:r>
            <a:r>
              <a:rPr lang="en-IN" dirty="0"/>
              <a:t> and two hobbies, </a:t>
            </a:r>
            <a:r>
              <a:rPr lang="en-IN" b="1" dirty="0"/>
              <a:t>Dancing</a:t>
            </a:r>
            <a:r>
              <a:rPr lang="en-IN" dirty="0"/>
              <a:t> and </a:t>
            </a:r>
            <a:r>
              <a:rPr lang="en-IN" b="1" dirty="0"/>
              <a:t>Singing</a:t>
            </a:r>
            <a:r>
              <a:rPr lang="en-IN" dirty="0"/>
              <a:t>. So there is a Multi-valued dependency on STU_ID, which leads to unnecessary repetition of data.</a:t>
            </a:r>
          </a:p>
          <a:p>
            <a:r>
              <a:rPr lang="en-IN" dirty="0"/>
              <a:t>So to make the above table into 4NF, we can decompose it into two tables:</a:t>
            </a:r>
          </a:p>
        </p:txBody>
      </p:sp>
    </p:spTree>
    <p:extLst>
      <p:ext uri="{BB962C8B-B14F-4D97-AF65-F5344CB8AC3E}">
        <p14:creationId xmlns:p14="http://schemas.microsoft.com/office/powerpoint/2010/main" val="3591869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8423872"/>
              </p:ext>
            </p:extLst>
          </p:nvPr>
        </p:nvGraphicFramePr>
        <p:xfrm>
          <a:off x="228600" y="250133"/>
          <a:ext cx="8067676" cy="2636520"/>
        </p:xfrm>
        <a:graphic>
          <a:graphicData uri="http://schemas.openxmlformats.org/drawingml/2006/table">
            <a:tbl>
              <a:tblPr/>
              <a:tblGrid>
                <a:gridCol w="4033838"/>
                <a:gridCol w="4033838"/>
              </a:tblGrid>
              <a:tr h="0">
                <a:tc>
                  <a:txBody>
                    <a:bodyPr/>
                    <a:lstStyle/>
                    <a:p>
                      <a:pPr algn="l" fontAlgn="t"/>
                      <a:r>
                        <a:rPr lang="en-IN" dirty="0">
                          <a:solidFill>
                            <a:srgbClr val="000000"/>
                          </a:solidFill>
                          <a:effectLst/>
                          <a:latin typeface="times new roman"/>
                        </a:rPr>
                        <a:t>STU_ID</a:t>
                      </a:r>
                    </a:p>
                  </a:txBody>
                  <a:tcPr marL="114300" marR="114300" marT="114300" marB="114300">
                    <a:lnL w="9525" cap="flat" cmpd="sng" algn="ctr">
                      <a:solidFill>
                        <a:srgbClr val="904065"/>
                      </a:solidFill>
                      <a:prstDash val="solid"/>
                      <a:round/>
                      <a:headEnd type="none" w="med" len="med"/>
                      <a:tailEnd type="none" w="med" len="med"/>
                    </a:lnL>
                    <a:lnR w="9525" cap="flat" cmpd="sng" algn="ctr">
                      <a:solidFill>
                        <a:srgbClr val="904065"/>
                      </a:solidFill>
                      <a:prstDash val="solid"/>
                      <a:round/>
                      <a:headEnd type="none" w="med" len="med"/>
                      <a:tailEnd type="none" w="med" len="med"/>
                    </a:lnR>
                    <a:lnT w="9525" cap="flat" cmpd="sng" algn="ctr">
                      <a:solidFill>
                        <a:srgbClr val="9040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COURSE</a:t>
                      </a:r>
                    </a:p>
                  </a:txBody>
                  <a:tcPr marL="114300" marR="114300" marT="114300" marB="114300">
                    <a:lnL w="9525" cap="flat" cmpd="sng" algn="ctr">
                      <a:solidFill>
                        <a:srgbClr val="904065"/>
                      </a:solidFill>
                      <a:prstDash val="solid"/>
                      <a:round/>
                      <a:headEnd type="none" w="med" len="med"/>
                      <a:tailEnd type="none" w="med" len="med"/>
                    </a:lnL>
                    <a:lnR w="9525" cap="flat" cmpd="sng" algn="ctr">
                      <a:solidFill>
                        <a:srgbClr val="904065"/>
                      </a:solidFill>
                      <a:prstDash val="solid"/>
                      <a:round/>
                      <a:headEnd type="none" w="med" len="med"/>
                      <a:tailEnd type="none" w="med" len="med"/>
                    </a:lnR>
                    <a:lnT w="9525" cap="flat" cmpd="sng" algn="ctr">
                      <a:solidFill>
                        <a:srgbClr val="9040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dirty="0">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dirty="0">
                          <a:solidFill>
                            <a:srgbClr val="000000"/>
                          </a:solidFill>
                          <a:effectLst/>
                          <a:latin typeface="verdana"/>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Physics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8163" y="254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Verdana" pitchFamily="34" charset="0"/>
                <a:cs typeface="Arial" pitchFamily="34" charset="0"/>
              </a:rPr>
              <a:t>STUDENT_COURSE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42487745"/>
              </p:ext>
            </p:extLst>
          </p:nvPr>
        </p:nvGraphicFramePr>
        <p:xfrm>
          <a:off x="304800" y="3886200"/>
          <a:ext cx="8067676" cy="2636520"/>
        </p:xfrm>
        <a:graphic>
          <a:graphicData uri="http://schemas.openxmlformats.org/drawingml/2006/table">
            <a:tbl>
              <a:tblPr/>
              <a:tblGrid>
                <a:gridCol w="4033838"/>
                <a:gridCol w="4033838"/>
              </a:tblGrid>
              <a:tr h="0">
                <a:tc>
                  <a:txBody>
                    <a:bodyPr/>
                    <a:lstStyle/>
                    <a:p>
                      <a:pPr algn="l" fontAlgn="t"/>
                      <a:r>
                        <a:rPr lang="en-IN">
                          <a:solidFill>
                            <a:srgbClr val="000000"/>
                          </a:solidFill>
                          <a:effectLst/>
                          <a:latin typeface="times new roman"/>
                        </a:rPr>
                        <a:t>STU_ID</a:t>
                      </a:r>
                    </a:p>
                  </a:txBody>
                  <a:tcPr marL="114300" marR="114300" marT="114300" marB="114300">
                    <a:lnL w="9525" cap="flat" cmpd="sng" algn="ctr">
                      <a:solidFill>
                        <a:srgbClr val="605362"/>
                      </a:solidFill>
                      <a:prstDash val="solid"/>
                      <a:round/>
                      <a:headEnd type="none" w="med" len="med"/>
                      <a:tailEnd type="none" w="med" len="med"/>
                    </a:lnL>
                    <a:lnR w="9525" cap="flat" cmpd="sng" algn="ctr">
                      <a:solidFill>
                        <a:srgbClr val="605362"/>
                      </a:solidFill>
                      <a:prstDash val="solid"/>
                      <a:round/>
                      <a:headEnd type="none" w="med" len="med"/>
                      <a:tailEnd type="none" w="med" len="med"/>
                    </a:lnR>
                    <a:lnT w="9525" cap="flat" cmpd="sng" algn="ctr">
                      <a:solidFill>
                        <a:srgbClr val="60536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HOBBY</a:t>
                      </a:r>
                    </a:p>
                  </a:txBody>
                  <a:tcPr marL="114300" marR="114300" marT="114300" marB="114300">
                    <a:lnL w="9525" cap="flat" cmpd="sng" algn="ctr">
                      <a:solidFill>
                        <a:srgbClr val="605362"/>
                      </a:solidFill>
                      <a:prstDash val="solid"/>
                      <a:round/>
                      <a:headEnd type="none" w="med" len="med"/>
                      <a:tailEnd type="none" w="med" len="med"/>
                    </a:lnL>
                    <a:lnR w="9525" cap="flat" cmpd="sng" algn="ctr">
                      <a:solidFill>
                        <a:srgbClr val="605362"/>
                      </a:solidFill>
                      <a:prstDash val="solid"/>
                      <a:round/>
                      <a:headEnd type="none" w="med" len="med"/>
                      <a:tailEnd type="none" w="med" len="med"/>
                    </a:lnR>
                    <a:lnT w="9525" cap="flat" cmpd="sng" algn="ctr">
                      <a:solidFill>
                        <a:srgbClr val="60536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Singing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Cricket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Hockey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1066800" y="3429000"/>
            <a:ext cx="28908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00"/>
                </a:solidFill>
                <a:effectLst/>
                <a:latin typeface="Verdana" pitchFamily="34" charset="0"/>
                <a:cs typeface="Arial" pitchFamily="34" charset="0"/>
              </a:rPr>
              <a:t>STUDENT_HOBBY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73347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Fifth normal form (5NF)</a:t>
            </a:r>
          </a:p>
        </p:txBody>
      </p:sp>
      <p:sp>
        <p:nvSpPr>
          <p:cNvPr id="3" name="Content Placeholder 2"/>
          <p:cNvSpPr>
            <a:spLocks noGrp="1"/>
          </p:cNvSpPr>
          <p:nvPr>
            <p:ph idx="1"/>
          </p:nvPr>
        </p:nvSpPr>
        <p:spPr/>
        <p:txBody>
          <a:bodyPr/>
          <a:lstStyle/>
          <a:p>
            <a:r>
              <a:rPr lang="en-IN" dirty="0"/>
              <a:t>A relation is in 5NF if it is in 4NF and not contains any join dependency and joining should be lossless.</a:t>
            </a:r>
          </a:p>
          <a:p>
            <a:r>
              <a:rPr lang="en-IN" dirty="0"/>
              <a:t>5NF is satisfied when all the tables are broken into as many tables as possible in order to avoid redundancy.</a:t>
            </a:r>
          </a:p>
          <a:p>
            <a:r>
              <a:rPr lang="en-IN" dirty="0"/>
              <a:t>5NF is also known as Project-join normal form (PJ/NF).</a:t>
            </a:r>
          </a:p>
          <a:p>
            <a:endParaRPr lang="en-IN" dirty="0"/>
          </a:p>
        </p:txBody>
      </p:sp>
    </p:spTree>
    <p:extLst>
      <p:ext uri="{BB962C8B-B14F-4D97-AF65-F5344CB8AC3E}">
        <p14:creationId xmlns:p14="http://schemas.microsoft.com/office/powerpoint/2010/main" val="2381923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9775495"/>
              </p:ext>
            </p:extLst>
          </p:nvPr>
        </p:nvGraphicFramePr>
        <p:xfrm>
          <a:off x="685800" y="533400"/>
          <a:ext cx="8067675" cy="2636520"/>
        </p:xfrm>
        <a:graphic>
          <a:graphicData uri="http://schemas.openxmlformats.org/drawingml/2006/table">
            <a:tbl>
              <a:tblPr/>
              <a:tblGrid>
                <a:gridCol w="2689225"/>
                <a:gridCol w="2689225"/>
                <a:gridCol w="2689225"/>
              </a:tblGrid>
              <a:tr h="0">
                <a:tc>
                  <a:txBody>
                    <a:bodyPr/>
                    <a:lstStyle/>
                    <a:p>
                      <a:pPr algn="l" fontAlgn="t"/>
                      <a:r>
                        <a:rPr lang="en-IN" dirty="0" smtClean="0">
                          <a:solidFill>
                            <a:srgbClr val="000000"/>
                          </a:solidFill>
                          <a:effectLst/>
                          <a:latin typeface="times new roman"/>
                        </a:rPr>
                        <a:t>SUBJECT</a:t>
                      </a:r>
                      <a:endParaRPr lang="en-IN" dirty="0">
                        <a:solidFill>
                          <a:srgbClr val="000000"/>
                        </a:solidFill>
                        <a:effectLst/>
                        <a:latin typeface="times new roman"/>
                      </a:endParaRPr>
                    </a:p>
                  </a:txBody>
                  <a:tcPr marL="114300" marR="114300" marT="114300" marB="114300">
                    <a:lnL w="9525" cap="flat" cmpd="sng" algn="ctr">
                      <a:solidFill>
                        <a:srgbClr val="307273"/>
                      </a:solidFill>
                      <a:prstDash val="solid"/>
                      <a:round/>
                      <a:headEnd type="none" w="med" len="med"/>
                      <a:tailEnd type="none" w="med" len="med"/>
                    </a:lnL>
                    <a:lnR w="9525" cap="flat" cmpd="sng" algn="ctr">
                      <a:solidFill>
                        <a:srgbClr val="307273"/>
                      </a:solidFill>
                      <a:prstDash val="solid"/>
                      <a:round/>
                      <a:headEnd type="none" w="med" len="med"/>
                      <a:tailEnd type="none" w="med" len="med"/>
                    </a:lnR>
                    <a:lnT w="9525" cap="flat" cmpd="sng" algn="ctr">
                      <a:solidFill>
                        <a:srgbClr val="3072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LECTURER</a:t>
                      </a:r>
                    </a:p>
                  </a:txBody>
                  <a:tcPr marL="114300" marR="114300" marT="114300" marB="114300">
                    <a:lnL w="9525" cap="flat" cmpd="sng" algn="ctr">
                      <a:solidFill>
                        <a:srgbClr val="307273"/>
                      </a:solidFill>
                      <a:prstDash val="solid"/>
                      <a:round/>
                      <a:headEnd type="none" w="med" len="med"/>
                      <a:tailEnd type="none" w="med" len="med"/>
                    </a:lnL>
                    <a:lnR w="9525" cap="flat" cmpd="sng" algn="ctr">
                      <a:solidFill>
                        <a:srgbClr val="307273"/>
                      </a:solidFill>
                      <a:prstDash val="solid"/>
                      <a:round/>
                      <a:headEnd type="none" w="med" len="med"/>
                      <a:tailEnd type="none" w="med" len="med"/>
                    </a:lnR>
                    <a:lnT w="9525" cap="flat" cmpd="sng" algn="ctr">
                      <a:solidFill>
                        <a:srgbClr val="3072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SEMESTER</a:t>
                      </a:r>
                    </a:p>
                  </a:txBody>
                  <a:tcPr marL="114300" marR="114300" marT="114300" marB="114300">
                    <a:lnL w="9525" cap="flat" cmpd="sng" algn="ctr">
                      <a:solidFill>
                        <a:srgbClr val="307273"/>
                      </a:solidFill>
                      <a:prstDash val="solid"/>
                      <a:round/>
                      <a:headEnd type="none" w="med" len="med"/>
                      <a:tailEnd type="none" w="med" len="med"/>
                    </a:lnL>
                    <a:lnR w="9525" cap="flat" cmpd="sng" algn="ctr">
                      <a:solidFill>
                        <a:srgbClr val="307273"/>
                      </a:solidFill>
                      <a:prstDash val="solid"/>
                      <a:round/>
                      <a:headEnd type="none" w="med" len="med"/>
                      <a:tailEnd type="none" w="med" len="med"/>
                    </a:lnR>
                    <a:lnT w="9525" cap="flat" cmpd="sng" algn="ctr">
                      <a:solidFill>
                        <a:srgbClr val="30727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Anshika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Akash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Semester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Praveen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304800" y="3429000"/>
            <a:ext cx="8458200" cy="2585323"/>
          </a:xfrm>
          <a:prstGeom prst="rect">
            <a:avLst/>
          </a:prstGeom>
        </p:spPr>
        <p:txBody>
          <a:bodyPr wrap="square">
            <a:spAutoFit/>
          </a:bodyPr>
          <a:lstStyle/>
          <a:p>
            <a:pPr marL="285750" indent="-285750">
              <a:buFont typeface="Arial" pitchFamily="34" charset="0"/>
              <a:buChar char="•"/>
            </a:pPr>
            <a:r>
              <a:rPr lang="en-IN" dirty="0"/>
              <a:t>In the above table, John takes both Computer and Math class for Semester 1 but he doesn't take Math class for Semester 2. In this case, combination of all these fields required to identify a valid data.</a:t>
            </a:r>
          </a:p>
          <a:p>
            <a:pPr marL="285750" indent="-285750">
              <a:buFont typeface="Arial" pitchFamily="34" charset="0"/>
              <a:buChar char="•"/>
            </a:pPr>
            <a:r>
              <a:rPr lang="en-IN" dirty="0"/>
              <a:t>Suppose we add a new Semester as Semester 3 but do not know about the subject and who will be taking that subject so we leave Lecturer and Subject as NULL. But all three columns together acts as a primary key, so we can't leave other two columns blank</a:t>
            </a:r>
            <a:r>
              <a:rPr lang="en-IN" dirty="0" smtClean="0"/>
              <a:t>. </a:t>
            </a:r>
            <a:endParaRPr lang="en-IN" dirty="0"/>
          </a:p>
          <a:p>
            <a:pPr marL="285750" indent="-285750">
              <a:buFont typeface="Arial" pitchFamily="34" charset="0"/>
              <a:buChar char="•"/>
            </a:pPr>
            <a:r>
              <a:rPr lang="en-IN" dirty="0"/>
              <a:t>So to make the above table into 5NF, we can decompose it into three relations P1, P2 &amp; P3</a:t>
            </a:r>
            <a:r>
              <a:rPr lang="en-IN" dirty="0" smtClean="0"/>
              <a:t>:</a:t>
            </a:r>
            <a:endParaRPr lang="en-IN" dirty="0"/>
          </a:p>
        </p:txBody>
      </p:sp>
    </p:spTree>
    <p:extLst>
      <p:ext uri="{BB962C8B-B14F-4D97-AF65-F5344CB8AC3E}">
        <p14:creationId xmlns:p14="http://schemas.microsoft.com/office/powerpoint/2010/main" val="4029068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76400" cy="1143000"/>
          </a:xfrm>
        </p:spPr>
        <p:txBody>
          <a:bodyPr/>
          <a:lstStyle/>
          <a:p>
            <a:r>
              <a:rPr lang="en-IN" dirty="0" smtClean="0"/>
              <a:t>p1</a:t>
            </a:r>
            <a:endParaRPr lang="en-IN" dirty="0"/>
          </a:p>
        </p:txBody>
      </p:sp>
      <p:graphicFrame>
        <p:nvGraphicFramePr>
          <p:cNvPr id="4" name="Content Placeholder 3"/>
          <p:cNvGraphicFramePr>
            <a:graphicFrameLocks noGrp="1"/>
          </p:cNvGraphicFramePr>
          <p:nvPr>
            <p:ph idx="1"/>
          </p:nvPr>
        </p:nvGraphicFramePr>
        <p:xfrm>
          <a:off x="538162" y="2758281"/>
          <a:ext cx="8067676" cy="2209800"/>
        </p:xfrm>
        <a:graphic>
          <a:graphicData uri="http://schemas.openxmlformats.org/drawingml/2006/table">
            <a:tbl>
              <a:tblPr/>
              <a:tblGrid>
                <a:gridCol w="4033838"/>
                <a:gridCol w="4033838"/>
              </a:tblGrid>
              <a:tr h="0">
                <a:tc>
                  <a:txBody>
                    <a:bodyPr/>
                    <a:lstStyle/>
                    <a:p>
                      <a:pPr algn="l" fontAlgn="t"/>
                      <a:r>
                        <a:rPr lang="en-IN">
                          <a:solidFill>
                            <a:srgbClr val="000000"/>
                          </a:solidFill>
                          <a:effectLst/>
                          <a:latin typeface="times new roman"/>
                        </a:rPr>
                        <a:t>SEMESTER</a:t>
                      </a:r>
                    </a:p>
                  </a:txBody>
                  <a:tcPr marL="114300" marR="114300" marT="114300" marB="114300">
                    <a:lnL w="9525" cap="flat" cmpd="sng" algn="ctr">
                      <a:solidFill>
                        <a:srgbClr val="B0D65D"/>
                      </a:solidFill>
                      <a:prstDash val="solid"/>
                      <a:round/>
                      <a:headEnd type="none" w="med" len="med"/>
                      <a:tailEnd type="none" w="med" len="med"/>
                    </a:lnL>
                    <a:lnR w="9525" cap="flat" cmpd="sng" algn="ctr">
                      <a:solidFill>
                        <a:srgbClr val="B0D65D"/>
                      </a:solidFill>
                      <a:prstDash val="solid"/>
                      <a:round/>
                      <a:headEnd type="none" w="med" len="med"/>
                      <a:tailEnd type="none" w="med" len="med"/>
                    </a:lnR>
                    <a:lnT w="9525" cap="flat" cmpd="sng" algn="ctr">
                      <a:solidFill>
                        <a:srgbClr val="B0D6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SUBJECT</a:t>
                      </a:r>
                    </a:p>
                  </a:txBody>
                  <a:tcPr marL="114300" marR="114300" marT="114300" marB="114300">
                    <a:lnL w="9525" cap="flat" cmpd="sng" algn="ctr">
                      <a:solidFill>
                        <a:srgbClr val="B0D65D"/>
                      </a:solidFill>
                      <a:prstDash val="solid"/>
                      <a:round/>
                      <a:headEnd type="none" w="med" len="med"/>
                      <a:tailEnd type="none" w="med" len="med"/>
                    </a:lnL>
                    <a:lnR w="9525" cap="flat" cmpd="sng" algn="ctr">
                      <a:solidFill>
                        <a:srgbClr val="B0D65D"/>
                      </a:solidFill>
                      <a:prstDash val="solid"/>
                      <a:round/>
                      <a:headEnd type="none" w="med" len="med"/>
                      <a:tailEnd type="none" w="med" len="med"/>
                    </a:lnR>
                    <a:lnT w="9525" cap="flat" cmpd="sng" algn="ctr">
                      <a:solidFill>
                        <a:srgbClr val="B0D65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Semester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318843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p2</a:t>
            </a:r>
            <a:endParaRPr lang="en-IN" dirty="0"/>
          </a:p>
        </p:txBody>
      </p:sp>
      <p:graphicFrame>
        <p:nvGraphicFramePr>
          <p:cNvPr id="4" name="Content Placeholder 3"/>
          <p:cNvGraphicFramePr>
            <a:graphicFrameLocks noGrp="1"/>
          </p:cNvGraphicFramePr>
          <p:nvPr>
            <p:ph idx="1"/>
          </p:nvPr>
        </p:nvGraphicFramePr>
        <p:xfrm>
          <a:off x="538162" y="2544921"/>
          <a:ext cx="8067676" cy="2636520"/>
        </p:xfrm>
        <a:graphic>
          <a:graphicData uri="http://schemas.openxmlformats.org/drawingml/2006/table">
            <a:tbl>
              <a:tblPr/>
              <a:tblGrid>
                <a:gridCol w="4033838"/>
                <a:gridCol w="4033838"/>
              </a:tblGrid>
              <a:tr h="0">
                <a:tc>
                  <a:txBody>
                    <a:bodyPr/>
                    <a:lstStyle/>
                    <a:p>
                      <a:pPr algn="l" fontAlgn="t"/>
                      <a:r>
                        <a:rPr lang="en-IN">
                          <a:solidFill>
                            <a:srgbClr val="000000"/>
                          </a:solidFill>
                          <a:effectLst/>
                          <a:latin typeface="times new roman"/>
                        </a:rPr>
                        <a:t>SUBJECT</a:t>
                      </a:r>
                    </a:p>
                  </a:txBody>
                  <a:tcPr marL="114300" marR="114300" marT="114300" marB="114300">
                    <a:lnL w="9525" cap="flat" cmpd="sng" algn="ctr">
                      <a:solidFill>
                        <a:srgbClr val="201257"/>
                      </a:solidFill>
                      <a:prstDash val="solid"/>
                      <a:round/>
                      <a:headEnd type="none" w="med" len="med"/>
                      <a:tailEnd type="none" w="med" len="med"/>
                    </a:lnL>
                    <a:lnR w="9525" cap="flat" cmpd="sng" algn="ctr">
                      <a:solidFill>
                        <a:srgbClr val="201257"/>
                      </a:solidFill>
                      <a:prstDash val="solid"/>
                      <a:round/>
                      <a:headEnd type="none" w="med" len="med"/>
                      <a:tailEnd type="none" w="med" len="med"/>
                    </a:lnR>
                    <a:lnT w="9525" cap="flat" cmpd="sng" algn="ctr">
                      <a:solidFill>
                        <a:srgbClr val="2012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LECTURER</a:t>
                      </a:r>
                    </a:p>
                  </a:txBody>
                  <a:tcPr marL="114300" marR="114300" marT="114300" marB="114300">
                    <a:lnL w="9525" cap="flat" cmpd="sng" algn="ctr">
                      <a:solidFill>
                        <a:srgbClr val="201257"/>
                      </a:solidFill>
                      <a:prstDash val="solid"/>
                      <a:round/>
                      <a:headEnd type="none" w="med" len="med"/>
                      <a:tailEnd type="none" w="med" len="med"/>
                    </a:lnL>
                    <a:lnR w="9525" cap="flat" cmpd="sng" algn="ctr">
                      <a:solidFill>
                        <a:srgbClr val="201257"/>
                      </a:solidFill>
                      <a:prstDash val="solid"/>
                      <a:round/>
                      <a:headEnd type="none" w="med" len="med"/>
                      <a:tailEnd type="none" w="med" len="med"/>
                    </a:lnR>
                    <a:lnT w="9525" cap="flat" cmpd="sng" algn="ctr">
                      <a:solidFill>
                        <a:srgbClr val="20125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Anshika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Akash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Praveen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99499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p3</a:t>
            </a:r>
            <a:endParaRPr lang="en-IN" dirty="0"/>
          </a:p>
        </p:txBody>
      </p:sp>
      <p:graphicFrame>
        <p:nvGraphicFramePr>
          <p:cNvPr id="4" name="Content Placeholder 3"/>
          <p:cNvGraphicFramePr>
            <a:graphicFrameLocks noGrp="1"/>
          </p:cNvGraphicFramePr>
          <p:nvPr>
            <p:ph idx="1"/>
          </p:nvPr>
        </p:nvGraphicFramePr>
        <p:xfrm>
          <a:off x="538162" y="2544921"/>
          <a:ext cx="8067676" cy="2636520"/>
        </p:xfrm>
        <a:graphic>
          <a:graphicData uri="http://schemas.openxmlformats.org/drawingml/2006/table">
            <a:tbl>
              <a:tblPr/>
              <a:tblGrid>
                <a:gridCol w="4033838"/>
                <a:gridCol w="4033838"/>
              </a:tblGrid>
              <a:tr h="0">
                <a:tc>
                  <a:txBody>
                    <a:bodyPr/>
                    <a:lstStyle/>
                    <a:p>
                      <a:pPr algn="l" fontAlgn="t"/>
                      <a:r>
                        <a:rPr lang="en-IN" dirty="0">
                          <a:solidFill>
                            <a:srgbClr val="000000"/>
                          </a:solidFill>
                          <a:effectLst/>
                          <a:latin typeface="times new roman"/>
                        </a:rPr>
                        <a:t>SEMSTER</a:t>
                      </a:r>
                    </a:p>
                  </a:txBody>
                  <a:tcPr marL="114300" marR="114300" marT="114300" marB="114300">
                    <a:lnL w="9525" cap="flat" cmpd="sng" algn="ctr">
                      <a:solidFill>
                        <a:srgbClr val="E0CAAD"/>
                      </a:solidFill>
                      <a:prstDash val="solid"/>
                      <a:round/>
                      <a:headEnd type="none" w="med" len="med"/>
                      <a:tailEnd type="none" w="med" len="med"/>
                    </a:lnL>
                    <a:lnR w="9525" cap="flat" cmpd="sng" algn="ctr">
                      <a:solidFill>
                        <a:srgbClr val="E0CAAD"/>
                      </a:solidFill>
                      <a:prstDash val="solid"/>
                      <a:round/>
                      <a:headEnd type="none" w="med" len="med"/>
                      <a:tailEnd type="none" w="med" len="med"/>
                    </a:lnR>
                    <a:lnT w="9525" cap="flat" cmpd="sng" algn="ctr">
                      <a:solidFill>
                        <a:srgbClr val="E0CA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LECTURER</a:t>
                      </a:r>
                    </a:p>
                  </a:txBody>
                  <a:tcPr marL="114300" marR="114300" marT="114300" marB="114300">
                    <a:lnL w="9525" cap="flat" cmpd="sng" algn="ctr">
                      <a:solidFill>
                        <a:srgbClr val="E0CAAD"/>
                      </a:solidFill>
                      <a:prstDash val="solid"/>
                      <a:round/>
                      <a:headEnd type="none" w="med" len="med"/>
                      <a:tailEnd type="none" w="med" len="med"/>
                    </a:lnL>
                    <a:lnR w="9525" cap="flat" cmpd="sng" algn="ctr">
                      <a:solidFill>
                        <a:srgbClr val="E0CAAD"/>
                      </a:solidFill>
                      <a:prstDash val="solid"/>
                      <a:round/>
                      <a:headEnd type="none" w="med" len="med"/>
                      <a:tailEnd type="none" w="med" len="med"/>
                    </a:lnR>
                    <a:lnT w="9525" cap="flat" cmpd="sng" algn="ctr">
                      <a:solidFill>
                        <a:srgbClr val="E0CA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Anshika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Semester 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Akash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Semester 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Praveen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4752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extLst>
              <p:ext uri="{D42A27DB-BD31-4B8C-83A1-F6EECF244321}">
                <p14:modId xmlns:p14="http://schemas.microsoft.com/office/powerpoint/2010/main" val="4129693698"/>
              </p:ext>
            </p:extLst>
          </p:nvPr>
        </p:nvGraphicFramePr>
        <p:xfrm>
          <a:off x="2590800" y="1295400"/>
          <a:ext cx="1981200" cy="5216630"/>
        </p:xfrm>
        <a:graphic>
          <a:graphicData uri="http://schemas.openxmlformats.org/drawingml/2006/table">
            <a:tbl>
              <a:tblPr firstRow="1" bandRow="1">
                <a:tableStyleId>{5C22544A-7EE6-4342-B048-85BDC9FD1C3A}</a:tableStyleId>
              </a:tblPr>
              <a:tblGrid>
                <a:gridCol w="838200"/>
                <a:gridCol w="1143000"/>
              </a:tblGrid>
              <a:tr h="955937">
                <a:tc>
                  <a:txBody>
                    <a:bodyPr/>
                    <a:lstStyle/>
                    <a:p>
                      <a:r>
                        <a:rPr lang="en-IN" dirty="0" smtClean="0"/>
                        <a:t>TYPE</a:t>
                      </a:r>
                      <a:endParaRPr lang="en-IN" dirty="0"/>
                    </a:p>
                  </a:txBody>
                  <a:tcPr/>
                </a:tc>
                <a:tc>
                  <a:txBody>
                    <a:bodyPr/>
                    <a:lstStyle/>
                    <a:p>
                      <a:r>
                        <a:rPr lang="en-IN" dirty="0" err="1" smtClean="0"/>
                        <a:t>Amt</a:t>
                      </a:r>
                      <a:endParaRPr lang="en-IN" dirty="0"/>
                    </a:p>
                  </a:txBody>
                  <a:tcPr/>
                </a:tc>
              </a:tr>
              <a:tr h="778497">
                <a:tc>
                  <a:txBody>
                    <a:bodyPr/>
                    <a:lstStyle/>
                    <a:p>
                      <a:r>
                        <a:rPr lang="en-IN" dirty="0" smtClean="0"/>
                        <a:t>D</a:t>
                      </a:r>
                      <a:endParaRPr lang="en-IN" dirty="0"/>
                    </a:p>
                  </a:txBody>
                  <a:tcPr/>
                </a:tc>
                <a:tc>
                  <a:txBody>
                    <a:bodyPr/>
                    <a:lstStyle/>
                    <a:p>
                      <a:r>
                        <a:rPr lang="en-IN" dirty="0" smtClean="0"/>
                        <a:t>500</a:t>
                      </a:r>
                      <a:endParaRPr lang="en-IN" dirty="0"/>
                    </a:p>
                  </a:txBody>
                  <a:tcPr/>
                </a:tc>
              </a:tr>
              <a:tr h="580366">
                <a:tc>
                  <a:txBody>
                    <a:bodyPr/>
                    <a:lstStyle/>
                    <a:p>
                      <a:r>
                        <a:rPr lang="en-IN" dirty="0" smtClean="0"/>
                        <a:t>D</a:t>
                      </a:r>
                      <a:endParaRPr lang="en-IN" dirty="0"/>
                    </a:p>
                  </a:txBody>
                  <a:tcPr/>
                </a:tc>
                <a:tc>
                  <a:txBody>
                    <a:bodyPr/>
                    <a:lstStyle/>
                    <a:p>
                      <a:r>
                        <a:rPr lang="en-IN" dirty="0" smtClean="0"/>
                        <a:t>500</a:t>
                      </a:r>
                      <a:endParaRPr lang="en-IN" dirty="0"/>
                    </a:p>
                  </a:txBody>
                  <a:tcPr/>
                </a:tc>
              </a:tr>
              <a:tr h="580366">
                <a:tc>
                  <a:txBody>
                    <a:bodyPr/>
                    <a:lstStyle/>
                    <a:p>
                      <a:r>
                        <a:rPr lang="en-IN" dirty="0" smtClean="0"/>
                        <a:t>W</a:t>
                      </a:r>
                      <a:endParaRPr lang="en-IN" dirty="0"/>
                    </a:p>
                  </a:txBody>
                  <a:tcPr/>
                </a:tc>
                <a:tc>
                  <a:txBody>
                    <a:bodyPr/>
                    <a:lstStyle/>
                    <a:p>
                      <a:r>
                        <a:rPr lang="en-IN" dirty="0" smtClean="0"/>
                        <a:t>200</a:t>
                      </a:r>
                      <a:endParaRPr lang="en-IN" dirty="0"/>
                    </a:p>
                  </a:txBody>
                  <a:tcPr/>
                </a:tc>
              </a:tr>
              <a:tr h="580366">
                <a:tc>
                  <a:txBody>
                    <a:bodyPr/>
                    <a:lstStyle/>
                    <a:p>
                      <a:r>
                        <a:rPr lang="en-IN" dirty="0" smtClean="0"/>
                        <a:t>W</a:t>
                      </a:r>
                      <a:endParaRPr lang="en-IN" dirty="0"/>
                    </a:p>
                  </a:txBody>
                  <a:tcPr/>
                </a:tc>
                <a:tc>
                  <a:txBody>
                    <a:bodyPr/>
                    <a:lstStyle/>
                    <a:p>
                      <a:r>
                        <a:rPr lang="en-IN" dirty="0" smtClean="0"/>
                        <a:t>200</a:t>
                      </a:r>
                      <a:endParaRPr lang="en-IN" dirty="0"/>
                    </a:p>
                  </a:txBody>
                  <a:tcPr/>
                </a:tc>
              </a:tr>
              <a:tr h="580366">
                <a:tc>
                  <a:txBody>
                    <a:bodyPr/>
                    <a:lstStyle/>
                    <a:p>
                      <a:r>
                        <a:rPr lang="en-IN" dirty="0" smtClean="0"/>
                        <a:t>D</a:t>
                      </a:r>
                      <a:endParaRPr lang="en-IN" dirty="0"/>
                    </a:p>
                  </a:txBody>
                  <a:tcPr/>
                </a:tc>
                <a:tc>
                  <a:txBody>
                    <a:bodyPr/>
                    <a:lstStyle/>
                    <a:p>
                      <a:r>
                        <a:rPr lang="en-IN" dirty="0" smtClean="0"/>
                        <a:t>500</a:t>
                      </a:r>
                      <a:endParaRPr lang="en-IN" dirty="0"/>
                    </a:p>
                  </a:txBody>
                  <a:tcPr/>
                </a:tc>
              </a:tr>
              <a:tr h="580366">
                <a:tc>
                  <a:txBody>
                    <a:bodyPr/>
                    <a:lstStyle/>
                    <a:p>
                      <a:r>
                        <a:rPr lang="en-IN" dirty="0" smtClean="0"/>
                        <a:t>W</a:t>
                      </a:r>
                      <a:endParaRPr lang="en-IN" dirty="0"/>
                    </a:p>
                  </a:txBody>
                  <a:tcPr/>
                </a:tc>
                <a:tc>
                  <a:txBody>
                    <a:bodyPr/>
                    <a:lstStyle/>
                    <a:p>
                      <a:r>
                        <a:rPr lang="en-IN" dirty="0" smtClean="0"/>
                        <a:t>200</a:t>
                      </a:r>
                      <a:endParaRPr lang="en-IN" dirty="0"/>
                    </a:p>
                  </a:txBody>
                  <a:tcPr/>
                </a:tc>
              </a:tr>
              <a:tr h="580366">
                <a:tc>
                  <a:txBody>
                    <a:bodyPr/>
                    <a:lstStyle/>
                    <a:p>
                      <a:r>
                        <a:rPr lang="en-IN" dirty="0" smtClean="0"/>
                        <a:t>D</a:t>
                      </a:r>
                      <a:endParaRPr lang="en-IN" dirty="0"/>
                    </a:p>
                  </a:txBody>
                  <a:tcPr/>
                </a:tc>
                <a:tc>
                  <a:txBody>
                    <a:bodyPr/>
                    <a:lstStyle/>
                    <a:p>
                      <a:r>
                        <a:rPr lang="en-IN" dirty="0" smtClean="0"/>
                        <a:t>500</a:t>
                      </a:r>
                      <a:endParaRPr lang="en-IN" dirty="0"/>
                    </a:p>
                  </a:txBody>
                  <a:tcPr/>
                </a:tc>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1490681489"/>
              </p:ext>
            </p:extLst>
          </p:nvPr>
        </p:nvGraphicFramePr>
        <p:xfrm>
          <a:off x="304800" y="1295400"/>
          <a:ext cx="2209800" cy="4754880"/>
        </p:xfrm>
        <a:graphic>
          <a:graphicData uri="http://schemas.openxmlformats.org/drawingml/2006/table">
            <a:tbl>
              <a:tblPr firstRow="1" bandRow="1">
                <a:tableStyleId>{5C22544A-7EE6-4342-B048-85BDC9FD1C3A}</a:tableStyleId>
              </a:tblPr>
              <a:tblGrid>
                <a:gridCol w="736600"/>
                <a:gridCol w="736600"/>
                <a:gridCol w="736600"/>
              </a:tblGrid>
              <a:tr h="411480">
                <a:tc>
                  <a:txBody>
                    <a:bodyPr/>
                    <a:lstStyle/>
                    <a:p>
                      <a:r>
                        <a:rPr lang="en-IN" dirty="0" err="1" smtClean="0"/>
                        <a:t>Acc_no</a:t>
                      </a:r>
                      <a:r>
                        <a:rPr lang="en-IN" dirty="0" smtClean="0"/>
                        <a:t> </a:t>
                      </a:r>
                      <a:endParaRPr lang="en-IN" dirty="0"/>
                    </a:p>
                  </a:txBody>
                  <a:tcPr/>
                </a:tc>
                <a:tc>
                  <a:txBody>
                    <a:bodyPr/>
                    <a:lstStyle/>
                    <a:p>
                      <a:r>
                        <a:rPr lang="en-IN" dirty="0" smtClean="0"/>
                        <a:t>Name</a:t>
                      </a:r>
                      <a:endParaRPr lang="en-IN" dirty="0"/>
                    </a:p>
                  </a:txBody>
                  <a:tcPr/>
                </a:tc>
                <a:tc>
                  <a:txBody>
                    <a:bodyPr/>
                    <a:lstStyle/>
                    <a:p>
                      <a:r>
                        <a:rPr lang="en-IN" dirty="0" smtClean="0"/>
                        <a:t>Amount</a:t>
                      </a:r>
                      <a:endParaRPr lang="en-IN" dirty="0"/>
                    </a:p>
                  </a:txBody>
                  <a:tcPr/>
                </a:tc>
              </a:tr>
              <a:tr h="580813">
                <a:tc>
                  <a:txBody>
                    <a:bodyPr/>
                    <a:lstStyle/>
                    <a:p>
                      <a:r>
                        <a:rPr lang="en-IN" dirty="0" smtClean="0"/>
                        <a:t>101</a:t>
                      </a:r>
                      <a:endParaRPr lang="en-IN" dirty="0"/>
                    </a:p>
                  </a:txBody>
                  <a:tcPr/>
                </a:tc>
                <a:tc>
                  <a:txBody>
                    <a:bodyPr/>
                    <a:lstStyle/>
                    <a:p>
                      <a:r>
                        <a:rPr lang="en-IN" dirty="0" smtClean="0"/>
                        <a:t>Saurabh</a:t>
                      </a:r>
                      <a:endParaRPr lang="en-IN" dirty="0"/>
                    </a:p>
                  </a:txBody>
                  <a:tcPr/>
                </a:tc>
                <a:tc>
                  <a:txBody>
                    <a:bodyPr/>
                    <a:lstStyle/>
                    <a:p>
                      <a:r>
                        <a:rPr lang="en-IN" dirty="0" smtClean="0"/>
                        <a:t>100</a:t>
                      </a:r>
                      <a:endParaRPr lang="en-IN" dirty="0"/>
                    </a:p>
                  </a:txBody>
                  <a:tcPr/>
                </a:tc>
              </a:tr>
              <a:tr h="331893">
                <a:tc>
                  <a:txBody>
                    <a:bodyPr/>
                    <a:lstStyle/>
                    <a:p>
                      <a:r>
                        <a:rPr lang="en-IN" dirty="0" smtClean="0"/>
                        <a:t>1022</a:t>
                      </a:r>
                      <a:endParaRPr lang="en-IN" dirty="0"/>
                    </a:p>
                  </a:txBody>
                  <a:tcPr/>
                </a:tc>
                <a:tc>
                  <a:txBody>
                    <a:bodyPr/>
                    <a:lstStyle/>
                    <a:p>
                      <a:r>
                        <a:rPr lang="en-IN" dirty="0" smtClean="0"/>
                        <a:t>Aadya</a:t>
                      </a:r>
                      <a:endParaRPr lang="en-IN" dirty="0"/>
                    </a:p>
                  </a:txBody>
                  <a:tcPr/>
                </a:tc>
                <a:tc>
                  <a:txBody>
                    <a:bodyPr/>
                    <a:lstStyle/>
                    <a:p>
                      <a:r>
                        <a:rPr lang="en-IN" dirty="0" smtClean="0"/>
                        <a:t>200</a:t>
                      </a:r>
                      <a:endParaRPr lang="en-IN" dirty="0"/>
                    </a:p>
                  </a:txBody>
                  <a:tcPr/>
                </a:tc>
              </a:tr>
              <a:tr h="331893">
                <a:tc>
                  <a:txBody>
                    <a:bodyPr/>
                    <a:lstStyle/>
                    <a:p>
                      <a:r>
                        <a:rPr lang="en-IN" dirty="0" smtClean="0"/>
                        <a:t>09</a:t>
                      </a:r>
                      <a:endParaRPr lang="en-IN" dirty="0"/>
                    </a:p>
                  </a:txBody>
                  <a:tcPr/>
                </a:tc>
                <a:tc>
                  <a:txBody>
                    <a:bodyPr/>
                    <a:lstStyle/>
                    <a:p>
                      <a:r>
                        <a:rPr lang="en-IN" dirty="0" smtClean="0"/>
                        <a:t>Sayli</a:t>
                      </a:r>
                      <a:endParaRPr lang="en-IN" dirty="0"/>
                    </a:p>
                  </a:txBody>
                  <a:tcPr/>
                </a:tc>
                <a:tc>
                  <a:txBody>
                    <a:bodyPr/>
                    <a:lstStyle/>
                    <a:p>
                      <a:r>
                        <a:rPr lang="en-IN" dirty="0" smtClean="0"/>
                        <a:t>300</a:t>
                      </a:r>
                      <a:endParaRPr lang="en-IN" dirty="0"/>
                    </a:p>
                  </a:txBody>
                  <a:tcPr/>
                </a:tc>
              </a:tr>
              <a:tr h="331893">
                <a:tc>
                  <a:txBody>
                    <a:bodyPr/>
                    <a:lstStyle/>
                    <a:p>
                      <a:r>
                        <a:rPr lang="en-IN" dirty="0" smtClean="0"/>
                        <a:t>1024</a:t>
                      </a:r>
                      <a:endParaRPr lang="en-IN" dirty="0"/>
                    </a:p>
                  </a:txBody>
                  <a:tcPr/>
                </a:tc>
                <a:tc>
                  <a:txBody>
                    <a:bodyPr/>
                    <a:lstStyle/>
                    <a:p>
                      <a:r>
                        <a:rPr lang="en-IN" dirty="0" smtClean="0"/>
                        <a:t>Nikhil</a:t>
                      </a:r>
                      <a:endParaRPr lang="en-IN" dirty="0"/>
                    </a:p>
                  </a:txBody>
                  <a:tcPr/>
                </a:tc>
                <a:tc>
                  <a:txBody>
                    <a:bodyPr/>
                    <a:lstStyle/>
                    <a:p>
                      <a:r>
                        <a:rPr lang="en-IN" dirty="0" smtClean="0"/>
                        <a:t>400</a:t>
                      </a:r>
                      <a:endParaRPr lang="en-IN" dirty="0"/>
                    </a:p>
                  </a:txBody>
                  <a:tcPr/>
                </a:tc>
              </a:tr>
              <a:tr h="331893">
                <a:tc>
                  <a:txBody>
                    <a:bodyPr/>
                    <a:lstStyle/>
                    <a:p>
                      <a:r>
                        <a:rPr lang="en-IN" dirty="0" smtClean="0"/>
                        <a:t>105</a:t>
                      </a:r>
                      <a:endParaRPr lang="en-IN" dirty="0"/>
                    </a:p>
                  </a:txBody>
                  <a:tcPr/>
                </a:tc>
                <a:tc>
                  <a:txBody>
                    <a:bodyPr/>
                    <a:lstStyle/>
                    <a:p>
                      <a:r>
                        <a:rPr lang="en-IN" dirty="0" smtClean="0"/>
                        <a:t>Payal</a:t>
                      </a:r>
                      <a:endParaRPr lang="en-IN" dirty="0"/>
                    </a:p>
                  </a:txBody>
                  <a:tcPr/>
                </a:tc>
                <a:tc>
                  <a:txBody>
                    <a:bodyPr/>
                    <a:lstStyle/>
                    <a:p>
                      <a:r>
                        <a:rPr lang="en-IN" dirty="0" smtClean="0"/>
                        <a:t>500</a:t>
                      </a:r>
                      <a:endParaRPr lang="en-IN" dirty="0"/>
                    </a:p>
                  </a:txBody>
                  <a:tcPr/>
                </a:tc>
              </a:tr>
              <a:tr h="331893">
                <a:tc>
                  <a:txBody>
                    <a:bodyPr/>
                    <a:lstStyle/>
                    <a:p>
                      <a:r>
                        <a:rPr lang="en-IN" dirty="0" smtClean="0"/>
                        <a:t>1</a:t>
                      </a:r>
                      <a:endParaRPr lang="en-IN" dirty="0"/>
                    </a:p>
                  </a:txBody>
                  <a:tcPr/>
                </a:tc>
                <a:tc>
                  <a:txBody>
                    <a:bodyPr/>
                    <a:lstStyle/>
                    <a:p>
                      <a:r>
                        <a:rPr lang="en-IN" dirty="0" err="1" smtClean="0"/>
                        <a:t>Amit</a:t>
                      </a:r>
                      <a:endParaRPr lang="en-IN" dirty="0"/>
                    </a:p>
                  </a:txBody>
                  <a:tcPr/>
                </a:tc>
                <a:tc>
                  <a:txBody>
                    <a:bodyPr/>
                    <a:lstStyle/>
                    <a:p>
                      <a:r>
                        <a:rPr lang="en-IN" dirty="0" smtClean="0"/>
                        <a:t>632</a:t>
                      </a:r>
                      <a:endParaRPr lang="en-IN" dirty="0"/>
                    </a:p>
                  </a:txBody>
                  <a:tcPr/>
                </a:tc>
              </a:tr>
              <a:tr h="331893">
                <a:tc>
                  <a:txBody>
                    <a:bodyPr/>
                    <a:lstStyle/>
                    <a:p>
                      <a:r>
                        <a:rPr lang="en-IN" dirty="0" smtClean="0"/>
                        <a:t>70</a:t>
                      </a:r>
                      <a:endParaRPr lang="en-IN" dirty="0"/>
                    </a:p>
                  </a:txBody>
                  <a:tcPr/>
                </a:tc>
                <a:tc>
                  <a:txBody>
                    <a:bodyPr/>
                    <a:lstStyle/>
                    <a:p>
                      <a:r>
                        <a:rPr lang="en-IN" dirty="0" err="1" smtClean="0"/>
                        <a:t>Sumit</a:t>
                      </a:r>
                      <a:endParaRPr lang="en-IN" dirty="0"/>
                    </a:p>
                  </a:txBody>
                  <a:tcPr/>
                </a:tc>
                <a:tc>
                  <a:txBody>
                    <a:bodyPr/>
                    <a:lstStyle/>
                    <a:p>
                      <a:r>
                        <a:rPr lang="en-IN" dirty="0" smtClean="0"/>
                        <a:t>963</a:t>
                      </a:r>
                      <a:endParaRPr lang="en-IN" dirty="0"/>
                    </a:p>
                  </a:txBody>
                  <a:tcPr/>
                </a:tc>
              </a:tr>
              <a:tr h="331893">
                <a:tc>
                  <a:txBody>
                    <a:bodyPr/>
                    <a:lstStyle/>
                    <a:p>
                      <a:r>
                        <a:rPr lang="en-IN" dirty="0" smtClean="0"/>
                        <a:t>101</a:t>
                      </a:r>
                      <a:endParaRPr lang="en-IN" dirty="0"/>
                    </a:p>
                  </a:txBody>
                  <a:tcPr/>
                </a:tc>
                <a:tc>
                  <a:txBody>
                    <a:bodyPr/>
                    <a:lstStyle/>
                    <a:p>
                      <a:r>
                        <a:rPr lang="en-IN" dirty="0" err="1" smtClean="0"/>
                        <a:t>Radha</a:t>
                      </a:r>
                      <a:endParaRPr lang="en-IN" dirty="0"/>
                    </a:p>
                  </a:txBody>
                  <a:tcPr/>
                </a:tc>
                <a:tc>
                  <a:txBody>
                    <a:bodyPr/>
                    <a:lstStyle/>
                    <a:p>
                      <a:r>
                        <a:rPr lang="en-IN" dirty="0" smtClean="0"/>
                        <a:t>4569</a:t>
                      </a:r>
                      <a:endParaRPr lang="en-IN" dirty="0"/>
                    </a:p>
                  </a:txBody>
                  <a:tcPr/>
                </a:tc>
              </a:tr>
              <a:tr h="331893">
                <a:tc>
                  <a:txBody>
                    <a:bodyPr/>
                    <a:lstStyle/>
                    <a:p>
                      <a:r>
                        <a:rPr lang="en-IN" dirty="0" smtClean="0"/>
                        <a:t>101</a:t>
                      </a:r>
                      <a:endParaRPr lang="en-IN" dirty="0"/>
                    </a:p>
                  </a:txBody>
                  <a:tcPr/>
                </a:tc>
                <a:tc>
                  <a:txBody>
                    <a:bodyPr/>
                    <a:lstStyle/>
                    <a:p>
                      <a:r>
                        <a:rPr lang="en-IN" dirty="0" err="1" smtClean="0"/>
                        <a:t>gargi</a:t>
                      </a:r>
                      <a:endParaRPr lang="en-IN" dirty="0"/>
                    </a:p>
                  </a:txBody>
                  <a:tcPr/>
                </a:tc>
                <a:tc>
                  <a:txBody>
                    <a:bodyPr/>
                    <a:lstStyle/>
                    <a:p>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68938658"/>
              </p:ext>
            </p:extLst>
          </p:nvPr>
        </p:nvGraphicFramePr>
        <p:xfrm>
          <a:off x="4648200" y="1295400"/>
          <a:ext cx="1625600" cy="5082552"/>
        </p:xfrm>
        <a:graphic>
          <a:graphicData uri="http://schemas.openxmlformats.org/drawingml/2006/table">
            <a:tbl>
              <a:tblPr firstRow="1" bandRow="1">
                <a:tableStyleId>{5C22544A-7EE6-4342-B048-85BDC9FD1C3A}</a:tableStyleId>
              </a:tblPr>
              <a:tblGrid>
                <a:gridCol w="812800"/>
                <a:gridCol w="812800"/>
              </a:tblGrid>
              <a:tr h="646660">
                <a:tc>
                  <a:txBody>
                    <a:bodyPr/>
                    <a:lstStyle/>
                    <a:p>
                      <a:r>
                        <a:rPr lang="en-IN" dirty="0" smtClean="0"/>
                        <a:t>LOAN_CODE </a:t>
                      </a:r>
                      <a:endParaRPr lang="en-IN" dirty="0"/>
                    </a:p>
                  </a:txBody>
                  <a:tcPr/>
                </a:tc>
                <a:tc>
                  <a:txBody>
                    <a:bodyPr/>
                    <a:lstStyle/>
                    <a:p>
                      <a:r>
                        <a:rPr lang="en-IN" dirty="0" err="1" smtClean="0"/>
                        <a:t>Loan_Amt</a:t>
                      </a:r>
                      <a:endParaRPr lang="en-IN" dirty="0"/>
                    </a:p>
                  </a:txBody>
                  <a:tcPr/>
                </a:tc>
              </a:tr>
              <a:tr h="374652">
                <a:tc>
                  <a:txBody>
                    <a:bodyPr/>
                    <a:lstStyle/>
                    <a:p>
                      <a:r>
                        <a:rPr lang="en-IN" dirty="0" smtClean="0"/>
                        <a:t>1</a:t>
                      </a:r>
                      <a:endParaRPr lang="en-IN" dirty="0"/>
                    </a:p>
                  </a:txBody>
                  <a:tcPr/>
                </a:tc>
                <a:tc>
                  <a:txBody>
                    <a:bodyPr/>
                    <a:lstStyle/>
                    <a:p>
                      <a:r>
                        <a:rPr lang="en-IN" dirty="0" smtClean="0"/>
                        <a:t>10 LAKH</a:t>
                      </a:r>
                      <a:endParaRPr lang="en-IN" dirty="0"/>
                    </a:p>
                  </a:txBody>
                  <a:tcPr/>
                </a:tc>
              </a:tr>
              <a:tr h="374652">
                <a:tc>
                  <a:txBody>
                    <a:bodyPr/>
                    <a:lstStyle/>
                    <a:p>
                      <a:r>
                        <a:rPr lang="en-IN" dirty="0" smtClean="0"/>
                        <a:t>2</a:t>
                      </a:r>
                      <a:endParaRPr lang="en-IN" dirty="0"/>
                    </a:p>
                  </a:txBody>
                  <a:tcPr/>
                </a:tc>
                <a:tc>
                  <a:txBody>
                    <a:bodyPr/>
                    <a:lstStyle/>
                    <a:p>
                      <a:r>
                        <a:rPr lang="en-IN" dirty="0" smtClean="0"/>
                        <a:t>12 LAKH</a:t>
                      </a:r>
                      <a:endParaRPr lang="en-IN" dirty="0"/>
                    </a:p>
                  </a:txBody>
                  <a:tcPr/>
                </a:tc>
              </a:tr>
              <a:tr h="374652">
                <a:tc>
                  <a:txBody>
                    <a:bodyPr/>
                    <a:lstStyle/>
                    <a:p>
                      <a:r>
                        <a:rPr lang="en-IN" dirty="0" smtClean="0"/>
                        <a:t>3</a:t>
                      </a:r>
                      <a:endParaRPr lang="en-IN" dirty="0"/>
                    </a:p>
                  </a:txBody>
                  <a:tcPr/>
                </a:tc>
                <a:tc>
                  <a:txBody>
                    <a:bodyPr/>
                    <a:lstStyle/>
                    <a:p>
                      <a:r>
                        <a:rPr lang="en-IN" dirty="0" smtClean="0"/>
                        <a:t>15 LAKH</a:t>
                      </a:r>
                      <a:endParaRPr lang="en-IN" dirty="0"/>
                    </a:p>
                  </a:txBody>
                  <a:tcPr/>
                </a:tc>
              </a:tr>
              <a:tr h="374652">
                <a:tc>
                  <a:txBody>
                    <a:bodyPr/>
                    <a:lstStyle/>
                    <a:p>
                      <a:endParaRPr lang="en-IN"/>
                    </a:p>
                  </a:txBody>
                  <a:tcPr/>
                </a:tc>
                <a:tc>
                  <a:txBody>
                    <a:bodyPr/>
                    <a:lstStyle/>
                    <a:p>
                      <a:endParaRPr lang="en-IN" dirty="0"/>
                    </a:p>
                  </a:txBody>
                  <a:tcPr/>
                </a:tc>
              </a:tr>
              <a:tr h="374652">
                <a:tc>
                  <a:txBody>
                    <a:bodyPr/>
                    <a:lstStyle/>
                    <a:p>
                      <a:endParaRPr lang="en-IN" dirty="0"/>
                    </a:p>
                  </a:txBody>
                  <a:tcPr/>
                </a:tc>
                <a:tc>
                  <a:txBody>
                    <a:bodyPr/>
                    <a:lstStyle/>
                    <a:p>
                      <a:endParaRPr lang="en-IN" dirty="0"/>
                    </a:p>
                  </a:txBody>
                  <a:tcPr/>
                </a:tc>
              </a:tr>
              <a:tr h="374652">
                <a:tc>
                  <a:txBody>
                    <a:bodyPr/>
                    <a:lstStyle/>
                    <a:p>
                      <a:endParaRPr lang="en-IN" dirty="0"/>
                    </a:p>
                  </a:txBody>
                  <a:tcPr/>
                </a:tc>
                <a:tc>
                  <a:txBody>
                    <a:bodyPr/>
                    <a:lstStyle/>
                    <a:p>
                      <a:endParaRPr lang="en-IN" dirty="0"/>
                    </a:p>
                  </a:txBody>
                  <a:tcPr/>
                </a:tc>
              </a:tr>
              <a:tr h="374652">
                <a:tc>
                  <a:txBody>
                    <a:bodyPr/>
                    <a:lstStyle/>
                    <a:p>
                      <a:endParaRPr lang="en-IN" dirty="0"/>
                    </a:p>
                  </a:txBody>
                  <a:tcPr/>
                </a:tc>
                <a:tc>
                  <a:txBody>
                    <a:bodyPr/>
                    <a:lstStyle/>
                    <a:p>
                      <a:endParaRPr lang="en-IN" dirty="0"/>
                    </a:p>
                  </a:txBody>
                  <a:tcPr/>
                </a:tc>
              </a:tr>
              <a:tr h="374652">
                <a:tc>
                  <a:txBody>
                    <a:bodyPr/>
                    <a:lstStyle/>
                    <a:p>
                      <a:endParaRPr lang="en-IN" dirty="0"/>
                    </a:p>
                  </a:txBody>
                  <a:tcPr/>
                </a:tc>
                <a:tc>
                  <a:txBody>
                    <a:bodyPr/>
                    <a:lstStyle/>
                    <a:p>
                      <a:endParaRPr lang="en-IN" dirty="0"/>
                    </a:p>
                  </a:txBody>
                  <a:tcPr/>
                </a:tc>
              </a:tr>
              <a:tr h="374652">
                <a:tc>
                  <a:txBody>
                    <a:bodyPr/>
                    <a:lstStyle/>
                    <a:p>
                      <a:endParaRPr lang="en-IN" dirty="0"/>
                    </a:p>
                  </a:txBody>
                  <a:tcPr/>
                </a:tc>
                <a:tc>
                  <a:txBody>
                    <a:bodyPr/>
                    <a:lstStyle/>
                    <a:p>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38210178"/>
              </p:ext>
            </p:extLst>
          </p:nvPr>
        </p:nvGraphicFramePr>
        <p:xfrm>
          <a:off x="6324600" y="1295400"/>
          <a:ext cx="1473200" cy="4754880"/>
        </p:xfrm>
        <a:graphic>
          <a:graphicData uri="http://schemas.openxmlformats.org/drawingml/2006/table">
            <a:tbl>
              <a:tblPr firstRow="1" bandRow="1">
                <a:tableStyleId>{5C22544A-7EE6-4342-B048-85BDC9FD1C3A}</a:tableStyleId>
              </a:tblPr>
              <a:tblGrid>
                <a:gridCol w="736600"/>
                <a:gridCol w="736600"/>
              </a:tblGrid>
              <a:tr h="730327">
                <a:tc>
                  <a:txBody>
                    <a:bodyPr/>
                    <a:lstStyle/>
                    <a:p>
                      <a:r>
                        <a:rPr lang="en-IN" dirty="0" smtClean="0"/>
                        <a:t>AMOUNT_PAID</a:t>
                      </a:r>
                      <a:endParaRPr lang="en-IN" dirty="0"/>
                    </a:p>
                  </a:txBody>
                  <a:tcPr/>
                </a:tc>
                <a:tc>
                  <a:txBody>
                    <a:bodyPr/>
                    <a:lstStyle/>
                    <a:p>
                      <a:r>
                        <a:rPr lang="en-IN" dirty="0" smtClean="0"/>
                        <a:t>MONTH</a:t>
                      </a:r>
                      <a:endParaRPr lang="en-IN" dirty="0"/>
                    </a:p>
                  </a:txBody>
                  <a:tcPr/>
                </a:tc>
              </a:tr>
              <a:tr h="487879">
                <a:tc>
                  <a:txBody>
                    <a:bodyPr/>
                    <a:lstStyle/>
                    <a:p>
                      <a:r>
                        <a:rPr lang="en-IN" dirty="0" smtClean="0"/>
                        <a:t>1 LAKH</a:t>
                      </a:r>
                      <a:endParaRPr lang="en-IN" dirty="0"/>
                    </a:p>
                  </a:txBody>
                  <a:tcPr/>
                </a:tc>
                <a:tc>
                  <a:txBody>
                    <a:bodyPr/>
                    <a:lstStyle/>
                    <a:p>
                      <a:r>
                        <a:rPr lang="en-IN" dirty="0" smtClean="0"/>
                        <a:t>JAN</a:t>
                      </a:r>
                      <a:endParaRPr lang="en-IN" dirty="0"/>
                    </a:p>
                  </a:txBody>
                  <a:tcPr/>
                </a:tc>
              </a:tr>
              <a:tr h="487879">
                <a:tc>
                  <a:txBody>
                    <a:bodyPr/>
                    <a:lstStyle/>
                    <a:p>
                      <a:r>
                        <a:rPr lang="en-IN" dirty="0" smtClean="0"/>
                        <a:t>10,000</a:t>
                      </a:r>
                      <a:endParaRPr lang="en-IN" dirty="0"/>
                    </a:p>
                  </a:txBody>
                  <a:tcPr/>
                </a:tc>
                <a:tc>
                  <a:txBody>
                    <a:bodyPr/>
                    <a:lstStyle/>
                    <a:p>
                      <a:r>
                        <a:rPr lang="en-IN" dirty="0" smtClean="0"/>
                        <a:t>JAN</a:t>
                      </a:r>
                      <a:endParaRPr lang="en-IN" dirty="0"/>
                    </a:p>
                  </a:txBody>
                  <a:tcPr/>
                </a:tc>
              </a:tr>
              <a:tr h="487879">
                <a:tc>
                  <a:txBody>
                    <a:bodyPr/>
                    <a:lstStyle/>
                    <a:p>
                      <a:r>
                        <a:rPr lang="en-IN" dirty="0" smtClean="0"/>
                        <a:t>30,000</a:t>
                      </a:r>
                      <a:endParaRPr lang="en-IN" dirty="0"/>
                    </a:p>
                  </a:txBody>
                  <a:tcPr/>
                </a:tc>
                <a:tc>
                  <a:txBody>
                    <a:bodyPr/>
                    <a:lstStyle/>
                    <a:p>
                      <a:r>
                        <a:rPr lang="en-IN" dirty="0" smtClean="0"/>
                        <a:t>FEB</a:t>
                      </a:r>
                      <a:endParaRPr lang="en-IN" dirty="0"/>
                    </a:p>
                  </a:txBody>
                  <a:tcPr/>
                </a:tc>
              </a:tr>
              <a:tr h="487879">
                <a:tc>
                  <a:txBody>
                    <a:bodyPr/>
                    <a:lstStyle/>
                    <a:p>
                      <a:r>
                        <a:rPr lang="en-IN" dirty="0" smtClean="0"/>
                        <a:t>25,000</a:t>
                      </a:r>
                      <a:endParaRPr lang="en-IN" dirty="0"/>
                    </a:p>
                  </a:txBody>
                  <a:tcPr/>
                </a:tc>
                <a:tc>
                  <a:txBody>
                    <a:bodyPr/>
                    <a:lstStyle/>
                    <a:p>
                      <a:r>
                        <a:rPr lang="en-IN" dirty="0" smtClean="0"/>
                        <a:t>FEB</a:t>
                      </a:r>
                      <a:endParaRPr lang="en-IN" dirty="0"/>
                    </a:p>
                  </a:txBody>
                  <a:tcPr/>
                </a:tc>
              </a:tr>
              <a:tr h="487879">
                <a:tc>
                  <a:txBody>
                    <a:bodyPr/>
                    <a:lstStyle/>
                    <a:p>
                      <a:r>
                        <a:rPr lang="en-IN" dirty="0" smtClean="0"/>
                        <a:t>35,000</a:t>
                      </a:r>
                      <a:endParaRPr lang="en-IN" dirty="0"/>
                    </a:p>
                  </a:txBody>
                  <a:tcPr/>
                </a:tc>
                <a:tc>
                  <a:txBody>
                    <a:bodyPr/>
                    <a:lstStyle/>
                    <a:p>
                      <a:r>
                        <a:rPr lang="en-IN" dirty="0" smtClean="0"/>
                        <a:t>MARCH</a:t>
                      </a:r>
                      <a:endParaRPr lang="en-IN" dirty="0"/>
                    </a:p>
                  </a:txBody>
                  <a:tcPr/>
                </a:tc>
              </a:tr>
              <a:tr h="487879">
                <a:tc>
                  <a:txBody>
                    <a:bodyPr/>
                    <a:lstStyle/>
                    <a:p>
                      <a:r>
                        <a:rPr lang="en-IN" dirty="0" smtClean="0"/>
                        <a:t>10000</a:t>
                      </a:r>
                      <a:endParaRPr lang="en-IN" dirty="0"/>
                    </a:p>
                  </a:txBody>
                  <a:tcPr/>
                </a:tc>
                <a:tc>
                  <a:txBody>
                    <a:bodyPr/>
                    <a:lstStyle/>
                    <a:p>
                      <a:r>
                        <a:rPr lang="en-IN" dirty="0" smtClean="0"/>
                        <a:t>APRIL</a:t>
                      </a:r>
                      <a:endParaRPr lang="en-IN" dirty="0"/>
                    </a:p>
                  </a:txBody>
                  <a:tcPr/>
                </a:tc>
              </a:tr>
            </a:tbl>
          </a:graphicData>
        </a:graphic>
      </p:graphicFrame>
    </p:spTree>
    <p:extLst>
      <p:ext uri="{BB962C8B-B14F-4D97-AF65-F5344CB8AC3E}">
        <p14:creationId xmlns:p14="http://schemas.microsoft.com/office/powerpoint/2010/main" val="4131232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3556798960"/>
              </p:ext>
            </p:extLst>
          </p:nvPr>
        </p:nvGraphicFramePr>
        <p:xfrm>
          <a:off x="2971800" y="14325600"/>
          <a:ext cx="1874520" cy="184708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tblGrid>
              <a:tr h="411480">
                <a:tc>
                  <a:txBody>
                    <a:bodyPr/>
                    <a:lstStyle/>
                    <a:p>
                      <a:r>
                        <a:rPr lang="en-IN" dirty="0" err="1" smtClean="0"/>
                        <a:t>Acc_no</a:t>
                      </a:r>
                      <a:r>
                        <a:rPr lang="en-IN" dirty="0" smtClean="0"/>
                        <a:t> </a:t>
                      </a:r>
                      <a:endParaRPr lang="en-IN" dirty="0"/>
                    </a:p>
                  </a:txBody>
                  <a:tcPr/>
                </a:tc>
                <a:tc>
                  <a:txBody>
                    <a:bodyPr/>
                    <a:lstStyle/>
                    <a:p>
                      <a:r>
                        <a:rPr lang="en-IN" dirty="0" smtClean="0"/>
                        <a:t>Name</a:t>
                      </a:r>
                      <a:endParaRPr lang="en-IN" dirty="0"/>
                    </a:p>
                  </a:txBody>
                  <a:tcPr/>
                </a:tc>
                <a:tc>
                  <a:txBody>
                    <a:bodyPr/>
                    <a:lstStyle/>
                    <a:p>
                      <a:r>
                        <a:rPr lang="en-IN" dirty="0" smtClean="0"/>
                        <a:t>Amount</a:t>
                      </a:r>
                      <a:endParaRPr lang="en-IN" dirty="0"/>
                    </a:p>
                  </a:txBody>
                  <a:tcPr/>
                </a:tc>
                <a:tc>
                  <a:txBody>
                    <a:bodyPr/>
                    <a:lstStyle/>
                    <a:p>
                      <a:r>
                        <a:rPr lang="en-IN" dirty="0" smtClean="0"/>
                        <a:t>TYPE</a:t>
                      </a:r>
                      <a:endParaRPr lang="en-IN" dirty="0"/>
                    </a:p>
                  </a:txBody>
                  <a:tcPr/>
                </a:tc>
                <a:tc>
                  <a:txBody>
                    <a:bodyPr/>
                    <a:lstStyle/>
                    <a:p>
                      <a:r>
                        <a:rPr lang="en-IN" dirty="0" err="1" smtClean="0"/>
                        <a:t>Amt</a:t>
                      </a:r>
                      <a:endParaRPr lang="en-IN" dirty="0"/>
                    </a:p>
                  </a:txBody>
                  <a:tcPr/>
                </a:tc>
                <a:tc>
                  <a:txBody>
                    <a:bodyPr/>
                    <a:lstStyle/>
                    <a:p>
                      <a:r>
                        <a:rPr lang="en-IN" dirty="0" smtClean="0"/>
                        <a:t>LOAN_CODE </a:t>
                      </a:r>
                      <a:endParaRPr lang="en-IN" dirty="0"/>
                    </a:p>
                  </a:txBody>
                  <a:tcPr/>
                </a:tc>
                <a:tc>
                  <a:txBody>
                    <a:bodyPr/>
                    <a:lstStyle/>
                    <a:p>
                      <a:r>
                        <a:rPr lang="en-IN" dirty="0" err="1" smtClean="0"/>
                        <a:t>Loan_Amt</a:t>
                      </a:r>
                      <a:endParaRPr lang="en-IN" dirty="0"/>
                    </a:p>
                  </a:txBody>
                  <a:tcPr/>
                </a:tc>
                <a:tc>
                  <a:txBody>
                    <a:bodyPr/>
                    <a:lstStyle/>
                    <a:p>
                      <a:r>
                        <a:rPr lang="en-IN" dirty="0" smtClean="0"/>
                        <a:t>AMOUNT_PAID</a:t>
                      </a:r>
                      <a:endParaRPr lang="en-IN" dirty="0"/>
                    </a:p>
                  </a:txBody>
                  <a:tcPr/>
                </a:tc>
                <a:tc>
                  <a:txBody>
                    <a:bodyPr/>
                    <a:lstStyle/>
                    <a:p>
                      <a:r>
                        <a:rPr lang="en-IN" dirty="0" smtClean="0"/>
                        <a:t>MONTH</a:t>
                      </a:r>
                      <a:endParaRPr lang="en-IN" dirty="0"/>
                    </a:p>
                  </a:txBody>
                  <a:tcPr/>
                </a:tc>
              </a:tr>
              <a:tr h="580813">
                <a:tc>
                  <a:txBody>
                    <a:bodyPr/>
                    <a:lstStyle/>
                    <a:p>
                      <a:r>
                        <a:rPr lang="en-IN" dirty="0" smtClean="0"/>
                        <a:t>101</a:t>
                      </a:r>
                      <a:endParaRPr lang="en-IN" dirty="0"/>
                    </a:p>
                  </a:txBody>
                  <a:tcPr/>
                </a:tc>
                <a:tc>
                  <a:txBody>
                    <a:bodyPr/>
                    <a:lstStyle/>
                    <a:p>
                      <a:r>
                        <a:rPr lang="en-IN" dirty="0" smtClean="0"/>
                        <a:t>Saurabh</a:t>
                      </a:r>
                      <a:endParaRPr lang="en-IN" dirty="0"/>
                    </a:p>
                  </a:txBody>
                  <a:tcPr/>
                </a:tc>
                <a:tc>
                  <a:txBody>
                    <a:bodyPr/>
                    <a:lstStyle/>
                    <a:p>
                      <a:r>
                        <a:rPr lang="en-IN" dirty="0" smtClean="0"/>
                        <a:t>100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r>
                        <a:rPr lang="en-IN" dirty="0" smtClean="0"/>
                        <a:t>1</a:t>
                      </a:r>
                      <a:endParaRPr lang="en-IN" dirty="0"/>
                    </a:p>
                  </a:txBody>
                  <a:tcPr/>
                </a:tc>
                <a:tc>
                  <a:txBody>
                    <a:bodyPr/>
                    <a:lstStyle/>
                    <a:p>
                      <a:r>
                        <a:rPr lang="en-IN" dirty="0" smtClean="0"/>
                        <a:t>10 LAKH</a:t>
                      </a:r>
                      <a:endParaRPr lang="en-IN" dirty="0"/>
                    </a:p>
                  </a:txBody>
                  <a:tcPr/>
                </a:tc>
                <a:tc>
                  <a:txBody>
                    <a:bodyPr/>
                    <a:lstStyle/>
                    <a:p>
                      <a:r>
                        <a:rPr lang="en-IN" dirty="0" smtClean="0"/>
                        <a:t>1 LAKH</a:t>
                      </a:r>
                      <a:endParaRPr lang="en-IN" dirty="0"/>
                    </a:p>
                  </a:txBody>
                  <a:tcPr/>
                </a:tc>
                <a:tc>
                  <a:txBody>
                    <a:bodyPr/>
                    <a:lstStyle/>
                    <a:p>
                      <a:r>
                        <a:rPr lang="en-IN" dirty="0" smtClean="0"/>
                        <a:t>JAN</a:t>
                      </a:r>
                      <a:endParaRPr lang="en-IN" dirty="0"/>
                    </a:p>
                  </a:txBody>
                  <a:tcPr/>
                </a:tc>
              </a:tr>
              <a:tr h="331893">
                <a:tc>
                  <a:txBody>
                    <a:bodyPr/>
                    <a:lstStyle/>
                    <a:p>
                      <a:r>
                        <a:rPr lang="en-IN" dirty="0" smtClean="0"/>
                        <a:t>1022</a:t>
                      </a:r>
                      <a:endParaRPr lang="en-IN" dirty="0"/>
                    </a:p>
                  </a:txBody>
                  <a:tcPr/>
                </a:tc>
                <a:tc>
                  <a:txBody>
                    <a:bodyPr/>
                    <a:lstStyle/>
                    <a:p>
                      <a:r>
                        <a:rPr lang="en-IN" dirty="0" smtClean="0"/>
                        <a:t>Aadya</a:t>
                      </a:r>
                      <a:endParaRPr lang="en-IN" dirty="0"/>
                    </a:p>
                  </a:txBody>
                  <a:tcPr/>
                </a:tc>
                <a:tc>
                  <a:txBody>
                    <a:bodyPr/>
                    <a:lstStyle/>
                    <a:p>
                      <a:r>
                        <a:rPr lang="en-IN" dirty="0" smtClean="0"/>
                        <a:t>200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r>
                        <a:rPr lang="en-IN" dirty="0" smtClean="0"/>
                        <a:t>2</a:t>
                      </a:r>
                      <a:endParaRPr lang="en-IN" dirty="0"/>
                    </a:p>
                  </a:txBody>
                  <a:tcPr/>
                </a:tc>
                <a:tc>
                  <a:txBody>
                    <a:bodyPr/>
                    <a:lstStyle/>
                    <a:p>
                      <a:r>
                        <a:rPr lang="en-IN" dirty="0" smtClean="0"/>
                        <a:t>12 LAKH</a:t>
                      </a:r>
                      <a:endParaRPr lang="en-IN" dirty="0"/>
                    </a:p>
                  </a:txBody>
                  <a:tcPr/>
                </a:tc>
                <a:tc>
                  <a:txBody>
                    <a:bodyPr/>
                    <a:lstStyle/>
                    <a:p>
                      <a:r>
                        <a:rPr lang="en-IN" dirty="0" smtClean="0"/>
                        <a:t>10,000</a:t>
                      </a:r>
                      <a:endParaRPr lang="en-IN" dirty="0"/>
                    </a:p>
                  </a:txBody>
                  <a:tcPr/>
                </a:tc>
                <a:tc>
                  <a:txBody>
                    <a:bodyPr/>
                    <a:lstStyle/>
                    <a:p>
                      <a:r>
                        <a:rPr lang="en-IN" dirty="0" smtClean="0"/>
                        <a:t>JAN</a:t>
                      </a:r>
                      <a:endParaRPr lang="en-IN" dirty="0"/>
                    </a:p>
                  </a:txBody>
                  <a:tcPr/>
                </a:tc>
              </a:tr>
              <a:tr h="331893">
                <a:tc>
                  <a:txBody>
                    <a:bodyPr/>
                    <a:lstStyle/>
                    <a:p>
                      <a:r>
                        <a:rPr lang="en-IN" dirty="0" smtClean="0"/>
                        <a:t>09</a:t>
                      </a:r>
                      <a:endParaRPr lang="en-IN" dirty="0"/>
                    </a:p>
                  </a:txBody>
                  <a:tcPr/>
                </a:tc>
                <a:tc>
                  <a:txBody>
                    <a:bodyPr/>
                    <a:lstStyle/>
                    <a:p>
                      <a:r>
                        <a:rPr lang="en-IN" dirty="0" smtClean="0"/>
                        <a:t>Sayli</a:t>
                      </a:r>
                      <a:endParaRPr lang="en-IN" dirty="0"/>
                    </a:p>
                  </a:txBody>
                  <a:tcPr/>
                </a:tc>
                <a:tc>
                  <a:txBody>
                    <a:bodyPr/>
                    <a:lstStyle/>
                    <a:p>
                      <a:r>
                        <a:rPr lang="en-IN" dirty="0" smtClean="0"/>
                        <a:t>300</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r>
                        <a:rPr lang="en-IN" dirty="0" smtClean="0"/>
                        <a:t>3</a:t>
                      </a:r>
                      <a:endParaRPr lang="en-IN" dirty="0"/>
                    </a:p>
                  </a:txBody>
                  <a:tcPr/>
                </a:tc>
                <a:tc>
                  <a:txBody>
                    <a:bodyPr/>
                    <a:lstStyle/>
                    <a:p>
                      <a:r>
                        <a:rPr lang="en-IN" dirty="0" smtClean="0"/>
                        <a:t>15 LAKH</a:t>
                      </a:r>
                      <a:endParaRPr lang="en-IN" dirty="0"/>
                    </a:p>
                  </a:txBody>
                  <a:tcPr/>
                </a:tc>
                <a:tc>
                  <a:txBody>
                    <a:bodyPr/>
                    <a:lstStyle/>
                    <a:p>
                      <a:r>
                        <a:rPr lang="en-IN" dirty="0" smtClean="0"/>
                        <a:t>30,000</a:t>
                      </a:r>
                      <a:endParaRPr lang="en-IN" dirty="0"/>
                    </a:p>
                  </a:txBody>
                  <a:tcPr/>
                </a:tc>
                <a:tc>
                  <a:txBody>
                    <a:bodyPr/>
                    <a:lstStyle/>
                    <a:p>
                      <a:r>
                        <a:rPr lang="en-IN" dirty="0" smtClean="0"/>
                        <a:t>FEB</a:t>
                      </a:r>
                      <a:endParaRPr lang="en-IN" dirty="0"/>
                    </a:p>
                  </a:txBody>
                  <a:tcPr/>
                </a:tc>
              </a:tr>
              <a:tr h="331893">
                <a:tc>
                  <a:txBody>
                    <a:bodyPr/>
                    <a:lstStyle/>
                    <a:p>
                      <a:r>
                        <a:rPr lang="en-IN" dirty="0" smtClean="0"/>
                        <a:t>1024</a:t>
                      </a:r>
                      <a:endParaRPr lang="en-IN" dirty="0"/>
                    </a:p>
                  </a:txBody>
                  <a:tcPr/>
                </a:tc>
                <a:tc>
                  <a:txBody>
                    <a:bodyPr/>
                    <a:lstStyle/>
                    <a:p>
                      <a:r>
                        <a:rPr lang="en-IN" dirty="0" smtClean="0"/>
                        <a:t>Nikhil</a:t>
                      </a:r>
                      <a:endParaRPr lang="en-IN" dirty="0"/>
                    </a:p>
                  </a:txBody>
                  <a:tcPr/>
                </a:tc>
                <a:tc>
                  <a:txBody>
                    <a:bodyPr/>
                    <a:lstStyle/>
                    <a:p>
                      <a:r>
                        <a:rPr lang="en-IN" dirty="0" smtClean="0"/>
                        <a:t>400</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endParaRPr lang="en-IN"/>
                    </a:p>
                  </a:txBody>
                  <a:tcPr/>
                </a:tc>
                <a:tc>
                  <a:txBody>
                    <a:bodyPr/>
                    <a:lstStyle/>
                    <a:p>
                      <a:endParaRPr lang="en-IN" dirty="0"/>
                    </a:p>
                  </a:txBody>
                  <a:tcPr/>
                </a:tc>
                <a:tc>
                  <a:txBody>
                    <a:bodyPr/>
                    <a:lstStyle/>
                    <a:p>
                      <a:r>
                        <a:rPr lang="en-IN" dirty="0" smtClean="0"/>
                        <a:t>25,000</a:t>
                      </a:r>
                      <a:endParaRPr lang="en-IN" dirty="0"/>
                    </a:p>
                  </a:txBody>
                  <a:tcPr/>
                </a:tc>
                <a:tc>
                  <a:txBody>
                    <a:bodyPr/>
                    <a:lstStyle/>
                    <a:p>
                      <a:r>
                        <a:rPr lang="en-IN" dirty="0" smtClean="0"/>
                        <a:t>FEB</a:t>
                      </a:r>
                      <a:endParaRPr lang="en-IN" dirty="0"/>
                    </a:p>
                  </a:txBody>
                  <a:tcPr/>
                </a:tc>
              </a:tr>
              <a:tr h="331893">
                <a:tc>
                  <a:txBody>
                    <a:bodyPr/>
                    <a:lstStyle/>
                    <a:p>
                      <a:r>
                        <a:rPr lang="en-IN" dirty="0" smtClean="0"/>
                        <a:t>105</a:t>
                      </a:r>
                      <a:endParaRPr lang="en-IN" dirty="0"/>
                    </a:p>
                  </a:txBody>
                  <a:tcPr/>
                </a:tc>
                <a:tc>
                  <a:txBody>
                    <a:bodyPr/>
                    <a:lstStyle/>
                    <a:p>
                      <a:r>
                        <a:rPr lang="en-IN" dirty="0" smtClean="0"/>
                        <a:t>Payal</a:t>
                      </a:r>
                      <a:endParaRPr lang="en-IN" dirty="0"/>
                    </a:p>
                  </a:txBody>
                  <a:tcPr/>
                </a:tc>
                <a:tc>
                  <a:txBody>
                    <a:bodyPr/>
                    <a:lstStyle/>
                    <a:p>
                      <a:r>
                        <a:rPr lang="en-IN" dirty="0" smtClean="0"/>
                        <a:t>500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35,000</a:t>
                      </a:r>
                      <a:endParaRPr lang="en-IN" dirty="0"/>
                    </a:p>
                  </a:txBody>
                  <a:tcPr/>
                </a:tc>
                <a:tc>
                  <a:txBody>
                    <a:bodyPr/>
                    <a:lstStyle/>
                    <a:p>
                      <a:r>
                        <a:rPr lang="en-IN" dirty="0" smtClean="0"/>
                        <a:t>MARCH</a:t>
                      </a:r>
                      <a:endParaRPr lang="en-IN" dirty="0"/>
                    </a:p>
                  </a:txBody>
                  <a:tcPr/>
                </a:tc>
              </a:tr>
              <a:tr h="331893">
                <a:tc>
                  <a:txBody>
                    <a:bodyPr/>
                    <a:lstStyle/>
                    <a:p>
                      <a:r>
                        <a:rPr lang="en-IN" dirty="0" smtClean="0"/>
                        <a:t>1</a:t>
                      </a:r>
                      <a:endParaRPr lang="en-IN" dirty="0"/>
                    </a:p>
                  </a:txBody>
                  <a:tcPr/>
                </a:tc>
                <a:tc>
                  <a:txBody>
                    <a:bodyPr/>
                    <a:lstStyle/>
                    <a:p>
                      <a:r>
                        <a:rPr lang="en-IN" dirty="0" err="1" smtClean="0"/>
                        <a:t>Amit</a:t>
                      </a:r>
                      <a:endParaRPr lang="en-IN" dirty="0"/>
                    </a:p>
                  </a:txBody>
                  <a:tcPr/>
                </a:tc>
                <a:tc>
                  <a:txBody>
                    <a:bodyPr/>
                    <a:lstStyle/>
                    <a:p>
                      <a:r>
                        <a:rPr lang="en-IN" dirty="0" smtClean="0"/>
                        <a:t>632</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10000</a:t>
                      </a:r>
                      <a:endParaRPr lang="en-IN" dirty="0"/>
                    </a:p>
                  </a:txBody>
                  <a:tcPr/>
                </a:tc>
                <a:tc>
                  <a:txBody>
                    <a:bodyPr/>
                    <a:lstStyle/>
                    <a:p>
                      <a:r>
                        <a:rPr lang="en-IN" dirty="0" smtClean="0"/>
                        <a:t>APRIL</a:t>
                      </a:r>
                      <a:endParaRPr lang="en-IN" dirty="0"/>
                    </a:p>
                  </a:txBody>
                  <a:tcPr/>
                </a:tc>
              </a:tr>
              <a:tr h="331893">
                <a:tc>
                  <a:txBody>
                    <a:bodyPr/>
                    <a:lstStyle/>
                    <a:p>
                      <a:r>
                        <a:rPr lang="en-IN" dirty="0" smtClean="0"/>
                        <a:t>70</a:t>
                      </a:r>
                      <a:endParaRPr lang="en-IN" dirty="0"/>
                    </a:p>
                  </a:txBody>
                  <a:tcPr/>
                </a:tc>
                <a:tc>
                  <a:txBody>
                    <a:bodyPr/>
                    <a:lstStyle/>
                    <a:p>
                      <a:r>
                        <a:rPr lang="en-IN" dirty="0" err="1" smtClean="0"/>
                        <a:t>Sumit</a:t>
                      </a:r>
                      <a:endParaRPr lang="en-IN" dirty="0"/>
                    </a:p>
                  </a:txBody>
                  <a:tcPr/>
                </a:tc>
                <a:tc>
                  <a:txBody>
                    <a:bodyPr/>
                    <a:lstStyle/>
                    <a:p>
                      <a:r>
                        <a:rPr lang="en-IN" dirty="0" smtClean="0"/>
                        <a:t>963</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31893">
                <a:tc>
                  <a:txBody>
                    <a:bodyPr/>
                    <a:lstStyle/>
                    <a:p>
                      <a:r>
                        <a:rPr lang="en-IN" dirty="0" smtClean="0"/>
                        <a:t>101</a:t>
                      </a:r>
                      <a:endParaRPr lang="en-IN" dirty="0"/>
                    </a:p>
                  </a:txBody>
                  <a:tcPr/>
                </a:tc>
                <a:tc>
                  <a:txBody>
                    <a:bodyPr/>
                    <a:lstStyle/>
                    <a:p>
                      <a:r>
                        <a:rPr lang="en-IN" dirty="0" err="1" smtClean="0"/>
                        <a:t>Radha</a:t>
                      </a:r>
                      <a:endParaRPr lang="en-IN" dirty="0"/>
                    </a:p>
                  </a:txBody>
                  <a:tcPr/>
                </a:tc>
                <a:tc>
                  <a:txBody>
                    <a:bodyPr/>
                    <a:lstStyle/>
                    <a:p>
                      <a:r>
                        <a:rPr lang="en-IN" dirty="0" smtClean="0"/>
                        <a:t>4569</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31893">
                <a:tc>
                  <a:txBody>
                    <a:bodyPr/>
                    <a:lstStyle/>
                    <a:p>
                      <a:r>
                        <a:rPr lang="en-IN" dirty="0" smtClean="0"/>
                        <a:t>101</a:t>
                      </a:r>
                      <a:endParaRPr lang="en-IN" dirty="0"/>
                    </a:p>
                  </a:txBody>
                  <a:tcPr/>
                </a:tc>
                <a:tc>
                  <a:txBody>
                    <a:bodyPr/>
                    <a:lstStyle/>
                    <a:p>
                      <a:r>
                        <a:rPr lang="en-IN" dirty="0" err="1" smtClean="0"/>
                        <a:t>gargi</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94781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Bank database without normalization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53592"/>
              </p:ext>
            </p:extLst>
          </p:nvPr>
        </p:nvGraphicFramePr>
        <p:xfrm>
          <a:off x="457200" y="1600200"/>
          <a:ext cx="8229600" cy="607060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70840">
                <a:tc>
                  <a:txBody>
                    <a:bodyPr/>
                    <a:lstStyle/>
                    <a:p>
                      <a:r>
                        <a:rPr lang="en-IN" dirty="0" err="1" smtClean="0"/>
                        <a:t>Acc_no</a:t>
                      </a:r>
                      <a:r>
                        <a:rPr lang="en-IN" dirty="0" smtClean="0"/>
                        <a:t> </a:t>
                      </a:r>
                      <a:endParaRPr lang="en-IN" dirty="0"/>
                    </a:p>
                  </a:txBody>
                  <a:tcPr/>
                </a:tc>
                <a:tc>
                  <a:txBody>
                    <a:bodyPr/>
                    <a:lstStyle/>
                    <a:p>
                      <a:r>
                        <a:rPr lang="en-IN" dirty="0" smtClean="0"/>
                        <a:t>Name</a:t>
                      </a:r>
                      <a:endParaRPr lang="en-IN" dirty="0"/>
                    </a:p>
                  </a:txBody>
                  <a:tcPr/>
                </a:tc>
                <a:tc>
                  <a:txBody>
                    <a:bodyPr/>
                    <a:lstStyle/>
                    <a:p>
                      <a:r>
                        <a:rPr lang="en-IN" dirty="0" smtClean="0"/>
                        <a:t>Amount</a:t>
                      </a:r>
                      <a:endParaRPr lang="en-IN" dirty="0"/>
                    </a:p>
                  </a:txBody>
                  <a:tcPr/>
                </a:tc>
                <a:tc>
                  <a:txBody>
                    <a:bodyPr/>
                    <a:lstStyle/>
                    <a:p>
                      <a:r>
                        <a:rPr lang="en-IN" dirty="0" smtClean="0"/>
                        <a:t>TYPE</a:t>
                      </a:r>
                      <a:endParaRPr lang="en-IN" dirty="0"/>
                    </a:p>
                  </a:txBody>
                  <a:tcPr/>
                </a:tc>
                <a:tc>
                  <a:txBody>
                    <a:bodyPr/>
                    <a:lstStyle/>
                    <a:p>
                      <a:r>
                        <a:rPr lang="en-IN" dirty="0" err="1" smtClean="0"/>
                        <a:t>Amt</a:t>
                      </a:r>
                      <a:endParaRPr lang="en-IN" dirty="0"/>
                    </a:p>
                  </a:txBody>
                  <a:tcPr/>
                </a:tc>
                <a:tc>
                  <a:txBody>
                    <a:bodyPr/>
                    <a:lstStyle/>
                    <a:p>
                      <a:r>
                        <a:rPr lang="en-IN" dirty="0" smtClean="0"/>
                        <a:t>LOAN_CODE </a:t>
                      </a:r>
                      <a:endParaRPr lang="en-IN" dirty="0"/>
                    </a:p>
                  </a:txBody>
                  <a:tcPr/>
                </a:tc>
                <a:tc>
                  <a:txBody>
                    <a:bodyPr/>
                    <a:lstStyle/>
                    <a:p>
                      <a:r>
                        <a:rPr lang="en-IN" dirty="0" err="1" smtClean="0"/>
                        <a:t>Loan_Amt</a:t>
                      </a:r>
                      <a:endParaRPr lang="en-IN" dirty="0"/>
                    </a:p>
                  </a:txBody>
                  <a:tcPr/>
                </a:tc>
                <a:tc>
                  <a:txBody>
                    <a:bodyPr/>
                    <a:lstStyle/>
                    <a:p>
                      <a:r>
                        <a:rPr lang="en-IN" dirty="0" smtClean="0"/>
                        <a:t>AMOUNT_PAID</a:t>
                      </a:r>
                      <a:endParaRPr lang="en-IN" dirty="0"/>
                    </a:p>
                  </a:txBody>
                  <a:tcPr/>
                </a:tc>
                <a:tc>
                  <a:txBody>
                    <a:bodyPr/>
                    <a:lstStyle/>
                    <a:p>
                      <a:r>
                        <a:rPr lang="en-IN" dirty="0" smtClean="0"/>
                        <a:t>MONTH</a:t>
                      </a:r>
                      <a:endParaRPr lang="en-IN" dirty="0"/>
                    </a:p>
                  </a:txBody>
                  <a:tcPr/>
                </a:tc>
              </a:tr>
              <a:tr h="370840">
                <a:tc>
                  <a:txBody>
                    <a:bodyPr/>
                    <a:lstStyle/>
                    <a:p>
                      <a:r>
                        <a:rPr lang="en-IN" dirty="0" smtClean="0"/>
                        <a:t>101</a:t>
                      </a:r>
                      <a:endParaRPr lang="en-IN" dirty="0"/>
                    </a:p>
                  </a:txBody>
                  <a:tcPr/>
                </a:tc>
                <a:tc>
                  <a:txBody>
                    <a:bodyPr/>
                    <a:lstStyle/>
                    <a:p>
                      <a:r>
                        <a:rPr lang="en-IN" dirty="0" smtClean="0"/>
                        <a:t>Saurabh</a:t>
                      </a:r>
                      <a:endParaRPr lang="en-IN" dirty="0"/>
                    </a:p>
                  </a:txBody>
                  <a:tcPr/>
                </a:tc>
                <a:tc>
                  <a:txBody>
                    <a:bodyPr/>
                    <a:lstStyle/>
                    <a:p>
                      <a:r>
                        <a:rPr lang="en-IN" dirty="0" smtClean="0"/>
                        <a:t>100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r>
                        <a:rPr lang="en-IN" dirty="0" smtClean="0"/>
                        <a:t>1</a:t>
                      </a:r>
                      <a:endParaRPr lang="en-IN" dirty="0"/>
                    </a:p>
                  </a:txBody>
                  <a:tcPr/>
                </a:tc>
                <a:tc>
                  <a:txBody>
                    <a:bodyPr/>
                    <a:lstStyle/>
                    <a:p>
                      <a:r>
                        <a:rPr lang="en-IN" dirty="0" smtClean="0"/>
                        <a:t>10 LAKH</a:t>
                      </a:r>
                      <a:endParaRPr lang="en-IN" dirty="0"/>
                    </a:p>
                  </a:txBody>
                  <a:tcPr/>
                </a:tc>
                <a:tc>
                  <a:txBody>
                    <a:bodyPr/>
                    <a:lstStyle/>
                    <a:p>
                      <a:r>
                        <a:rPr lang="en-IN" dirty="0" smtClean="0"/>
                        <a:t>1 LAKH</a:t>
                      </a:r>
                      <a:endParaRPr lang="en-IN" dirty="0"/>
                    </a:p>
                  </a:txBody>
                  <a:tcPr/>
                </a:tc>
                <a:tc>
                  <a:txBody>
                    <a:bodyPr/>
                    <a:lstStyle/>
                    <a:p>
                      <a:r>
                        <a:rPr lang="en-IN" dirty="0" smtClean="0"/>
                        <a:t>JAN</a:t>
                      </a:r>
                      <a:endParaRPr lang="en-IN" dirty="0"/>
                    </a:p>
                  </a:txBody>
                  <a:tcPr/>
                </a:tc>
              </a:tr>
              <a:tr h="370840">
                <a:tc>
                  <a:txBody>
                    <a:bodyPr/>
                    <a:lstStyle/>
                    <a:p>
                      <a:r>
                        <a:rPr lang="en-IN" dirty="0" smtClean="0"/>
                        <a:t>1022</a:t>
                      </a:r>
                      <a:endParaRPr lang="en-IN" dirty="0"/>
                    </a:p>
                  </a:txBody>
                  <a:tcPr/>
                </a:tc>
                <a:tc>
                  <a:txBody>
                    <a:bodyPr/>
                    <a:lstStyle/>
                    <a:p>
                      <a:r>
                        <a:rPr lang="en-IN" dirty="0" smtClean="0"/>
                        <a:t>Aadya</a:t>
                      </a:r>
                      <a:endParaRPr lang="en-IN" dirty="0"/>
                    </a:p>
                  </a:txBody>
                  <a:tcPr/>
                </a:tc>
                <a:tc>
                  <a:txBody>
                    <a:bodyPr/>
                    <a:lstStyle/>
                    <a:p>
                      <a:r>
                        <a:rPr lang="en-IN" dirty="0" smtClean="0"/>
                        <a:t>200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r>
                        <a:rPr lang="en-IN" dirty="0" smtClean="0"/>
                        <a:t>2</a:t>
                      </a:r>
                      <a:endParaRPr lang="en-IN" dirty="0"/>
                    </a:p>
                  </a:txBody>
                  <a:tcPr/>
                </a:tc>
                <a:tc>
                  <a:txBody>
                    <a:bodyPr/>
                    <a:lstStyle/>
                    <a:p>
                      <a:r>
                        <a:rPr lang="en-IN" dirty="0" smtClean="0"/>
                        <a:t>12 LAKH</a:t>
                      </a:r>
                      <a:endParaRPr lang="en-IN" dirty="0"/>
                    </a:p>
                  </a:txBody>
                  <a:tcPr/>
                </a:tc>
                <a:tc>
                  <a:txBody>
                    <a:bodyPr/>
                    <a:lstStyle/>
                    <a:p>
                      <a:r>
                        <a:rPr lang="en-IN" dirty="0" smtClean="0"/>
                        <a:t>10,000</a:t>
                      </a:r>
                      <a:endParaRPr lang="en-IN" dirty="0"/>
                    </a:p>
                  </a:txBody>
                  <a:tcPr/>
                </a:tc>
                <a:tc>
                  <a:txBody>
                    <a:bodyPr/>
                    <a:lstStyle/>
                    <a:p>
                      <a:r>
                        <a:rPr lang="en-IN" dirty="0" smtClean="0"/>
                        <a:t>JAN</a:t>
                      </a:r>
                      <a:endParaRPr lang="en-IN" dirty="0"/>
                    </a:p>
                  </a:txBody>
                  <a:tcPr/>
                </a:tc>
              </a:tr>
              <a:tr h="370840">
                <a:tc>
                  <a:txBody>
                    <a:bodyPr/>
                    <a:lstStyle/>
                    <a:p>
                      <a:r>
                        <a:rPr lang="en-IN" dirty="0" smtClean="0"/>
                        <a:t>09</a:t>
                      </a:r>
                      <a:endParaRPr lang="en-IN" dirty="0"/>
                    </a:p>
                  </a:txBody>
                  <a:tcPr/>
                </a:tc>
                <a:tc>
                  <a:txBody>
                    <a:bodyPr/>
                    <a:lstStyle/>
                    <a:p>
                      <a:r>
                        <a:rPr lang="en-IN" dirty="0" smtClean="0"/>
                        <a:t>Sayli</a:t>
                      </a:r>
                      <a:endParaRPr lang="en-IN" dirty="0"/>
                    </a:p>
                  </a:txBody>
                  <a:tcPr/>
                </a:tc>
                <a:tc>
                  <a:txBody>
                    <a:bodyPr/>
                    <a:lstStyle/>
                    <a:p>
                      <a:r>
                        <a:rPr lang="en-IN" dirty="0" smtClean="0"/>
                        <a:t>300</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r>
                        <a:rPr lang="en-IN" dirty="0" smtClean="0"/>
                        <a:t>3</a:t>
                      </a:r>
                      <a:endParaRPr lang="en-IN" dirty="0"/>
                    </a:p>
                  </a:txBody>
                  <a:tcPr/>
                </a:tc>
                <a:tc>
                  <a:txBody>
                    <a:bodyPr/>
                    <a:lstStyle/>
                    <a:p>
                      <a:r>
                        <a:rPr lang="en-IN" dirty="0" smtClean="0"/>
                        <a:t>15 LAKH</a:t>
                      </a:r>
                      <a:endParaRPr lang="en-IN" dirty="0"/>
                    </a:p>
                  </a:txBody>
                  <a:tcPr/>
                </a:tc>
                <a:tc>
                  <a:txBody>
                    <a:bodyPr/>
                    <a:lstStyle/>
                    <a:p>
                      <a:r>
                        <a:rPr lang="en-IN" dirty="0" smtClean="0"/>
                        <a:t>30,000</a:t>
                      </a:r>
                      <a:endParaRPr lang="en-IN" dirty="0"/>
                    </a:p>
                  </a:txBody>
                  <a:tcPr/>
                </a:tc>
                <a:tc>
                  <a:txBody>
                    <a:bodyPr/>
                    <a:lstStyle/>
                    <a:p>
                      <a:r>
                        <a:rPr lang="en-IN" dirty="0" smtClean="0"/>
                        <a:t>FEB</a:t>
                      </a:r>
                      <a:endParaRPr lang="en-IN" dirty="0"/>
                    </a:p>
                  </a:txBody>
                  <a:tcPr/>
                </a:tc>
              </a:tr>
              <a:tr h="370840">
                <a:tc>
                  <a:txBody>
                    <a:bodyPr/>
                    <a:lstStyle/>
                    <a:p>
                      <a:r>
                        <a:rPr lang="en-IN" dirty="0" smtClean="0"/>
                        <a:t>1024</a:t>
                      </a:r>
                      <a:endParaRPr lang="en-IN" dirty="0"/>
                    </a:p>
                  </a:txBody>
                  <a:tcPr/>
                </a:tc>
                <a:tc>
                  <a:txBody>
                    <a:bodyPr/>
                    <a:lstStyle/>
                    <a:p>
                      <a:r>
                        <a:rPr lang="en-IN" dirty="0" smtClean="0"/>
                        <a:t>Nikhil</a:t>
                      </a:r>
                      <a:endParaRPr lang="en-IN" dirty="0"/>
                    </a:p>
                  </a:txBody>
                  <a:tcPr/>
                </a:tc>
                <a:tc>
                  <a:txBody>
                    <a:bodyPr/>
                    <a:lstStyle/>
                    <a:p>
                      <a:r>
                        <a:rPr lang="en-IN" dirty="0" smtClean="0"/>
                        <a:t>400</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25,000</a:t>
                      </a:r>
                      <a:endParaRPr lang="en-IN" dirty="0"/>
                    </a:p>
                  </a:txBody>
                  <a:tcPr/>
                </a:tc>
                <a:tc>
                  <a:txBody>
                    <a:bodyPr/>
                    <a:lstStyle/>
                    <a:p>
                      <a:r>
                        <a:rPr lang="en-IN" dirty="0" smtClean="0"/>
                        <a:t>FEB</a:t>
                      </a:r>
                      <a:endParaRPr lang="en-IN" dirty="0"/>
                    </a:p>
                  </a:txBody>
                  <a:tcPr/>
                </a:tc>
              </a:tr>
              <a:tr h="370840">
                <a:tc>
                  <a:txBody>
                    <a:bodyPr/>
                    <a:lstStyle/>
                    <a:p>
                      <a:r>
                        <a:rPr lang="en-IN" dirty="0" smtClean="0"/>
                        <a:t>105</a:t>
                      </a:r>
                      <a:endParaRPr lang="en-IN" dirty="0"/>
                    </a:p>
                  </a:txBody>
                  <a:tcPr/>
                </a:tc>
                <a:tc>
                  <a:txBody>
                    <a:bodyPr/>
                    <a:lstStyle/>
                    <a:p>
                      <a:r>
                        <a:rPr lang="en-IN" dirty="0" smtClean="0"/>
                        <a:t>Payal</a:t>
                      </a:r>
                      <a:endParaRPr lang="en-IN" dirty="0"/>
                    </a:p>
                  </a:txBody>
                  <a:tcPr/>
                </a:tc>
                <a:tc>
                  <a:txBody>
                    <a:bodyPr/>
                    <a:lstStyle/>
                    <a:p>
                      <a:r>
                        <a:rPr lang="en-IN" dirty="0" smtClean="0"/>
                        <a:t>500</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35,000</a:t>
                      </a:r>
                      <a:endParaRPr lang="en-IN" dirty="0"/>
                    </a:p>
                  </a:txBody>
                  <a:tcPr/>
                </a:tc>
                <a:tc>
                  <a:txBody>
                    <a:bodyPr/>
                    <a:lstStyle/>
                    <a:p>
                      <a:r>
                        <a:rPr lang="en-IN" dirty="0" smtClean="0"/>
                        <a:t>MARCH</a:t>
                      </a:r>
                      <a:endParaRPr lang="en-IN" dirty="0"/>
                    </a:p>
                  </a:txBody>
                  <a:tcPr/>
                </a:tc>
              </a:tr>
              <a:tr h="370840">
                <a:tc>
                  <a:txBody>
                    <a:bodyPr/>
                    <a:lstStyle/>
                    <a:p>
                      <a:r>
                        <a:rPr lang="en-IN" dirty="0" smtClean="0"/>
                        <a:t>1</a:t>
                      </a:r>
                      <a:endParaRPr lang="en-IN" dirty="0"/>
                    </a:p>
                  </a:txBody>
                  <a:tcPr/>
                </a:tc>
                <a:tc>
                  <a:txBody>
                    <a:bodyPr/>
                    <a:lstStyle/>
                    <a:p>
                      <a:r>
                        <a:rPr lang="en-IN" dirty="0" err="1" smtClean="0"/>
                        <a:t>Amit</a:t>
                      </a:r>
                      <a:endParaRPr lang="en-IN" dirty="0"/>
                    </a:p>
                  </a:txBody>
                  <a:tcPr/>
                </a:tc>
                <a:tc>
                  <a:txBody>
                    <a:bodyPr/>
                    <a:lstStyle/>
                    <a:p>
                      <a:r>
                        <a:rPr lang="en-IN" dirty="0" smtClean="0"/>
                        <a:t>632</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10000</a:t>
                      </a:r>
                      <a:endParaRPr lang="en-IN" dirty="0"/>
                    </a:p>
                  </a:txBody>
                  <a:tcPr/>
                </a:tc>
                <a:tc>
                  <a:txBody>
                    <a:bodyPr/>
                    <a:lstStyle/>
                    <a:p>
                      <a:r>
                        <a:rPr lang="en-IN" dirty="0" smtClean="0"/>
                        <a:t>APRIL</a:t>
                      </a:r>
                      <a:endParaRPr lang="en-IN" dirty="0"/>
                    </a:p>
                  </a:txBody>
                  <a:tcPr/>
                </a:tc>
              </a:tr>
              <a:tr h="370840">
                <a:tc>
                  <a:txBody>
                    <a:bodyPr/>
                    <a:lstStyle/>
                    <a:p>
                      <a:r>
                        <a:rPr lang="en-IN" dirty="0" smtClean="0"/>
                        <a:t>70</a:t>
                      </a:r>
                      <a:endParaRPr lang="en-IN" dirty="0"/>
                    </a:p>
                  </a:txBody>
                  <a:tcPr/>
                </a:tc>
                <a:tc>
                  <a:txBody>
                    <a:bodyPr/>
                    <a:lstStyle/>
                    <a:p>
                      <a:r>
                        <a:rPr lang="en-IN" dirty="0" err="1" smtClean="0"/>
                        <a:t>Sumit</a:t>
                      </a:r>
                      <a:endParaRPr lang="en-IN" dirty="0"/>
                    </a:p>
                  </a:txBody>
                  <a:tcPr/>
                </a:tc>
                <a:tc>
                  <a:txBody>
                    <a:bodyPr/>
                    <a:lstStyle/>
                    <a:p>
                      <a:r>
                        <a:rPr lang="en-IN" dirty="0" smtClean="0"/>
                        <a:t>963</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IN" dirty="0" smtClean="0"/>
                        <a:t>101</a:t>
                      </a:r>
                      <a:endParaRPr lang="en-IN" dirty="0"/>
                    </a:p>
                  </a:txBody>
                  <a:tcPr/>
                </a:tc>
                <a:tc>
                  <a:txBody>
                    <a:bodyPr/>
                    <a:lstStyle/>
                    <a:p>
                      <a:r>
                        <a:rPr lang="en-IN" dirty="0" err="1" smtClean="0"/>
                        <a:t>Radha</a:t>
                      </a:r>
                      <a:endParaRPr lang="en-IN" dirty="0"/>
                    </a:p>
                  </a:txBody>
                  <a:tcPr/>
                </a:tc>
                <a:tc>
                  <a:txBody>
                    <a:bodyPr/>
                    <a:lstStyle/>
                    <a:p>
                      <a:r>
                        <a:rPr lang="en-IN" dirty="0" smtClean="0"/>
                        <a:t>4569</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IN" dirty="0" smtClean="0"/>
                        <a:t>101</a:t>
                      </a:r>
                      <a:endParaRPr lang="en-IN" dirty="0"/>
                    </a:p>
                  </a:txBody>
                  <a:tcPr/>
                </a:tc>
                <a:tc>
                  <a:txBody>
                    <a:bodyPr/>
                    <a:lstStyle/>
                    <a:p>
                      <a:r>
                        <a:rPr lang="en-IN" dirty="0" err="1" smtClean="0"/>
                        <a:t>gargi</a:t>
                      </a:r>
                      <a:endParaRPr lang="en-IN" dirty="0"/>
                    </a:p>
                  </a:txBody>
                  <a:tcPr/>
                </a:tc>
                <a:tc>
                  <a:txBody>
                    <a:bodyPr/>
                    <a:lstStyle/>
                    <a:p>
                      <a:endParaRPr lang="en-IN" dirty="0"/>
                    </a:p>
                  </a:txBody>
                  <a:tcPr/>
                </a:tc>
                <a:tc>
                  <a:txBody>
                    <a:bodyPr/>
                    <a:lstStyle/>
                    <a:p>
                      <a:r>
                        <a:rPr lang="en-IN" dirty="0" smtClean="0"/>
                        <a:t>D</a:t>
                      </a:r>
                      <a:endParaRPr lang="en-IN" dirty="0"/>
                    </a:p>
                  </a:txBody>
                  <a:tcPr/>
                </a:tc>
                <a:tc>
                  <a:txBody>
                    <a:bodyPr/>
                    <a:lstStyle/>
                    <a:p>
                      <a:r>
                        <a:rPr lang="en-IN" dirty="0" smtClean="0"/>
                        <a:t>456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IN" dirty="0" smtClean="0"/>
                        <a:t>2345</a:t>
                      </a:r>
                      <a:endParaRPr lang="en-IN" dirty="0"/>
                    </a:p>
                  </a:txBody>
                  <a:tcPr/>
                </a:tc>
                <a:tc>
                  <a:txBody>
                    <a:bodyPr/>
                    <a:lstStyle/>
                    <a:p>
                      <a:r>
                        <a:rPr lang="en-IN" dirty="0" err="1" smtClean="0"/>
                        <a:t>saurabh</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bl>
          </a:graphicData>
        </a:graphic>
      </p:graphicFrame>
    </p:spTree>
    <p:extLst>
      <p:ext uri="{BB962C8B-B14F-4D97-AF65-F5344CB8AC3E}">
        <p14:creationId xmlns:p14="http://schemas.microsoft.com/office/powerpoint/2010/main" val="386906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62432140"/>
              </p:ext>
            </p:extLst>
          </p:nvPr>
        </p:nvGraphicFramePr>
        <p:xfrm>
          <a:off x="609600" y="304799"/>
          <a:ext cx="7924802" cy="5867401"/>
        </p:xfrm>
        <a:graphic>
          <a:graphicData uri="http://schemas.openxmlformats.org/drawingml/2006/table">
            <a:tbl>
              <a:tblPr/>
              <a:tblGrid>
                <a:gridCol w="1752603"/>
                <a:gridCol w="6172199"/>
              </a:tblGrid>
              <a:tr h="580842">
                <a:tc>
                  <a:txBody>
                    <a:bodyPr/>
                    <a:lstStyle/>
                    <a:p>
                      <a:pPr algn="l" fontAlgn="t"/>
                      <a:r>
                        <a:rPr lang="en-IN" sz="1400" dirty="0">
                          <a:solidFill>
                            <a:srgbClr val="000000"/>
                          </a:solidFill>
                          <a:effectLst/>
                          <a:latin typeface="times new roman"/>
                        </a:rPr>
                        <a:t>Normal Form</a:t>
                      </a:r>
                    </a:p>
                  </a:txBody>
                  <a:tcPr marL="91495" marR="91495" marT="91495" marB="91495">
                    <a:lnL w="9525" cap="flat" cmpd="sng" algn="ctr">
                      <a:solidFill>
                        <a:srgbClr val="20AA06"/>
                      </a:solidFill>
                      <a:prstDash val="solid"/>
                      <a:round/>
                      <a:headEnd type="none" w="med" len="med"/>
                      <a:tailEnd type="none" w="med" len="med"/>
                    </a:lnL>
                    <a:lnR w="9525" cap="flat" cmpd="sng" algn="ctr">
                      <a:solidFill>
                        <a:srgbClr val="20AA06"/>
                      </a:solidFill>
                      <a:prstDash val="solid"/>
                      <a:round/>
                      <a:headEnd type="none" w="med" len="med"/>
                      <a:tailEnd type="none" w="med" len="med"/>
                    </a:lnR>
                    <a:lnT w="9525" cap="flat" cmpd="sng" algn="ctr">
                      <a:solidFill>
                        <a:srgbClr val="20AA0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91495" marR="91495" marT="91495" marB="91495">
                    <a:lnL w="9525" cap="flat" cmpd="sng" algn="ctr">
                      <a:solidFill>
                        <a:srgbClr val="20AA06"/>
                      </a:solidFill>
                      <a:prstDash val="solid"/>
                      <a:round/>
                      <a:headEnd type="none" w="med" len="med"/>
                      <a:tailEnd type="none" w="med" len="med"/>
                    </a:lnL>
                    <a:lnR w="9525" cap="flat" cmpd="sng" algn="ctr">
                      <a:solidFill>
                        <a:srgbClr val="20AA06"/>
                      </a:solidFill>
                      <a:prstDash val="solid"/>
                      <a:round/>
                      <a:headEnd type="none" w="med" len="med"/>
                      <a:tailEnd type="none" w="med" len="med"/>
                    </a:lnR>
                    <a:lnT w="9525" cap="flat" cmpd="sng" algn="ctr">
                      <a:solidFill>
                        <a:srgbClr val="20AA0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4129">
                <a:tc>
                  <a:txBody>
                    <a:bodyPr/>
                    <a:lstStyle/>
                    <a:p>
                      <a:pPr algn="l" fontAlgn="t"/>
                      <a:r>
                        <a:rPr lang="en-IN" sz="1400" u="none" strike="noStrike" dirty="0">
                          <a:solidFill>
                            <a:srgbClr val="008000"/>
                          </a:solidFill>
                          <a:effectLst/>
                          <a:latin typeface="verdana"/>
                        </a:rPr>
                        <a:t>1NF</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rgbClr val="000000"/>
                          </a:solidFill>
                          <a:effectLst/>
                          <a:latin typeface="verdana"/>
                        </a:rPr>
                        <a:t>A relation is in 1NF </a:t>
                      </a:r>
                      <a:r>
                        <a:rPr lang="en-IN" sz="1400" dirty="0" smtClean="0">
                          <a:solidFill>
                            <a:srgbClr val="000000"/>
                          </a:solidFill>
                          <a:effectLst/>
                          <a:latin typeface="verdana"/>
                        </a:rPr>
                        <a:t> if </a:t>
                      </a:r>
                      <a:r>
                        <a:rPr lang="en-IN" sz="1400" dirty="0">
                          <a:solidFill>
                            <a:srgbClr val="000000"/>
                          </a:solidFill>
                          <a:effectLst/>
                          <a:latin typeface="verdana"/>
                        </a:rPr>
                        <a:t>it contains an atomic value</a:t>
                      </a:r>
                      <a:r>
                        <a:rPr lang="en-IN" sz="1400" dirty="0" smtClean="0">
                          <a:solidFill>
                            <a:srgbClr val="000000"/>
                          </a:solidFill>
                          <a:effectLst/>
                          <a:latin typeface="verdana"/>
                        </a:rPr>
                        <a:t>.</a:t>
                      </a:r>
                    </a:p>
                    <a:p>
                      <a:pPr algn="l" fontAlgn="t"/>
                      <a:r>
                        <a:rPr lang="en-IN" sz="1400" dirty="0" smtClean="0"/>
                        <a:t>An </a:t>
                      </a:r>
                      <a:r>
                        <a:rPr lang="en-IN" sz="1400" b="1" dirty="0" smtClean="0"/>
                        <a:t>atomic value</a:t>
                      </a:r>
                      <a:r>
                        <a:rPr lang="en-IN" sz="1400" dirty="0" smtClean="0"/>
                        <a:t> is a </a:t>
                      </a:r>
                      <a:r>
                        <a:rPr lang="en-IN" sz="1400" b="1" dirty="0" smtClean="0"/>
                        <a:t>value</a:t>
                      </a:r>
                      <a:r>
                        <a:rPr lang="en-IN" sz="1400" dirty="0" smtClean="0"/>
                        <a:t> that cannot be divided. </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58765">
                <a:tc>
                  <a:txBody>
                    <a:bodyPr/>
                    <a:lstStyle/>
                    <a:p>
                      <a:pPr algn="l" fontAlgn="t"/>
                      <a:r>
                        <a:rPr lang="en-IN" sz="1400" u="none" strike="noStrike" dirty="0">
                          <a:solidFill>
                            <a:srgbClr val="008000"/>
                          </a:solidFill>
                          <a:effectLst/>
                          <a:latin typeface="verdana"/>
                        </a:rPr>
                        <a:t>2NF</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a:rPr>
                        <a:t>A relation will be in 2NF if it is in 1NF and all non-key attributes are fully functional dependent on the primary key.</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82450">
                <a:tc>
                  <a:txBody>
                    <a:bodyPr/>
                    <a:lstStyle/>
                    <a:p>
                      <a:pPr algn="l" fontAlgn="t"/>
                      <a:r>
                        <a:rPr lang="en-IN" sz="1400" u="none" strike="noStrike" dirty="0">
                          <a:solidFill>
                            <a:srgbClr val="008000"/>
                          </a:solidFill>
                          <a:effectLst/>
                          <a:latin typeface="verdana"/>
                        </a:rPr>
                        <a:t>3NF</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rgbClr val="000000"/>
                          </a:solidFill>
                          <a:effectLst/>
                          <a:latin typeface="verdana"/>
                        </a:rPr>
                        <a:t>A relation will be in 3NF if it is in 2NF and no transition dependency exists.</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82450">
                <a:tc>
                  <a:txBody>
                    <a:bodyPr/>
                    <a:lstStyle/>
                    <a:p>
                      <a:pPr algn="l" fontAlgn="t"/>
                      <a:r>
                        <a:rPr lang="en-IN" sz="1400" u="none" strike="noStrike" dirty="0">
                          <a:solidFill>
                            <a:srgbClr val="008000"/>
                          </a:solidFill>
                          <a:effectLst/>
                          <a:latin typeface="verdana"/>
                        </a:rPr>
                        <a:t>4NF</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a:rPr>
                        <a:t>A relation will be in 4NF if it is in Boyce </a:t>
                      </a:r>
                      <a:r>
                        <a:rPr lang="en-IN" sz="1400" dirty="0" err="1">
                          <a:solidFill>
                            <a:srgbClr val="000000"/>
                          </a:solidFill>
                          <a:effectLst/>
                          <a:latin typeface="verdana"/>
                        </a:rPr>
                        <a:t>Codd</a:t>
                      </a:r>
                      <a:r>
                        <a:rPr lang="en-IN" sz="1400" dirty="0">
                          <a:solidFill>
                            <a:srgbClr val="000000"/>
                          </a:solidFill>
                          <a:effectLst/>
                          <a:latin typeface="verdana"/>
                        </a:rPr>
                        <a:t> normal form and has no multi-valued dependency.</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58765">
                <a:tc>
                  <a:txBody>
                    <a:bodyPr/>
                    <a:lstStyle/>
                    <a:p>
                      <a:pPr algn="l" fontAlgn="t"/>
                      <a:r>
                        <a:rPr lang="en-IN" sz="1400" u="none" strike="noStrike" dirty="0">
                          <a:solidFill>
                            <a:srgbClr val="008000"/>
                          </a:solidFill>
                          <a:effectLst/>
                          <a:latin typeface="verdana"/>
                        </a:rPr>
                        <a:t>5NF</a:t>
                      </a:r>
                      <a:endParaRPr lang="en-IN" sz="1400" dirty="0">
                        <a:solidFill>
                          <a:srgbClr val="000000"/>
                        </a:solidFill>
                        <a:effectLst/>
                        <a:latin typeface="verdana"/>
                      </a:endParaRP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rgbClr val="000000"/>
                          </a:solidFill>
                          <a:effectLst/>
                          <a:latin typeface="verdana"/>
                        </a:rPr>
                        <a:t>A relation is in 5NF if it is in 4NF and not contains any join dependency and joining should be lossless.</a:t>
                      </a:r>
                    </a:p>
                  </a:txBody>
                  <a:tcPr marL="60997" marR="60997" marT="60997" marB="609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1143000" y="4870886"/>
            <a:ext cx="7543800"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636995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62500" cy="334962"/>
          </a:xfrm>
        </p:spPr>
        <p:txBody>
          <a:bodyPr>
            <a:normAutofit fontScale="90000"/>
          </a:bodyPr>
          <a:lstStyle/>
          <a:p>
            <a:r>
              <a:rPr lang="en-IN" dirty="0" smtClean="0"/>
              <a:t>Example of bank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7454059"/>
              </p:ext>
            </p:extLst>
          </p:nvPr>
        </p:nvGraphicFramePr>
        <p:xfrm>
          <a:off x="304800" y="1447800"/>
          <a:ext cx="2743200" cy="2743200"/>
        </p:xfrm>
        <a:graphic>
          <a:graphicData uri="http://schemas.openxmlformats.org/drawingml/2006/table">
            <a:tbl>
              <a:tblPr firstRow="1" bandRow="1">
                <a:tableStyleId>{5C22544A-7EE6-4342-B048-85BDC9FD1C3A}</a:tableStyleId>
              </a:tblPr>
              <a:tblGrid>
                <a:gridCol w="914400"/>
                <a:gridCol w="914400"/>
                <a:gridCol w="914400"/>
              </a:tblGrid>
              <a:tr h="331893">
                <a:tc>
                  <a:txBody>
                    <a:bodyPr/>
                    <a:lstStyle/>
                    <a:p>
                      <a:r>
                        <a:rPr lang="en-IN" dirty="0" err="1" smtClean="0"/>
                        <a:t>Acc_no</a:t>
                      </a:r>
                      <a:r>
                        <a:rPr lang="en-IN" dirty="0" smtClean="0"/>
                        <a:t> [PK]</a:t>
                      </a:r>
                      <a:endParaRPr lang="en-IN" dirty="0"/>
                    </a:p>
                  </a:txBody>
                  <a:tcPr/>
                </a:tc>
                <a:tc>
                  <a:txBody>
                    <a:bodyPr/>
                    <a:lstStyle/>
                    <a:p>
                      <a:r>
                        <a:rPr lang="en-IN" dirty="0" smtClean="0"/>
                        <a:t>Name</a:t>
                      </a:r>
                      <a:endParaRPr lang="en-IN" dirty="0"/>
                    </a:p>
                  </a:txBody>
                  <a:tcPr/>
                </a:tc>
                <a:tc>
                  <a:txBody>
                    <a:bodyPr/>
                    <a:lstStyle/>
                    <a:p>
                      <a:r>
                        <a:rPr lang="en-IN" dirty="0" smtClean="0"/>
                        <a:t>Amount</a:t>
                      </a:r>
                      <a:endParaRPr lang="en-IN" dirty="0"/>
                    </a:p>
                  </a:txBody>
                  <a:tcPr/>
                </a:tc>
              </a:tr>
              <a:tr h="579120">
                <a:tc>
                  <a:txBody>
                    <a:bodyPr/>
                    <a:lstStyle/>
                    <a:p>
                      <a:r>
                        <a:rPr lang="en-IN" dirty="0" smtClean="0"/>
                        <a:t>101</a:t>
                      </a:r>
                      <a:endParaRPr lang="en-IN" dirty="0"/>
                    </a:p>
                  </a:txBody>
                  <a:tcPr/>
                </a:tc>
                <a:tc>
                  <a:txBody>
                    <a:bodyPr/>
                    <a:lstStyle/>
                    <a:p>
                      <a:r>
                        <a:rPr lang="en-IN" dirty="0" smtClean="0"/>
                        <a:t>Saurabh</a:t>
                      </a:r>
                      <a:endParaRPr lang="en-IN" dirty="0"/>
                    </a:p>
                  </a:txBody>
                  <a:tcPr/>
                </a:tc>
                <a:tc>
                  <a:txBody>
                    <a:bodyPr/>
                    <a:lstStyle/>
                    <a:p>
                      <a:r>
                        <a:rPr lang="en-IN" dirty="0" smtClean="0"/>
                        <a:t>100</a:t>
                      </a:r>
                      <a:endParaRPr lang="en-IN" dirty="0"/>
                    </a:p>
                  </a:txBody>
                  <a:tcPr/>
                </a:tc>
              </a:tr>
              <a:tr h="331893">
                <a:tc>
                  <a:txBody>
                    <a:bodyPr/>
                    <a:lstStyle/>
                    <a:p>
                      <a:r>
                        <a:rPr lang="en-IN" dirty="0" smtClean="0"/>
                        <a:t>102</a:t>
                      </a:r>
                      <a:endParaRPr lang="en-IN" dirty="0"/>
                    </a:p>
                  </a:txBody>
                  <a:tcPr/>
                </a:tc>
                <a:tc>
                  <a:txBody>
                    <a:bodyPr/>
                    <a:lstStyle/>
                    <a:p>
                      <a:r>
                        <a:rPr lang="en-IN" dirty="0" smtClean="0"/>
                        <a:t>Aadya</a:t>
                      </a:r>
                      <a:endParaRPr lang="en-IN" dirty="0"/>
                    </a:p>
                  </a:txBody>
                  <a:tcPr/>
                </a:tc>
                <a:tc>
                  <a:txBody>
                    <a:bodyPr/>
                    <a:lstStyle/>
                    <a:p>
                      <a:r>
                        <a:rPr lang="en-IN" dirty="0" smtClean="0"/>
                        <a:t>500</a:t>
                      </a:r>
                      <a:endParaRPr lang="en-IN" dirty="0"/>
                    </a:p>
                  </a:txBody>
                  <a:tcPr/>
                </a:tc>
              </a:tr>
              <a:tr h="331893">
                <a:tc>
                  <a:txBody>
                    <a:bodyPr/>
                    <a:lstStyle/>
                    <a:p>
                      <a:r>
                        <a:rPr lang="en-IN" dirty="0" smtClean="0"/>
                        <a:t>103</a:t>
                      </a:r>
                      <a:endParaRPr lang="en-IN" dirty="0"/>
                    </a:p>
                  </a:txBody>
                  <a:tcPr/>
                </a:tc>
                <a:tc>
                  <a:txBody>
                    <a:bodyPr/>
                    <a:lstStyle/>
                    <a:p>
                      <a:r>
                        <a:rPr lang="en-IN" dirty="0" smtClean="0"/>
                        <a:t>Sayli</a:t>
                      </a:r>
                      <a:endParaRPr lang="en-IN" dirty="0"/>
                    </a:p>
                  </a:txBody>
                  <a:tcPr/>
                </a:tc>
                <a:tc>
                  <a:txBody>
                    <a:bodyPr/>
                    <a:lstStyle/>
                    <a:p>
                      <a:r>
                        <a:rPr lang="en-IN" dirty="0" smtClean="0"/>
                        <a:t>300</a:t>
                      </a:r>
                      <a:endParaRPr lang="en-IN" dirty="0"/>
                    </a:p>
                  </a:txBody>
                  <a:tcPr/>
                </a:tc>
              </a:tr>
              <a:tr h="331893">
                <a:tc>
                  <a:txBody>
                    <a:bodyPr/>
                    <a:lstStyle/>
                    <a:p>
                      <a:r>
                        <a:rPr lang="en-IN" dirty="0" smtClean="0"/>
                        <a:t>104</a:t>
                      </a:r>
                      <a:endParaRPr lang="en-IN" dirty="0"/>
                    </a:p>
                  </a:txBody>
                  <a:tcPr/>
                </a:tc>
                <a:tc>
                  <a:txBody>
                    <a:bodyPr/>
                    <a:lstStyle/>
                    <a:p>
                      <a:r>
                        <a:rPr lang="en-IN" dirty="0" smtClean="0"/>
                        <a:t>Nikhil</a:t>
                      </a:r>
                      <a:endParaRPr lang="en-IN" dirty="0"/>
                    </a:p>
                  </a:txBody>
                  <a:tcPr/>
                </a:tc>
                <a:tc>
                  <a:txBody>
                    <a:bodyPr/>
                    <a:lstStyle/>
                    <a:p>
                      <a:r>
                        <a:rPr lang="en-IN" dirty="0" smtClean="0"/>
                        <a:t>400</a:t>
                      </a:r>
                      <a:endParaRPr lang="en-IN" dirty="0"/>
                    </a:p>
                  </a:txBody>
                  <a:tcPr/>
                </a:tc>
              </a:tr>
              <a:tr h="331893">
                <a:tc>
                  <a:txBody>
                    <a:bodyPr/>
                    <a:lstStyle/>
                    <a:p>
                      <a:r>
                        <a:rPr lang="en-IN" dirty="0" smtClean="0"/>
                        <a:t>105</a:t>
                      </a:r>
                      <a:endParaRPr lang="en-IN" dirty="0"/>
                    </a:p>
                  </a:txBody>
                  <a:tcPr/>
                </a:tc>
                <a:tc>
                  <a:txBody>
                    <a:bodyPr/>
                    <a:lstStyle/>
                    <a:p>
                      <a:r>
                        <a:rPr lang="en-IN" dirty="0" smtClean="0"/>
                        <a:t>Payal</a:t>
                      </a:r>
                      <a:endParaRPr lang="en-IN" dirty="0"/>
                    </a:p>
                  </a:txBody>
                  <a:tcPr/>
                </a:tc>
                <a:tc>
                  <a:txBody>
                    <a:bodyPr/>
                    <a:lstStyle/>
                    <a:p>
                      <a:r>
                        <a:rPr lang="en-IN" dirty="0" smtClean="0"/>
                        <a:t>500</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02422152"/>
              </p:ext>
            </p:extLst>
          </p:nvPr>
        </p:nvGraphicFramePr>
        <p:xfrm>
          <a:off x="3429000" y="1283732"/>
          <a:ext cx="2514600" cy="3049693"/>
        </p:xfrm>
        <a:graphic>
          <a:graphicData uri="http://schemas.openxmlformats.org/drawingml/2006/table">
            <a:tbl>
              <a:tblPr firstRow="1" bandRow="1">
                <a:tableStyleId>{5C22544A-7EE6-4342-B048-85BDC9FD1C3A}</a:tableStyleId>
              </a:tblPr>
              <a:tblGrid>
                <a:gridCol w="838200"/>
                <a:gridCol w="419100"/>
                <a:gridCol w="1257300"/>
              </a:tblGrid>
              <a:tr h="331893">
                <a:tc>
                  <a:txBody>
                    <a:bodyPr/>
                    <a:lstStyle/>
                    <a:p>
                      <a:r>
                        <a:rPr lang="en-IN" dirty="0" err="1" smtClean="0"/>
                        <a:t>Acc_no</a:t>
                      </a:r>
                      <a:r>
                        <a:rPr lang="en-IN" dirty="0" smtClean="0"/>
                        <a:t> [FK]</a:t>
                      </a:r>
                      <a:endParaRPr lang="en-IN" dirty="0"/>
                    </a:p>
                  </a:txBody>
                  <a:tcPr/>
                </a:tc>
                <a:tc>
                  <a:txBody>
                    <a:bodyPr/>
                    <a:lstStyle/>
                    <a:p>
                      <a:r>
                        <a:rPr lang="en-IN" dirty="0" smtClean="0"/>
                        <a:t>TYPE</a:t>
                      </a:r>
                      <a:endParaRPr lang="en-IN" dirty="0"/>
                    </a:p>
                  </a:txBody>
                  <a:tcPr/>
                </a:tc>
                <a:tc>
                  <a:txBody>
                    <a:bodyPr/>
                    <a:lstStyle/>
                    <a:p>
                      <a:r>
                        <a:rPr lang="en-IN" dirty="0" err="1" smtClean="0"/>
                        <a:t>Amt</a:t>
                      </a:r>
                      <a:endParaRPr lang="en-IN" dirty="0"/>
                    </a:p>
                  </a:txBody>
                  <a:tcPr/>
                </a:tc>
              </a:tr>
              <a:tr h="580813">
                <a:tc>
                  <a:txBody>
                    <a:bodyPr/>
                    <a:lstStyle/>
                    <a:p>
                      <a:r>
                        <a:rPr lang="en-IN" dirty="0" smtClean="0"/>
                        <a:t>102</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r>
              <a:tr h="331893">
                <a:tc>
                  <a:txBody>
                    <a:bodyPr/>
                    <a:lstStyle/>
                    <a:p>
                      <a:r>
                        <a:rPr lang="en-IN" dirty="0" smtClean="0"/>
                        <a:t>103</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r>
              <a:tr h="331893">
                <a:tc>
                  <a:txBody>
                    <a:bodyPr/>
                    <a:lstStyle/>
                    <a:p>
                      <a:r>
                        <a:rPr lang="en-IN" dirty="0" smtClean="0"/>
                        <a:t>102</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r>
              <a:tr h="331893">
                <a:tc>
                  <a:txBody>
                    <a:bodyPr/>
                    <a:lstStyle/>
                    <a:p>
                      <a:r>
                        <a:rPr lang="en-IN" dirty="0" smtClean="0"/>
                        <a:t>101</a:t>
                      </a:r>
                      <a:endParaRPr lang="en-IN" dirty="0"/>
                    </a:p>
                  </a:txBody>
                  <a:tcPr/>
                </a:tc>
                <a:tc>
                  <a:txBody>
                    <a:bodyPr/>
                    <a:lstStyle/>
                    <a:p>
                      <a:r>
                        <a:rPr lang="en-IN" dirty="0" smtClean="0"/>
                        <a:t>D</a:t>
                      </a:r>
                      <a:endParaRPr lang="en-IN" dirty="0"/>
                    </a:p>
                  </a:txBody>
                  <a:tcPr/>
                </a:tc>
                <a:tc>
                  <a:txBody>
                    <a:bodyPr/>
                    <a:lstStyle/>
                    <a:p>
                      <a:r>
                        <a:rPr lang="en-IN" dirty="0" smtClean="0"/>
                        <a:t>500</a:t>
                      </a:r>
                      <a:endParaRPr lang="en-IN" dirty="0"/>
                    </a:p>
                  </a:txBody>
                  <a:tcPr/>
                </a:tc>
              </a:tr>
              <a:tr h="331893">
                <a:tc>
                  <a:txBody>
                    <a:bodyPr/>
                    <a:lstStyle/>
                    <a:p>
                      <a:r>
                        <a:rPr lang="en-IN" dirty="0" smtClean="0"/>
                        <a:t>101</a:t>
                      </a:r>
                      <a:endParaRPr lang="en-IN" dirty="0"/>
                    </a:p>
                  </a:txBody>
                  <a:tcPr/>
                </a:tc>
                <a:tc>
                  <a:txBody>
                    <a:bodyPr/>
                    <a:lstStyle/>
                    <a:p>
                      <a:r>
                        <a:rPr lang="en-IN" dirty="0" smtClean="0"/>
                        <a:t>W</a:t>
                      </a:r>
                      <a:endParaRPr lang="en-IN" dirty="0"/>
                    </a:p>
                  </a:txBody>
                  <a:tcPr/>
                </a:tc>
                <a:tc>
                  <a:txBody>
                    <a:bodyPr/>
                    <a:lstStyle/>
                    <a:p>
                      <a:r>
                        <a:rPr lang="en-IN" dirty="0" smtClean="0"/>
                        <a:t>200</a:t>
                      </a:r>
                      <a:endParaRPr lang="en-IN" dirty="0"/>
                    </a:p>
                  </a:txBody>
                  <a:tcPr/>
                </a:tc>
              </a:tr>
              <a:tr h="331893">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6" name="TextBox 5"/>
          <p:cNvSpPr txBox="1"/>
          <p:nvPr/>
        </p:nvSpPr>
        <p:spPr>
          <a:xfrm>
            <a:off x="381000" y="914400"/>
            <a:ext cx="2057400" cy="369332"/>
          </a:xfrm>
          <a:prstGeom prst="rect">
            <a:avLst/>
          </a:prstGeom>
          <a:noFill/>
        </p:spPr>
        <p:txBody>
          <a:bodyPr wrap="square" rtlCol="0">
            <a:spAutoFit/>
          </a:bodyPr>
          <a:lstStyle/>
          <a:p>
            <a:r>
              <a:rPr lang="en-IN" dirty="0" smtClean="0"/>
              <a:t>BANK_MASTER</a:t>
            </a:r>
            <a:endParaRPr lang="en-IN" dirty="0"/>
          </a:p>
        </p:txBody>
      </p:sp>
      <p:sp>
        <p:nvSpPr>
          <p:cNvPr id="7" name="TextBox 6"/>
          <p:cNvSpPr txBox="1"/>
          <p:nvPr/>
        </p:nvSpPr>
        <p:spPr>
          <a:xfrm>
            <a:off x="3314700" y="774890"/>
            <a:ext cx="1905000" cy="369332"/>
          </a:xfrm>
          <a:prstGeom prst="rect">
            <a:avLst/>
          </a:prstGeom>
          <a:noFill/>
        </p:spPr>
        <p:txBody>
          <a:bodyPr wrap="square" rtlCol="0">
            <a:spAutoFit/>
          </a:bodyPr>
          <a:lstStyle/>
          <a:p>
            <a:r>
              <a:rPr lang="en-IN" dirty="0" smtClean="0"/>
              <a:t>TRANSACTION</a:t>
            </a:r>
            <a:endParaRPr lang="en-IN" dirty="0"/>
          </a:p>
        </p:txBody>
      </p:sp>
      <p:sp>
        <p:nvSpPr>
          <p:cNvPr id="8" name="TextBox 7"/>
          <p:cNvSpPr txBox="1"/>
          <p:nvPr/>
        </p:nvSpPr>
        <p:spPr>
          <a:xfrm>
            <a:off x="533400" y="4191000"/>
            <a:ext cx="2057400" cy="369332"/>
          </a:xfrm>
          <a:prstGeom prst="rect">
            <a:avLst/>
          </a:prstGeom>
          <a:noFill/>
        </p:spPr>
        <p:txBody>
          <a:bodyPr wrap="square" rtlCol="0">
            <a:spAutoFit/>
          </a:bodyPr>
          <a:lstStyle/>
          <a:p>
            <a:r>
              <a:rPr lang="en-IN" dirty="0" smtClean="0"/>
              <a:t>LOAN_MASTER</a:t>
            </a:r>
            <a:endParaRPr lang="en-IN" dirty="0"/>
          </a:p>
        </p:txBody>
      </p:sp>
      <p:sp>
        <p:nvSpPr>
          <p:cNvPr id="10" name="Curved Down Arrow 9"/>
          <p:cNvSpPr/>
          <p:nvPr/>
        </p:nvSpPr>
        <p:spPr>
          <a:xfrm>
            <a:off x="990600" y="1752600"/>
            <a:ext cx="2514600" cy="990600"/>
          </a:xfrm>
          <a:prstGeom prst="curvedDownArrow">
            <a:avLst>
              <a:gd name="adj1" fmla="val 25000"/>
              <a:gd name="adj2" fmla="val 50000"/>
              <a:gd name="adj3" fmla="val 20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59620102"/>
              </p:ext>
            </p:extLst>
          </p:nvPr>
        </p:nvGraphicFramePr>
        <p:xfrm>
          <a:off x="381000" y="4548664"/>
          <a:ext cx="3505200" cy="2893544"/>
        </p:xfrm>
        <a:graphic>
          <a:graphicData uri="http://schemas.openxmlformats.org/drawingml/2006/table">
            <a:tbl>
              <a:tblPr firstRow="1" bandRow="1">
                <a:tableStyleId>{5C22544A-7EE6-4342-B048-85BDC9FD1C3A}</a:tableStyleId>
              </a:tblPr>
              <a:tblGrid>
                <a:gridCol w="1168400"/>
                <a:gridCol w="1168400"/>
                <a:gridCol w="1168400"/>
              </a:tblGrid>
              <a:tr h="1394936">
                <a:tc>
                  <a:txBody>
                    <a:bodyPr/>
                    <a:lstStyle/>
                    <a:p>
                      <a:r>
                        <a:rPr lang="en-IN" dirty="0" smtClean="0"/>
                        <a:t>LOAN_CODE [PK]</a:t>
                      </a:r>
                      <a:endParaRPr lang="en-IN" dirty="0"/>
                    </a:p>
                  </a:txBody>
                  <a:tcPr/>
                </a:tc>
                <a:tc>
                  <a:txBody>
                    <a:bodyPr/>
                    <a:lstStyle/>
                    <a:p>
                      <a:r>
                        <a:rPr lang="en-IN" dirty="0" err="1" smtClean="0"/>
                        <a:t>Acc_no</a:t>
                      </a:r>
                      <a:r>
                        <a:rPr lang="en-IN" dirty="0" smtClean="0"/>
                        <a:t> [FK]</a:t>
                      </a:r>
                      <a:endParaRPr lang="en-IN" dirty="0"/>
                    </a:p>
                  </a:txBody>
                  <a:tcPr/>
                </a:tc>
                <a:tc>
                  <a:txBody>
                    <a:bodyPr/>
                    <a:lstStyle/>
                    <a:p>
                      <a:r>
                        <a:rPr lang="en-IN" dirty="0" err="1" smtClean="0"/>
                        <a:t>Loan_Amt</a:t>
                      </a:r>
                      <a:endParaRPr lang="en-IN" dirty="0"/>
                    </a:p>
                  </a:txBody>
                  <a:tcPr/>
                </a:tc>
              </a:tr>
              <a:tr h="374652">
                <a:tc>
                  <a:txBody>
                    <a:bodyPr/>
                    <a:lstStyle/>
                    <a:p>
                      <a:r>
                        <a:rPr lang="en-IN" dirty="0" smtClean="0"/>
                        <a:t>1</a:t>
                      </a:r>
                      <a:endParaRPr lang="en-IN" dirty="0"/>
                    </a:p>
                  </a:txBody>
                  <a:tcPr/>
                </a:tc>
                <a:tc>
                  <a:txBody>
                    <a:bodyPr/>
                    <a:lstStyle/>
                    <a:p>
                      <a:r>
                        <a:rPr lang="en-IN" dirty="0" smtClean="0"/>
                        <a:t>102</a:t>
                      </a:r>
                      <a:endParaRPr lang="en-IN" dirty="0"/>
                    </a:p>
                  </a:txBody>
                  <a:tcPr/>
                </a:tc>
                <a:tc>
                  <a:txBody>
                    <a:bodyPr/>
                    <a:lstStyle/>
                    <a:p>
                      <a:r>
                        <a:rPr lang="en-IN" dirty="0" smtClean="0"/>
                        <a:t>10 LAKH</a:t>
                      </a:r>
                      <a:endParaRPr lang="en-IN" dirty="0"/>
                    </a:p>
                  </a:txBody>
                  <a:tcPr/>
                </a:tc>
              </a:tr>
              <a:tr h="374652">
                <a:tc>
                  <a:txBody>
                    <a:bodyPr/>
                    <a:lstStyle/>
                    <a:p>
                      <a:r>
                        <a:rPr lang="en-IN" dirty="0" smtClean="0"/>
                        <a:t>2</a:t>
                      </a:r>
                      <a:endParaRPr lang="en-IN" dirty="0"/>
                    </a:p>
                  </a:txBody>
                  <a:tcPr/>
                </a:tc>
                <a:tc>
                  <a:txBody>
                    <a:bodyPr/>
                    <a:lstStyle/>
                    <a:p>
                      <a:r>
                        <a:rPr lang="en-IN" dirty="0" smtClean="0"/>
                        <a:t>104</a:t>
                      </a:r>
                      <a:endParaRPr lang="en-IN" dirty="0"/>
                    </a:p>
                  </a:txBody>
                  <a:tcPr/>
                </a:tc>
                <a:tc>
                  <a:txBody>
                    <a:bodyPr/>
                    <a:lstStyle/>
                    <a:p>
                      <a:r>
                        <a:rPr lang="en-IN" dirty="0" smtClean="0"/>
                        <a:t>12 LAKH</a:t>
                      </a:r>
                      <a:endParaRPr lang="en-IN" dirty="0"/>
                    </a:p>
                  </a:txBody>
                  <a:tcPr/>
                </a:tc>
              </a:tr>
              <a:tr h="374652">
                <a:tc>
                  <a:txBody>
                    <a:bodyPr/>
                    <a:lstStyle/>
                    <a:p>
                      <a:r>
                        <a:rPr lang="en-IN" dirty="0" smtClean="0"/>
                        <a:t>3</a:t>
                      </a:r>
                      <a:endParaRPr lang="en-IN" dirty="0"/>
                    </a:p>
                  </a:txBody>
                  <a:tcPr/>
                </a:tc>
                <a:tc>
                  <a:txBody>
                    <a:bodyPr/>
                    <a:lstStyle/>
                    <a:p>
                      <a:r>
                        <a:rPr lang="en-IN" dirty="0" smtClean="0"/>
                        <a:t>105</a:t>
                      </a:r>
                      <a:endParaRPr lang="en-IN" dirty="0"/>
                    </a:p>
                  </a:txBody>
                  <a:tcPr/>
                </a:tc>
                <a:tc>
                  <a:txBody>
                    <a:bodyPr/>
                    <a:lstStyle/>
                    <a:p>
                      <a:r>
                        <a:rPr lang="en-IN" dirty="0" smtClean="0"/>
                        <a:t>15 LAKH</a:t>
                      </a:r>
                      <a:endParaRPr lang="en-IN" dirty="0"/>
                    </a:p>
                  </a:txBody>
                  <a:tcPr/>
                </a:tc>
              </a:tr>
              <a:tr h="374652">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12" name="TextBox 11"/>
          <p:cNvSpPr txBox="1"/>
          <p:nvPr/>
        </p:nvSpPr>
        <p:spPr>
          <a:xfrm>
            <a:off x="6477000" y="1290598"/>
            <a:ext cx="2743200" cy="369332"/>
          </a:xfrm>
          <a:prstGeom prst="rect">
            <a:avLst/>
          </a:prstGeom>
          <a:noFill/>
        </p:spPr>
        <p:txBody>
          <a:bodyPr wrap="square" rtlCol="0">
            <a:spAutoFit/>
          </a:bodyPr>
          <a:lstStyle/>
          <a:p>
            <a:r>
              <a:rPr lang="en-IN" dirty="0" smtClean="0"/>
              <a:t>LOAN_PAID</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3921030095"/>
              </p:ext>
            </p:extLst>
          </p:nvPr>
        </p:nvGraphicFramePr>
        <p:xfrm>
          <a:off x="6096000" y="1981199"/>
          <a:ext cx="2209800" cy="4798643"/>
        </p:xfrm>
        <a:graphic>
          <a:graphicData uri="http://schemas.openxmlformats.org/drawingml/2006/table">
            <a:tbl>
              <a:tblPr firstRow="1" bandRow="1">
                <a:tableStyleId>{5C22544A-7EE6-4342-B048-85BDC9FD1C3A}</a:tableStyleId>
              </a:tblPr>
              <a:tblGrid>
                <a:gridCol w="736600"/>
                <a:gridCol w="736600"/>
                <a:gridCol w="736600"/>
              </a:tblGrid>
              <a:tr h="958163">
                <a:tc>
                  <a:txBody>
                    <a:bodyPr/>
                    <a:lstStyle/>
                    <a:p>
                      <a:r>
                        <a:rPr lang="en-IN" dirty="0" smtClean="0"/>
                        <a:t>LOAN_CODE</a:t>
                      </a:r>
                      <a:endParaRPr lang="en-IN" dirty="0"/>
                    </a:p>
                  </a:txBody>
                  <a:tcPr/>
                </a:tc>
                <a:tc>
                  <a:txBody>
                    <a:bodyPr/>
                    <a:lstStyle/>
                    <a:p>
                      <a:r>
                        <a:rPr lang="en-IN" dirty="0" smtClean="0"/>
                        <a:t>AMOUNT_PAID</a:t>
                      </a:r>
                      <a:endParaRPr lang="en-IN" dirty="0"/>
                    </a:p>
                  </a:txBody>
                  <a:tcPr/>
                </a:tc>
                <a:tc>
                  <a:txBody>
                    <a:bodyPr/>
                    <a:lstStyle/>
                    <a:p>
                      <a:r>
                        <a:rPr lang="en-IN" dirty="0" smtClean="0"/>
                        <a:t>MONTH</a:t>
                      </a:r>
                      <a:endParaRPr lang="en-IN" dirty="0"/>
                    </a:p>
                  </a:txBody>
                  <a:tcPr/>
                </a:tc>
              </a:tr>
              <a:tr h="555128">
                <a:tc>
                  <a:txBody>
                    <a:bodyPr/>
                    <a:lstStyle/>
                    <a:p>
                      <a:r>
                        <a:rPr lang="en-IN" dirty="0" smtClean="0"/>
                        <a:t>1</a:t>
                      </a:r>
                      <a:endParaRPr lang="en-IN" dirty="0"/>
                    </a:p>
                  </a:txBody>
                  <a:tcPr/>
                </a:tc>
                <a:tc>
                  <a:txBody>
                    <a:bodyPr/>
                    <a:lstStyle/>
                    <a:p>
                      <a:r>
                        <a:rPr lang="en-IN" dirty="0" smtClean="0"/>
                        <a:t>1 LAKH</a:t>
                      </a:r>
                      <a:endParaRPr lang="en-IN" dirty="0"/>
                    </a:p>
                  </a:txBody>
                  <a:tcPr/>
                </a:tc>
                <a:tc>
                  <a:txBody>
                    <a:bodyPr/>
                    <a:lstStyle/>
                    <a:p>
                      <a:r>
                        <a:rPr lang="en-IN" dirty="0" smtClean="0"/>
                        <a:t>JAN</a:t>
                      </a:r>
                      <a:endParaRPr lang="en-IN" dirty="0"/>
                    </a:p>
                  </a:txBody>
                  <a:tcPr/>
                </a:tc>
              </a:tr>
              <a:tr h="555128">
                <a:tc>
                  <a:txBody>
                    <a:bodyPr/>
                    <a:lstStyle/>
                    <a:p>
                      <a:r>
                        <a:rPr lang="en-IN" dirty="0" smtClean="0"/>
                        <a:t>2</a:t>
                      </a:r>
                      <a:endParaRPr lang="en-IN" dirty="0"/>
                    </a:p>
                  </a:txBody>
                  <a:tcPr/>
                </a:tc>
                <a:tc>
                  <a:txBody>
                    <a:bodyPr/>
                    <a:lstStyle/>
                    <a:p>
                      <a:r>
                        <a:rPr lang="en-IN" dirty="0" smtClean="0"/>
                        <a:t>10,000</a:t>
                      </a:r>
                      <a:endParaRPr lang="en-IN" dirty="0"/>
                    </a:p>
                  </a:txBody>
                  <a:tcPr/>
                </a:tc>
                <a:tc>
                  <a:txBody>
                    <a:bodyPr/>
                    <a:lstStyle/>
                    <a:p>
                      <a:r>
                        <a:rPr lang="en-IN" dirty="0" smtClean="0"/>
                        <a:t>JAN</a:t>
                      </a:r>
                      <a:endParaRPr lang="en-IN" dirty="0"/>
                    </a:p>
                  </a:txBody>
                  <a:tcPr/>
                </a:tc>
              </a:tr>
              <a:tr h="555128">
                <a:tc>
                  <a:txBody>
                    <a:bodyPr/>
                    <a:lstStyle/>
                    <a:p>
                      <a:r>
                        <a:rPr lang="en-IN" dirty="0" smtClean="0"/>
                        <a:t>1</a:t>
                      </a:r>
                      <a:endParaRPr lang="en-IN" dirty="0"/>
                    </a:p>
                  </a:txBody>
                  <a:tcPr/>
                </a:tc>
                <a:tc>
                  <a:txBody>
                    <a:bodyPr/>
                    <a:lstStyle/>
                    <a:p>
                      <a:r>
                        <a:rPr lang="en-IN" dirty="0" smtClean="0"/>
                        <a:t>30,000</a:t>
                      </a:r>
                      <a:endParaRPr lang="en-IN" dirty="0"/>
                    </a:p>
                  </a:txBody>
                  <a:tcPr/>
                </a:tc>
                <a:tc>
                  <a:txBody>
                    <a:bodyPr/>
                    <a:lstStyle/>
                    <a:p>
                      <a:r>
                        <a:rPr lang="en-IN" dirty="0" smtClean="0"/>
                        <a:t>FEB</a:t>
                      </a:r>
                      <a:endParaRPr lang="en-IN" dirty="0"/>
                    </a:p>
                  </a:txBody>
                  <a:tcPr/>
                </a:tc>
              </a:tr>
              <a:tr h="555128">
                <a:tc>
                  <a:txBody>
                    <a:bodyPr/>
                    <a:lstStyle/>
                    <a:p>
                      <a:r>
                        <a:rPr lang="en-IN" dirty="0" smtClean="0"/>
                        <a:t>2</a:t>
                      </a:r>
                      <a:endParaRPr lang="en-IN" dirty="0"/>
                    </a:p>
                  </a:txBody>
                  <a:tcPr/>
                </a:tc>
                <a:tc>
                  <a:txBody>
                    <a:bodyPr/>
                    <a:lstStyle/>
                    <a:p>
                      <a:r>
                        <a:rPr lang="en-IN" dirty="0" smtClean="0"/>
                        <a:t>25,000</a:t>
                      </a:r>
                      <a:endParaRPr lang="en-IN" dirty="0"/>
                    </a:p>
                  </a:txBody>
                  <a:tcPr/>
                </a:tc>
                <a:tc>
                  <a:txBody>
                    <a:bodyPr/>
                    <a:lstStyle/>
                    <a:p>
                      <a:r>
                        <a:rPr lang="en-IN" dirty="0" smtClean="0"/>
                        <a:t>FEB</a:t>
                      </a:r>
                      <a:endParaRPr lang="en-IN" dirty="0"/>
                    </a:p>
                  </a:txBody>
                  <a:tcPr/>
                </a:tc>
              </a:tr>
              <a:tr h="555128">
                <a:tc>
                  <a:txBody>
                    <a:bodyPr/>
                    <a:lstStyle/>
                    <a:p>
                      <a:r>
                        <a:rPr lang="en-IN" dirty="0" smtClean="0"/>
                        <a:t>1</a:t>
                      </a:r>
                      <a:endParaRPr lang="en-IN" dirty="0"/>
                    </a:p>
                  </a:txBody>
                  <a:tcPr/>
                </a:tc>
                <a:tc>
                  <a:txBody>
                    <a:bodyPr/>
                    <a:lstStyle/>
                    <a:p>
                      <a:r>
                        <a:rPr lang="en-IN" dirty="0" smtClean="0"/>
                        <a:t>35,000</a:t>
                      </a:r>
                      <a:endParaRPr lang="en-IN" dirty="0"/>
                    </a:p>
                  </a:txBody>
                  <a:tcPr/>
                </a:tc>
                <a:tc>
                  <a:txBody>
                    <a:bodyPr/>
                    <a:lstStyle/>
                    <a:p>
                      <a:r>
                        <a:rPr lang="en-IN" dirty="0" smtClean="0"/>
                        <a:t>MARCH</a:t>
                      </a:r>
                      <a:endParaRPr lang="en-IN" dirty="0"/>
                    </a:p>
                  </a:txBody>
                  <a:tcPr/>
                </a:tc>
              </a:tr>
              <a:tr h="555128">
                <a:tc>
                  <a:txBody>
                    <a:bodyPr/>
                    <a:lstStyle/>
                    <a:p>
                      <a:r>
                        <a:rPr lang="en-IN" dirty="0" smtClean="0"/>
                        <a:t>1</a:t>
                      </a:r>
                      <a:endParaRPr lang="en-IN" dirty="0"/>
                    </a:p>
                  </a:txBody>
                  <a:tcPr/>
                </a:tc>
                <a:tc>
                  <a:txBody>
                    <a:bodyPr/>
                    <a:lstStyle/>
                    <a:p>
                      <a:r>
                        <a:rPr lang="en-IN" dirty="0" smtClean="0"/>
                        <a:t>10000</a:t>
                      </a:r>
                      <a:endParaRPr lang="en-IN" dirty="0"/>
                    </a:p>
                  </a:txBody>
                  <a:tcPr/>
                </a:tc>
                <a:tc>
                  <a:txBody>
                    <a:bodyPr/>
                    <a:lstStyle/>
                    <a:p>
                      <a:r>
                        <a:rPr lang="en-IN" dirty="0" smtClean="0"/>
                        <a:t>APRIL</a:t>
                      </a:r>
                      <a:endParaRPr lang="en-IN" dirty="0"/>
                    </a:p>
                  </a:txBody>
                  <a:tcPr/>
                </a:tc>
              </a:tr>
            </a:tbl>
          </a:graphicData>
        </a:graphic>
      </p:graphicFrame>
      <p:cxnSp>
        <p:nvCxnSpPr>
          <p:cNvPr id="16" name="Elbow Connector 15"/>
          <p:cNvCxnSpPr/>
          <p:nvPr/>
        </p:nvCxnSpPr>
        <p:spPr>
          <a:xfrm flipV="1">
            <a:off x="1143000" y="4191000"/>
            <a:ext cx="5257800" cy="1371600"/>
          </a:xfrm>
          <a:prstGeom prst="bentConnector3">
            <a:avLst/>
          </a:prstGeom>
          <a:ln w="4445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90600" y="3962400"/>
            <a:ext cx="1143000" cy="990600"/>
          </a:xfrm>
          <a:prstGeom prst="straightConnector1">
            <a:avLst/>
          </a:prstGeom>
          <a:ln w="317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64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Relational Decomposition</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When </a:t>
            </a:r>
            <a:r>
              <a:rPr lang="en-IN" dirty="0"/>
              <a:t>a relation in the relational model is not in appropriate normal form then the decomposition of a relation is required.</a:t>
            </a:r>
          </a:p>
          <a:p>
            <a:r>
              <a:rPr lang="en-IN" dirty="0"/>
              <a:t>In a database, it breaks the table into multiple tables.</a:t>
            </a:r>
          </a:p>
          <a:p>
            <a:r>
              <a:rPr lang="en-IN" dirty="0"/>
              <a:t>If the relation has no proper decomposition, then it may lead to problems like loss of information.</a:t>
            </a:r>
          </a:p>
          <a:p>
            <a:r>
              <a:rPr lang="en-IN" dirty="0"/>
              <a:t>Decomposition is used to eliminate some of the problems of bad design like anomalies, inconsistencies, and redundancy.</a:t>
            </a:r>
          </a:p>
          <a:p>
            <a:pPr marL="0" indent="0">
              <a:buNone/>
            </a:pPr>
            <a:endParaRPr lang="en-IN" dirty="0"/>
          </a:p>
        </p:txBody>
      </p:sp>
    </p:spTree>
    <p:extLst>
      <p:ext uri="{BB962C8B-B14F-4D97-AF65-F5344CB8AC3E}">
        <p14:creationId xmlns:p14="http://schemas.microsoft.com/office/powerpoint/2010/main" val="1177473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Decomposition</a:t>
            </a:r>
            <a:br>
              <a:rPr lang="en-IN" dirty="0"/>
            </a:br>
            <a:endParaRPr lang="en-IN" dirty="0"/>
          </a:p>
        </p:txBody>
      </p:sp>
      <p:sp>
        <p:nvSpPr>
          <p:cNvPr id="3" name="Content Placeholder 2"/>
          <p:cNvSpPr>
            <a:spLocks noGrp="1"/>
          </p:cNvSpPr>
          <p:nvPr>
            <p:ph idx="1"/>
          </p:nvPr>
        </p:nvSpPr>
        <p:spPr/>
        <p:txBody>
          <a:bodyPr/>
          <a:lstStyle/>
          <a:p>
            <a:r>
              <a:rPr lang="en-IN" dirty="0" smtClean="0"/>
              <a:t>Lossless </a:t>
            </a:r>
            <a:r>
              <a:rPr lang="en-IN" dirty="0"/>
              <a:t>Decomposition</a:t>
            </a:r>
            <a:endParaRPr lang="en-IN" dirty="0" smtClean="0"/>
          </a:p>
          <a:p>
            <a:r>
              <a:rPr lang="en-IN" dirty="0"/>
              <a:t>Dependency Preserving</a:t>
            </a:r>
          </a:p>
          <a:p>
            <a:endParaRPr lang="en-IN" dirty="0"/>
          </a:p>
        </p:txBody>
      </p:sp>
    </p:spTree>
    <p:extLst>
      <p:ext uri="{BB962C8B-B14F-4D97-AF65-F5344CB8AC3E}">
        <p14:creationId xmlns:p14="http://schemas.microsoft.com/office/powerpoint/2010/main" val="744250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Lossless Decomposition</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smtClean="0"/>
              <a:t>If </a:t>
            </a:r>
            <a:r>
              <a:rPr lang="en-IN" dirty="0"/>
              <a:t>the information is not lost from the relation that is decomposed, then the decomposition will be lossless.</a:t>
            </a:r>
          </a:p>
          <a:p>
            <a:r>
              <a:rPr lang="en-IN" dirty="0"/>
              <a:t>The lossless decomposition guarantees that the join of relations will result in the same relation as it was decomposed.</a:t>
            </a:r>
          </a:p>
          <a:p>
            <a:r>
              <a:rPr lang="en-IN" dirty="0"/>
              <a:t>The relation is said to be lossless decomposition if natural joins of all the decomposition give the original relation</a:t>
            </a:r>
            <a:r>
              <a:rPr lang="en-IN" dirty="0" smtClean="0"/>
              <a: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538862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2823288"/>
              </p:ext>
            </p:extLst>
          </p:nvPr>
        </p:nvGraphicFramePr>
        <p:xfrm>
          <a:off x="538163" y="2895601"/>
          <a:ext cx="8067678" cy="3185160"/>
        </p:xfrm>
        <a:graphic>
          <a:graphicData uri="http://schemas.openxmlformats.org/drawingml/2006/table">
            <a:tbl>
              <a:tblPr/>
              <a:tblGrid>
                <a:gridCol w="1344613"/>
                <a:gridCol w="1344613"/>
                <a:gridCol w="1344613"/>
                <a:gridCol w="1344613"/>
                <a:gridCol w="1344613"/>
                <a:gridCol w="1344613"/>
              </a:tblGrid>
              <a:tr h="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EMP_AGE</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DEPT_ID</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DEPT_NAME</a:t>
                      </a:r>
                    </a:p>
                  </a:txBody>
                  <a:tcPr marL="114300" marR="114300" marT="114300" marB="114300">
                    <a:lnL w="9525" cap="flat" cmpd="sng" algn="ctr">
                      <a:solidFill>
                        <a:srgbClr val="A08B9E"/>
                      </a:solidFill>
                      <a:prstDash val="solid"/>
                      <a:round/>
                      <a:headEnd type="none" w="med" len="med"/>
                      <a:tailEnd type="none" w="med" len="med"/>
                    </a:lnL>
                    <a:lnR w="9525" cap="flat" cmpd="sng" algn="ctr">
                      <a:solidFill>
                        <a:srgbClr val="A08B9E"/>
                      </a:solidFill>
                      <a:prstDash val="solid"/>
                      <a:round/>
                      <a:headEnd type="none" w="med" len="med"/>
                      <a:tailEnd type="none" w="med" len="med"/>
                    </a:lnR>
                    <a:lnT w="9525" cap="flat" cmpd="sng" algn="ctr">
                      <a:solidFill>
                        <a:srgbClr val="A08B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DIVYA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Sales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err="1" smtClean="0">
                          <a:solidFill>
                            <a:srgbClr val="000000"/>
                          </a:solidFill>
                          <a:effectLst/>
                          <a:latin typeface="verdana"/>
                        </a:rPr>
                        <a:t>AlMA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Marketing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SAURABH</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869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Finance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52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KOMAL</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575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Production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60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JOY</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6" name="Rectangle 5"/>
          <p:cNvSpPr/>
          <p:nvPr/>
        </p:nvSpPr>
        <p:spPr>
          <a:xfrm>
            <a:off x="685800" y="1752600"/>
            <a:ext cx="4572000" cy="1200329"/>
          </a:xfrm>
          <a:prstGeom prst="rect">
            <a:avLst/>
          </a:prstGeom>
        </p:spPr>
        <p:txBody>
          <a:bodyPr>
            <a:spAutoFit/>
          </a:bodyPr>
          <a:lstStyle/>
          <a:p>
            <a:pPr lvl="0" fontAlgn="base">
              <a:spcBef>
                <a:spcPct val="0"/>
              </a:spcBef>
              <a:spcAft>
                <a:spcPct val="0"/>
              </a:spcAft>
            </a:pPr>
            <a:r>
              <a:rPr lang="en-US" b="1" dirty="0">
                <a:solidFill>
                  <a:srgbClr val="000000"/>
                </a:solidFill>
                <a:latin typeface="Verdana" pitchFamily="34" charset="0"/>
                <a:cs typeface="Arial" pitchFamily="34" charset="0"/>
              </a:rPr>
              <a:t>EMPLOYEE_DEPARTMENT table:</a:t>
            </a:r>
            <a:endParaRPr lang="en-US" sz="1400"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Verdana" pitchFamily="34" charset="0"/>
                <a:cs typeface="Arial" pitchFamily="34" charset="0"/>
              </a:rPr>
              <a:t>The above relation is decomposed into two relations EMPLOYEE and </a:t>
            </a:r>
            <a:r>
              <a:rPr lang="en-US" dirty="0" smtClean="0">
                <a:solidFill>
                  <a:srgbClr val="000000"/>
                </a:solidFill>
                <a:latin typeface="Verdana" pitchFamily="34" charset="0"/>
                <a:cs typeface="Arial" pitchFamily="34" charset="0"/>
              </a:rPr>
              <a:t>DEPARTMENT</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1790160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EMPLOYEE table:</a:t>
            </a:r>
            <a:endParaRPr lang="en-IN" dirty="0"/>
          </a:p>
        </p:txBody>
      </p:sp>
      <p:graphicFrame>
        <p:nvGraphicFramePr>
          <p:cNvPr id="4" name="Content Placeholder 3"/>
          <p:cNvGraphicFramePr>
            <a:graphicFrameLocks noGrp="1"/>
          </p:cNvGraphicFramePr>
          <p:nvPr>
            <p:ph idx="1"/>
          </p:nvPr>
        </p:nvGraphicFramePr>
        <p:xfrm>
          <a:off x="538162" y="2544921"/>
          <a:ext cx="8067676" cy="2636520"/>
        </p:xfrm>
        <a:graphic>
          <a:graphicData uri="http://schemas.openxmlformats.org/drawingml/2006/table">
            <a:tbl>
              <a:tblPr/>
              <a:tblGrid>
                <a:gridCol w="2016919"/>
                <a:gridCol w="2016919"/>
                <a:gridCol w="2016919"/>
                <a:gridCol w="2016919"/>
              </a:tblGrid>
              <a:tr h="0">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50D422"/>
                      </a:solidFill>
                      <a:prstDash val="solid"/>
                      <a:round/>
                      <a:headEnd type="none" w="med" len="med"/>
                      <a:tailEnd type="none" w="med" len="med"/>
                    </a:lnL>
                    <a:lnR w="9525" cap="flat" cmpd="sng" algn="ctr">
                      <a:solidFill>
                        <a:srgbClr val="50D422"/>
                      </a:solidFill>
                      <a:prstDash val="solid"/>
                      <a:round/>
                      <a:headEnd type="none" w="med" len="med"/>
                      <a:tailEnd type="none" w="med" len="med"/>
                    </a:lnR>
                    <a:lnT w="9525" cap="flat" cmpd="sng" algn="ctr">
                      <a:solidFill>
                        <a:srgbClr val="50D4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50D422"/>
                      </a:solidFill>
                      <a:prstDash val="solid"/>
                      <a:round/>
                      <a:headEnd type="none" w="med" len="med"/>
                      <a:tailEnd type="none" w="med" len="med"/>
                    </a:lnL>
                    <a:lnR w="9525" cap="flat" cmpd="sng" algn="ctr">
                      <a:solidFill>
                        <a:srgbClr val="50D422"/>
                      </a:solidFill>
                      <a:prstDash val="solid"/>
                      <a:round/>
                      <a:headEnd type="none" w="med" len="med"/>
                      <a:tailEnd type="none" w="med" len="med"/>
                    </a:lnR>
                    <a:lnT w="9525" cap="flat" cmpd="sng" algn="ctr">
                      <a:solidFill>
                        <a:srgbClr val="50D4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EMP_AGE</a:t>
                      </a:r>
                    </a:p>
                  </a:txBody>
                  <a:tcPr marL="114300" marR="114300" marT="114300" marB="114300">
                    <a:lnL w="9525" cap="flat" cmpd="sng" algn="ctr">
                      <a:solidFill>
                        <a:srgbClr val="50D422"/>
                      </a:solidFill>
                      <a:prstDash val="solid"/>
                      <a:round/>
                      <a:headEnd type="none" w="med" len="med"/>
                      <a:tailEnd type="none" w="med" len="med"/>
                    </a:lnL>
                    <a:lnR w="9525" cap="flat" cmpd="sng" algn="ctr">
                      <a:solidFill>
                        <a:srgbClr val="50D422"/>
                      </a:solidFill>
                      <a:prstDash val="solid"/>
                      <a:round/>
                      <a:headEnd type="none" w="med" len="med"/>
                      <a:tailEnd type="none" w="med" len="med"/>
                    </a:lnR>
                    <a:lnT w="9525" cap="flat" cmpd="sng" algn="ctr">
                      <a:solidFill>
                        <a:srgbClr val="50D4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50D422"/>
                      </a:solidFill>
                      <a:prstDash val="solid"/>
                      <a:round/>
                      <a:headEnd type="none" w="med" len="med"/>
                      <a:tailEnd type="none" w="med" len="med"/>
                    </a:lnL>
                    <a:lnR w="9525" cap="flat" cmpd="sng" algn="ctr">
                      <a:solidFill>
                        <a:srgbClr val="50D422"/>
                      </a:solidFill>
                      <a:prstDash val="solid"/>
                      <a:round/>
                      <a:headEnd type="none" w="med" len="med"/>
                      <a:tailEnd type="none" w="med" len="med"/>
                    </a:lnR>
                    <a:lnT w="9525" cap="flat" cmpd="sng" algn="ctr">
                      <a:solidFill>
                        <a:srgbClr val="50D4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DIVYA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err="1" smtClean="0">
                          <a:solidFill>
                            <a:srgbClr val="000000"/>
                          </a:solidFill>
                          <a:effectLst/>
                          <a:latin typeface="verdana"/>
                        </a:rPr>
                        <a:t>AlMA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SAURABH</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52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KOMAL</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60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JOY</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4399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DEPARTMENT table</a:t>
            </a:r>
            <a:endParaRPr lang="en-IN" dirty="0"/>
          </a:p>
        </p:txBody>
      </p:sp>
      <p:graphicFrame>
        <p:nvGraphicFramePr>
          <p:cNvPr id="4" name="Content Placeholder 3"/>
          <p:cNvGraphicFramePr>
            <a:graphicFrameLocks noGrp="1"/>
          </p:cNvGraphicFramePr>
          <p:nvPr>
            <p:ph idx="1"/>
          </p:nvPr>
        </p:nvGraphicFramePr>
        <p:xfrm>
          <a:off x="538162" y="2544921"/>
          <a:ext cx="8067675" cy="2636520"/>
        </p:xfrm>
        <a:graphic>
          <a:graphicData uri="http://schemas.openxmlformats.org/drawingml/2006/table">
            <a:tbl>
              <a:tblPr/>
              <a:tblGrid>
                <a:gridCol w="2689225"/>
                <a:gridCol w="2689225"/>
                <a:gridCol w="2689225"/>
              </a:tblGrid>
              <a:tr h="0">
                <a:tc>
                  <a:txBody>
                    <a:bodyPr/>
                    <a:lstStyle/>
                    <a:p>
                      <a:pPr algn="l" fontAlgn="t"/>
                      <a:r>
                        <a:rPr lang="en-IN" dirty="0">
                          <a:solidFill>
                            <a:srgbClr val="000000"/>
                          </a:solidFill>
                          <a:effectLst/>
                          <a:latin typeface="times new roman"/>
                        </a:rPr>
                        <a:t>DEPT_ID</a:t>
                      </a:r>
                    </a:p>
                  </a:txBody>
                  <a:tcPr marL="114300" marR="114300" marT="114300" marB="114300">
                    <a:lnL w="9525" cap="flat" cmpd="sng" algn="ctr">
                      <a:solidFill>
                        <a:srgbClr val="903FEB"/>
                      </a:solidFill>
                      <a:prstDash val="solid"/>
                      <a:round/>
                      <a:headEnd type="none" w="med" len="med"/>
                      <a:tailEnd type="none" w="med" len="med"/>
                    </a:lnL>
                    <a:lnR w="9525" cap="flat" cmpd="sng" algn="ctr">
                      <a:solidFill>
                        <a:srgbClr val="903FEB"/>
                      </a:solidFill>
                      <a:prstDash val="solid"/>
                      <a:round/>
                      <a:headEnd type="none" w="med" len="med"/>
                      <a:tailEnd type="none" w="med" len="med"/>
                    </a:lnR>
                    <a:lnT w="9525" cap="flat" cmpd="sng" algn="ctr">
                      <a:solidFill>
                        <a:srgbClr val="903F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903FEB"/>
                      </a:solidFill>
                      <a:prstDash val="solid"/>
                      <a:round/>
                      <a:headEnd type="none" w="med" len="med"/>
                      <a:tailEnd type="none" w="med" len="med"/>
                    </a:lnL>
                    <a:lnR w="9525" cap="flat" cmpd="sng" algn="ctr">
                      <a:solidFill>
                        <a:srgbClr val="903FEB"/>
                      </a:solidFill>
                      <a:prstDash val="solid"/>
                      <a:round/>
                      <a:headEnd type="none" w="med" len="med"/>
                      <a:tailEnd type="none" w="med" len="med"/>
                    </a:lnR>
                    <a:lnT w="9525" cap="flat" cmpd="sng" algn="ctr">
                      <a:solidFill>
                        <a:srgbClr val="903F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a:rPr>
                        <a:t>DEPT_NAME</a:t>
                      </a:r>
                    </a:p>
                  </a:txBody>
                  <a:tcPr marL="114300" marR="114300" marT="114300" marB="114300">
                    <a:lnL w="9525" cap="flat" cmpd="sng" algn="ctr">
                      <a:solidFill>
                        <a:srgbClr val="903FEB"/>
                      </a:solidFill>
                      <a:prstDash val="solid"/>
                      <a:round/>
                      <a:headEnd type="none" w="med" len="med"/>
                      <a:tailEnd type="none" w="med" len="med"/>
                    </a:lnL>
                    <a:lnR w="9525" cap="flat" cmpd="sng" algn="ctr">
                      <a:solidFill>
                        <a:srgbClr val="903FEB"/>
                      </a:solidFill>
                      <a:prstDash val="solid"/>
                      <a:round/>
                      <a:headEnd type="none" w="med" len="med"/>
                      <a:tailEnd type="none" w="med" len="med"/>
                    </a:lnR>
                    <a:lnT w="9525" cap="flat" cmpd="sng" algn="ctr">
                      <a:solidFill>
                        <a:srgbClr val="903F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827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Sales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438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Marketing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869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Finance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575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Production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678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1295400" y="1447800"/>
            <a:ext cx="4572000" cy="1200329"/>
          </a:xfrm>
          <a:prstGeom prst="rect">
            <a:avLst/>
          </a:prstGeom>
        </p:spPr>
        <p:txBody>
          <a:bodyPr>
            <a:spAutoFit/>
          </a:bodyPr>
          <a:lstStyle/>
          <a:p>
            <a:r>
              <a:rPr lang="en-IN" dirty="0"/>
              <a:t>Now, when these two relations are joined on the common column "EMP_ID", then the resultant relation will look like:</a:t>
            </a:r>
          </a:p>
          <a:p>
            <a:r>
              <a:rPr lang="en-IN" b="1" dirty="0"/>
              <a:t>Employee ⋈ Department</a:t>
            </a:r>
            <a:endParaRPr lang="en-IN" dirty="0"/>
          </a:p>
        </p:txBody>
      </p:sp>
    </p:spTree>
    <p:extLst>
      <p:ext uri="{BB962C8B-B14F-4D97-AF65-F5344CB8AC3E}">
        <p14:creationId xmlns:p14="http://schemas.microsoft.com/office/powerpoint/2010/main" val="1376589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Autofit/>
          </a:bodyPr>
          <a:lstStyle/>
          <a:p>
            <a:r>
              <a:rPr lang="en-IN" sz="2000" dirty="0"/>
              <a:t>Hence</a:t>
            </a:r>
            <a:r>
              <a:rPr lang="en-IN" sz="2400" dirty="0"/>
              <a:t>, the decomposition is Lossless join decomposition.</a:t>
            </a:r>
            <a:br>
              <a:rPr lang="en-IN" sz="2400" dirty="0"/>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39741"/>
              </p:ext>
            </p:extLst>
          </p:nvPr>
        </p:nvGraphicFramePr>
        <p:xfrm>
          <a:off x="538161" y="1295400"/>
          <a:ext cx="8067678" cy="4160361"/>
        </p:xfrm>
        <a:graphic>
          <a:graphicData uri="http://schemas.openxmlformats.org/drawingml/2006/table">
            <a:tbl>
              <a:tblPr/>
              <a:tblGrid>
                <a:gridCol w="1344613"/>
                <a:gridCol w="1344613"/>
                <a:gridCol w="1344613"/>
                <a:gridCol w="1344613"/>
                <a:gridCol w="1344613"/>
                <a:gridCol w="1344613"/>
              </a:tblGrid>
              <a:tr h="1752441">
                <a:tc>
                  <a:txBody>
                    <a:bodyPr/>
                    <a:lstStyle/>
                    <a:p>
                      <a:pPr algn="l" fontAlgn="t"/>
                      <a:r>
                        <a:rPr lang="en-IN" dirty="0">
                          <a:solidFill>
                            <a:srgbClr val="000000"/>
                          </a:solidFill>
                          <a:effectLst/>
                          <a:latin typeface="times new roman"/>
                        </a:rPr>
                        <a:t>EMP_ID</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EMP_AGE</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DEPT_ID</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DEPT_NAME</a:t>
                      </a:r>
                    </a:p>
                  </a:txBody>
                  <a:tcPr marL="114300" marR="114300" marT="114300" marB="114300">
                    <a:lnL w="9525" cap="flat" cmpd="sng" algn="ctr">
                      <a:solidFill>
                        <a:srgbClr val="30DE0A"/>
                      </a:solidFill>
                      <a:prstDash val="solid"/>
                      <a:round/>
                      <a:headEnd type="none" w="med" len="med"/>
                      <a:tailEnd type="none" w="med" len="med"/>
                    </a:lnL>
                    <a:lnR w="9525" cap="flat" cmpd="sng" algn="ctr">
                      <a:solidFill>
                        <a:srgbClr val="30DE0A"/>
                      </a:solidFill>
                      <a:prstDash val="solid"/>
                      <a:round/>
                      <a:headEnd type="none" w="med" len="med"/>
                      <a:tailEnd type="none" w="med" len="med"/>
                    </a:lnR>
                    <a:lnT w="9525" cap="flat" cmpd="sng" algn="ctr">
                      <a:solidFill>
                        <a:srgbClr val="30DE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IN">
                          <a:solidFill>
                            <a:srgbClr val="000000"/>
                          </a:solidFill>
                          <a:effectLst/>
                          <a:latin typeface="verdana"/>
                        </a:rPr>
                        <a:t>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DIVYA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Sales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err="1" smtClean="0">
                          <a:solidFill>
                            <a:srgbClr val="000000"/>
                          </a:solidFill>
                          <a:effectLst/>
                          <a:latin typeface="verdana"/>
                        </a:rPr>
                        <a:t>AlMA</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438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Marketing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SAURABH</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869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Finance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IN">
                          <a:solidFill>
                            <a:srgbClr val="000000"/>
                          </a:solidFill>
                          <a:effectLst/>
                          <a:latin typeface="verdana"/>
                        </a:rPr>
                        <a:t>52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smtClean="0">
                          <a:solidFill>
                            <a:srgbClr val="000000"/>
                          </a:solidFill>
                          <a:effectLst/>
                          <a:latin typeface="verdana"/>
                        </a:rPr>
                        <a:t>KOMAL</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36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575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a:rPr>
                        <a:t>Production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IN">
                          <a:solidFill>
                            <a:srgbClr val="000000"/>
                          </a:solidFill>
                          <a:effectLst/>
                          <a:latin typeface="verdana"/>
                        </a:rPr>
                        <a:t>60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smtClean="0">
                          <a:solidFill>
                            <a:srgbClr val="000000"/>
                          </a:solidFill>
                          <a:effectLst/>
                          <a:latin typeface="verdana"/>
                        </a:rPr>
                        <a:t>JOY</a:t>
                      </a:r>
                      <a:endParaRPr lang="en-IN" dirty="0">
                        <a:solidFill>
                          <a:srgbClr val="000000"/>
                        </a:solidFill>
                        <a:effectLst/>
                        <a:latin typeface="verdana"/>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40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a:rPr>
                        <a:t>678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23520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Dependency Preserving</a:t>
            </a:r>
            <a:br>
              <a:rPr lang="en-IN" dirty="0"/>
            </a:br>
            <a:endParaRPr lang="en-IN" dirty="0"/>
          </a:p>
        </p:txBody>
      </p:sp>
      <p:sp>
        <p:nvSpPr>
          <p:cNvPr id="3" name="Content Placeholder 2"/>
          <p:cNvSpPr>
            <a:spLocks noGrp="1"/>
          </p:cNvSpPr>
          <p:nvPr>
            <p:ph idx="1"/>
          </p:nvPr>
        </p:nvSpPr>
        <p:spPr>
          <a:xfrm>
            <a:off x="457200" y="838200"/>
            <a:ext cx="8229600" cy="4525963"/>
          </a:xfrm>
        </p:spPr>
        <p:txBody>
          <a:bodyPr>
            <a:normAutofit fontScale="85000" lnSpcReduction="20000"/>
          </a:bodyPr>
          <a:lstStyle/>
          <a:p>
            <a:r>
              <a:rPr lang="en-IN" dirty="0" smtClean="0"/>
              <a:t>It </a:t>
            </a:r>
            <a:r>
              <a:rPr lang="en-IN" dirty="0"/>
              <a:t>is an important constraint of the database.</a:t>
            </a:r>
          </a:p>
          <a:p>
            <a:r>
              <a:rPr lang="en-IN" dirty="0"/>
              <a:t>In the dependency preservation, at least one decomposed table must satisfy every dependency.</a:t>
            </a:r>
          </a:p>
          <a:p>
            <a:r>
              <a:rPr lang="en-IN" dirty="0"/>
              <a:t>If a relation R is decomposed into relation R1 and R2, then the dependencies of R either must be a part of R1 or R2 or must be derivable from the combination of functional dependencies of R1 and R2.</a:t>
            </a:r>
          </a:p>
          <a:p>
            <a:r>
              <a:rPr lang="en-IN" dirty="0"/>
              <a:t>For example, suppose there is a relation R (A, B, C, D) with functional dependency set (A-&gt;BC). The relational R is decomposed into R1(ABC) and R2(AD) which is dependency preserving because FD A-&gt;BC is a part of relation R1(ABC).</a:t>
            </a:r>
          </a:p>
          <a:p>
            <a:endParaRPr lang="en-IN" dirty="0"/>
          </a:p>
        </p:txBody>
      </p:sp>
    </p:spTree>
    <p:extLst>
      <p:ext uri="{BB962C8B-B14F-4D97-AF65-F5344CB8AC3E}">
        <p14:creationId xmlns:p14="http://schemas.microsoft.com/office/powerpoint/2010/main" val="97508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Todays </a:t>
            </a:r>
            <a:r>
              <a:rPr lang="en-IN" dirty="0" err="1" smtClean="0"/>
              <a:t>lect</a:t>
            </a:r>
            <a:r>
              <a:rPr lang="en-IN" dirty="0" smtClean="0"/>
              <a:t> 19 stud present 2/03/21</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8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First Normal Form (1NF)</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 </a:t>
            </a:r>
            <a:r>
              <a:rPr lang="en-IN" dirty="0"/>
              <a:t>relation will be 1NF if it contains an atomic value.</a:t>
            </a:r>
          </a:p>
          <a:p>
            <a:r>
              <a:rPr lang="en-IN" dirty="0"/>
              <a:t>It states that an attribute of a table cannot hold multiple values. It must hold only single-valued attribute.</a:t>
            </a:r>
          </a:p>
          <a:p>
            <a:r>
              <a:rPr lang="en-IN" dirty="0"/>
              <a:t>First normal form disallows the multi-valued attribute, composite attribute, and their combinations.</a:t>
            </a:r>
          </a:p>
          <a:p>
            <a:r>
              <a:rPr lang="en-IN" b="1" dirty="0"/>
              <a:t>Example:</a:t>
            </a:r>
            <a:r>
              <a:rPr lang="en-IN" dirty="0"/>
              <a:t> Relation EMPLOYEE is not in 1NF because of multi-valued attribute EMP_PHONE.</a:t>
            </a:r>
          </a:p>
          <a:p>
            <a:pPr marL="0" indent="0">
              <a:buNone/>
            </a:pPr>
            <a:endParaRPr lang="en-IN" dirty="0"/>
          </a:p>
        </p:txBody>
      </p:sp>
    </p:spTree>
    <p:extLst>
      <p:ext uri="{BB962C8B-B14F-4D97-AF65-F5344CB8AC3E}">
        <p14:creationId xmlns:p14="http://schemas.microsoft.com/office/powerpoint/2010/main" val="940758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Query means what?</a:t>
            </a:r>
            <a:endParaRPr lang="en-IN" dirty="0"/>
          </a:p>
        </p:txBody>
      </p:sp>
      <p:sp>
        <p:nvSpPr>
          <p:cNvPr id="3" name="Content Placeholder 2"/>
          <p:cNvSpPr>
            <a:spLocks noGrp="1"/>
          </p:cNvSpPr>
          <p:nvPr>
            <p:ph idx="1"/>
          </p:nvPr>
        </p:nvSpPr>
        <p:spPr/>
        <p:txBody>
          <a:bodyPr>
            <a:normAutofit fontScale="70000" lnSpcReduction="20000"/>
          </a:bodyPr>
          <a:lstStyle/>
          <a:p>
            <a:r>
              <a:rPr lang="en-IN" dirty="0"/>
              <a:t>A </a:t>
            </a:r>
            <a:r>
              <a:rPr lang="en-IN" b="1" dirty="0"/>
              <a:t>query</a:t>
            </a:r>
            <a:r>
              <a:rPr lang="en-IN" dirty="0"/>
              <a:t> is a request for data or information from a database table or combination of tables. ... </a:t>
            </a:r>
            <a:r>
              <a:rPr lang="en-IN" dirty="0" smtClean="0"/>
              <a:t>Using SQL</a:t>
            </a:r>
            <a:r>
              <a:rPr lang="en-IN" dirty="0"/>
              <a:t>, </a:t>
            </a:r>
            <a:r>
              <a:rPr lang="en-IN" dirty="0" smtClean="0"/>
              <a:t> SQL is the </a:t>
            </a:r>
            <a:r>
              <a:rPr lang="en-IN" dirty="0"/>
              <a:t>most well-known and widely-used </a:t>
            </a:r>
            <a:r>
              <a:rPr lang="en-IN" b="1" dirty="0"/>
              <a:t>query</a:t>
            </a:r>
            <a:r>
              <a:rPr lang="en-IN" dirty="0"/>
              <a:t> language, is familiar to most database administrators (</a:t>
            </a:r>
            <a:r>
              <a:rPr lang="en-IN" dirty="0" smtClean="0"/>
              <a:t>DBA)</a:t>
            </a:r>
          </a:p>
          <a:p>
            <a:r>
              <a:rPr lang="en-IN" b="1" dirty="0"/>
              <a:t>SQL</a:t>
            </a:r>
            <a:r>
              <a:rPr lang="en-IN" dirty="0"/>
              <a:t> stands for Structured Query Language. </a:t>
            </a:r>
            <a:endParaRPr lang="en-IN" dirty="0" smtClean="0"/>
          </a:p>
          <a:p>
            <a:r>
              <a:rPr lang="en-IN" b="1" dirty="0" smtClean="0"/>
              <a:t>SQL</a:t>
            </a:r>
            <a:r>
              <a:rPr lang="en-IN" dirty="0"/>
              <a:t> lets you access and manipulate </a:t>
            </a:r>
            <a:r>
              <a:rPr lang="en-IN" dirty="0" smtClean="0"/>
              <a:t>databases</a:t>
            </a:r>
            <a:r>
              <a:rPr lang="en-IN" dirty="0"/>
              <a:t>. </a:t>
            </a:r>
            <a:endParaRPr lang="en-IN" dirty="0" smtClean="0"/>
          </a:p>
          <a:p>
            <a:pPr lvl="1"/>
            <a:r>
              <a:rPr lang="en-IN" b="1" dirty="0" smtClean="0"/>
              <a:t>SQL</a:t>
            </a:r>
            <a:r>
              <a:rPr lang="en-IN" dirty="0"/>
              <a:t> became a standard of the American National Standards Institute (ANSI) in 1986, and of the International Organization for Standardization (ISO) in 1987</a:t>
            </a:r>
            <a:r>
              <a:rPr lang="en-IN" dirty="0" smtClean="0"/>
              <a:t>.</a:t>
            </a:r>
          </a:p>
          <a:p>
            <a:r>
              <a:rPr lang="en-IN" dirty="0"/>
              <a:t>A query is a question, often expressed in a formal way. </a:t>
            </a:r>
          </a:p>
          <a:p>
            <a:r>
              <a:rPr lang="en-IN" dirty="0"/>
              <a:t>A </a:t>
            </a:r>
            <a:r>
              <a:rPr lang="en-IN" u="sng" dirty="0"/>
              <a:t>database</a:t>
            </a:r>
            <a:r>
              <a:rPr lang="en-IN" dirty="0"/>
              <a:t> query can be either a select query or an action query.</a:t>
            </a:r>
          </a:p>
          <a:p>
            <a:pPr lvl="1"/>
            <a:r>
              <a:rPr lang="en-IN" dirty="0"/>
              <a:t> A select query is a </a:t>
            </a:r>
            <a:r>
              <a:rPr lang="en-IN" u="sng" dirty="0"/>
              <a:t>data</a:t>
            </a:r>
            <a:r>
              <a:rPr lang="en-IN" dirty="0"/>
              <a:t> retrieval query, </a:t>
            </a:r>
          </a:p>
          <a:p>
            <a:pPr lvl="1"/>
            <a:r>
              <a:rPr lang="en-IN" dirty="0"/>
              <a:t>while an action query asks for additional operations on the data, </a:t>
            </a:r>
          </a:p>
          <a:p>
            <a:pPr lvl="2"/>
            <a:r>
              <a:rPr lang="en-IN" dirty="0"/>
              <a:t>such as insertion, updating or deletion.</a:t>
            </a:r>
          </a:p>
          <a:p>
            <a:endParaRPr lang="en-IN" dirty="0"/>
          </a:p>
          <a:p>
            <a:endParaRPr lang="en-IN" dirty="0"/>
          </a:p>
        </p:txBody>
      </p:sp>
    </p:spTree>
    <p:extLst>
      <p:ext uri="{BB962C8B-B14F-4D97-AF65-F5344CB8AC3E}">
        <p14:creationId xmlns:p14="http://schemas.microsoft.com/office/powerpoint/2010/main" val="2460634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0000" lnSpcReduction="20000"/>
          </a:bodyPr>
          <a:lstStyle/>
          <a:p>
            <a:pPr marL="0" indent="0">
              <a:buNone/>
            </a:pPr>
            <a:r>
              <a:rPr lang="en-IN" b="1" dirty="0" smtClean="0"/>
              <a:t>Query language</a:t>
            </a:r>
          </a:p>
          <a:p>
            <a:pPr marL="0" indent="0">
              <a:buNone/>
            </a:pPr>
            <a:endParaRPr lang="en-IN" b="1" dirty="0"/>
          </a:p>
          <a:p>
            <a:r>
              <a:rPr lang="en-IN" sz="4000" dirty="0"/>
              <a:t>Query languages are used to make queries in a database, and Microsoft </a:t>
            </a:r>
            <a:r>
              <a:rPr lang="en-IN" sz="4000" u="sng" dirty="0"/>
              <a:t>Structured Query Language</a:t>
            </a:r>
            <a:r>
              <a:rPr lang="en-IN" sz="4000" dirty="0"/>
              <a:t> (SQL) is the standard. Under the SQL query umbrella, there are several extensions of the language, including </a:t>
            </a:r>
            <a:r>
              <a:rPr lang="en-IN" sz="4000" u="sng" dirty="0"/>
              <a:t>MySQL</a:t>
            </a:r>
            <a:r>
              <a:rPr lang="en-IN" sz="4000" dirty="0"/>
              <a:t>, </a:t>
            </a:r>
            <a:r>
              <a:rPr lang="en-IN" sz="4000" u="sng" dirty="0"/>
              <a:t>Oracle</a:t>
            </a:r>
            <a:r>
              <a:rPr lang="en-IN" sz="4000" dirty="0"/>
              <a:t> </a:t>
            </a:r>
            <a:r>
              <a:rPr lang="en-IN" sz="4000" dirty="0" smtClean="0"/>
              <a:t>SQL </a:t>
            </a:r>
            <a:r>
              <a:rPr lang="en-IN" sz="4000" dirty="0"/>
              <a:t>Query languages for other types of databases, such as  </a:t>
            </a:r>
            <a:r>
              <a:rPr lang="en-IN" sz="4000" u="sng" dirty="0"/>
              <a:t>graph </a:t>
            </a:r>
            <a:r>
              <a:rPr lang="en-IN" sz="4000" u="sng" dirty="0" smtClean="0"/>
              <a:t>databases</a:t>
            </a:r>
            <a:r>
              <a:rPr lang="en-IN" sz="4000" dirty="0" smtClean="0"/>
              <a:t>.</a:t>
            </a:r>
            <a:endParaRPr lang="en-IN" sz="4000" dirty="0"/>
          </a:p>
          <a:p>
            <a:r>
              <a:rPr lang="en-IN" sz="4000" dirty="0"/>
              <a:t>Queries can accomplish a few different tasks</a:t>
            </a:r>
            <a:r>
              <a:rPr lang="en-IN" sz="4000" dirty="0" smtClean="0"/>
              <a:t>.</a:t>
            </a:r>
          </a:p>
          <a:p>
            <a:r>
              <a:rPr lang="en-IN" sz="4000" dirty="0" smtClean="0"/>
              <a:t>Primarily</a:t>
            </a:r>
            <a:r>
              <a:rPr lang="en-IN" sz="4000" dirty="0"/>
              <a:t>, queries are used to </a:t>
            </a:r>
            <a:r>
              <a:rPr lang="en-IN" sz="4000" u="sng" dirty="0"/>
              <a:t>find specific data</a:t>
            </a:r>
            <a:r>
              <a:rPr lang="en-IN" sz="4000" dirty="0"/>
              <a:t> by filtering specific criteria</a:t>
            </a:r>
            <a:r>
              <a:rPr lang="en-IN" sz="4000" dirty="0" smtClean="0"/>
              <a:t>.</a:t>
            </a:r>
          </a:p>
          <a:p>
            <a:r>
              <a:rPr lang="en-IN" sz="4000" dirty="0" smtClean="0"/>
              <a:t>Queries </a:t>
            </a:r>
            <a:r>
              <a:rPr lang="en-IN" sz="4000" dirty="0"/>
              <a:t>can also calculate or summarize data, as well as automate data management tasks</a:t>
            </a:r>
            <a:r>
              <a:rPr lang="en-IN" sz="4000" dirty="0" smtClean="0"/>
              <a:t>.</a:t>
            </a:r>
          </a:p>
          <a:p>
            <a:r>
              <a:rPr lang="en-IN" sz="4000" dirty="0" smtClean="0"/>
              <a:t>Other </a:t>
            </a:r>
            <a:r>
              <a:rPr lang="en-IN" sz="4000" dirty="0"/>
              <a:t>queries include </a:t>
            </a:r>
            <a:r>
              <a:rPr lang="en-IN" sz="4000" u="sng" dirty="0"/>
              <a:t>parameter</a:t>
            </a:r>
            <a:r>
              <a:rPr lang="en-IN" sz="4000" dirty="0"/>
              <a:t>, totals, crosstab, make table, append, update and delete. </a:t>
            </a:r>
            <a:endParaRPr lang="en-IN" sz="4000" dirty="0" smtClean="0"/>
          </a:p>
          <a:p>
            <a:pPr lvl="1"/>
            <a:r>
              <a:rPr lang="en-IN" sz="4000" dirty="0" smtClean="0"/>
              <a:t>For </a:t>
            </a:r>
            <a:r>
              <a:rPr lang="en-IN" sz="4000" dirty="0"/>
              <a:t>example, a parameter query runs variations of a particular query, which prompts a user to insert a field value, and then it uses that value to create the criteria</a:t>
            </a:r>
            <a:r>
              <a:rPr lang="en-IN" sz="4000" dirty="0" smtClean="0"/>
              <a:t>,</a:t>
            </a:r>
          </a:p>
          <a:p>
            <a:pPr lvl="1"/>
            <a:r>
              <a:rPr lang="en-IN" sz="4000" dirty="0" smtClean="0"/>
              <a:t>while </a:t>
            </a:r>
            <a:r>
              <a:rPr lang="en-IN" sz="4000" dirty="0"/>
              <a:t>totals queries allow users to group and summarize data</a:t>
            </a:r>
            <a:r>
              <a:rPr lang="en-IN" sz="4000" dirty="0" smtClean="0"/>
              <a:t>.</a:t>
            </a:r>
          </a:p>
          <a:p>
            <a:pPr marL="457200" lvl="1" indent="0">
              <a:buNone/>
            </a:pPr>
            <a:endParaRPr lang="en-IN" sz="4000" dirty="0"/>
          </a:p>
          <a:p>
            <a:pPr marL="0" indent="0">
              <a:buNone/>
            </a:pPr>
            <a:r>
              <a:rPr lang="en-IN" sz="4000" dirty="0"/>
              <a:t>An example of SQL query</a:t>
            </a:r>
          </a:p>
          <a:p>
            <a:r>
              <a:rPr lang="en-IN" sz="4000" dirty="0"/>
              <a:t>In a </a:t>
            </a:r>
            <a:r>
              <a:rPr lang="en-IN" sz="4000" u="sng" dirty="0"/>
              <a:t>relational database</a:t>
            </a:r>
            <a:r>
              <a:rPr lang="en-IN" sz="4000" dirty="0"/>
              <a:t>, which contains records or rows of information, the SQL SELECT statement query allows the user to choose data and return it from the database to an application. </a:t>
            </a:r>
            <a:endParaRPr lang="en-IN" sz="4000" dirty="0" smtClean="0"/>
          </a:p>
          <a:p>
            <a:r>
              <a:rPr lang="en-IN" sz="4000" dirty="0" smtClean="0"/>
              <a:t>The </a:t>
            </a:r>
            <a:r>
              <a:rPr lang="en-IN" sz="4000" dirty="0"/>
              <a:t>resulting query is stored in a result-table, which is called the result-set. </a:t>
            </a:r>
            <a:endParaRPr lang="en-IN" sz="4000" dirty="0" smtClean="0"/>
          </a:p>
          <a:p>
            <a:r>
              <a:rPr lang="en-IN" sz="4000" dirty="0" smtClean="0"/>
              <a:t>The </a:t>
            </a:r>
            <a:r>
              <a:rPr lang="en-IN" sz="4000" dirty="0"/>
              <a:t>SELECT statement can be broken down into other categories, such as FROM, WHERE and ORDER BY. </a:t>
            </a:r>
            <a:endParaRPr lang="en-IN" sz="4000" dirty="0" smtClean="0"/>
          </a:p>
          <a:p>
            <a:r>
              <a:rPr lang="en-IN" sz="4000" dirty="0" smtClean="0"/>
              <a:t>The </a:t>
            </a:r>
            <a:r>
              <a:rPr lang="en-IN" sz="4000" dirty="0"/>
              <a:t>SQL SELECT query also can group and aggregate data, such as summarize or </a:t>
            </a:r>
            <a:r>
              <a:rPr lang="en-IN" sz="4000" dirty="0" err="1"/>
              <a:t>analyze</a:t>
            </a:r>
            <a:r>
              <a:rPr lang="en-IN" sz="4000" dirty="0" smtClean="0"/>
              <a:t>.</a:t>
            </a:r>
            <a:endParaRPr lang="en-IN" dirty="0"/>
          </a:p>
        </p:txBody>
      </p:sp>
    </p:spTree>
    <p:extLst>
      <p:ext uri="{BB962C8B-B14F-4D97-AF65-F5344CB8AC3E}">
        <p14:creationId xmlns:p14="http://schemas.microsoft.com/office/powerpoint/2010/main" val="49252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Web search query</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a:t>
            </a:r>
            <a:r>
              <a:rPr lang="en-IN" dirty="0"/>
              <a:t>text typed into </a:t>
            </a:r>
            <a:r>
              <a:rPr lang="en-IN" u="sng" dirty="0"/>
              <a:t>search engines</a:t>
            </a:r>
            <a:r>
              <a:rPr lang="en-IN" dirty="0"/>
              <a:t>, such as Bing, </a:t>
            </a:r>
            <a:r>
              <a:rPr lang="en-IN" u="sng" dirty="0"/>
              <a:t>Google</a:t>
            </a:r>
            <a:r>
              <a:rPr lang="en-IN" dirty="0"/>
              <a:t> or </a:t>
            </a:r>
            <a:r>
              <a:rPr lang="en-IN" u="sng" dirty="0"/>
              <a:t>Yahoo</a:t>
            </a:r>
            <a:r>
              <a:rPr lang="en-IN" dirty="0"/>
              <a:t>, is called a query. </a:t>
            </a:r>
            <a:endParaRPr lang="en-IN" dirty="0" smtClean="0"/>
          </a:p>
          <a:p>
            <a:r>
              <a:rPr lang="en-IN" dirty="0" smtClean="0"/>
              <a:t>Search-engine </a:t>
            </a:r>
            <a:r>
              <a:rPr lang="en-IN" dirty="0"/>
              <a:t>queries provide information that is much different from SQL languages because they don't require keyword or positional parameters</a:t>
            </a:r>
            <a:r>
              <a:rPr lang="en-IN" dirty="0" smtClean="0"/>
              <a:t>.</a:t>
            </a:r>
          </a:p>
          <a:p>
            <a:r>
              <a:rPr lang="en-IN" dirty="0" smtClean="0"/>
              <a:t> </a:t>
            </a:r>
            <a:r>
              <a:rPr lang="en-IN" dirty="0"/>
              <a:t>A search-engine query is a request for information on a particular topic, and the request is made once a user selects 'Enter.'</a:t>
            </a:r>
          </a:p>
          <a:p>
            <a:r>
              <a:rPr lang="en-IN" dirty="0"/>
              <a:t>Once the request is made, the search engine uses an </a:t>
            </a:r>
            <a:r>
              <a:rPr lang="en-IN" u="sng" dirty="0"/>
              <a:t>algorithm</a:t>
            </a:r>
            <a:r>
              <a:rPr lang="en-IN" dirty="0"/>
              <a:t> to determine the best results, which are sorted based on significance according to the search engine -- details of which are not revealed publicly.</a:t>
            </a:r>
          </a:p>
          <a:p>
            <a:r>
              <a:rPr lang="en-IN" dirty="0"/>
              <a:t>Types of search queries include navigational, informational and transactional. </a:t>
            </a:r>
            <a:endParaRPr lang="en-IN" dirty="0" smtClean="0"/>
          </a:p>
          <a:p>
            <a:r>
              <a:rPr lang="en-IN" dirty="0" smtClean="0"/>
              <a:t>Navigational </a:t>
            </a:r>
            <a:r>
              <a:rPr lang="en-IN" dirty="0"/>
              <a:t>searches are intended to find a particular website, such as </a:t>
            </a:r>
            <a:r>
              <a:rPr lang="en-IN" dirty="0" smtClean="0"/>
              <a:t>YAHOO.com;</a:t>
            </a:r>
          </a:p>
          <a:p>
            <a:r>
              <a:rPr lang="en-IN" dirty="0" smtClean="0"/>
              <a:t>informational </a:t>
            </a:r>
            <a:r>
              <a:rPr lang="en-IN" dirty="0"/>
              <a:t>searches are designed to cover a broad topic, such a comparison between a new iPhone and</a:t>
            </a:r>
            <a:r>
              <a:rPr lang="en-IN" u="sng" dirty="0"/>
              <a:t> Android</a:t>
            </a:r>
            <a:r>
              <a:rPr lang="en-IN" dirty="0"/>
              <a:t> device; and transactional searches seek to complete a transaction, such as the purchase of a new sweater on Amazon.com</a:t>
            </a:r>
          </a:p>
          <a:p>
            <a:endParaRPr lang="en-IN" dirty="0"/>
          </a:p>
          <a:p>
            <a:endParaRPr lang="en-IN" dirty="0"/>
          </a:p>
        </p:txBody>
      </p:sp>
    </p:spTree>
    <p:extLst>
      <p:ext uri="{BB962C8B-B14F-4D97-AF65-F5344CB8AC3E}">
        <p14:creationId xmlns:p14="http://schemas.microsoft.com/office/powerpoint/2010/main" val="1204733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smtClean="0"/>
              <a:t>Query </a:t>
            </a:r>
            <a:r>
              <a:rPr lang="en-US" b="1" dirty="0"/>
              <a:t> </a:t>
            </a:r>
            <a:r>
              <a:rPr lang="en-US" b="1" dirty="0" smtClean="0"/>
              <a:t>Optimization.</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400" dirty="0"/>
              <a:t>we discuss the techniques used </a:t>
            </a:r>
            <a:r>
              <a:rPr lang="en-US" sz="2400" dirty="0" smtClean="0"/>
              <a:t>internally  by </a:t>
            </a:r>
            <a:r>
              <a:rPr lang="en-US" sz="2400" dirty="0"/>
              <a:t>a DBMS to process, optimize, and </a:t>
            </a:r>
            <a:r>
              <a:rPr lang="en-US" sz="2400" dirty="0" smtClean="0"/>
              <a:t>execute high-level </a:t>
            </a:r>
            <a:r>
              <a:rPr lang="en-US" sz="2400" dirty="0"/>
              <a:t>queries</a:t>
            </a:r>
            <a:r>
              <a:rPr lang="en-US" sz="2400" dirty="0" smtClean="0"/>
              <a:t>.</a:t>
            </a:r>
          </a:p>
          <a:p>
            <a:r>
              <a:rPr lang="en-US" sz="2400" dirty="0" smtClean="0"/>
              <a:t> </a:t>
            </a:r>
            <a:r>
              <a:rPr lang="en-US" sz="2400" dirty="0"/>
              <a:t>A query expressed in a high-level query language such as </a:t>
            </a:r>
            <a:r>
              <a:rPr lang="en-US" sz="2400" dirty="0" smtClean="0"/>
              <a:t>SQL  must </a:t>
            </a:r>
            <a:r>
              <a:rPr lang="en-US" sz="2400" dirty="0"/>
              <a:t>first be scanned, parsed, and validated</a:t>
            </a:r>
            <a:r>
              <a:rPr lang="en-US" sz="2800" dirty="0" smtClean="0"/>
              <a:t>. </a:t>
            </a:r>
          </a:p>
          <a:p>
            <a:r>
              <a:rPr lang="en-US" sz="2800" dirty="0" smtClean="0"/>
              <a:t>The </a:t>
            </a:r>
            <a:r>
              <a:rPr lang="en-US" sz="2800" b="1" dirty="0"/>
              <a:t>scanner identifies the </a:t>
            </a:r>
            <a:r>
              <a:rPr lang="en-US" sz="2800" b="1" dirty="0" smtClean="0"/>
              <a:t>query </a:t>
            </a:r>
            <a:r>
              <a:rPr lang="en-US" sz="2800" dirty="0" smtClean="0"/>
              <a:t>tokens—</a:t>
            </a:r>
          </a:p>
          <a:p>
            <a:pPr lvl="1"/>
            <a:r>
              <a:rPr lang="en-US" sz="2000" dirty="0" smtClean="0"/>
              <a:t>such </a:t>
            </a:r>
            <a:r>
              <a:rPr lang="en-US" sz="2000" dirty="0"/>
              <a:t>as SQL keywords, attribute names, and relation names—that </a:t>
            </a:r>
            <a:r>
              <a:rPr lang="en-US" sz="2000" dirty="0" smtClean="0"/>
              <a:t>appear in </a:t>
            </a:r>
            <a:r>
              <a:rPr lang="en-US" sz="2000" dirty="0"/>
              <a:t>the text of the query</a:t>
            </a:r>
            <a:r>
              <a:rPr lang="en-US" sz="2000" dirty="0" smtClean="0"/>
              <a:t>,</a:t>
            </a:r>
          </a:p>
          <a:p>
            <a:pPr lvl="1"/>
            <a:r>
              <a:rPr lang="en-US" sz="2000" dirty="0" smtClean="0"/>
              <a:t> </a:t>
            </a:r>
            <a:r>
              <a:rPr lang="en-US" sz="2000" dirty="0"/>
              <a:t>whereas the </a:t>
            </a:r>
            <a:r>
              <a:rPr lang="en-US" sz="2000" b="1" dirty="0"/>
              <a:t>parser checks the query syntax to </a:t>
            </a:r>
            <a:r>
              <a:rPr lang="en-US" sz="2000" b="1" dirty="0" smtClean="0"/>
              <a:t>determine </a:t>
            </a:r>
            <a:r>
              <a:rPr lang="en-US" sz="2000" dirty="0" smtClean="0"/>
              <a:t>whether </a:t>
            </a:r>
            <a:r>
              <a:rPr lang="en-US" sz="2000" dirty="0"/>
              <a:t>it is </a:t>
            </a:r>
            <a:r>
              <a:rPr lang="en-US" sz="2000" dirty="0" smtClean="0"/>
              <a:t>formulated  according </a:t>
            </a:r>
            <a:r>
              <a:rPr lang="en-US" sz="2000" dirty="0"/>
              <a:t>to the syntax </a:t>
            </a:r>
            <a:r>
              <a:rPr lang="en-US" sz="2000" dirty="0" smtClean="0"/>
              <a:t>rules  </a:t>
            </a:r>
            <a:r>
              <a:rPr lang="en-US" sz="2000" dirty="0"/>
              <a:t>(rules of grammar) of </a:t>
            </a:r>
            <a:r>
              <a:rPr lang="en-US" sz="2000" dirty="0" smtClean="0"/>
              <a:t>the query </a:t>
            </a:r>
            <a:r>
              <a:rPr lang="en-US" sz="2000" dirty="0"/>
              <a:t>language. </a:t>
            </a:r>
            <a:endParaRPr lang="en-US" sz="2000" dirty="0" smtClean="0"/>
          </a:p>
          <a:p>
            <a:pPr lvl="1"/>
            <a:r>
              <a:rPr lang="en-US" sz="2000" dirty="0" smtClean="0"/>
              <a:t>The </a:t>
            </a:r>
            <a:r>
              <a:rPr lang="en-US" sz="2000" dirty="0"/>
              <a:t>query must also be </a:t>
            </a:r>
            <a:r>
              <a:rPr lang="en-US" sz="2000" b="1" dirty="0"/>
              <a:t>validated by checking that all attribute </a:t>
            </a:r>
            <a:r>
              <a:rPr lang="en-US" sz="2000" b="1" dirty="0" smtClean="0"/>
              <a:t>and </a:t>
            </a:r>
            <a:r>
              <a:rPr lang="en-US" sz="2000" dirty="0" smtClean="0"/>
              <a:t>relation </a:t>
            </a:r>
            <a:r>
              <a:rPr lang="en-US" sz="2000" dirty="0"/>
              <a:t>names are valid and semantically meaningful names in the schema of </a:t>
            </a:r>
            <a:r>
              <a:rPr lang="en-US" sz="2000" dirty="0" smtClean="0"/>
              <a:t>the particular </a:t>
            </a:r>
            <a:r>
              <a:rPr lang="en-US" sz="2000" dirty="0"/>
              <a:t>database being queried. </a:t>
            </a:r>
            <a:endParaRPr lang="en-US" sz="2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lvl="1"/>
            <a:r>
              <a:rPr lang="en-US" sz="2400" dirty="0" smtClean="0"/>
              <a:t>An internal representation of the query is then created, usually as a tree data structure called a </a:t>
            </a:r>
            <a:r>
              <a:rPr lang="en-US" sz="2400" b="1" u="sng" dirty="0" smtClean="0"/>
              <a:t>query tree. </a:t>
            </a:r>
          </a:p>
          <a:p>
            <a:pPr lvl="1"/>
            <a:r>
              <a:rPr lang="en-US" sz="2400" b="1" dirty="0" smtClean="0"/>
              <a:t>It is also possible to represent </a:t>
            </a:r>
            <a:r>
              <a:rPr lang="en-US" sz="2400" dirty="0" smtClean="0"/>
              <a:t>the query using a graph data structure called a </a:t>
            </a:r>
            <a:r>
              <a:rPr lang="en-US" sz="2400" b="1" u="sng" dirty="0" smtClean="0"/>
              <a:t>query graph. </a:t>
            </a:r>
          </a:p>
          <a:p>
            <a:pPr lvl="1"/>
            <a:r>
              <a:rPr lang="en-US" sz="2400" b="1" dirty="0" smtClean="0"/>
              <a:t>The DBMS  must </a:t>
            </a:r>
            <a:r>
              <a:rPr lang="en-US" sz="2400" dirty="0" smtClean="0"/>
              <a:t>then devise an </a:t>
            </a:r>
            <a:r>
              <a:rPr lang="en-US" sz="2400" b="1" dirty="0" smtClean="0"/>
              <a:t>execution strategy or query plan for retrieving the results of  the </a:t>
            </a:r>
            <a:r>
              <a:rPr lang="en-US" sz="2400" dirty="0" smtClean="0"/>
              <a:t>query from the database files.</a:t>
            </a:r>
          </a:p>
          <a:p>
            <a:pPr lvl="1"/>
            <a:r>
              <a:rPr lang="en-US" sz="2400" dirty="0" smtClean="0"/>
              <a:t> A query typically has many possible execution strategies, and the process of choosing a suitable one for processing a query is known as </a:t>
            </a:r>
            <a:r>
              <a:rPr lang="en-US" sz="2400" b="1" u="sng" dirty="0" smtClean="0"/>
              <a:t>query optimization</a:t>
            </a:r>
            <a:endParaRPr lang="en-US" sz="4000" u="sng" dirty="0"/>
          </a:p>
        </p:txBody>
      </p:sp>
      <p:sp>
        <p:nvSpPr>
          <p:cNvPr id="4" name="TextBox 3"/>
          <p:cNvSpPr txBox="1"/>
          <p:nvPr/>
        </p:nvSpPr>
        <p:spPr>
          <a:xfrm>
            <a:off x="1447800" y="457200"/>
            <a:ext cx="6629400" cy="369332"/>
          </a:xfrm>
          <a:prstGeom prst="rect">
            <a:avLst/>
          </a:prstGeom>
          <a:noFill/>
        </p:spPr>
        <p:txBody>
          <a:bodyPr wrap="square" rtlCol="0">
            <a:spAutoFit/>
          </a:bodyPr>
          <a:lstStyle/>
          <a:p>
            <a:r>
              <a:rPr lang="en-US" b="1" u="sng" dirty="0" smtClean="0"/>
              <a:t>Def:-  Query tree   &amp;   Query graph    &amp;  Query optimization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a:bodyPr>
          <a:lstStyle/>
          <a:p>
            <a:r>
              <a:rPr lang="en-US" sz="2800" dirty="0" smtClean="0"/>
              <a:t>The different steps of processing a high-level query. </a:t>
            </a:r>
          </a:p>
          <a:p>
            <a:r>
              <a:rPr lang="en-US" sz="2800" dirty="0" smtClean="0"/>
              <a:t>The </a:t>
            </a:r>
            <a:r>
              <a:rPr lang="en-US" sz="2800" b="1" dirty="0" smtClean="0"/>
              <a:t>query optimizer module has the task of producing a good execution plan, and the code</a:t>
            </a:r>
          </a:p>
          <a:p>
            <a:r>
              <a:rPr lang="en-US" sz="2800" b="1" dirty="0" smtClean="0"/>
              <a:t>The runtime database processor </a:t>
            </a:r>
            <a:r>
              <a:rPr lang="en-US" sz="2800" dirty="0" smtClean="0"/>
              <a:t>has the task of running (executing) the query code, </a:t>
            </a:r>
          </a:p>
          <a:p>
            <a:r>
              <a:rPr lang="en-US" sz="2800" dirty="0" smtClean="0"/>
              <a:t>whether in compiled or interpreted mode, to produce the query result.</a:t>
            </a:r>
          </a:p>
          <a:p>
            <a:r>
              <a:rPr lang="en-US" sz="2800" dirty="0" smtClean="0"/>
              <a:t>If a runtime error results, an error message is generated by the runtime database processor.</a:t>
            </a:r>
          </a:p>
          <a:p>
            <a:endParaRPr lang="en-US" sz="2800" dirty="0"/>
          </a:p>
        </p:txBody>
      </p:sp>
      <p:sp>
        <p:nvSpPr>
          <p:cNvPr id="5" name="TextBox 4"/>
          <p:cNvSpPr txBox="1"/>
          <p:nvPr/>
        </p:nvSpPr>
        <p:spPr>
          <a:xfrm>
            <a:off x="1371600" y="533400"/>
            <a:ext cx="6400800" cy="461665"/>
          </a:xfrm>
          <a:prstGeom prst="rect">
            <a:avLst/>
          </a:prstGeom>
          <a:noFill/>
        </p:spPr>
        <p:txBody>
          <a:bodyPr wrap="square" rtlCol="0">
            <a:spAutoFit/>
          </a:bodyPr>
          <a:lstStyle/>
          <a:p>
            <a:r>
              <a:rPr lang="en-US" sz="2400" dirty="0"/>
              <a:t>S</a:t>
            </a:r>
            <a:r>
              <a:rPr lang="en-US" sz="2400" dirty="0" smtClean="0"/>
              <a:t>teps of processing a high-level query.</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Query </a:t>
            </a:r>
            <a:r>
              <a:rPr lang="en-US" b="1" dirty="0"/>
              <a:t>in a high-level </a:t>
            </a:r>
            <a:r>
              <a:rPr lang="en-US" b="1" dirty="0" smtClean="0"/>
              <a:t>language</a:t>
            </a:r>
            <a:br>
              <a:rPr lang="en-US" b="1" dirty="0" smtClean="0"/>
            </a:br>
            <a:r>
              <a:rPr lang="en-US" sz="1800" b="1" dirty="0"/>
              <a:t>Figure 19.1</a:t>
            </a:r>
            <a:br>
              <a:rPr lang="en-US" sz="1800" b="1" dirty="0"/>
            </a:br>
            <a:r>
              <a:rPr lang="en-US" sz="1800" dirty="0"/>
              <a:t>Typical steps </a:t>
            </a:r>
            <a:r>
              <a:rPr lang="en-US" sz="1800" dirty="0" smtClean="0"/>
              <a:t>when processing </a:t>
            </a:r>
            <a:r>
              <a:rPr lang="en-US" sz="1800" dirty="0"/>
              <a:t>a high-level</a:t>
            </a:r>
            <a:endParaRPr lang="en-US" dirty="0"/>
          </a:p>
        </p:txBody>
      </p:sp>
      <p:sp>
        <p:nvSpPr>
          <p:cNvPr id="5" name="Rectangle 4"/>
          <p:cNvSpPr/>
          <p:nvPr/>
        </p:nvSpPr>
        <p:spPr>
          <a:xfrm>
            <a:off x="2895600" y="14478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Query in a high-level language</a:t>
            </a:r>
            <a:endParaRPr lang="en-US" dirty="0"/>
          </a:p>
        </p:txBody>
      </p:sp>
      <p:sp>
        <p:nvSpPr>
          <p:cNvPr id="6" name="Rectangle 5"/>
          <p:cNvSpPr/>
          <p:nvPr/>
        </p:nvSpPr>
        <p:spPr>
          <a:xfrm>
            <a:off x="2895600" y="2362200"/>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dirty="0"/>
              <a:t>Scanning, parsing, and validating </a:t>
            </a:r>
          </a:p>
        </p:txBody>
      </p:sp>
      <p:sp>
        <p:nvSpPr>
          <p:cNvPr id="7" name="Rectangle 6"/>
          <p:cNvSpPr/>
          <p:nvPr/>
        </p:nvSpPr>
        <p:spPr>
          <a:xfrm>
            <a:off x="2895600" y="3429000"/>
            <a:ext cx="327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optimizer</a:t>
            </a:r>
          </a:p>
        </p:txBody>
      </p:sp>
      <p:sp>
        <p:nvSpPr>
          <p:cNvPr id="8" name="Rectangle 7"/>
          <p:cNvSpPr/>
          <p:nvPr/>
        </p:nvSpPr>
        <p:spPr>
          <a:xfrm>
            <a:off x="3276600" y="2895600"/>
            <a:ext cx="2593018" cy="369332"/>
          </a:xfrm>
          <a:prstGeom prst="rect">
            <a:avLst/>
          </a:prstGeom>
        </p:spPr>
        <p:txBody>
          <a:bodyPr wrap="none">
            <a:spAutoFit/>
          </a:bodyPr>
          <a:lstStyle/>
          <a:p>
            <a:r>
              <a:rPr lang="en-US" b="1" dirty="0"/>
              <a:t>Immediate form of query</a:t>
            </a:r>
            <a:endParaRPr lang="en-US" dirty="0"/>
          </a:p>
        </p:txBody>
      </p:sp>
      <p:sp>
        <p:nvSpPr>
          <p:cNvPr id="10" name="Rectangle 9"/>
          <p:cNvSpPr/>
          <p:nvPr/>
        </p:nvSpPr>
        <p:spPr>
          <a:xfrm>
            <a:off x="2819400" y="5791200"/>
            <a:ext cx="327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database processor</a:t>
            </a:r>
          </a:p>
        </p:txBody>
      </p:sp>
      <p:sp>
        <p:nvSpPr>
          <p:cNvPr id="11" name="Rectangle 10"/>
          <p:cNvSpPr/>
          <p:nvPr/>
        </p:nvSpPr>
        <p:spPr>
          <a:xfrm>
            <a:off x="2971800" y="4419600"/>
            <a:ext cx="3276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 code generator</a:t>
            </a:r>
          </a:p>
        </p:txBody>
      </p:sp>
      <p:sp>
        <p:nvSpPr>
          <p:cNvPr id="12" name="Rectangle 11"/>
          <p:cNvSpPr/>
          <p:nvPr/>
        </p:nvSpPr>
        <p:spPr>
          <a:xfrm>
            <a:off x="6324600" y="3886200"/>
            <a:ext cx="22860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Code can be:</a:t>
            </a:r>
          </a:p>
          <a:p>
            <a:r>
              <a:rPr lang="en-US" dirty="0"/>
              <a:t>Executed directly (interpreted mode)</a:t>
            </a:r>
          </a:p>
          <a:p>
            <a:r>
              <a:rPr lang="en-US" dirty="0"/>
              <a:t>Stored and executed later whenever</a:t>
            </a:r>
          </a:p>
          <a:p>
            <a:r>
              <a:rPr lang="en-US" dirty="0"/>
              <a:t>needed (compiled mode)</a:t>
            </a:r>
          </a:p>
        </p:txBody>
      </p:sp>
      <p:sp>
        <p:nvSpPr>
          <p:cNvPr id="13" name="Rectangle 12"/>
          <p:cNvSpPr/>
          <p:nvPr/>
        </p:nvSpPr>
        <p:spPr>
          <a:xfrm>
            <a:off x="3581400" y="3886200"/>
            <a:ext cx="1584986" cy="369332"/>
          </a:xfrm>
          <a:prstGeom prst="rect">
            <a:avLst/>
          </a:prstGeom>
        </p:spPr>
        <p:txBody>
          <a:bodyPr wrap="none">
            <a:spAutoFit/>
          </a:bodyPr>
          <a:lstStyle/>
          <a:p>
            <a:r>
              <a:rPr lang="en-US" b="1" dirty="0"/>
              <a:t>Execution plan</a:t>
            </a:r>
            <a:endParaRPr lang="en-US" dirty="0"/>
          </a:p>
        </p:txBody>
      </p:sp>
      <p:sp>
        <p:nvSpPr>
          <p:cNvPr id="14" name="Rectangle 13"/>
          <p:cNvSpPr/>
          <p:nvPr/>
        </p:nvSpPr>
        <p:spPr>
          <a:xfrm>
            <a:off x="3124200" y="5181600"/>
            <a:ext cx="2694648" cy="369332"/>
          </a:xfrm>
          <a:prstGeom prst="rect">
            <a:avLst/>
          </a:prstGeom>
        </p:spPr>
        <p:txBody>
          <a:bodyPr wrap="none">
            <a:spAutoFit/>
          </a:bodyPr>
          <a:lstStyle/>
          <a:p>
            <a:r>
              <a:rPr lang="en-US" b="1" dirty="0"/>
              <a:t>Code to execute the query</a:t>
            </a:r>
            <a:endParaRPr lang="en-US" dirty="0"/>
          </a:p>
        </p:txBody>
      </p:sp>
      <p:sp>
        <p:nvSpPr>
          <p:cNvPr id="15" name="Rectangle 14"/>
          <p:cNvSpPr/>
          <p:nvPr/>
        </p:nvSpPr>
        <p:spPr>
          <a:xfrm>
            <a:off x="3505200" y="6324600"/>
            <a:ext cx="1634615" cy="369332"/>
          </a:xfrm>
          <a:prstGeom prst="rect">
            <a:avLst/>
          </a:prstGeom>
        </p:spPr>
        <p:txBody>
          <a:bodyPr wrap="none">
            <a:spAutoFit/>
          </a:bodyPr>
          <a:lstStyle/>
          <a:p>
            <a:r>
              <a:rPr lang="en-US" b="1" dirty="0"/>
              <a:t>Result of query</a:t>
            </a:r>
            <a:endParaRPr lang="en-US" dirty="0"/>
          </a:p>
        </p:txBody>
      </p:sp>
      <p:sp>
        <p:nvSpPr>
          <p:cNvPr id="25" name="Down Arrow 24"/>
          <p:cNvSpPr/>
          <p:nvPr/>
        </p:nvSpPr>
        <p:spPr>
          <a:xfrm>
            <a:off x="4419600" y="19050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81800" y="1447800"/>
            <a:ext cx="1828800" cy="1200329"/>
          </a:xfrm>
          <a:prstGeom prst="rect">
            <a:avLst/>
          </a:prstGeom>
          <a:noFill/>
        </p:spPr>
        <p:txBody>
          <a:bodyPr wrap="square" rtlCol="0">
            <a:spAutoFit/>
          </a:bodyPr>
          <a:lstStyle/>
          <a:p>
            <a:r>
              <a:rPr lang="en-IN" dirty="0" smtClean="0"/>
              <a:t>Parsing means analysing syntactically (syntax)</a:t>
            </a:r>
            <a:endParaRPr lang="en-IN" dirty="0"/>
          </a:p>
        </p:txBody>
      </p:sp>
      <p:cxnSp>
        <p:nvCxnSpPr>
          <p:cNvPr id="9" name="Straight Arrow Connector 8"/>
          <p:cNvCxnSpPr>
            <a:endCxn id="3" idx="1"/>
          </p:cNvCxnSpPr>
          <p:nvPr/>
        </p:nvCxnSpPr>
        <p:spPr>
          <a:xfrm flipV="1">
            <a:off x="4648200" y="2047965"/>
            <a:ext cx="2133600" cy="466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Query Processing in DBMS</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Query </a:t>
            </a:r>
            <a:r>
              <a:rPr lang="en-IN" dirty="0"/>
              <a:t>Processing is the activity performed in extracting data from the database. In query processing, it takes various steps for fetching the data from the database. The steps involved are:</a:t>
            </a:r>
          </a:p>
          <a:p>
            <a:r>
              <a:rPr lang="en-IN" dirty="0"/>
              <a:t>Parsing and translation</a:t>
            </a:r>
          </a:p>
          <a:p>
            <a:r>
              <a:rPr lang="en-IN" dirty="0"/>
              <a:t>Optimization</a:t>
            </a:r>
          </a:p>
          <a:p>
            <a:r>
              <a:rPr lang="en-IN" dirty="0"/>
              <a:t>Evaluation</a:t>
            </a:r>
          </a:p>
          <a:p>
            <a:endParaRPr lang="en-IN" dirty="0"/>
          </a:p>
        </p:txBody>
      </p:sp>
    </p:spTree>
    <p:extLst>
      <p:ext uri="{BB962C8B-B14F-4D97-AF65-F5344CB8AC3E}">
        <p14:creationId xmlns:p14="http://schemas.microsoft.com/office/powerpoint/2010/main" val="3267501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query processing works in the following way:</a:t>
            </a:r>
          </a:p>
        </p:txBody>
      </p:sp>
      <p:sp>
        <p:nvSpPr>
          <p:cNvPr id="3" name="Content Placeholder 2"/>
          <p:cNvSpPr>
            <a:spLocks noGrp="1"/>
          </p:cNvSpPr>
          <p:nvPr>
            <p:ph idx="1"/>
          </p:nvPr>
        </p:nvSpPr>
        <p:spPr/>
        <p:txBody>
          <a:bodyPr>
            <a:normAutofit fontScale="77500" lnSpcReduction="20000"/>
          </a:bodyPr>
          <a:lstStyle/>
          <a:p>
            <a:r>
              <a:rPr lang="en-IN" dirty="0"/>
              <a:t>Parsing and Translation</a:t>
            </a:r>
          </a:p>
          <a:p>
            <a:r>
              <a:rPr lang="en-IN" dirty="0"/>
              <a:t>As query processing includes certain activities for data retrieval</a:t>
            </a:r>
            <a:r>
              <a:rPr lang="en-IN" dirty="0" smtClean="0"/>
              <a:t>.</a:t>
            </a:r>
          </a:p>
          <a:p>
            <a:r>
              <a:rPr lang="en-IN" dirty="0" smtClean="0"/>
              <a:t>Initially</a:t>
            </a:r>
            <a:r>
              <a:rPr lang="en-IN" dirty="0"/>
              <a:t>, the given user queries get translated in high-level database languages such as SQL. </a:t>
            </a:r>
            <a:endParaRPr lang="en-IN" dirty="0" smtClean="0"/>
          </a:p>
          <a:p>
            <a:r>
              <a:rPr lang="en-IN" dirty="0" smtClean="0"/>
              <a:t>It </a:t>
            </a:r>
            <a:r>
              <a:rPr lang="en-IN" dirty="0"/>
              <a:t>gets translated into expressions that can be further used at the physical level of the file system. </a:t>
            </a:r>
            <a:endParaRPr lang="en-IN" dirty="0" smtClean="0"/>
          </a:p>
          <a:p>
            <a:r>
              <a:rPr lang="en-IN" dirty="0" smtClean="0"/>
              <a:t>After </a:t>
            </a:r>
            <a:r>
              <a:rPr lang="en-IN" dirty="0"/>
              <a:t>this, the actual evaluation of the queries and a variety of query -optimizing transformations and takes place. </a:t>
            </a:r>
            <a:endParaRPr lang="en-IN" dirty="0" smtClean="0"/>
          </a:p>
          <a:p>
            <a:r>
              <a:rPr lang="en-IN" dirty="0" smtClean="0"/>
              <a:t>Thus </a:t>
            </a:r>
            <a:r>
              <a:rPr lang="en-IN" dirty="0"/>
              <a:t>before processing a query, a computer system needs to translate the query into a human-readable and understandable language. </a:t>
            </a:r>
            <a:endParaRPr lang="en-IN" dirty="0" smtClean="0"/>
          </a:p>
        </p:txBody>
      </p:sp>
    </p:spTree>
    <p:extLst>
      <p:ext uri="{BB962C8B-B14F-4D97-AF65-F5344CB8AC3E}">
        <p14:creationId xmlns:p14="http://schemas.microsoft.com/office/powerpoint/2010/main" val="1479065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IN" dirty="0"/>
              <a:t>Consequently, SQL or Structured Query Language is the best suitable choice for humans. But, it is not perfectly suitable for the internal representation of the query to the system.</a:t>
            </a:r>
          </a:p>
          <a:p>
            <a:r>
              <a:rPr lang="en-IN" dirty="0"/>
              <a:t>Relational algebra is well suited for the internal representation of a query. The translation process in query processing is similar to the parser of a query.</a:t>
            </a:r>
          </a:p>
          <a:p>
            <a:r>
              <a:rPr lang="en-IN" dirty="0"/>
              <a:t>When a user executes any query, for generating the internal form of the query, the parser in the system checks the syntax of the query, verifies the name of the relation in the database, the tuple, and finally the required attribute value.</a:t>
            </a:r>
          </a:p>
          <a:p>
            <a:r>
              <a:rPr lang="en-IN" dirty="0"/>
              <a:t>The parser creates a tree of the query, known as </a:t>
            </a:r>
            <a:r>
              <a:rPr lang="en-IN" sz="3800" b="1" dirty="0"/>
              <a:t>'parse-tree.'</a:t>
            </a:r>
            <a:r>
              <a:rPr lang="en-IN" dirty="0"/>
              <a:t> Further, translate it into the form of relational algebra. With this, it evenly replaces all the use of the views when used in the query.</a:t>
            </a:r>
          </a:p>
          <a:p>
            <a:r>
              <a:rPr lang="en-IN" dirty="0"/>
              <a:t>Thus, we can understand the working of a query processing in the below-described diagram</a:t>
            </a:r>
            <a:r>
              <a:rPr lang="en-IN" dirty="0" smtClean="0"/>
              <a:t>:</a:t>
            </a:r>
            <a:endParaRPr lang="en-IN" dirty="0"/>
          </a:p>
        </p:txBody>
      </p:sp>
    </p:spTree>
    <p:extLst>
      <p:ext uri="{BB962C8B-B14F-4D97-AF65-F5344CB8AC3E}">
        <p14:creationId xmlns:p14="http://schemas.microsoft.com/office/powerpoint/2010/main" val="37495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a KEY</a:t>
            </a:r>
            <a:r>
              <a:rPr lang="en-IN" b="1"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a:t>
            </a:r>
            <a:r>
              <a:rPr lang="en-IN" dirty="0"/>
              <a:t>KEY is a value used to identify a record in a table uniquely</a:t>
            </a:r>
            <a:r>
              <a:rPr lang="en-IN" dirty="0" smtClean="0"/>
              <a:t>.</a:t>
            </a:r>
          </a:p>
          <a:p>
            <a:r>
              <a:rPr lang="en-IN" dirty="0" smtClean="0"/>
              <a:t>A </a:t>
            </a:r>
            <a:r>
              <a:rPr lang="en-IN" dirty="0"/>
              <a:t>KEY could be a single column or combination of multiple columns</a:t>
            </a:r>
          </a:p>
          <a:p>
            <a:pPr marL="0" indent="0">
              <a:buNone/>
            </a:pPr>
            <a:r>
              <a:rPr lang="en-IN" dirty="0" smtClean="0"/>
              <a:t>[Note</a:t>
            </a:r>
            <a:r>
              <a:rPr lang="en-IN" dirty="0"/>
              <a:t>: Columns in a table that are NOT used to identify a record uniquely are called non-key columns</a:t>
            </a:r>
            <a:r>
              <a:rPr lang="en-IN" dirty="0" smtClean="0"/>
              <a:t>.]</a:t>
            </a:r>
          </a:p>
          <a:p>
            <a:r>
              <a:rPr lang="en-IN" dirty="0"/>
              <a:t>A primary is a single column value used to identify a database record uniquely.</a:t>
            </a:r>
          </a:p>
          <a:p>
            <a:r>
              <a:rPr lang="en-IN" dirty="0"/>
              <a:t>It has following attributes</a:t>
            </a:r>
          </a:p>
          <a:p>
            <a:pPr lvl="1"/>
            <a:r>
              <a:rPr lang="en-IN" dirty="0"/>
              <a:t>A primary key cannot be NULL</a:t>
            </a:r>
          </a:p>
          <a:p>
            <a:pPr lvl="1"/>
            <a:r>
              <a:rPr lang="en-IN" dirty="0"/>
              <a:t>A primary key value must be unique</a:t>
            </a:r>
          </a:p>
          <a:p>
            <a:pPr lvl="1"/>
            <a:r>
              <a:rPr lang="en-IN" dirty="0"/>
              <a:t>The primary key values should rarely be changed</a:t>
            </a:r>
          </a:p>
          <a:p>
            <a:pPr lvl="1"/>
            <a:r>
              <a:rPr lang="en-IN" dirty="0"/>
              <a:t>The primary key must be given a value when a new record is inserted.</a:t>
            </a:r>
          </a:p>
          <a:p>
            <a:endParaRPr lang="en-IN" dirty="0"/>
          </a:p>
          <a:p>
            <a:pPr marL="0" indent="0">
              <a:buNone/>
            </a:pPr>
            <a:endParaRPr lang="en-IN" dirty="0"/>
          </a:p>
        </p:txBody>
      </p:sp>
    </p:spTree>
    <p:extLst>
      <p:ext uri="{BB962C8B-B14F-4D97-AF65-F5344CB8AC3E}">
        <p14:creationId xmlns:p14="http://schemas.microsoft.com/office/powerpoint/2010/main" val="3458179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QUERY PROCESSING</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086600" cy="4580731"/>
          </a:xfrm>
          <a:prstGeom prst="rect">
            <a:avLst/>
          </a:prstGeom>
          <a:noFill/>
          <a:ln>
            <a:noFill/>
          </a:ln>
          <a:effectLst/>
        </p:spPr>
      </p:pic>
    </p:spTree>
    <p:extLst>
      <p:ext uri="{BB962C8B-B14F-4D97-AF65-F5344CB8AC3E}">
        <p14:creationId xmlns:p14="http://schemas.microsoft.com/office/powerpoint/2010/main" val="316413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Lecter</a:t>
            </a:r>
            <a:r>
              <a:rPr lang="en-IN" dirty="0" smtClean="0"/>
              <a:t> on 3/3/21 16 stud present</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76400"/>
            <a:ext cx="8686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178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IN" dirty="0"/>
              <a:t>Suppose a user executes a query. As we have learned that there are various methods of extracting the data from the database</a:t>
            </a:r>
            <a:r>
              <a:rPr lang="en-IN" dirty="0" smtClean="0"/>
              <a:t>.</a:t>
            </a:r>
          </a:p>
          <a:p>
            <a:r>
              <a:rPr lang="en-IN" dirty="0" smtClean="0"/>
              <a:t>In </a:t>
            </a:r>
            <a:r>
              <a:rPr lang="en-IN" dirty="0"/>
              <a:t>SQL, a user wants to fetch the records of the employees whose salary is greater than or equal to 10000. For doing this, the following query is undertaken:</a:t>
            </a:r>
          </a:p>
          <a:p>
            <a:r>
              <a:rPr lang="en-IN" b="1" dirty="0"/>
              <a:t>select </a:t>
            </a:r>
            <a:r>
              <a:rPr lang="en-IN" b="1" dirty="0" err="1"/>
              <a:t>emp_name</a:t>
            </a:r>
            <a:r>
              <a:rPr lang="en-IN" b="1" dirty="0"/>
              <a:t> from Employee where salary&gt;10000;</a:t>
            </a:r>
            <a:endParaRPr lang="en-IN" dirty="0"/>
          </a:p>
          <a:p>
            <a:r>
              <a:rPr lang="en-IN" dirty="0"/>
              <a:t>Thus, to make the system understand the user query, it needs to be translated in the form of relational algebra. We can bring this query in the relational algebra form as:</a:t>
            </a:r>
          </a:p>
          <a:p>
            <a:r>
              <a:rPr lang="en-IN" b="1" dirty="0" err="1"/>
              <a:t>σ</a:t>
            </a:r>
            <a:r>
              <a:rPr lang="en-IN" b="1" baseline="-25000" dirty="0" err="1"/>
              <a:t>salary</a:t>
            </a:r>
            <a:r>
              <a:rPr lang="en-IN" b="1" baseline="-25000" dirty="0"/>
              <a:t>&gt;10000</a:t>
            </a:r>
            <a:r>
              <a:rPr lang="en-IN" b="1" dirty="0"/>
              <a:t> (π</a:t>
            </a:r>
            <a:r>
              <a:rPr lang="en-IN" b="1" baseline="-25000" dirty="0"/>
              <a:t>salary</a:t>
            </a:r>
            <a:r>
              <a:rPr lang="en-IN" b="1" dirty="0"/>
              <a:t> (Employee))</a:t>
            </a:r>
            <a:endParaRPr lang="en-IN" dirty="0"/>
          </a:p>
          <a:p>
            <a:r>
              <a:rPr lang="en-IN" b="1" dirty="0"/>
              <a:t>π</a:t>
            </a:r>
            <a:r>
              <a:rPr lang="en-IN" b="1" baseline="-25000" dirty="0"/>
              <a:t>salary</a:t>
            </a:r>
            <a:r>
              <a:rPr lang="en-IN" b="1" dirty="0"/>
              <a:t> (</a:t>
            </a:r>
            <a:r>
              <a:rPr lang="en-IN" b="1" dirty="0" err="1"/>
              <a:t>σ</a:t>
            </a:r>
            <a:r>
              <a:rPr lang="en-IN" b="1" baseline="-25000" dirty="0" err="1"/>
              <a:t>salary</a:t>
            </a:r>
            <a:r>
              <a:rPr lang="en-IN" b="1" baseline="-25000" dirty="0"/>
              <a:t>&gt;10000</a:t>
            </a:r>
            <a:r>
              <a:rPr lang="en-IN" b="1" dirty="0"/>
              <a:t> (Employee))</a:t>
            </a:r>
            <a:endParaRPr lang="en-IN" dirty="0"/>
          </a:p>
          <a:p>
            <a:r>
              <a:rPr lang="en-IN" dirty="0"/>
              <a:t>After translating the given query, we can execute each relational algebra operation by using different algorithms. So, in this way, a query processing begins its working.</a:t>
            </a:r>
          </a:p>
          <a:p>
            <a:endParaRPr lang="en-IN" dirty="0"/>
          </a:p>
        </p:txBody>
      </p:sp>
    </p:spTree>
    <p:extLst>
      <p:ext uri="{BB962C8B-B14F-4D97-AF65-F5344CB8AC3E}">
        <p14:creationId xmlns:p14="http://schemas.microsoft.com/office/powerpoint/2010/main" val="2160493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Evaluation</a:t>
            </a:r>
            <a:br>
              <a:rPr lang="en-IN" dirty="0"/>
            </a:br>
            <a:endParaRPr lang="en-IN"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r>
              <a:rPr lang="en-IN" dirty="0" smtClean="0"/>
              <a:t>For </a:t>
            </a:r>
            <a:r>
              <a:rPr lang="en-IN" dirty="0"/>
              <a:t>this, with addition to the relational algebra translation, it is required to annotate the translated relational algebra expression with the instructions used for specifying and evaluating each operation. Thus, after translating the user query, the system executes a query evaluation plan.</a:t>
            </a:r>
          </a:p>
          <a:p>
            <a:pPr marL="0" indent="0">
              <a:buNone/>
            </a:pPr>
            <a:r>
              <a:rPr lang="en-IN" sz="3800" b="1" dirty="0"/>
              <a:t>Query Evaluation Plan</a:t>
            </a:r>
          </a:p>
          <a:p>
            <a:r>
              <a:rPr lang="en-IN" dirty="0"/>
              <a:t>In order to fully evaluate a query, the system needs to construct a query evaluation plan.</a:t>
            </a:r>
          </a:p>
          <a:p>
            <a:r>
              <a:rPr lang="en-IN" dirty="0"/>
              <a:t>The annotations in the evaluation plan may refer to the algorithms to be used for the particular index or the specific operations.</a:t>
            </a:r>
          </a:p>
          <a:p>
            <a:r>
              <a:rPr lang="en-IN" dirty="0"/>
              <a:t>Such relational algebra with annotations is referred to as </a:t>
            </a:r>
            <a:r>
              <a:rPr lang="en-IN" b="1" dirty="0"/>
              <a:t>Evaluation Primitives</a:t>
            </a:r>
            <a:r>
              <a:rPr lang="en-IN" dirty="0"/>
              <a:t>. The evaluation primitives carry the instructions needed for the evaluation of the operation.</a:t>
            </a:r>
          </a:p>
          <a:p>
            <a:r>
              <a:rPr lang="en-IN" dirty="0"/>
              <a:t>Thus, a query evaluation plan defines a sequence of primitive operations used for evaluating a query. The query evaluation plan is also referred to as </a:t>
            </a:r>
            <a:r>
              <a:rPr lang="en-IN" b="1" dirty="0"/>
              <a:t>the query execution plan</a:t>
            </a:r>
            <a:r>
              <a:rPr lang="en-IN" dirty="0"/>
              <a:t>.</a:t>
            </a:r>
          </a:p>
          <a:p>
            <a:r>
              <a:rPr lang="en-IN" dirty="0"/>
              <a:t>A </a:t>
            </a:r>
            <a:r>
              <a:rPr lang="en-IN" b="1" dirty="0"/>
              <a:t>query execution engine</a:t>
            </a:r>
            <a:r>
              <a:rPr lang="en-IN" dirty="0"/>
              <a:t> is responsible for generating the output of the given query. It takes the query execution plan, executes it, and finally makes the output for the user query.</a:t>
            </a:r>
          </a:p>
          <a:p>
            <a:pPr marL="0" indent="0">
              <a:buNone/>
            </a:pPr>
            <a:endParaRPr lang="en-IN" dirty="0"/>
          </a:p>
        </p:txBody>
      </p:sp>
    </p:spTree>
    <p:extLst>
      <p:ext uri="{BB962C8B-B14F-4D97-AF65-F5344CB8AC3E}">
        <p14:creationId xmlns:p14="http://schemas.microsoft.com/office/powerpoint/2010/main" val="377157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Optimization</a:t>
            </a:r>
            <a:br>
              <a:rPr lang="en-IN" dirty="0"/>
            </a:br>
            <a:endParaRPr lang="en-IN"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IN" dirty="0" smtClean="0"/>
              <a:t>The </a:t>
            </a:r>
            <a:r>
              <a:rPr lang="en-IN" dirty="0"/>
              <a:t>cost of the query evaluation can vary for different types of queries. Although the system is responsible for constructing the evaluation plan, the user does need not to write their query efficiently.</a:t>
            </a:r>
          </a:p>
          <a:p>
            <a:r>
              <a:rPr lang="en-IN" dirty="0"/>
              <a:t>Usually, a database system generates an efficient query evaluation plan, which minimizes its cost. This type of task performed by the database system and is known as Query Optimization.</a:t>
            </a:r>
          </a:p>
          <a:p>
            <a:r>
              <a:rPr lang="en-IN" dirty="0"/>
              <a:t>For optimizing a query, the query optimizer should have an estimated cost analysis of each operation. It is because the overall operation cost depends on the memory allocations to several operations, execution costs, and so on.</a:t>
            </a:r>
          </a:p>
          <a:p>
            <a:r>
              <a:rPr lang="en-IN" dirty="0"/>
              <a:t>Finally, after selecting an evaluation plan, the system evaluates the query and produces the output of the query.</a:t>
            </a:r>
          </a:p>
        </p:txBody>
      </p:sp>
    </p:spTree>
    <p:extLst>
      <p:ext uri="{BB962C8B-B14F-4D97-AF65-F5344CB8AC3E}">
        <p14:creationId xmlns:p14="http://schemas.microsoft.com/office/powerpoint/2010/main" val="252633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Estimating Query Cost</a:t>
            </a:r>
          </a:p>
        </p:txBody>
      </p:sp>
      <p:sp>
        <p:nvSpPr>
          <p:cNvPr id="3" name="Content Placeholder 2"/>
          <p:cNvSpPr>
            <a:spLocks noGrp="1"/>
          </p:cNvSpPr>
          <p:nvPr>
            <p:ph idx="1"/>
          </p:nvPr>
        </p:nvSpPr>
        <p:spPr/>
        <p:txBody>
          <a:bodyPr>
            <a:normAutofit fontScale="70000" lnSpcReduction="20000"/>
          </a:bodyPr>
          <a:lstStyle/>
          <a:p>
            <a:r>
              <a:rPr lang="en-IN" dirty="0" smtClean="0"/>
              <a:t>Once </a:t>
            </a:r>
            <a:r>
              <a:rPr lang="en-IN" dirty="0"/>
              <a:t>we understood about Query processing steps and evaluation plan. </a:t>
            </a:r>
            <a:endParaRPr lang="en-IN" dirty="0" smtClean="0"/>
          </a:p>
          <a:p>
            <a:r>
              <a:rPr lang="en-IN" dirty="0" smtClean="0"/>
              <a:t>A system </a:t>
            </a:r>
            <a:r>
              <a:rPr lang="en-IN" dirty="0"/>
              <a:t>can create multiple plans for a query, the chosen method should be the best of all. </a:t>
            </a:r>
            <a:endParaRPr lang="en-IN" dirty="0" smtClean="0"/>
          </a:p>
          <a:p>
            <a:r>
              <a:rPr lang="en-IN" dirty="0" smtClean="0"/>
              <a:t>It </a:t>
            </a:r>
            <a:r>
              <a:rPr lang="en-IN" dirty="0"/>
              <a:t>can be done by comparing each possible plan in terms of their estimated cost. </a:t>
            </a:r>
            <a:endParaRPr lang="en-IN" dirty="0" smtClean="0"/>
          </a:p>
          <a:p>
            <a:pPr lvl="1"/>
            <a:r>
              <a:rPr lang="en-IN" dirty="0" smtClean="0"/>
              <a:t>For </a:t>
            </a:r>
            <a:r>
              <a:rPr lang="en-IN" dirty="0"/>
              <a:t>calculating the net estimated cost of any plan, the cost of each operation within a plan should be determined and combined to get the net estimated cost of the query evaluation plan.</a:t>
            </a:r>
          </a:p>
          <a:p>
            <a:r>
              <a:rPr lang="en-IN" dirty="0"/>
              <a:t>The cost estimation of a query evaluation plan is calculated in terms of various resources that include:</a:t>
            </a:r>
          </a:p>
          <a:p>
            <a:pPr lvl="1"/>
            <a:r>
              <a:rPr lang="en-IN" dirty="0"/>
              <a:t>Number of disk accesses</a:t>
            </a:r>
          </a:p>
          <a:p>
            <a:pPr lvl="1"/>
            <a:r>
              <a:rPr lang="en-IN" dirty="0"/>
              <a:t>Execution time taken by the CPU to execute a query</a:t>
            </a:r>
          </a:p>
          <a:p>
            <a:pPr lvl="1"/>
            <a:r>
              <a:rPr lang="en-IN" dirty="0"/>
              <a:t>Communication costs in distributed or parallel database systems.</a:t>
            </a:r>
          </a:p>
          <a:p>
            <a:endParaRPr lang="en-IN" dirty="0"/>
          </a:p>
        </p:txBody>
      </p:sp>
    </p:spTree>
    <p:extLst>
      <p:ext uri="{BB962C8B-B14F-4D97-AF65-F5344CB8AC3E}">
        <p14:creationId xmlns:p14="http://schemas.microsoft.com/office/powerpoint/2010/main" val="3337960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IN" dirty="0"/>
              <a:t>To estimate the cost of a query evaluation plan, we use the number of blocks transferred from the disk, and the number of disks seeks. </a:t>
            </a:r>
            <a:endParaRPr lang="en-IN" dirty="0" smtClean="0"/>
          </a:p>
          <a:p>
            <a:r>
              <a:rPr lang="en-IN" dirty="0" smtClean="0"/>
              <a:t>Suppose </a:t>
            </a:r>
            <a:r>
              <a:rPr lang="en-IN" dirty="0"/>
              <a:t>the disk has an average block access time of </a:t>
            </a:r>
            <a:r>
              <a:rPr lang="en-IN" dirty="0" err="1"/>
              <a:t>t</a:t>
            </a:r>
            <a:r>
              <a:rPr lang="en-IN" baseline="-25000" dirty="0" err="1"/>
              <a:t>s</a:t>
            </a:r>
            <a:r>
              <a:rPr lang="en-IN" dirty="0"/>
              <a:t> seconds and takes an average of </a:t>
            </a:r>
            <a:r>
              <a:rPr lang="en-IN" dirty="0" err="1"/>
              <a:t>t</a:t>
            </a:r>
            <a:r>
              <a:rPr lang="en-IN" baseline="-25000" dirty="0" err="1"/>
              <a:t>T</a:t>
            </a:r>
            <a:r>
              <a:rPr lang="en-IN" dirty="0"/>
              <a:t> seconds to transfer x data blocks. </a:t>
            </a:r>
            <a:endParaRPr lang="en-IN" dirty="0" smtClean="0"/>
          </a:p>
          <a:p>
            <a:r>
              <a:rPr lang="en-IN" dirty="0" smtClean="0"/>
              <a:t>The </a:t>
            </a:r>
            <a:r>
              <a:rPr lang="en-IN" dirty="0"/>
              <a:t>block access time is the sum of disk seeks time and rotational latency. It performs S seeks than the time taken will be </a:t>
            </a:r>
            <a:r>
              <a:rPr lang="en-IN" b="1" dirty="0"/>
              <a:t>b*</a:t>
            </a:r>
            <a:r>
              <a:rPr lang="en-IN" b="1" dirty="0" err="1"/>
              <a:t>t</a:t>
            </a:r>
            <a:r>
              <a:rPr lang="en-IN" b="1" baseline="-25000" dirty="0" err="1"/>
              <a:t>T</a:t>
            </a:r>
            <a:r>
              <a:rPr lang="en-IN" b="1" dirty="0"/>
              <a:t> + S*</a:t>
            </a:r>
            <a:r>
              <a:rPr lang="en-IN" b="1" dirty="0" err="1"/>
              <a:t>t</a:t>
            </a:r>
            <a:r>
              <a:rPr lang="en-IN" b="1" baseline="-25000" dirty="0" err="1"/>
              <a:t>S</a:t>
            </a:r>
            <a:r>
              <a:rPr lang="en-IN" dirty="0"/>
              <a:t> seconds. </a:t>
            </a:r>
            <a:endParaRPr lang="en-IN" dirty="0" smtClean="0"/>
          </a:p>
          <a:p>
            <a:pPr lvl="1"/>
            <a:r>
              <a:rPr lang="en-IN" dirty="0" smtClean="0"/>
              <a:t>If </a:t>
            </a:r>
            <a:r>
              <a:rPr lang="en-IN" dirty="0" err="1"/>
              <a:t>t</a:t>
            </a:r>
            <a:r>
              <a:rPr lang="en-IN" baseline="-25000" dirty="0" err="1"/>
              <a:t>T</a:t>
            </a:r>
            <a:r>
              <a:rPr lang="en-IN" dirty="0"/>
              <a:t>=0.1 </a:t>
            </a:r>
            <a:r>
              <a:rPr lang="en-IN" dirty="0" err="1"/>
              <a:t>ms</a:t>
            </a:r>
            <a:r>
              <a:rPr lang="en-IN" dirty="0"/>
              <a:t>, </a:t>
            </a:r>
            <a:r>
              <a:rPr lang="en-IN" dirty="0" err="1"/>
              <a:t>t</a:t>
            </a:r>
            <a:r>
              <a:rPr lang="en-IN" baseline="-25000" dirty="0" err="1"/>
              <a:t>S</a:t>
            </a:r>
            <a:r>
              <a:rPr lang="en-IN" dirty="0"/>
              <a:t> =4 </a:t>
            </a:r>
            <a:r>
              <a:rPr lang="en-IN" dirty="0" err="1"/>
              <a:t>ms</a:t>
            </a:r>
            <a:r>
              <a:rPr lang="en-IN" dirty="0"/>
              <a:t>, the block size is 4 KB, and its transfer rate is 40 MB per second. With this, we can easily calculate the estimated cost of the given query evaluation plan.</a:t>
            </a:r>
          </a:p>
          <a:p>
            <a:r>
              <a:rPr lang="en-IN" dirty="0"/>
              <a:t>Generally, for estimating the cost, we consider the worst case that could happen. </a:t>
            </a:r>
            <a:endParaRPr lang="en-IN" dirty="0" smtClean="0"/>
          </a:p>
          <a:p>
            <a:r>
              <a:rPr lang="en-IN" dirty="0" smtClean="0"/>
              <a:t>The </a:t>
            </a:r>
            <a:r>
              <a:rPr lang="en-IN" dirty="0"/>
              <a:t>users assume that initially, the data is read from the disk only. But there must be a chance that the information is already present in the main memory. </a:t>
            </a:r>
            <a:endParaRPr lang="en-IN" dirty="0" smtClean="0"/>
          </a:p>
          <a:p>
            <a:pPr lvl="1"/>
            <a:r>
              <a:rPr lang="en-IN" dirty="0" smtClean="0"/>
              <a:t>However</a:t>
            </a:r>
            <a:r>
              <a:rPr lang="en-IN" dirty="0"/>
              <a:t>, the users usually ignore this effect, and due to this, the actual cost of execution comes out less than the estimated value.</a:t>
            </a:r>
          </a:p>
          <a:p>
            <a:r>
              <a:rPr lang="en-IN" dirty="0"/>
              <a:t>The response time, i.e., the time required to execute the plan, could be used for estimating the cost of the query evaluation plan</a:t>
            </a:r>
            <a:r>
              <a:rPr lang="en-IN" dirty="0" smtClean="0"/>
              <a:t>.</a:t>
            </a:r>
          </a:p>
          <a:p>
            <a:r>
              <a:rPr lang="en-IN" dirty="0" smtClean="0"/>
              <a:t> </a:t>
            </a:r>
            <a:r>
              <a:rPr lang="en-IN" dirty="0"/>
              <a:t>But due to the following reasons, it becomes difficult to calculate the response time without actually executing the query evaluation plan:</a:t>
            </a:r>
          </a:p>
          <a:p>
            <a:endParaRPr lang="en-IN" dirty="0"/>
          </a:p>
        </p:txBody>
      </p:sp>
    </p:spTree>
    <p:extLst>
      <p:ext uri="{BB962C8B-B14F-4D97-AF65-F5344CB8AC3E}">
        <p14:creationId xmlns:p14="http://schemas.microsoft.com/office/powerpoint/2010/main" val="2725226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IN" dirty="0"/>
              <a:t>When the query begins its execution, the response time becomes dependent on the contents stored in the buffer. </a:t>
            </a:r>
            <a:endParaRPr lang="en-IN" dirty="0" smtClean="0"/>
          </a:p>
          <a:p>
            <a:r>
              <a:rPr lang="en-IN" dirty="0" smtClean="0"/>
              <a:t>But </a:t>
            </a:r>
            <a:r>
              <a:rPr lang="en-IN" dirty="0"/>
              <a:t>this information is difficult to retrieve when the query is in optimized mode, or it is not available also.</a:t>
            </a:r>
          </a:p>
          <a:p>
            <a:r>
              <a:rPr lang="en-IN" dirty="0"/>
              <a:t>When a system with multiple disks is present, the response time depends on an interrogation that in "what way accesses are distributed among the disks?". </a:t>
            </a:r>
            <a:endParaRPr lang="en-IN" dirty="0" smtClean="0"/>
          </a:p>
          <a:p>
            <a:r>
              <a:rPr lang="en-IN" dirty="0" smtClean="0"/>
              <a:t>It </a:t>
            </a:r>
            <a:r>
              <a:rPr lang="en-IN" dirty="0"/>
              <a:t>is difficult to estimate without having detailed knowledge of the data layout present over the disk.</a:t>
            </a:r>
          </a:p>
          <a:p>
            <a:r>
              <a:rPr lang="en-IN" dirty="0"/>
              <a:t>Consequently, instead of minimizing the response time for any query evaluation plan, the optimizers finds it better to reduce the total </a:t>
            </a:r>
            <a:r>
              <a:rPr lang="en-IN" b="1" dirty="0"/>
              <a:t>resource consumption</a:t>
            </a:r>
            <a:r>
              <a:rPr lang="en-IN" dirty="0"/>
              <a:t> of the query plan</a:t>
            </a:r>
            <a:r>
              <a:rPr lang="en-IN" dirty="0" smtClean="0"/>
              <a:t>.</a:t>
            </a:r>
          </a:p>
          <a:p>
            <a:r>
              <a:rPr lang="en-IN" dirty="0" smtClean="0"/>
              <a:t>Thus </a:t>
            </a:r>
            <a:r>
              <a:rPr lang="en-IN" dirty="0"/>
              <a:t>to estimate the cost of a query evaluation plan, it is good to minimize the resources used for accessing the disk or use of the extra resources.</a:t>
            </a:r>
          </a:p>
          <a:p>
            <a:endParaRPr lang="en-IN" dirty="0"/>
          </a:p>
        </p:txBody>
      </p:sp>
    </p:spTree>
    <p:extLst>
      <p:ext uri="{BB962C8B-B14F-4D97-AF65-F5344CB8AC3E}">
        <p14:creationId xmlns:p14="http://schemas.microsoft.com/office/powerpoint/2010/main" val="38661107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77500" lnSpcReduction="20000"/>
          </a:bodyPr>
          <a:lstStyle/>
          <a:p>
            <a:r>
              <a:rPr lang="en-US" dirty="0"/>
              <a:t>The term </a:t>
            </a:r>
            <a:r>
              <a:rPr lang="en-US" i="1" dirty="0"/>
              <a:t>optimization is actually a </a:t>
            </a:r>
            <a:r>
              <a:rPr lang="en-US" i="1" dirty="0" smtClean="0"/>
              <a:t>misnomer( Wrong def)  </a:t>
            </a:r>
            <a:r>
              <a:rPr lang="en-US" i="1" dirty="0"/>
              <a:t>because in some cases the chosen </a:t>
            </a:r>
            <a:r>
              <a:rPr lang="en-US" i="1" dirty="0" smtClean="0"/>
              <a:t>execution </a:t>
            </a:r>
            <a:r>
              <a:rPr lang="en-US" dirty="0" smtClean="0"/>
              <a:t>plan </a:t>
            </a:r>
            <a:r>
              <a:rPr lang="en-US" dirty="0"/>
              <a:t>is not the optimal (or absolute best) strategy—it is just a </a:t>
            </a:r>
            <a:r>
              <a:rPr lang="en-US" i="1" dirty="0"/>
              <a:t>reasonably </a:t>
            </a:r>
            <a:r>
              <a:rPr lang="en-US" i="1" dirty="0" smtClean="0"/>
              <a:t>efficient strategy </a:t>
            </a:r>
            <a:r>
              <a:rPr lang="en-US" i="1" dirty="0"/>
              <a:t>for executing the query. </a:t>
            </a:r>
            <a:endParaRPr lang="en-US" i="1" dirty="0" smtClean="0"/>
          </a:p>
          <a:p>
            <a:r>
              <a:rPr lang="en-US" i="1" dirty="0" smtClean="0"/>
              <a:t>Finding </a:t>
            </a:r>
            <a:r>
              <a:rPr lang="en-US" i="1" dirty="0"/>
              <a:t>the optimal strategy is usually </a:t>
            </a:r>
            <a:r>
              <a:rPr lang="en-US" i="1" dirty="0" smtClean="0"/>
              <a:t>too </a:t>
            </a:r>
            <a:r>
              <a:rPr lang="en-US" dirty="0" smtClean="0"/>
              <a:t>time-consuming—except </a:t>
            </a:r>
            <a:r>
              <a:rPr lang="en-US" dirty="0"/>
              <a:t>for the simplest of queries</a:t>
            </a:r>
            <a:r>
              <a:rPr lang="en-US" dirty="0" smtClean="0"/>
              <a:t>.</a:t>
            </a:r>
          </a:p>
          <a:p>
            <a:r>
              <a:rPr lang="en-US" dirty="0" smtClean="0"/>
              <a:t> </a:t>
            </a:r>
            <a:r>
              <a:rPr lang="en-US" dirty="0"/>
              <a:t>In addition, trying to find </a:t>
            </a:r>
            <a:r>
              <a:rPr lang="en-US" dirty="0" smtClean="0"/>
              <a:t>the optimal </a:t>
            </a:r>
            <a:r>
              <a:rPr lang="en-US" dirty="0"/>
              <a:t>query execution strategy may require detailed information on how the </a:t>
            </a:r>
            <a:r>
              <a:rPr lang="en-US" dirty="0" smtClean="0"/>
              <a:t>files are </a:t>
            </a:r>
            <a:r>
              <a:rPr lang="en-US" dirty="0"/>
              <a:t>implemented and even on the contents of the files—information that may </a:t>
            </a:r>
            <a:r>
              <a:rPr lang="en-US" dirty="0" smtClean="0"/>
              <a:t>not be </a:t>
            </a:r>
            <a:r>
              <a:rPr lang="en-US" dirty="0"/>
              <a:t>fully available in the DBMS catalog. </a:t>
            </a:r>
            <a:endParaRPr lang="en-US" dirty="0" smtClean="0"/>
          </a:p>
          <a:p>
            <a:r>
              <a:rPr lang="en-US" dirty="0" smtClean="0"/>
              <a:t>Hence</a:t>
            </a:r>
            <a:r>
              <a:rPr lang="en-US" dirty="0"/>
              <a:t>, </a:t>
            </a:r>
            <a:r>
              <a:rPr lang="en-US" i="1" dirty="0"/>
              <a:t>planning of a good execution </a:t>
            </a:r>
            <a:r>
              <a:rPr lang="en-US" i="1" dirty="0" smtClean="0"/>
              <a:t>strategy </a:t>
            </a:r>
            <a:r>
              <a:rPr lang="en-US" dirty="0" smtClean="0"/>
              <a:t>may </a:t>
            </a:r>
            <a:r>
              <a:rPr lang="en-US" dirty="0"/>
              <a:t>be a more accurate description than </a:t>
            </a:r>
            <a:r>
              <a:rPr lang="en-US" i="1" dirty="0"/>
              <a:t>query optimization.</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lstStyle/>
          <a:p>
            <a:r>
              <a:rPr lang="en-US" i="1" dirty="0"/>
              <a:t>planning of a good execution strategy</a:t>
            </a:r>
          </a:p>
          <a:p>
            <a:r>
              <a:rPr lang="en-US" dirty="0"/>
              <a:t>may be a more accurate description than </a:t>
            </a:r>
            <a:r>
              <a:rPr lang="en-US" i="1" dirty="0"/>
              <a:t>query optimization</a:t>
            </a:r>
            <a:r>
              <a:rPr lang="en-US" i="1" dirty="0" smtClean="0"/>
              <a:t>. </a:t>
            </a:r>
          </a:p>
          <a:p>
            <a:r>
              <a:rPr lang="en-US" i="1" dirty="0" smtClean="0"/>
              <a:t>As the availability of data in </a:t>
            </a:r>
            <a:r>
              <a:rPr lang="en-US" i="1" dirty="0" err="1" smtClean="0"/>
              <a:t>dbms</a:t>
            </a:r>
            <a:r>
              <a:rPr lang="en-US" i="1" dirty="0" smtClean="0"/>
              <a:t> </a:t>
            </a:r>
          </a:p>
          <a:p>
            <a:r>
              <a:rPr lang="en-US" dirty="0" smtClean="0"/>
              <a:t>Finding </a:t>
            </a:r>
            <a:r>
              <a:rPr lang="en-US" dirty="0"/>
              <a:t>the optimal strategy is usually </a:t>
            </a:r>
            <a:r>
              <a:rPr lang="en-US" dirty="0" smtClean="0"/>
              <a:t>too time-consuming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Composite Key?</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A </a:t>
            </a:r>
            <a:r>
              <a:rPr lang="en-IN" dirty="0"/>
              <a:t>composite key is a primary key composed of multiple columns used to identify a record uniquely</a:t>
            </a:r>
          </a:p>
          <a:p>
            <a:r>
              <a:rPr lang="en-IN" dirty="0"/>
              <a:t>In our database, we have two people with the same name </a:t>
            </a:r>
            <a:r>
              <a:rPr lang="en-IN" dirty="0" smtClean="0"/>
              <a:t> Saurabh, Nikhil but </a:t>
            </a:r>
            <a:r>
              <a:rPr lang="en-IN" dirty="0"/>
              <a:t>they live in different </a:t>
            </a:r>
            <a:r>
              <a:rPr lang="en-IN" dirty="0" smtClean="0"/>
              <a:t>places and different surnames</a:t>
            </a:r>
            <a:endParaRPr lang="en-IN" dirty="0"/>
          </a:p>
          <a:p>
            <a:r>
              <a:rPr lang="en-IN" dirty="0"/>
              <a:t>Hence, we require both </a:t>
            </a:r>
            <a:r>
              <a:rPr lang="en-IN" dirty="0" err="1" smtClean="0"/>
              <a:t>Fnm,mnm,lnm</a:t>
            </a:r>
            <a:r>
              <a:rPr lang="en-IN" dirty="0" smtClean="0"/>
              <a:t> Name </a:t>
            </a:r>
            <a:r>
              <a:rPr lang="en-IN" dirty="0"/>
              <a:t>and Address to identify a record uniquely. That is a composite key.</a:t>
            </a:r>
          </a:p>
          <a:p>
            <a:pPr marL="0" indent="0">
              <a:buNone/>
            </a:pPr>
            <a:r>
              <a:rPr lang="en-IN" dirty="0"/>
              <a:t/>
            </a:r>
            <a:br>
              <a:rPr lang="en-IN" dirty="0"/>
            </a:br>
            <a:endParaRPr lang="en-IN" dirty="0"/>
          </a:p>
        </p:txBody>
      </p:sp>
    </p:spTree>
    <p:extLst>
      <p:ext uri="{BB962C8B-B14F-4D97-AF65-F5344CB8AC3E}">
        <p14:creationId xmlns:p14="http://schemas.microsoft.com/office/powerpoint/2010/main" val="22528811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dirty="0"/>
              <a:t>the programmer </a:t>
            </a:r>
            <a:r>
              <a:rPr lang="en-US" dirty="0" smtClean="0"/>
              <a:t>must  choose </a:t>
            </a:r>
            <a:r>
              <a:rPr lang="en-US" dirty="0"/>
              <a:t>the query execution strategy while writing a database program. </a:t>
            </a:r>
            <a:endParaRPr lang="en-US" dirty="0" smtClean="0"/>
          </a:p>
          <a:p>
            <a:r>
              <a:rPr lang="en-US" dirty="0" smtClean="0"/>
              <a:t>If </a:t>
            </a:r>
            <a:r>
              <a:rPr lang="en-US" dirty="0"/>
              <a:t>a </a:t>
            </a:r>
            <a:r>
              <a:rPr lang="en-US" dirty="0" smtClean="0"/>
              <a:t>DBMS provides </a:t>
            </a:r>
            <a:r>
              <a:rPr lang="en-US" dirty="0"/>
              <a:t>only a navigational language, there is </a:t>
            </a:r>
            <a:r>
              <a:rPr lang="en-US" i="1" dirty="0"/>
              <a:t>limited need or </a:t>
            </a:r>
            <a:r>
              <a:rPr lang="en-US" i="1" dirty="0" smtClean="0"/>
              <a:t> opportunity </a:t>
            </a:r>
            <a:r>
              <a:rPr lang="en-US" i="1" dirty="0"/>
              <a:t>for </a:t>
            </a:r>
            <a:r>
              <a:rPr lang="en-US" i="1" dirty="0" smtClean="0"/>
              <a:t>extensive  </a:t>
            </a:r>
            <a:r>
              <a:rPr lang="en-US" dirty="0" smtClean="0"/>
              <a:t>query </a:t>
            </a:r>
            <a:r>
              <a:rPr lang="en-US" dirty="0"/>
              <a:t>optimization by the DBMS</a:t>
            </a:r>
            <a:r>
              <a:rPr lang="en-US" dirty="0" smtClean="0"/>
              <a:t>;</a:t>
            </a:r>
          </a:p>
          <a:p>
            <a:r>
              <a:rPr lang="en-US" dirty="0" smtClean="0"/>
              <a:t>instead</a:t>
            </a:r>
            <a:r>
              <a:rPr lang="en-US" dirty="0"/>
              <a:t>, the programmer is given the </a:t>
            </a:r>
            <a:r>
              <a:rPr lang="en-US" dirty="0" smtClean="0"/>
              <a:t>capability to </a:t>
            </a:r>
            <a:r>
              <a:rPr lang="en-US" dirty="0"/>
              <a:t>choose the query execution strategy</a:t>
            </a:r>
            <a:r>
              <a:rPr lang="en-US" dirty="0" smtClean="0"/>
              <a:t>.</a:t>
            </a:r>
          </a:p>
          <a:p>
            <a:r>
              <a:rPr lang="en-US" dirty="0" smtClean="0"/>
              <a:t>On </a:t>
            </a:r>
            <a:r>
              <a:rPr lang="en-US" dirty="0"/>
              <a:t>the other hand, a high-level </a:t>
            </a:r>
            <a:r>
              <a:rPr lang="en-US" dirty="0" smtClean="0"/>
              <a:t>query language—</a:t>
            </a:r>
          </a:p>
          <a:p>
            <a:pPr lvl="1"/>
            <a:r>
              <a:rPr lang="en-US" dirty="0" smtClean="0"/>
              <a:t>such </a:t>
            </a:r>
            <a:r>
              <a:rPr lang="en-US" dirty="0"/>
              <a:t>as SQL for relational DBMSs (RDBMSs) </a:t>
            </a:r>
            <a:r>
              <a:rPr lang="en-US" dirty="0" smtClean="0"/>
              <a:t>  for </a:t>
            </a:r>
            <a:r>
              <a:rPr lang="en-US" dirty="0"/>
              <a:t>object DBMSs (ODBMSs)—is more declarative in nature </a:t>
            </a:r>
            <a:endParaRPr lang="en-US" dirty="0" smtClean="0"/>
          </a:p>
          <a:p>
            <a:pPr lvl="1"/>
            <a:r>
              <a:rPr lang="en-US" dirty="0" smtClean="0"/>
              <a:t>because </a:t>
            </a:r>
            <a:r>
              <a:rPr lang="en-US" dirty="0"/>
              <a:t>it </a:t>
            </a:r>
            <a:r>
              <a:rPr lang="en-US" dirty="0" smtClean="0"/>
              <a:t>specifies what </a:t>
            </a:r>
            <a:r>
              <a:rPr lang="en-US" dirty="0"/>
              <a:t>the intended results of the query are, </a:t>
            </a:r>
            <a:endParaRPr lang="en-US" dirty="0" smtClean="0"/>
          </a:p>
          <a:p>
            <a:pPr lvl="1"/>
            <a:r>
              <a:rPr lang="en-US" dirty="0" smtClean="0"/>
              <a:t>rather </a:t>
            </a:r>
            <a:r>
              <a:rPr lang="en-US" dirty="0"/>
              <a:t>than identifying the details of </a:t>
            </a:r>
            <a:r>
              <a:rPr lang="en-US" i="1" dirty="0" smtClean="0"/>
              <a:t>how </a:t>
            </a:r>
            <a:r>
              <a:rPr lang="en-US" dirty="0" smtClean="0"/>
              <a:t>the </a:t>
            </a:r>
            <a:r>
              <a:rPr lang="en-US" dirty="0"/>
              <a:t>result should be obtained. </a:t>
            </a:r>
            <a:endParaRPr lang="en-US" dirty="0" smtClean="0"/>
          </a:p>
          <a:p>
            <a:pPr lvl="1"/>
            <a:r>
              <a:rPr lang="en-US" dirty="0" smtClean="0"/>
              <a:t>Query </a:t>
            </a:r>
            <a:r>
              <a:rPr lang="en-US" dirty="0"/>
              <a:t>optimization is thus necessary for queries </a:t>
            </a:r>
            <a:r>
              <a:rPr lang="en-US" dirty="0" smtClean="0"/>
              <a:t>that are </a:t>
            </a:r>
            <a:r>
              <a:rPr lang="en-US" dirty="0"/>
              <a:t>specified in a high-level query language.</a:t>
            </a:r>
          </a:p>
          <a:p>
            <a:r>
              <a:rPr lang="en-US" dirty="0"/>
              <a:t>We will concentrate on describing query optimization in the </a:t>
            </a:r>
            <a:r>
              <a:rPr lang="en-US" i="1" dirty="0"/>
              <a:t>context of an </a:t>
            </a:r>
            <a:r>
              <a:rPr lang="en-US" i="1" dirty="0" smtClean="0"/>
              <a:t>RDBMS  </a:t>
            </a:r>
            <a:r>
              <a:rPr lang="en-US" dirty="0" smtClean="0"/>
              <a:t>because </a:t>
            </a:r>
            <a:r>
              <a:rPr lang="en-US" dirty="0"/>
              <a:t>many of the techniques we describe have also been adapted for other types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 stud present 4/3/21</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7770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37"/>
            <a:ext cx="8229600" cy="5516563"/>
          </a:xfrm>
        </p:spPr>
        <p:txBody>
          <a:bodyPr>
            <a:normAutofit lnSpcReduction="10000"/>
          </a:bodyPr>
          <a:lstStyle/>
          <a:p>
            <a:r>
              <a:rPr lang="en-US" dirty="0"/>
              <a:t>Each DBMS typically has a number of </a:t>
            </a:r>
            <a:r>
              <a:rPr lang="en-US" dirty="0" smtClean="0"/>
              <a:t>general  database </a:t>
            </a:r>
            <a:r>
              <a:rPr lang="en-US" dirty="0"/>
              <a:t>access algorithms that implement relational algebra operations such as</a:t>
            </a:r>
          </a:p>
          <a:p>
            <a:r>
              <a:rPr lang="en-US" dirty="0"/>
              <a:t>SELECT or JOIN </a:t>
            </a:r>
            <a:r>
              <a:rPr lang="en-US" dirty="0" smtClean="0"/>
              <a:t> </a:t>
            </a:r>
            <a:r>
              <a:rPr lang="en-US" dirty="0"/>
              <a:t>or combinations of these operations</a:t>
            </a:r>
            <a:r>
              <a:rPr lang="en-US" dirty="0" smtClean="0"/>
              <a:t>.</a:t>
            </a:r>
          </a:p>
          <a:p>
            <a:r>
              <a:rPr lang="en-US" dirty="0" smtClean="0"/>
              <a:t> </a:t>
            </a:r>
            <a:r>
              <a:rPr lang="en-US" dirty="0"/>
              <a:t>Only </a:t>
            </a:r>
            <a:r>
              <a:rPr lang="en-US" dirty="0" smtClean="0"/>
              <a:t>execution strategies </a:t>
            </a:r>
            <a:r>
              <a:rPr lang="en-US" dirty="0"/>
              <a:t>that can be </a:t>
            </a:r>
            <a:r>
              <a:rPr lang="en-US" dirty="0" smtClean="0"/>
              <a:t> implemented  by </a:t>
            </a:r>
            <a:r>
              <a:rPr lang="en-US" dirty="0"/>
              <a:t>the DBMS access algorithms and </a:t>
            </a:r>
            <a:r>
              <a:rPr lang="en-US" dirty="0" smtClean="0"/>
              <a:t>that apply </a:t>
            </a:r>
            <a:r>
              <a:rPr lang="en-US" dirty="0"/>
              <a:t>to the particular query, as well as to the </a:t>
            </a:r>
            <a:r>
              <a:rPr lang="en-US" i="1" dirty="0"/>
              <a:t>particular physical database design, </a:t>
            </a:r>
            <a:r>
              <a:rPr lang="en-US" i="1" dirty="0" smtClean="0"/>
              <a:t>can </a:t>
            </a:r>
            <a:r>
              <a:rPr lang="en-US" dirty="0" smtClean="0"/>
              <a:t>be </a:t>
            </a:r>
            <a:r>
              <a:rPr lang="en-US" dirty="0"/>
              <a:t>considered by the query optimization module.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r>
              <a:rPr lang="en-US" dirty="0"/>
              <a:t>	</a:t>
            </a:r>
            <a:r>
              <a:rPr lang="en-US" dirty="0" smtClean="0"/>
              <a:t> </a:t>
            </a:r>
            <a:r>
              <a:rPr lang="en-US" dirty="0"/>
              <a:t>starts with a general discussion of how SQL queries are typically </a:t>
            </a:r>
            <a:r>
              <a:rPr lang="en-US" dirty="0" smtClean="0"/>
              <a:t>translated into </a:t>
            </a:r>
            <a:r>
              <a:rPr lang="en-US" dirty="0"/>
              <a:t>relational algebra queries and then optimized </a:t>
            </a:r>
            <a:endParaRPr lang="en-US" dirty="0" smtClean="0"/>
          </a:p>
          <a:p>
            <a:pPr>
              <a:buNone/>
            </a:pPr>
            <a:r>
              <a:rPr lang="en-US" dirty="0"/>
              <a:t> </a:t>
            </a:r>
            <a:r>
              <a:rPr lang="en-US" dirty="0" smtClean="0"/>
              <a:t>   </a:t>
            </a:r>
            <a:r>
              <a:rPr lang="en-US" dirty="0"/>
              <a:t>Then </a:t>
            </a:r>
            <a:r>
              <a:rPr lang="en-US" dirty="0" smtClean="0"/>
              <a:t>we discuss </a:t>
            </a:r>
            <a:r>
              <a:rPr lang="en-US" dirty="0"/>
              <a:t>algorithms for implementing relational algebra operations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normAutofit fontScale="77500" lnSpcReduction="20000"/>
          </a:bodyPr>
          <a:lstStyle/>
          <a:p>
            <a:r>
              <a:rPr lang="en-US" dirty="0"/>
              <a:t>There are two main techniques that are employed during query optimization. </a:t>
            </a:r>
            <a:endParaRPr lang="en-US" dirty="0" smtClean="0"/>
          </a:p>
          <a:p>
            <a:pPr marL="514350" indent="-514350">
              <a:buFont typeface="+mj-lt"/>
              <a:buAutoNum type="arabicPeriod"/>
            </a:pPr>
            <a:r>
              <a:rPr lang="en-US" dirty="0" smtClean="0"/>
              <a:t>The first </a:t>
            </a:r>
            <a:r>
              <a:rPr lang="en-US" dirty="0"/>
              <a:t>technique is based on </a:t>
            </a:r>
            <a:r>
              <a:rPr lang="en-US" b="1" dirty="0"/>
              <a:t>heuristic rules for ordering the operations in a </a:t>
            </a:r>
            <a:r>
              <a:rPr lang="en-US" b="1" dirty="0" smtClean="0"/>
              <a:t>query </a:t>
            </a:r>
            <a:r>
              <a:rPr lang="en-US" dirty="0" smtClean="0"/>
              <a:t>execution </a:t>
            </a:r>
            <a:r>
              <a:rPr lang="en-US" dirty="0"/>
              <a:t>strategy</a:t>
            </a:r>
            <a:r>
              <a:rPr lang="en-US" dirty="0" smtClean="0"/>
              <a:t>. </a:t>
            </a:r>
          </a:p>
          <a:p>
            <a:pPr lvl="1"/>
            <a:r>
              <a:rPr lang="en-US" dirty="0" smtClean="0"/>
              <a:t>A </a:t>
            </a:r>
            <a:r>
              <a:rPr lang="en-US" dirty="0"/>
              <a:t>heuristic is a rule that works well in most cases but is not </a:t>
            </a:r>
            <a:r>
              <a:rPr lang="en-US" dirty="0" smtClean="0"/>
              <a:t>guaranteed to </a:t>
            </a:r>
            <a:r>
              <a:rPr lang="en-US" dirty="0"/>
              <a:t>work well in every case. </a:t>
            </a:r>
            <a:endParaRPr lang="en-US" dirty="0" smtClean="0"/>
          </a:p>
          <a:p>
            <a:pPr lvl="1"/>
            <a:r>
              <a:rPr lang="en-US" dirty="0" smtClean="0"/>
              <a:t>The </a:t>
            </a:r>
            <a:r>
              <a:rPr lang="en-US" dirty="0"/>
              <a:t>rules typically reorder the operations in </a:t>
            </a:r>
            <a:r>
              <a:rPr lang="en-US" dirty="0" smtClean="0"/>
              <a:t>a query </a:t>
            </a:r>
            <a:r>
              <a:rPr lang="en-US" dirty="0"/>
              <a:t>tree. </a:t>
            </a:r>
            <a:endParaRPr lang="en-US" dirty="0" smtClean="0"/>
          </a:p>
          <a:p>
            <a:pPr marL="514350" indent="-514350">
              <a:buNone/>
            </a:pPr>
            <a:r>
              <a:rPr lang="en-US" dirty="0" smtClean="0"/>
              <a:t>2. The </a:t>
            </a:r>
            <a:r>
              <a:rPr lang="en-US" dirty="0"/>
              <a:t>second technique involves </a:t>
            </a:r>
            <a:r>
              <a:rPr lang="en-US" b="1" dirty="0"/>
              <a:t>systematically estimating the cost of </a:t>
            </a:r>
            <a:r>
              <a:rPr lang="en-US" b="1" dirty="0" smtClean="0"/>
              <a:t>different </a:t>
            </a:r>
            <a:r>
              <a:rPr lang="en-US" dirty="0" smtClean="0"/>
              <a:t>execution </a:t>
            </a:r>
            <a:r>
              <a:rPr lang="en-US" dirty="0"/>
              <a:t>strategies and choosing the execution plan with the lowest cost estimate.</a:t>
            </a:r>
          </a:p>
          <a:p>
            <a:r>
              <a:rPr lang="en-US" dirty="0"/>
              <a:t>These techniques are usually combined in a query optimizer</a:t>
            </a:r>
            <a:r>
              <a:rPr lang="en-US" dirty="0" smtClean="0"/>
              <a:t>.</a:t>
            </a:r>
            <a:endParaRPr lang="en-US" dirty="0"/>
          </a:p>
        </p:txBody>
      </p:sp>
      <p:sp>
        <p:nvSpPr>
          <p:cNvPr id="2" name="TextBox 1"/>
          <p:cNvSpPr txBox="1"/>
          <p:nvPr/>
        </p:nvSpPr>
        <p:spPr>
          <a:xfrm>
            <a:off x="914400" y="457200"/>
            <a:ext cx="7315200" cy="1384995"/>
          </a:xfrm>
          <a:prstGeom prst="rect">
            <a:avLst/>
          </a:prstGeom>
          <a:noFill/>
        </p:spPr>
        <p:txBody>
          <a:bodyPr wrap="square" rtlCol="0">
            <a:spAutoFit/>
          </a:bodyPr>
          <a:lstStyle/>
          <a:p>
            <a:r>
              <a:rPr lang="en-US" sz="2800" dirty="0" smtClean="0"/>
              <a:t>Techniques </a:t>
            </a:r>
            <a:r>
              <a:rPr lang="en-US" sz="2800" dirty="0"/>
              <a:t>are usually combined in a query optimizer.</a:t>
            </a:r>
          </a:p>
          <a:p>
            <a:endParaRPr lang="en-IN"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Consider the following SQL query on the EMPLOYEE relation </a:t>
            </a:r>
          </a:p>
          <a:p>
            <a:r>
              <a:rPr lang="en-US" b="1" dirty="0"/>
              <a:t>SELECT </a:t>
            </a:r>
            <a:r>
              <a:rPr lang="en-US" b="1" dirty="0" err="1"/>
              <a:t>Lname</a:t>
            </a:r>
            <a:r>
              <a:rPr lang="en-US" b="1" dirty="0"/>
              <a:t>, </a:t>
            </a:r>
            <a:r>
              <a:rPr lang="en-US" b="1" dirty="0" err="1" smtClean="0"/>
              <a:t>Fname</a:t>
            </a:r>
            <a:r>
              <a:rPr lang="en-US" b="1" dirty="0" smtClean="0"/>
              <a:t>  FROM EMPLOYEE  WHERE </a:t>
            </a:r>
            <a:r>
              <a:rPr lang="en-US" b="1" dirty="0"/>
              <a:t>Salary &gt; ( SELECT MAX (Salary</a:t>
            </a:r>
            <a:r>
              <a:rPr lang="en-US" b="1" dirty="0" smtClean="0"/>
              <a:t>) FROM EMPLOYEE WHERE </a:t>
            </a:r>
            <a:r>
              <a:rPr lang="en-US" b="1" dirty="0" err="1"/>
              <a:t>Dno</a:t>
            </a:r>
            <a:r>
              <a:rPr lang="en-US" b="1" dirty="0"/>
              <a:t>=5 );</a:t>
            </a:r>
          </a:p>
          <a:p>
            <a:pPr lvl="1"/>
            <a:r>
              <a:rPr lang="en-US" dirty="0"/>
              <a:t>This query retrieves the names of employees (from any department in the company)</a:t>
            </a:r>
          </a:p>
          <a:p>
            <a:pPr lvl="1"/>
            <a:r>
              <a:rPr lang="en-US" dirty="0"/>
              <a:t>who earn a salary that is greater than the </a:t>
            </a:r>
            <a:r>
              <a:rPr lang="en-US" i="1" dirty="0"/>
              <a:t>highest salary in department 5. The</a:t>
            </a:r>
          </a:p>
          <a:p>
            <a:r>
              <a:rPr lang="en-US" dirty="0"/>
              <a:t>query includes a nested </a:t>
            </a:r>
            <a:r>
              <a:rPr lang="en-US" dirty="0" smtClean="0"/>
              <a:t>sub query </a:t>
            </a:r>
            <a:r>
              <a:rPr lang="en-US" dirty="0"/>
              <a:t>and hence would be decomposed into two blocks</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inner block is: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b="1" dirty="0"/>
              <a:t>SELECT MAX (Salary</a:t>
            </a:r>
            <a:r>
              <a:rPr lang="en-US" b="1" dirty="0" smtClean="0"/>
              <a:t>) FROM EMPLOYEE WHERE </a:t>
            </a:r>
            <a:r>
              <a:rPr lang="en-US" b="1" dirty="0" err="1"/>
              <a:t>Dno</a:t>
            </a:r>
            <a:r>
              <a:rPr lang="en-US" b="1" dirty="0"/>
              <a:t>=5 )</a:t>
            </a:r>
          </a:p>
          <a:p>
            <a:pPr lvl="1"/>
            <a:r>
              <a:rPr lang="en-US" dirty="0"/>
              <a:t>This retrieves the highest salary in department 5. The outer query block is:</a:t>
            </a:r>
          </a:p>
          <a:p>
            <a:r>
              <a:rPr lang="en-US" b="1" dirty="0"/>
              <a:t>SELECT </a:t>
            </a:r>
            <a:r>
              <a:rPr lang="en-US" b="1" dirty="0" err="1"/>
              <a:t>Lname</a:t>
            </a:r>
            <a:r>
              <a:rPr lang="en-US" b="1" dirty="0"/>
              <a:t>, </a:t>
            </a:r>
            <a:r>
              <a:rPr lang="en-US" b="1" dirty="0" err="1" smtClean="0"/>
              <a:t>Fname</a:t>
            </a:r>
            <a:r>
              <a:rPr lang="en-US" b="1" dirty="0" smtClean="0"/>
              <a:t> FROM EMPLOYEE WHERE </a:t>
            </a:r>
            <a:r>
              <a:rPr lang="en-US" b="1" dirty="0"/>
              <a:t>Salary &gt; c</a:t>
            </a:r>
          </a:p>
          <a:p>
            <a:pPr lvl="1"/>
            <a:r>
              <a:rPr lang="en-US" dirty="0"/>
              <a:t>where c represents the result returned from the inner block. The inner block </a:t>
            </a:r>
            <a:r>
              <a:rPr lang="en-US" dirty="0" smtClean="0"/>
              <a:t>could be </a:t>
            </a:r>
            <a:r>
              <a:rPr lang="en-US" dirty="0"/>
              <a:t>translated into the following extended relational algebra expression: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a:t>ℑMAX Salary(</a:t>
            </a:r>
            <a:r>
              <a:rPr lang="el-GR" dirty="0"/>
              <a:t>σ</a:t>
            </a:r>
            <a:r>
              <a:rPr lang="en-US" dirty="0" err="1"/>
              <a:t>Dno</a:t>
            </a:r>
            <a:r>
              <a:rPr lang="en-US" dirty="0"/>
              <a:t>=5(EMPLOYEE))</a:t>
            </a:r>
          </a:p>
          <a:p>
            <a:r>
              <a:rPr lang="en-US" dirty="0"/>
              <a:t>and the outer block into the expression:</a:t>
            </a:r>
          </a:p>
          <a:p>
            <a:r>
              <a:rPr lang="el-GR" dirty="0" smtClean="0"/>
              <a:t>Π</a:t>
            </a:r>
            <a:r>
              <a:rPr lang="en-US" dirty="0" err="1" smtClean="0"/>
              <a:t>lname,Fname</a:t>
            </a:r>
            <a:r>
              <a:rPr lang="en-US" dirty="0" smtClean="0"/>
              <a:t>(</a:t>
            </a:r>
            <a:r>
              <a:rPr lang="el-GR" dirty="0"/>
              <a:t>σ</a:t>
            </a:r>
            <a:r>
              <a:rPr lang="en-US" dirty="0"/>
              <a:t>Salary&gt;c(EMPLOYEE</a:t>
            </a:r>
            <a:r>
              <a:rPr lang="en-US" dirty="0" smtClean="0"/>
              <a:t>))</a:t>
            </a:r>
          </a:p>
          <a:p>
            <a:endParaRPr lang="en-US" dirty="0" smtClean="0"/>
          </a:p>
          <a:p>
            <a:r>
              <a:rPr lang="en-US" dirty="0" smtClean="0"/>
              <a:t>The </a:t>
            </a:r>
            <a:r>
              <a:rPr lang="en-US" i="1" dirty="0"/>
              <a:t>query optimizer would then choose an execution plan for each query block.</a:t>
            </a:r>
          </a:p>
          <a:p>
            <a:r>
              <a:rPr lang="en-US" dirty="0"/>
              <a:t>Notice that in the above example, the inner block needs to be evaluated only once </a:t>
            </a:r>
            <a:r>
              <a:rPr lang="en-US" dirty="0" smtClean="0"/>
              <a:t>to produce </a:t>
            </a:r>
            <a:r>
              <a:rPr lang="en-US" dirty="0"/>
              <a:t>the maximum salary of employees in department 5, </a:t>
            </a:r>
            <a:endParaRPr lang="en-US" dirty="0" smtClean="0"/>
          </a:p>
          <a:p>
            <a:r>
              <a:rPr lang="en-US" dirty="0" smtClean="0"/>
              <a:t>which </a:t>
            </a:r>
            <a:r>
              <a:rPr lang="en-US" dirty="0"/>
              <a:t>is then </a:t>
            </a:r>
            <a:r>
              <a:rPr lang="en-US" dirty="0" smtClean="0"/>
              <a:t>used—as the </a:t>
            </a:r>
            <a:r>
              <a:rPr lang="en-US" dirty="0"/>
              <a:t>constant c—by the outer block</a:t>
            </a:r>
            <a:r>
              <a:rPr lang="en-US" dirty="0" smtClean="0"/>
              <a:t>. We </a:t>
            </a:r>
            <a:r>
              <a:rPr lang="en-US" dirty="0"/>
              <a:t>called this a </a:t>
            </a:r>
            <a:r>
              <a:rPr lang="en-US" i="1" dirty="0"/>
              <a:t>nested query (without </a:t>
            </a:r>
            <a:r>
              <a:rPr lang="en-US" i="1" dirty="0" smtClean="0"/>
              <a:t>correlation with </a:t>
            </a:r>
            <a:r>
              <a:rPr lang="en-US" i="1" dirty="0"/>
              <a:t>the outer query) in Section 5.1.2</a:t>
            </a:r>
            <a:r>
              <a:rPr lang="en-US" i="1" dirty="0" smtClean="0"/>
              <a:t>.</a:t>
            </a:r>
          </a:p>
          <a:p>
            <a:r>
              <a:rPr lang="en-US" i="1" dirty="0" smtClean="0"/>
              <a:t>It </a:t>
            </a:r>
            <a:r>
              <a:rPr lang="en-US" i="1" dirty="0"/>
              <a:t>is much harder to optimize the more </a:t>
            </a:r>
            <a:r>
              <a:rPr lang="en-US" i="1" dirty="0" smtClean="0"/>
              <a:t>complex correlated </a:t>
            </a:r>
            <a:r>
              <a:rPr lang="en-US" i="1" dirty="0"/>
              <a:t>nested queries (see Section 5.1.3), where a tuple variable from </a:t>
            </a:r>
            <a:r>
              <a:rPr lang="en-US" i="1" dirty="0" smtClean="0"/>
              <a:t>the </a:t>
            </a:r>
            <a:r>
              <a:rPr lang="en-US" dirty="0" smtClean="0"/>
              <a:t>outer </a:t>
            </a:r>
            <a:r>
              <a:rPr lang="en-US" dirty="0"/>
              <a:t>query block appears in the WHERE-clause of the inner query block.</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 for External Sorting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Sorting is one of the primary algorithms used in query processing. </a:t>
            </a:r>
            <a:endParaRPr lang="en-US" dirty="0" smtClean="0"/>
          </a:p>
          <a:p>
            <a:pPr lvl="1"/>
            <a:r>
              <a:rPr lang="en-US" dirty="0" smtClean="0"/>
              <a:t>For example,</a:t>
            </a:r>
          </a:p>
          <a:p>
            <a:pPr lvl="2"/>
            <a:r>
              <a:rPr lang="en-US" dirty="0" smtClean="0"/>
              <a:t>whenever </a:t>
            </a:r>
            <a:r>
              <a:rPr lang="en-US" dirty="0"/>
              <a:t>an SQL query specifies an ORDER BY-clause, the query result must </a:t>
            </a:r>
            <a:r>
              <a:rPr lang="en-US" dirty="0" smtClean="0"/>
              <a:t>be sorted</a:t>
            </a:r>
            <a:r>
              <a:rPr lang="en-US" dirty="0"/>
              <a:t>. </a:t>
            </a:r>
            <a:endParaRPr lang="en-US" dirty="0" smtClean="0"/>
          </a:p>
          <a:p>
            <a:pPr lvl="2"/>
            <a:r>
              <a:rPr lang="en-US" dirty="0" smtClean="0"/>
              <a:t>Sorting </a:t>
            </a:r>
            <a:r>
              <a:rPr lang="en-US" dirty="0"/>
              <a:t>is also a key component in sort-merge algorithms used for JOIN </a:t>
            </a:r>
            <a:r>
              <a:rPr lang="en-US" dirty="0" smtClean="0"/>
              <a:t>and other </a:t>
            </a:r>
            <a:r>
              <a:rPr lang="en-US" dirty="0"/>
              <a:t>operations (such as UNION and INTERSECTION), and in duplicate elimination</a:t>
            </a:r>
          </a:p>
          <a:p>
            <a:r>
              <a:rPr lang="en-US" dirty="0"/>
              <a:t>algorithms for the PROJECT operation </a:t>
            </a:r>
            <a:endParaRPr lang="en-US" dirty="0" smtClean="0"/>
          </a:p>
          <a:p>
            <a:pPr lvl="1"/>
            <a:r>
              <a:rPr lang="en-US" dirty="0" smtClean="0"/>
              <a:t>(</a:t>
            </a:r>
            <a:r>
              <a:rPr lang="en-US" dirty="0"/>
              <a:t>when an SQL query specifies the </a:t>
            </a:r>
            <a:r>
              <a:rPr lang="en-US" dirty="0" smtClean="0"/>
              <a:t>DISTINCT </a:t>
            </a:r>
            <a:r>
              <a:rPr lang="en-US" dirty="0"/>
              <a:t>option in the SELECT </a:t>
            </a:r>
            <a:r>
              <a:rPr lang="en-US" dirty="0" smtClean="0"/>
              <a:t>clause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b="1" dirty="0"/>
              <a:t>External sorting refers to sorting algorithms that are suitable for large files </a:t>
            </a:r>
            <a:r>
              <a:rPr lang="en-US" b="1" dirty="0" smtClean="0"/>
              <a:t>of </a:t>
            </a:r>
            <a:r>
              <a:rPr lang="en-US" dirty="0" smtClean="0"/>
              <a:t>records </a:t>
            </a:r>
            <a:r>
              <a:rPr lang="en-US" dirty="0"/>
              <a:t>stored on disk that do not fit entirely in main memory, such as most </a:t>
            </a:r>
            <a:r>
              <a:rPr lang="en-US" dirty="0" smtClean="0"/>
              <a:t>database  file </a:t>
            </a:r>
          </a:p>
          <a:p>
            <a:r>
              <a:rPr lang="en-US" dirty="0" smtClean="0"/>
              <a:t>The </a:t>
            </a:r>
            <a:r>
              <a:rPr lang="en-US" dirty="0"/>
              <a:t>typical external sorting algorithm uses a </a:t>
            </a:r>
            <a:r>
              <a:rPr lang="en-US" b="1" dirty="0"/>
              <a:t>sort-merge strategy, </a:t>
            </a:r>
            <a:endParaRPr lang="en-US" b="1" dirty="0" smtClean="0"/>
          </a:p>
          <a:p>
            <a:r>
              <a:rPr lang="en-US" b="1" dirty="0" smtClean="0"/>
              <a:t>which </a:t>
            </a:r>
            <a:r>
              <a:rPr lang="en-US" dirty="0" smtClean="0"/>
              <a:t>starts </a:t>
            </a:r>
            <a:r>
              <a:rPr lang="en-US" dirty="0"/>
              <a:t>by sorting small </a:t>
            </a:r>
            <a:r>
              <a:rPr lang="en-US" dirty="0" err="1"/>
              <a:t>subfiles</a:t>
            </a:r>
            <a:r>
              <a:rPr lang="en-US" dirty="0"/>
              <a:t>—called </a:t>
            </a:r>
            <a:r>
              <a:rPr lang="en-US" b="1" dirty="0"/>
              <a:t>runs—of the main file and then merges </a:t>
            </a:r>
            <a:r>
              <a:rPr lang="en-US" b="1" dirty="0" smtClean="0"/>
              <a:t>the </a:t>
            </a:r>
            <a:r>
              <a:rPr lang="en-US" dirty="0" smtClean="0"/>
              <a:t>sorted </a:t>
            </a:r>
            <a:r>
              <a:rPr lang="en-US" dirty="0"/>
              <a:t>runs</a:t>
            </a:r>
            <a:r>
              <a:rPr lang="en-US" dirty="0" smtClean="0"/>
              <a:t>,</a:t>
            </a:r>
          </a:p>
          <a:p>
            <a:r>
              <a:rPr lang="en-US" dirty="0" smtClean="0"/>
              <a:t>creating </a:t>
            </a:r>
            <a:r>
              <a:rPr lang="en-US" dirty="0"/>
              <a:t>larger sorted </a:t>
            </a:r>
            <a:r>
              <a:rPr lang="en-US" dirty="0" smtClean="0"/>
              <a:t>sub files </a:t>
            </a:r>
            <a:r>
              <a:rPr lang="en-US" dirty="0"/>
              <a:t>that are merged in turn</a:t>
            </a:r>
            <a:r>
              <a:rPr lang="en-US" dirty="0" smtClean="0"/>
              <a:t>.</a:t>
            </a:r>
          </a:p>
          <a:p>
            <a:r>
              <a:rPr lang="en-US" dirty="0" smtClean="0"/>
              <a:t>The sort-merge algorithm</a:t>
            </a:r>
            <a:r>
              <a:rPr lang="en-US" dirty="0"/>
              <a:t>, like other database algorithms, requires </a:t>
            </a:r>
            <a:r>
              <a:rPr lang="en-US" i="1" dirty="0"/>
              <a:t>buffer space in main </a:t>
            </a:r>
            <a:r>
              <a:rPr lang="en-US" i="1" dirty="0" smtClean="0"/>
              <a:t>memory</a:t>
            </a:r>
          </a:p>
          <a:p>
            <a:r>
              <a:rPr lang="en-US" dirty="0" smtClean="0"/>
              <a:t>where </a:t>
            </a:r>
            <a:r>
              <a:rPr lang="en-US" dirty="0"/>
              <a:t>the actual </a:t>
            </a:r>
            <a:r>
              <a:rPr lang="en-US" dirty="0" smtClean="0"/>
              <a:t>sorting </a:t>
            </a:r>
            <a:r>
              <a:rPr lang="en-US" dirty="0"/>
              <a:t>and merging of the runs is </a:t>
            </a:r>
            <a:r>
              <a:rPr lang="en-US" dirty="0" smtClean="0"/>
              <a:t>performed</a:t>
            </a:r>
          </a:p>
          <a:p>
            <a:r>
              <a:rPr lang="en-US" dirty="0" smtClean="0"/>
              <a:t>( sorting two phases and merging two phases –total 4 phases are required in this sort )</a:t>
            </a:r>
          </a:p>
          <a:p>
            <a:r>
              <a:rPr lang="en-US" dirty="0" smtClean="0"/>
              <a:t>Total memory cache and memory space is required ..total space  required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Foreign Key</a:t>
            </a:r>
          </a:p>
        </p:txBody>
      </p:sp>
      <p:sp>
        <p:nvSpPr>
          <p:cNvPr id="3" name="Content Placeholder 2"/>
          <p:cNvSpPr>
            <a:spLocks noGrp="1"/>
          </p:cNvSpPr>
          <p:nvPr>
            <p:ph idx="1"/>
          </p:nvPr>
        </p:nvSpPr>
        <p:spPr/>
        <p:txBody>
          <a:bodyPr>
            <a:normAutofit lnSpcReduction="10000"/>
          </a:bodyPr>
          <a:lstStyle/>
          <a:p>
            <a:r>
              <a:rPr lang="en-IN" dirty="0"/>
              <a:t>Foreign Key references the primary key of another </a:t>
            </a:r>
            <a:r>
              <a:rPr lang="en-IN" dirty="0" smtClean="0"/>
              <a:t>Table. </a:t>
            </a:r>
            <a:r>
              <a:rPr lang="en-IN" dirty="0"/>
              <a:t>It helps connect </a:t>
            </a:r>
            <a:r>
              <a:rPr lang="en-IN" dirty="0" smtClean="0"/>
              <a:t>the </a:t>
            </a:r>
            <a:r>
              <a:rPr lang="en-IN" dirty="0"/>
              <a:t>Tables</a:t>
            </a:r>
          </a:p>
          <a:p>
            <a:r>
              <a:rPr lang="en-IN" dirty="0"/>
              <a:t>A foreign key can have a different name from its primary key</a:t>
            </a:r>
          </a:p>
          <a:p>
            <a:r>
              <a:rPr lang="en-IN" u="sng" dirty="0"/>
              <a:t>It ensures rows in one table have corresponding rows in </a:t>
            </a:r>
            <a:r>
              <a:rPr lang="en-IN" u="sng" dirty="0" smtClean="0"/>
              <a:t>another table</a:t>
            </a:r>
            <a:endParaRPr lang="en-IN" u="sng" dirty="0"/>
          </a:p>
          <a:p>
            <a:r>
              <a:rPr lang="en-IN" dirty="0"/>
              <a:t>Unlike the Primary key, they do not have to be unique. Most often they </a:t>
            </a:r>
            <a:r>
              <a:rPr lang="en-IN" dirty="0" smtClean="0"/>
              <a:t>aren't Foreign </a:t>
            </a:r>
            <a:r>
              <a:rPr lang="en-IN" dirty="0"/>
              <a:t>keys can be null even though primary keys can not </a:t>
            </a:r>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9288377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sorting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the </a:t>
            </a:r>
            <a:r>
              <a:rPr lang="en-US" b="1" dirty="0"/>
              <a:t>sorting phase, runs (portions or pieces) of the file that can fit in the </a:t>
            </a:r>
            <a:r>
              <a:rPr lang="en-US" b="1" dirty="0" smtClean="0"/>
              <a:t>available  </a:t>
            </a:r>
            <a:r>
              <a:rPr lang="en-US" dirty="0" smtClean="0"/>
              <a:t>buffer </a:t>
            </a:r>
            <a:r>
              <a:rPr lang="en-US" dirty="0"/>
              <a:t>space are read into main memory, sorted using an </a:t>
            </a:r>
            <a:r>
              <a:rPr lang="en-US" i="1" dirty="0"/>
              <a:t>internal sorting algorithm</a:t>
            </a:r>
            <a:r>
              <a:rPr lang="en-US" i="1" dirty="0" smtClean="0"/>
              <a:t>, </a:t>
            </a:r>
            <a:r>
              <a:rPr lang="en-US" dirty="0" smtClean="0"/>
              <a:t>and </a:t>
            </a:r>
            <a:r>
              <a:rPr lang="en-US" dirty="0"/>
              <a:t>written back to disk as temporary sorted </a:t>
            </a:r>
            <a:r>
              <a:rPr lang="en-US" dirty="0" err="1"/>
              <a:t>subfiles</a:t>
            </a:r>
            <a:r>
              <a:rPr lang="en-US" dirty="0"/>
              <a:t> (or runs). </a:t>
            </a:r>
            <a:endParaRPr lang="en-US" dirty="0" smtClean="0"/>
          </a:p>
          <a:p>
            <a:r>
              <a:rPr lang="en-US" dirty="0" smtClean="0"/>
              <a:t>The </a:t>
            </a:r>
            <a:r>
              <a:rPr lang="en-US" dirty="0"/>
              <a:t>size of each </a:t>
            </a:r>
            <a:r>
              <a:rPr lang="en-US" dirty="0" smtClean="0"/>
              <a:t>run and </a:t>
            </a:r>
            <a:r>
              <a:rPr lang="en-US" dirty="0"/>
              <a:t>the </a:t>
            </a:r>
            <a:r>
              <a:rPr lang="en-US" b="1" dirty="0"/>
              <a:t>number of initial runs (</a:t>
            </a:r>
            <a:r>
              <a:rPr lang="en-US" b="1" i="1" dirty="0" err="1"/>
              <a:t>nR</a:t>
            </a:r>
            <a:r>
              <a:rPr lang="en-US" b="1" i="1" dirty="0"/>
              <a:t>) are dictated by the number of file blocks (b</a:t>
            </a:r>
            <a:r>
              <a:rPr lang="en-US" b="1" i="1" dirty="0" smtClean="0"/>
              <a:t>) </a:t>
            </a:r>
            <a:r>
              <a:rPr lang="en-US" dirty="0" smtClean="0"/>
              <a:t>and </a:t>
            </a:r>
            <a:r>
              <a:rPr lang="en-US" dirty="0"/>
              <a:t>the </a:t>
            </a:r>
            <a:r>
              <a:rPr lang="en-US" b="1" dirty="0"/>
              <a:t>available buffer space (</a:t>
            </a:r>
            <a:r>
              <a:rPr lang="en-US" b="1" i="1" dirty="0" err="1"/>
              <a:t>nB</a:t>
            </a:r>
            <a:r>
              <a:rPr lang="en-US" b="1" i="1" dirty="0" smtClean="0"/>
              <a:t>).</a:t>
            </a:r>
          </a:p>
          <a:p>
            <a:r>
              <a:rPr lang="en-US" b="1" i="1" dirty="0" smtClean="0"/>
              <a:t> </a:t>
            </a:r>
            <a:r>
              <a:rPr lang="en-US" b="1" i="1" dirty="0"/>
              <a:t>For example, if the number of available </a:t>
            </a:r>
            <a:r>
              <a:rPr lang="en-US" b="1" i="1" dirty="0" smtClean="0"/>
              <a:t>main </a:t>
            </a:r>
            <a:r>
              <a:rPr lang="en-US" dirty="0" smtClean="0"/>
              <a:t>memory </a:t>
            </a:r>
            <a:r>
              <a:rPr lang="en-US" dirty="0"/>
              <a:t>buffers </a:t>
            </a:r>
            <a:r>
              <a:rPr lang="en-US" i="1" dirty="0" err="1"/>
              <a:t>nB</a:t>
            </a:r>
            <a:r>
              <a:rPr lang="en-US" i="1" dirty="0"/>
              <a:t> = 5 disk blocks and the size of the file b = 1024 disk blocks, then</a:t>
            </a:r>
          </a:p>
          <a:p>
            <a:pPr lvl="1"/>
            <a:r>
              <a:rPr lang="en-US" i="1" dirty="0" err="1"/>
              <a:t>nR</a:t>
            </a:r>
            <a:r>
              <a:rPr lang="en-US" i="1" dirty="0"/>
              <a:t>= ⎡(b/</a:t>
            </a:r>
            <a:r>
              <a:rPr lang="en-US" i="1" dirty="0" err="1"/>
              <a:t>nB</a:t>
            </a:r>
            <a:r>
              <a:rPr lang="en-US" i="1" dirty="0"/>
              <a:t>)⎤ or 205 initial runs each of size 5 blocks (except the last run which </a:t>
            </a:r>
            <a:r>
              <a:rPr lang="en-US" i="1" dirty="0" smtClean="0"/>
              <a:t>will </a:t>
            </a:r>
            <a:r>
              <a:rPr lang="en-US" dirty="0" smtClean="0"/>
              <a:t>have </a:t>
            </a:r>
            <a:r>
              <a:rPr lang="en-US" dirty="0"/>
              <a:t>only 4 blocks). </a:t>
            </a:r>
            <a:endParaRPr lang="en-US" dirty="0" smtClean="0"/>
          </a:p>
          <a:p>
            <a:pPr lvl="1"/>
            <a:r>
              <a:rPr lang="en-US" dirty="0" smtClean="0"/>
              <a:t>Hence</a:t>
            </a:r>
            <a:r>
              <a:rPr lang="en-US" dirty="0"/>
              <a:t>, after the sorting phase, 205 sorted runs (or 205 </a:t>
            </a:r>
            <a:r>
              <a:rPr lang="en-US" dirty="0" smtClean="0"/>
              <a:t>sorted </a:t>
            </a:r>
            <a:r>
              <a:rPr lang="en-US" dirty="0" err="1" smtClean="0"/>
              <a:t>subfiles</a:t>
            </a:r>
            <a:r>
              <a:rPr lang="en-US" dirty="0" smtClean="0"/>
              <a:t> </a:t>
            </a:r>
            <a:r>
              <a:rPr lang="en-US" dirty="0"/>
              <a:t>of the original file) are stored as temporary </a:t>
            </a:r>
            <a:r>
              <a:rPr lang="en-US" dirty="0" err="1"/>
              <a:t>subfiles</a:t>
            </a:r>
            <a:r>
              <a:rPr lang="en-US" dirty="0"/>
              <a:t> on disk</a:t>
            </a:r>
            <a:r>
              <a:rPr lang="en-US" dirty="0" smtClean="0"/>
              <a:t>.</a:t>
            </a:r>
          </a:p>
          <a:p>
            <a:endParaRPr lang="en-US" dirty="0"/>
          </a:p>
          <a:p>
            <a:r>
              <a:rPr lang="en-US" dirty="0" smtClean="0"/>
              <a:t>( pg no 685 Algorithm is available in book for this external sorting)</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Implementing the SELECT Operation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many algorithms for executing a SELECT operation, which is basically </a:t>
            </a:r>
            <a:r>
              <a:rPr lang="en-US" dirty="0" smtClean="0"/>
              <a:t>a search </a:t>
            </a:r>
            <a:r>
              <a:rPr lang="en-US" dirty="0"/>
              <a:t>operation to locate the records in a disk file that satisfy a certain condition.</a:t>
            </a:r>
          </a:p>
          <a:p>
            <a:r>
              <a:rPr lang="en-US" dirty="0"/>
              <a:t>Some of the search algorithms depend on the file having specific access paths, </a:t>
            </a:r>
            <a:r>
              <a:rPr lang="en-US" dirty="0" smtClean="0"/>
              <a:t>and they </a:t>
            </a:r>
            <a:r>
              <a:rPr lang="en-US" dirty="0"/>
              <a:t>may apply only to certain types of selection conditions</a:t>
            </a:r>
            <a:r>
              <a:rPr lang="en-US" dirty="0" smtClean="0"/>
              <a:t>. </a:t>
            </a:r>
          </a:p>
          <a:p>
            <a:r>
              <a:rPr lang="en-US" dirty="0" smtClean="0"/>
              <a:t>We </a:t>
            </a:r>
            <a:r>
              <a:rPr lang="en-US" dirty="0"/>
              <a:t>discuss some of the</a:t>
            </a:r>
          </a:p>
          <a:p>
            <a:r>
              <a:rPr lang="en-US" dirty="0"/>
              <a:t>algorithms for implementing SELECT in this section. We will use the </a:t>
            </a:r>
            <a:r>
              <a:rPr lang="en-US" dirty="0" smtClean="0"/>
              <a:t>following operations</a:t>
            </a:r>
            <a:r>
              <a:rPr lang="en-US" dirty="0"/>
              <a:t>, specified on the relational database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OP1: </a:t>
            </a:r>
            <a:r>
              <a:rPr lang="el-GR" dirty="0"/>
              <a:t>σ</a:t>
            </a:r>
            <a:r>
              <a:rPr lang="en-US" dirty="0" err="1"/>
              <a:t>Ssn</a:t>
            </a:r>
            <a:r>
              <a:rPr lang="en-US" dirty="0"/>
              <a:t> = ‘123456789’ (EMPLOYEE)</a:t>
            </a:r>
          </a:p>
          <a:p>
            <a:r>
              <a:rPr lang="en-US" dirty="0"/>
              <a:t>OP2: </a:t>
            </a:r>
            <a:r>
              <a:rPr lang="el-GR" dirty="0"/>
              <a:t>σ</a:t>
            </a:r>
            <a:r>
              <a:rPr lang="en-US" dirty="0" err="1"/>
              <a:t>Dnumber</a:t>
            </a:r>
            <a:r>
              <a:rPr lang="en-US" dirty="0"/>
              <a:t> &gt; 5 (DEPARTMENT)</a:t>
            </a:r>
          </a:p>
          <a:p>
            <a:r>
              <a:rPr lang="en-US" dirty="0"/>
              <a:t>OP3: </a:t>
            </a:r>
            <a:r>
              <a:rPr lang="el-GR" dirty="0"/>
              <a:t>σ</a:t>
            </a:r>
            <a:r>
              <a:rPr lang="en-US" dirty="0" err="1"/>
              <a:t>Dno</a:t>
            </a:r>
            <a:r>
              <a:rPr lang="en-US" dirty="0"/>
              <a:t> = 5 (EMPLOYEE)</a:t>
            </a:r>
          </a:p>
          <a:p>
            <a:r>
              <a:rPr lang="en-US" dirty="0"/>
              <a:t>OP4: </a:t>
            </a:r>
            <a:r>
              <a:rPr lang="en-US" dirty="0" err="1"/>
              <a:t>σDno</a:t>
            </a:r>
            <a:r>
              <a:rPr lang="en-US" dirty="0"/>
              <a:t> = 5 AND Salary &gt; 30000 AND Sex = ‘F’ (EMPLOYEE)</a:t>
            </a:r>
          </a:p>
          <a:p>
            <a:r>
              <a:rPr lang="en-US" dirty="0"/>
              <a:t>OP5: </a:t>
            </a:r>
            <a:r>
              <a:rPr lang="en-US" dirty="0" err="1"/>
              <a:t>σEssn</a:t>
            </a:r>
            <a:r>
              <a:rPr lang="en-US" dirty="0"/>
              <a:t>=‘123456789’ AND </a:t>
            </a:r>
            <a:r>
              <a:rPr lang="en-US" dirty="0" err="1"/>
              <a:t>Pno</a:t>
            </a:r>
            <a:r>
              <a:rPr lang="en-US" dirty="0"/>
              <a:t> =10(WORKS_ON)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800600"/>
          </a:xfrm>
        </p:spPr>
        <p:txBody>
          <a:bodyPr>
            <a:normAutofit fontScale="85000" lnSpcReduction="10000"/>
          </a:bodyPr>
          <a:lstStyle/>
          <a:p>
            <a:r>
              <a:rPr lang="en-US" b="1" dirty="0"/>
              <a:t>Search Methods for Simple Selection</a:t>
            </a:r>
            <a:r>
              <a:rPr lang="en-US" b="1" dirty="0" smtClean="0"/>
              <a:t>.</a:t>
            </a:r>
          </a:p>
          <a:p>
            <a:r>
              <a:rPr lang="en-US" b="1" dirty="0" smtClean="0"/>
              <a:t>A </a:t>
            </a:r>
            <a:r>
              <a:rPr lang="en-US" b="1" dirty="0"/>
              <a:t>number of search algorithms are </a:t>
            </a:r>
            <a:r>
              <a:rPr lang="en-US" b="1" dirty="0" smtClean="0"/>
              <a:t>possible </a:t>
            </a:r>
            <a:r>
              <a:rPr lang="en-US" dirty="0" smtClean="0"/>
              <a:t>for </a:t>
            </a:r>
            <a:r>
              <a:rPr lang="en-US" dirty="0"/>
              <a:t>selecting records from a file. </a:t>
            </a:r>
            <a:r>
              <a:rPr lang="en-US" dirty="0" smtClean="0"/>
              <a:t>These </a:t>
            </a:r>
            <a:r>
              <a:rPr lang="en-US" dirty="0"/>
              <a:t>are also known as </a:t>
            </a:r>
            <a:r>
              <a:rPr lang="en-US" b="1" dirty="0"/>
              <a:t>file scans, </a:t>
            </a:r>
            <a:r>
              <a:rPr lang="en-US" b="1" dirty="0" smtClean="0"/>
              <a:t>because </a:t>
            </a:r>
            <a:r>
              <a:rPr lang="en-US" dirty="0" smtClean="0"/>
              <a:t>they </a:t>
            </a:r>
            <a:r>
              <a:rPr lang="en-US" dirty="0"/>
              <a:t>scan the records of a file to search for and retrieve records that </a:t>
            </a:r>
            <a:r>
              <a:rPr lang="en-US" dirty="0" smtClean="0"/>
              <a:t> satisfy </a:t>
            </a:r>
            <a:r>
              <a:rPr lang="en-US" dirty="0"/>
              <a:t>a selection</a:t>
            </a:r>
          </a:p>
          <a:p>
            <a:r>
              <a:rPr lang="en-US" dirty="0"/>
              <a:t>condition</a:t>
            </a:r>
            <a:r>
              <a:rPr lang="en-US" dirty="0" smtClean="0"/>
              <a:t>.</a:t>
            </a:r>
          </a:p>
          <a:p>
            <a:r>
              <a:rPr lang="en-US" dirty="0" smtClean="0"/>
              <a:t>If </a:t>
            </a:r>
            <a:r>
              <a:rPr lang="en-US" dirty="0"/>
              <a:t>the search algorithm involves the use of an index, the </a:t>
            </a:r>
            <a:r>
              <a:rPr lang="en-US" dirty="0" smtClean="0"/>
              <a:t>index search </a:t>
            </a:r>
            <a:r>
              <a:rPr lang="en-US" dirty="0"/>
              <a:t>is called an </a:t>
            </a:r>
            <a:r>
              <a:rPr lang="en-US" b="1" dirty="0"/>
              <a:t>index scan. </a:t>
            </a:r>
            <a:endParaRPr lang="en-US" b="1" dirty="0" smtClean="0"/>
          </a:p>
          <a:p>
            <a:r>
              <a:rPr lang="en-US" b="1" dirty="0" smtClean="0"/>
              <a:t>The </a:t>
            </a:r>
            <a:r>
              <a:rPr lang="en-US" b="1" dirty="0"/>
              <a:t>following search methods (S1 through S6) are</a:t>
            </a:r>
          </a:p>
          <a:p>
            <a:r>
              <a:rPr lang="en-US" dirty="0"/>
              <a:t>examples of some of the search algorithms that can be used to implement a </a:t>
            </a:r>
            <a:r>
              <a:rPr lang="en-US" dirty="0" smtClean="0"/>
              <a:t>select operation</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merging phase,</a:t>
            </a:r>
            <a:endParaRPr lang="en-US" dirty="0"/>
          </a:p>
        </p:txBody>
      </p:sp>
      <p:sp>
        <p:nvSpPr>
          <p:cNvPr id="3" name="Content Placeholder 2"/>
          <p:cNvSpPr>
            <a:spLocks noGrp="1"/>
          </p:cNvSpPr>
          <p:nvPr>
            <p:ph idx="1"/>
          </p:nvPr>
        </p:nvSpPr>
        <p:spPr>
          <a:xfrm>
            <a:off x="457200" y="1600200"/>
            <a:ext cx="8229600" cy="4525963"/>
          </a:xfrm>
        </p:spPr>
        <p:txBody>
          <a:bodyPr>
            <a:noAutofit/>
          </a:bodyPr>
          <a:lstStyle/>
          <a:p>
            <a:r>
              <a:rPr lang="en-US" sz="2000" dirty="0"/>
              <a:t>In the </a:t>
            </a:r>
            <a:r>
              <a:rPr lang="en-US" sz="2000" b="1" dirty="0"/>
              <a:t>merging phase, the sorted runs are merged during one or more </a:t>
            </a:r>
            <a:r>
              <a:rPr lang="en-US" sz="2000" b="1" dirty="0" smtClean="0"/>
              <a:t>merge passes</a:t>
            </a:r>
            <a:r>
              <a:rPr lang="en-US" sz="2000" b="1" dirty="0"/>
              <a:t>. Each merge pass can have one or more merge steps. </a:t>
            </a:r>
            <a:endParaRPr lang="en-US" sz="2000" b="1" dirty="0" smtClean="0"/>
          </a:p>
          <a:p>
            <a:r>
              <a:rPr lang="en-US" sz="2000" b="1" dirty="0" smtClean="0"/>
              <a:t>The </a:t>
            </a:r>
            <a:r>
              <a:rPr lang="en-US" sz="2000" b="1" dirty="0"/>
              <a:t>degree of </a:t>
            </a:r>
            <a:r>
              <a:rPr lang="en-US" sz="2000" b="1" dirty="0" smtClean="0"/>
              <a:t>merging  </a:t>
            </a:r>
            <a:r>
              <a:rPr lang="en-US" sz="2000" b="1" i="1" dirty="0" err="1" smtClean="0"/>
              <a:t>dM</a:t>
            </a:r>
            <a:r>
              <a:rPr lang="en-US" sz="2000" b="1" i="1" dirty="0"/>
              <a:t>) is the number of sorted </a:t>
            </a:r>
            <a:r>
              <a:rPr lang="en-US" sz="2000" b="1" i="1" dirty="0" err="1"/>
              <a:t>subfiles</a:t>
            </a:r>
            <a:r>
              <a:rPr lang="en-US" sz="2000" b="1" i="1" dirty="0"/>
              <a:t> that can be merged in each merge step</a:t>
            </a:r>
            <a:r>
              <a:rPr lang="en-US" sz="2000" b="1" i="1" dirty="0" smtClean="0"/>
              <a:t>. </a:t>
            </a:r>
          </a:p>
          <a:p>
            <a:r>
              <a:rPr lang="en-US" sz="2000" b="1" i="1" dirty="0" smtClean="0"/>
              <a:t>During </a:t>
            </a:r>
            <a:r>
              <a:rPr lang="en-US" sz="2000" dirty="0" smtClean="0"/>
              <a:t>each </a:t>
            </a:r>
            <a:r>
              <a:rPr lang="en-US" sz="2000" dirty="0"/>
              <a:t>merge step, one buffer block is needed to hold one disk block from each of </a:t>
            </a:r>
            <a:r>
              <a:rPr lang="en-US" sz="2000" dirty="0" smtClean="0"/>
              <a:t>the sorted </a:t>
            </a:r>
            <a:r>
              <a:rPr lang="en-US" sz="2000" dirty="0" err="1"/>
              <a:t>subfiles</a:t>
            </a:r>
            <a:r>
              <a:rPr lang="en-US" sz="2000" dirty="0"/>
              <a:t> being merged, and one additional buffer is needed for </a:t>
            </a:r>
            <a:r>
              <a:rPr lang="en-US" sz="2000" dirty="0" smtClean="0"/>
              <a:t>containing  one </a:t>
            </a:r>
            <a:r>
              <a:rPr lang="en-US" sz="2000" dirty="0"/>
              <a:t>disk block of the merge result, which will produce a larger sorted file that is </a:t>
            </a:r>
            <a:r>
              <a:rPr lang="en-US" sz="2000" dirty="0" smtClean="0"/>
              <a:t>the result </a:t>
            </a:r>
            <a:r>
              <a:rPr lang="en-US" sz="2000" dirty="0"/>
              <a:t>of merging several smaller sorted </a:t>
            </a:r>
            <a:r>
              <a:rPr lang="en-US" sz="2000" dirty="0" err="1"/>
              <a:t>subfiles</a:t>
            </a:r>
            <a:r>
              <a:rPr lang="en-US" sz="2000" dirty="0" smtClean="0"/>
              <a:t>. </a:t>
            </a:r>
            <a:endParaRPr lang="en-US" sz="2000" dirty="0"/>
          </a:p>
          <a:p>
            <a:pPr lvl="1"/>
            <a:r>
              <a:rPr lang="en-US" sz="1600" dirty="0" smtClean="0"/>
              <a:t>Hence</a:t>
            </a:r>
            <a:r>
              <a:rPr lang="en-US" sz="1600" dirty="0"/>
              <a:t>, </a:t>
            </a:r>
            <a:r>
              <a:rPr lang="en-US" sz="1600" i="1" dirty="0" err="1"/>
              <a:t>dM</a:t>
            </a:r>
            <a:r>
              <a:rPr lang="en-US" sz="1600" i="1" dirty="0"/>
              <a:t> is the smaller of (</a:t>
            </a:r>
            <a:r>
              <a:rPr lang="en-US" sz="1600" i="1" dirty="0" err="1"/>
              <a:t>nB</a:t>
            </a:r>
            <a:r>
              <a:rPr lang="en-US" sz="1600" i="1" dirty="0"/>
              <a:t> − 1</a:t>
            </a:r>
            <a:r>
              <a:rPr lang="en-US" sz="1600" i="1" dirty="0" smtClean="0"/>
              <a:t>) </a:t>
            </a:r>
          </a:p>
          <a:p>
            <a:r>
              <a:rPr lang="en-US" sz="2000" dirty="0" smtClean="0"/>
              <a:t>and </a:t>
            </a:r>
            <a:r>
              <a:rPr lang="en-US" sz="2000" i="1" dirty="0" err="1" smtClean="0"/>
              <a:t>nR</a:t>
            </a:r>
            <a:r>
              <a:rPr lang="en-US" sz="2000" i="1" dirty="0" smtClean="0"/>
              <a:t>, and the number of merge passes is ⎡(</a:t>
            </a:r>
            <a:r>
              <a:rPr lang="en-US" sz="2000" i="1" dirty="0" err="1" smtClean="0"/>
              <a:t>logdM</a:t>
            </a:r>
            <a:r>
              <a:rPr lang="en-US" sz="2000" i="1" dirty="0" smtClean="0"/>
              <a:t>(</a:t>
            </a:r>
            <a:r>
              <a:rPr lang="en-US" sz="2000" i="1" dirty="0" err="1" smtClean="0"/>
              <a:t>nR</a:t>
            </a:r>
            <a:r>
              <a:rPr lang="en-US" sz="2000" i="1" dirty="0" smtClean="0"/>
              <a:t>))⎤.</a:t>
            </a:r>
          </a:p>
          <a:p>
            <a:r>
              <a:rPr lang="en-US" sz="2000" i="1" dirty="0" smtClean="0"/>
              <a:t>In our example where </a:t>
            </a:r>
            <a:r>
              <a:rPr lang="en-US" sz="2000" i="1" dirty="0" err="1" smtClean="0"/>
              <a:t>nB</a:t>
            </a:r>
            <a:r>
              <a:rPr lang="en-US" sz="2000" i="1" dirty="0" smtClean="0"/>
              <a:t> = </a:t>
            </a:r>
            <a:r>
              <a:rPr lang="en-US" sz="2000" dirty="0" smtClean="0"/>
              <a:t>5</a:t>
            </a:r>
            <a:r>
              <a:rPr lang="en-US" sz="2000" dirty="0"/>
              <a:t>, </a:t>
            </a:r>
            <a:r>
              <a:rPr lang="en-US" sz="2000" i="1" dirty="0" err="1"/>
              <a:t>dM</a:t>
            </a:r>
            <a:r>
              <a:rPr lang="en-US" sz="2000" i="1" dirty="0"/>
              <a:t> = 4 (four-way merging), so the 205 initial sorted runs would be merged 4 at </a:t>
            </a:r>
            <a:r>
              <a:rPr lang="en-US" sz="2000" i="1" dirty="0" smtClean="0"/>
              <a:t>a </a:t>
            </a:r>
            <a:r>
              <a:rPr lang="en-US" sz="2000" dirty="0" smtClean="0"/>
              <a:t>time </a:t>
            </a:r>
            <a:r>
              <a:rPr lang="en-US" sz="2000" dirty="0"/>
              <a:t>in each step into 52 larger sorted </a:t>
            </a:r>
            <a:r>
              <a:rPr lang="en-US" sz="2000" dirty="0" err="1"/>
              <a:t>subfiles</a:t>
            </a:r>
            <a:r>
              <a:rPr lang="en-US" sz="2000" dirty="0"/>
              <a:t> at the end of the first merge pass</a:t>
            </a:r>
            <a:r>
              <a:rPr lang="en-US" sz="2000" dirty="0" smtClean="0"/>
              <a:t>.</a:t>
            </a:r>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These 52 sorted files are then merged 4 at a time into 13 sorted files, </a:t>
            </a:r>
            <a:endParaRPr lang="en-US" dirty="0" smtClean="0"/>
          </a:p>
          <a:p>
            <a:r>
              <a:rPr lang="en-US" dirty="0" smtClean="0"/>
              <a:t>which </a:t>
            </a:r>
            <a:r>
              <a:rPr lang="en-US" dirty="0"/>
              <a:t>are </a:t>
            </a:r>
            <a:r>
              <a:rPr lang="en-US" dirty="0" smtClean="0"/>
              <a:t>then merged </a:t>
            </a:r>
            <a:r>
              <a:rPr lang="en-US" dirty="0"/>
              <a:t>into 4 sorted files, and then finally into 1 fully sorted file, which means </a:t>
            </a:r>
            <a:r>
              <a:rPr lang="en-US" dirty="0" smtClean="0"/>
              <a:t>that </a:t>
            </a:r>
            <a:r>
              <a:rPr lang="en-US" i="1" dirty="0" smtClean="0"/>
              <a:t>four </a:t>
            </a:r>
            <a:r>
              <a:rPr lang="en-US" i="1" dirty="0"/>
              <a:t>passes are needed.</a:t>
            </a:r>
          </a:p>
          <a:p>
            <a:endParaRPr lang="en-US" dirty="0"/>
          </a:p>
          <a:p>
            <a:endParaRPr lang="en-IN" dirty="0"/>
          </a:p>
        </p:txBody>
      </p:sp>
    </p:spTree>
    <p:extLst>
      <p:ext uri="{BB962C8B-B14F-4D97-AF65-F5344CB8AC3E}">
        <p14:creationId xmlns:p14="http://schemas.microsoft.com/office/powerpoint/2010/main" val="33343253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9/03/21 2 students present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70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25164863"/>
              </p:ext>
            </p:extLst>
          </p:nvPr>
        </p:nvGraphicFramePr>
        <p:xfrm>
          <a:off x="533400" y="1752600"/>
          <a:ext cx="3810000" cy="2834640"/>
        </p:xfrm>
        <a:graphic>
          <a:graphicData uri="http://schemas.openxmlformats.org/drawingml/2006/table">
            <a:tbl>
              <a:tblPr firstRow="1" bandRow="1">
                <a:tableStyleId>{5C22544A-7EE6-4342-B048-85BDC9FD1C3A}</a:tableStyleId>
              </a:tblPr>
              <a:tblGrid>
                <a:gridCol w="1270000"/>
                <a:gridCol w="1270000"/>
                <a:gridCol w="1270000"/>
              </a:tblGrid>
              <a:tr h="605667">
                <a:tc>
                  <a:txBody>
                    <a:bodyPr/>
                    <a:lstStyle/>
                    <a:p>
                      <a:r>
                        <a:rPr lang="en-IN" dirty="0" smtClean="0"/>
                        <a:t>Account </a:t>
                      </a:r>
                      <a:r>
                        <a:rPr lang="en-IN" dirty="0" err="1" smtClean="0"/>
                        <a:t>num</a:t>
                      </a:r>
                      <a:endParaRPr lang="en-IN" dirty="0"/>
                    </a:p>
                  </a:txBody>
                  <a:tcPr/>
                </a:tc>
                <a:tc>
                  <a:txBody>
                    <a:bodyPr/>
                    <a:lstStyle/>
                    <a:p>
                      <a:r>
                        <a:rPr lang="en-IN" dirty="0" smtClean="0"/>
                        <a:t>Name</a:t>
                      </a:r>
                      <a:endParaRPr lang="en-IN" dirty="0"/>
                    </a:p>
                  </a:txBody>
                  <a:tcPr/>
                </a:tc>
                <a:tc>
                  <a:txBody>
                    <a:bodyPr/>
                    <a:lstStyle/>
                    <a:p>
                      <a:r>
                        <a:rPr lang="en-IN" dirty="0" smtClean="0"/>
                        <a:t>amount</a:t>
                      </a:r>
                      <a:endParaRPr lang="en-IN" dirty="0"/>
                    </a:p>
                  </a:txBody>
                  <a:tcPr/>
                </a:tc>
              </a:tr>
              <a:tr h="346095">
                <a:tc>
                  <a:txBody>
                    <a:bodyPr/>
                    <a:lstStyle/>
                    <a:p>
                      <a:r>
                        <a:rPr lang="en-IN" dirty="0" smtClean="0"/>
                        <a:t>1</a:t>
                      </a:r>
                      <a:endParaRPr lang="en-IN" dirty="0"/>
                    </a:p>
                  </a:txBody>
                  <a:tcPr/>
                </a:tc>
                <a:tc>
                  <a:txBody>
                    <a:bodyPr/>
                    <a:lstStyle/>
                    <a:p>
                      <a:r>
                        <a:rPr lang="en-IN" dirty="0" err="1" smtClean="0"/>
                        <a:t>aniket</a:t>
                      </a:r>
                      <a:endParaRPr lang="en-IN" dirty="0"/>
                    </a:p>
                  </a:txBody>
                  <a:tcPr/>
                </a:tc>
                <a:tc>
                  <a:txBody>
                    <a:bodyPr/>
                    <a:lstStyle/>
                    <a:p>
                      <a:r>
                        <a:rPr lang="en-IN" dirty="0" smtClean="0"/>
                        <a:t>5000</a:t>
                      </a:r>
                      <a:endParaRPr lang="en-IN" dirty="0"/>
                    </a:p>
                  </a:txBody>
                  <a:tcPr/>
                </a:tc>
              </a:tr>
              <a:tr h="346095">
                <a:tc>
                  <a:txBody>
                    <a:bodyPr/>
                    <a:lstStyle/>
                    <a:p>
                      <a:r>
                        <a:rPr lang="en-IN" dirty="0" smtClean="0"/>
                        <a:t>2</a:t>
                      </a:r>
                      <a:endParaRPr lang="en-IN" dirty="0"/>
                    </a:p>
                  </a:txBody>
                  <a:tcPr/>
                </a:tc>
                <a:tc>
                  <a:txBody>
                    <a:bodyPr/>
                    <a:lstStyle/>
                    <a:p>
                      <a:r>
                        <a:rPr lang="en-IN" dirty="0" err="1" smtClean="0"/>
                        <a:t>shivani</a:t>
                      </a:r>
                      <a:endParaRPr lang="en-IN" dirty="0"/>
                    </a:p>
                  </a:txBody>
                  <a:tcPr/>
                </a:tc>
                <a:tc>
                  <a:txBody>
                    <a:bodyPr/>
                    <a:lstStyle/>
                    <a:p>
                      <a:r>
                        <a:rPr lang="en-IN" dirty="0" smtClean="0"/>
                        <a:t>5000</a:t>
                      </a:r>
                      <a:endParaRPr lang="en-IN" dirty="0"/>
                    </a:p>
                  </a:txBody>
                  <a:tcPr/>
                </a:tc>
              </a:tr>
              <a:tr h="346095">
                <a:tc>
                  <a:txBody>
                    <a:bodyPr/>
                    <a:lstStyle/>
                    <a:p>
                      <a:r>
                        <a:rPr lang="en-IN" dirty="0" smtClean="0"/>
                        <a:t>3</a:t>
                      </a:r>
                      <a:endParaRPr lang="en-IN" dirty="0"/>
                    </a:p>
                  </a:txBody>
                  <a:tcPr/>
                </a:tc>
                <a:tc>
                  <a:txBody>
                    <a:bodyPr/>
                    <a:lstStyle/>
                    <a:p>
                      <a:r>
                        <a:rPr lang="en-IN" dirty="0" err="1" smtClean="0"/>
                        <a:t>Divya</a:t>
                      </a:r>
                      <a:endParaRPr lang="en-IN" dirty="0"/>
                    </a:p>
                  </a:txBody>
                  <a:tcPr/>
                </a:tc>
                <a:tc>
                  <a:txBody>
                    <a:bodyPr/>
                    <a:lstStyle/>
                    <a:p>
                      <a:r>
                        <a:rPr lang="en-IN" dirty="0" smtClean="0"/>
                        <a:t>5000</a:t>
                      </a:r>
                      <a:endParaRPr lang="en-IN" dirty="0"/>
                    </a:p>
                  </a:txBody>
                  <a:tcPr/>
                </a:tc>
              </a:tr>
              <a:tr h="346095">
                <a:tc>
                  <a:txBody>
                    <a:bodyPr/>
                    <a:lstStyle/>
                    <a:p>
                      <a:r>
                        <a:rPr lang="en-IN" dirty="0" smtClean="0"/>
                        <a:t>4</a:t>
                      </a:r>
                      <a:endParaRPr lang="en-IN" dirty="0"/>
                    </a:p>
                  </a:txBody>
                  <a:tcPr/>
                </a:tc>
                <a:tc>
                  <a:txBody>
                    <a:bodyPr/>
                    <a:lstStyle/>
                    <a:p>
                      <a:r>
                        <a:rPr lang="en-IN" dirty="0" smtClean="0"/>
                        <a:t>Aadya</a:t>
                      </a:r>
                      <a:endParaRPr lang="en-IN" dirty="0"/>
                    </a:p>
                  </a:txBody>
                  <a:tcPr/>
                </a:tc>
                <a:tc>
                  <a:txBody>
                    <a:bodyPr/>
                    <a:lstStyle/>
                    <a:p>
                      <a:r>
                        <a:rPr lang="en-IN" dirty="0" smtClean="0"/>
                        <a:t>5000</a:t>
                      </a:r>
                      <a:endParaRPr lang="en-IN" dirty="0"/>
                    </a:p>
                  </a:txBody>
                  <a:tcPr/>
                </a:tc>
              </a:tr>
              <a:tr h="346095">
                <a:tc>
                  <a:txBody>
                    <a:bodyPr/>
                    <a:lstStyle/>
                    <a:p>
                      <a:r>
                        <a:rPr lang="en-IN" dirty="0" smtClean="0"/>
                        <a:t>5</a:t>
                      </a:r>
                      <a:endParaRPr lang="en-IN" dirty="0"/>
                    </a:p>
                  </a:txBody>
                  <a:tcPr/>
                </a:tc>
                <a:tc>
                  <a:txBody>
                    <a:bodyPr/>
                    <a:lstStyle/>
                    <a:p>
                      <a:r>
                        <a:rPr lang="en-IN" dirty="0" smtClean="0"/>
                        <a:t>Nikhil</a:t>
                      </a:r>
                      <a:endParaRPr lang="en-IN" dirty="0"/>
                    </a:p>
                  </a:txBody>
                  <a:tcPr/>
                </a:tc>
                <a:tc>
                  <a:txBody>
                    <a:bodyPr/>
                    <a:lstStyle/>
                    <a:p>
                      <a:r>
                        <a:rPr lang="en-IN" dirty="0" smtClean="0"/>
                        <a:t>5000</a:t>
                      </a:r>
                      <a:endParaRPr lang="en-IN" dirty="0"/>
                    </a:p>
                  </a:txBody>
                  <a:tcPr/>
                </a:tc>
              </a:tr>
              <a:tr h="346095">
                <a:tc>
                  <a:txBody>
                    <a:bodyPr/>
                    <a:lstStyle/>
                    <a:p>
                      <a:r>
                        <a:rPr lang="en-IN" dirty="0" smtClean="0"/>
                        <a:t>6</a:t>
                      </a:r>
                      <a:endParaRPr lang="en-IN" dirty="0"/>
                    </a:p>
                  </a:txBody>
                  <a:tcPr/>
                </a:tc>
                <a:tc>
                  <a:txBody>
                    <a:bodyPr/>
                    <a:lstStyle/>
                    <a:p>
                      <a:r>
                        <a:rPr lang="en-IN" dirty="0" smtClean="0"/>
                        <a:t>Saurabh</a:t>
                      </a:r>
                      <a:endParaRPr lang="en-IN" dirty="0"/>
                    </a:p>
                  </a:txBody>
                  <a:tcPr/>
                </a:tc>
                <a:tc>
                  <a:txBody>
                    <a:bodyPr/>
                    <a:lstStyle/>
                    <a:p>
                      <a:r>
                        <a:rPr lang="en-IN" dirty="0" smtClean="0"/>
                        <a:t>5000</a:t>
                      </a:r>
                      <a:endParaRPr lang="en-IN" dirty="0"/>
                    </a:p>
                  </a:txBody>
                  <a:tcPr/>
                </a:tc>
              </a:tr>
            </a:tbl>
          </a:graphicData>
        </a:graphic>
      </p:graphicFrame>
      <p:cxnSp>
        <p:nvCxnSpPr>
          <p:cNvPr id="8" name="Straight Arrow Connector 7"/>
          <p:cNvCxnSpPr/>
          <p:nvPr/>
        </p:nvCxnSpPr>
        <p:spPr>
          <a:xfrm flipH="1">
            <a:off x="1676400" y="512044"/>
            <a:ext cx="5334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32378" y="279021"/>
            <a:ext cx="1828800" cy="369332"/>
          </a:xfrm>
          <a:prstGeom prst="rect">
            <a:avLst/>
          </a:prstGeom>
          <a:noFill/>
        </p:spPr>
        <p:txBody>
          <a:bodyPr wrap="square" rtlCol="0">
            <a:spAutoFit/>
          </a:bodyPr>
          <a:lstStyle/>
          <a:p>
            <a:r>
              <a:rPr lang="en-IN" dirty="0" smtClean="0"/>
              <a:t>Primary key</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3436524278"/>
              </p:ext>
            </p:extLst>
          </p:nvPr>
        </p:nvGraphicFramePr>
        <p:xfrm>
          <a:off x="4876800" y="1676400"/>
          <a:ext cx="3810000" cy="2834640"/>
        </p:xfrm>
        <a:graphic>
          <a:graphicData uri="http://schemas.openxmlformats.org/drawingml/2006/table">
            <a:tbl>
              <a:tblPr firstRow="1" bandRow="1">
                <a:tableStyleId>{5C22544A-7EE6-4342-B048-85BDC9FD1C3A}</a:tableStyleId>
              </a:tblPr>
              <a:tblGrid>
                <a:gridCol w="1270000"/>
                <a:gridCol w="1270000"/>
                <a:gridCol w="1270000"/>
              </a:tblGrid>
              <a:tr h="605667">
                <a:tc>
                  <a:txBody>
                    <a:bodyPr/>
                    <a:lstStyle/>
                    <a:p>
                      <a:r>
                        <a:rPr lang="en-IN" dirty="0" smtClean="0"/>
                        <a:t>Account </a:t>
                      </a:r>
                      <a:r>
                        <a:rPr lang="en-IN" dirty="0" err="1" smtClean="0"/>
                        <a:t>num</a:t>
                      </a:r>
                      <a:r>
                        <a:rPr lang="en-IN" dirty="0" smtClean="0"/>
                        <a:t> [</a:t>
                      </a:r>
                      <a:r>
                        <a:rPr lang="en-IN" dirty="0" err="1" smtClean="0"/>
                        <a:t>fk</a:t>
                      </a:r>
                      <a:r>
                        <a:rPr lang="en-IN" dirty="0" smtClean="0"/>
                        <a:t>]</a:t>
                      </a:r>
                      <a:endParaRPr lang="en-IN" dirty="0"/>
                    </a:p>
                  </a:txBody>
                  <a:tcPr/>
                </a:tc>
                <a:tc>
                  <a:txBody>
                    <a:bodyPr/>
                    <a:lstStyle/>
                    <a:p>
                      <a:r>
                        <a:rPr lang="en-IN" dirty="0" err="1" smtClean="0"/>
                        <a:t>T_type</a:t>
                      </a:r>
                      <a:endParaRPr lang="en-IN" dirty="0"/>
                    </a:p>
                  </a:txBody>
                  <a:tcPr/>
                </a:tc>
                <a:tc>
                  <a:txBody>
                    <a:bodyPr/>
                    <a:lstStyle/>
                    <a:p>
                      <a:r>
                        <a:rPr lang="en-IN" dirty="0" smtClean="0"/>
                        <a:t>amount</a:t>
                      </a:r>
                      <a:endParaRPr lang="en-IN" dirty="0"/>
                    </a:p>
                  </a:txBody>
                  <a:tcPr/>
                </a:tc>
              </a:tr>
              <a:tr h="346095">
                <a:tc>
                  <a:txBody>
                    <a:bodyPr/>
                    <a:lstStyle/>
                    <a:p>
                      <a:r>
                        <a:rPr lang="en-IN" dirty="0" smtClean="0"/>
                        <a:t>2</a:t>
                      </a:r>
                      <a:endParaRPr lang="en-IN" dirty="0"/>
                    </a:p>
                  </a:txBody>
                  <a:tcPr/>
                </a:tc>
                <a:tc>
                  <a:txBody>
                    <a:bodyPr/>
                    <a:lstStyle/>
                    <a:p>
                      <a:r>
                        <a:rPr lang="en-IN" dirty="0" smtClean="0"/>
                        <a:t>D</a:t>
                      </a:r>
                      <a:endParaRPr lang="en-IN" dirty="0"/>
                    </a:p>
                  </a:txBody>
                  <a:tcPr/>
                </a:tc>
                <a:tc>
                  <a:txBody>
                    <a:bodyPr/>
                    <a:lstStyle/>
                    <a:p>
                      <a:r>
                        <a:rPr lang="en-IN" dirty="0" smtClean="0"/>
                        <a:t>3000</a:t>
                      </a:r>
                      <a:endParaRPr lang="en-IN" dirty="0"/>
                    </a:p>
                  </a:txBody>
                  <a:tcPr/>
                </a:tc>
              </a:tr>
              <a:tr h="346095">
                <a:tc>
                  <a:txBody>
                    <a:bodyPr/>
                    <a:lstStyle/>
                    <a:p>
                      <a:r>
                        <a:rPr lang="en-IN" dirty="0" smtClean="0"/>
                        <a:t>2</a:t>
                      </a:r>
                      <a:endParaRPr lang="en-IN" dirty="0"/>
                    </a:p>
                  </a:txBody>
                  <a:tcPr/>
                </a:tc>
                <a:tc>
                  <a:txBody>
                    <a:bodyPr/>
                    <a:lstStyle/>
                    <a:p>
                      <a:r>
                        <a:rPr lang="en-IN" dirty="0" smtClean="0"/>
                        <a:t>W</a:t>
                      </a:r>
                      <a:endParaRPr lang="en-IN" dirty="0"/>
                    </a:p>
                  </a:txBody>
                  <a:tcPr/>
                </a:tc>
                <a:tc>
                  <a:txBody>
                    <a:bodyPr/>
                    <a:lstStyle/>
                    <a:p>
                      <a:r>
                        <a:rPr lang="en-IN" dirty="0" smtClean="0"/>
                        <a:t>1000</a:t>
                      </a:r>
                      <a:endParaRPr lang="en-IN" dirty="0"/>
                    </a:p>
                  </a:txBody>
                  <a:tcPr/>
                </a:tc>
              </a:tr>
              <a:tr h="346095">
                <a:tc>
                  <a:txBody>
                    <a:bodyPr/>
                    <a:lstStyle/>
                    <a:p>
                      <a:r>
                        <a:rPr lang="en-IN" dirty="0" smtClean="0"/>
                        <a:t>6</a:t>
                      </a:r>
                      <a:endParaRPr lang="en-IN" dirty="0"/>
                    </a:p>
                  </a:txBody>
                  <a:tcPr/>
                </a:tc>
                <a:tc>
                  <a:txBody>
                    <a:bodyPr/>
                    <a:lstStyle/>
                    <a:p>
                      <a:r>
                        <a:rPr lang="en-IN" dirty="0" smtClean="0"/>
                        <a:t>D</a:t>
                      </a:r>
                      <a:endParaRPr lang="en-IN" dirty="0"/>
                    </a:p>
                  </a:txBody>
                  <a:tcPr/>
                </a:tc>
                <a:tc>
                  <a:txBody>
                    <a:bodyPr/>
                    <a:lstStyle/>
                    <a:p>
                      <a:r>
                        <a:rPr lang="en-IN" dirty="0" smtClean="0"/>
                        <a:t>3500</a:t>
                      </a:r>
                      <a:endParaRPr lang="en-IN" dirty="0"/>
                    </a:p>
                  </a:txBody>
                  <a:tcPr/>
                </a:tc>
              </a:tr>
              <a:tr h="346095">
                <a:tc>
                  <a:txBody>
                    <a:bodyPr/>
                    <a:lstStyle/>
                    <a:p>
                      <a:r>
                        <a:rPr lang="en-IN" dirty="0" smtClean="0"/>
                        <a:t>4</a:t>
                      </a:r>
                      <a:endParaRPr lang="en-IN" dirty="0"/>
                    </a:p>
                  </a:txBody>
                  <a:tcPr/>
                </a:tc>
                <a:tc>
                  <a:txBody>
                    <a:bodyPr/>
                    <a:lstStyle/>
                    <a:p>
                      <a:r>
                        <a:rPr lang="en-IN" dirty="0"/>
                        <a:t>D</a:t>
                      </a:r>
                      <a:endParaRPr lang="en-IN" dirty="0" smtClean="0"/>
                    </a:p>
                  </a:txBody>
                  <a:tcPr/>
                </a:tc>
                <a:tc>
                  <a:txBody>
                    <a:bodyPr/>
                    <a:lstStyle/>
                    <a:p>
                      <a:r>
                        <a:rPr lang="en-IN" dirty="0" smtClean="0"/>
                        <a:t>6000</a:t>
                      </a:r>
                      <a:endParaRPr lang="en-IN" dirty="0"/>
                    </a:p>
                  </a:txBody>
                  <a:tcPr/>
                </a:tc>
              </a:tr>
              <a:tr h="346095">
                <a:tc>
                  <a:txBody>
                    <a:bodyPr/>
                    <a:lstStyle/>
                    <a:p>
                      <a:endParaRPr lang="en-IN" dirty="0"/>
                    </a:p>
                  </a:txBody>
                  <a:tcPr/>
                </a:tc>
                <a:tc>
                  <a:txBody>
                    <a:bodyPr/>
                    <a:lstStyle/>
                    <a:p>
                      <a:endParaRPr lang="en-IN" dirty="0"/>
                    </a:p>
                  </a:txBody>
                  <a:tcPr/>
                </a:tc>
                <a:tc>
                  <a:txBody>
                    <a:bodyPr/>
                    <a:lstStyle/>
                    <a:p>
                      <a:endParaRPr lang="en-IN" dirty="0"/>
                    </a:p>
                  </a:txBody>
                  <a:tcPr/>
                </a:tc>
              </a:tr>
              <a:tr h="346095">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1" name="TextBox 10"/>
          <p:cNvSpPr txBox="1"/>
          <p:nvPr/>
        </p:nvSpPr>
        <p:spPr>
          <a:xfrm>
            <a:off x="609600" y="1066421"/>
            <a:ext cx="1600200" cy="369332"/>
          </a:xfrm>
          <a:prstGeom prst="rect">
            <a:avLst/>
          </a:prstGeom>
          <a:noFill/>
        </p:spPr>
        <p:txBody>
          <a:bodyPr wrap="square" rtlCol="0">
            <a:spAutoFit/>
          </a:bodyPr>
          <a:lstStyle/>
          <a:p>
            <a:r>
              <a:rPr lang="en-IN" dirty="0" smtClean="0"/>
              <a:t>Bank master</a:t>
            </a:r>
            <a:endParaRPr lang="en-IN" dirty="0"/>
          </a:p>
        </p:txBody>
      </p:sp>
      <p:sp>
        <p:nvSpPr>
          <p:cNvPr id="12" name="TextBox 11"/>
          <p:cNvSpPr txBox="1"/>
          <p:nvPr/>
        </p:nvSpPr>
        <p:spPr>
          <a:xfrm>
            <a:off x="5257800" y="838200"/>
            <a:ext cx="2514600" cy="369332"/>
          </a:xfrm>
          <a:prstGeom prst="rect">
            <a:avLst/>
          </a:prstGeom>
          <a:noFill/>
        </p:spPr>
        <p:txBody>
          <a:bodyPr wrap="square" rtlCol="0">
            <a:spAutoFit/>
          </a:bodyPr>
          <a:lstStyle/>
          <a:p>
            <a:r>
              <a:rPr lang="en-IN" dirty="0" smtClean="0"/>
              <a:t>Transaction </a:t>
            </a:r>
            <a:endParaRPr lang="en-IN" dirty="0"/>
          </a:p>
        </p:txBody>
      </p:sp>
      <p:cxnSp>
        <p:nvCxnSpPr>
          <p:cNvPr id="18" name="Curved Connector 17"/>
          <p:cNvCxnSpPr/>
          <p:nvPr/>
        </p:nvCxnSpPr>
        <p:spPr>
          <a:xfrm rot="10800000" flipV="1">
            <a:off x="1066800" y="2514600"/>
            <a:ext cx="4038600" cy="4572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10800000">
            <a:off x="1066800" y="2971801"/>
            <a:ext cx="4038600" cy="127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2" name="Curved Connector 21"/>
          <p:cNvCxnSpPr/>
          <p:nvPr/>
        </p:nvCxnSpPr>
        <p:spPr>
          <a:xfrm rot="10800000" flipV="1">
            <a:off x="914400" y="3276600"/>
            <a:ext cx="4191000" cy="1143000"/>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0800000" flipV="1">
            <a:off x="762000" y="3581400"/>
            <a:ext cx="4343400" cy="152400"/>
          </a:xfrm>
          <a:prstGeom prst="curved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54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5481</Words>
  <Application>Microsoft Office PowerPoint</Application>
  <PresentationFormat>On-screen Show (4:3)</PresentationFormat>
  <Paragraphs>1308</Paragraphs>
  <Slides>86</Slides>
  <Notes>4</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Query processing </vt:lpstr>
      <vt:lpstr>  What is Normalization ? </vt:lpstr>
      <vt:lpstr>Types of Normal Forms There are the four types of normal forms:</vt:lpstr>
      <vt:lpstr>PowerPoint Presentation</vt:lpstr>
      <vt:lpstr>First Normal Form (1NF) </vt:lpstr>
      <vt:lpstr>What is a KEY?</vt:lpstr>
      <vt:lpstr>What is Composite Key? </vt:lpstr>
      <vt:lpstr>Foreign Key</vt:lpstr>
      <vt:lpstr>PowerPoint Presentation</vt:lpstr>
      <vt:lpstr>PowerPoint Presentation</vt:lpstr>
      <vt:lpstr>PowerPoint Presentation</vt:lpstr>
      <vt:lpstr>Form which is a simple storage of data : called as database </vt:lpstr>
      <vt:lpstr>PowerPoint Presentation</vt:lpstr>
      <vt:lpstr>PowerPoint Presentation</vt:lpstr>
      <vt:lpstr>Second Normal Form (2NF) </vt:lpstr>
      <vt:lpstr>TEACHER table</vt:lpstr>
      <vt:lpstr>PowerPoint Presentation</vt:lpstr>
      <vt:lpstr>PowerPoint Presentation</vt:lpstr>
      <vt:lpstr>TEACHER_DETAIL table:</vt:lpstr>
      <vt:lpstr>Third Normal Form (3NF)</vt:lpstr>
      <vt:lpstr>Employee table</vt:lpstr>
      <vt:lpstr>EMPLOYEE_DETAIL table:</vt:lpstr>
      <vt:lpstr>Boyce Codd normal form (BCNF) </vt:lpstr>
      <vt:lpstr>EMPLOYEE table:</vt:lpstr>
      <vt:lpstr>PowerPoint Presentation</vt:lpstr>
      <vt:lpstr>PowerPoint Presentation</vt:lpstr>
      <vt:lpstr>EMP_DEPT_MAPPING table</vt:lpstr>
      <vt:lpstr>Functional dependencies</vt:lpstr>
      <vt:lpstr>Fourth normal form (4NF </vt:lpstr>
      <vt:lpstr>student</vt:lpstr>
      <vt:lpstr>PowerPoint Presentation</vt:lpstr>
      <vt:lpstr> Fifth normal form (5NF)</vt:lpstr>
      <vt:lpstr>PowerPoint Presentation</vt:lpstr>
      <vt:lpstr>p1</vt:lpstr>
      <vt:lpstr>p2</vt:lpstr>
      <vt:lpstr>p3</vt:lpstr>
      <vt:lpstr>PowerPoint Presentation</vt:lpstr>
      <vt:lpstr>PowerPoint Presentation</vt:lpstr>
      <vt:lpstr>Bank database without normalization</vt:lpstr>
      <vt:lpstr>Example of bank</vt:lpstr>
      <vt:lpstr>Relational Decomposition </vt:lpstr>
      <vt:lpstr>Types of Decomposition </vt:lpstr>
      <vt:lpstr>Lossless Decomposition </vt:lpstr>
      <vt:lpstr>PowerPoint Presentation</vt:lpstr>
      <vt:lpstr>EMPLOYEE table:</vt:lpstr>
      <vt:lpstr>DEPARTMENT table</vt:lpstr>
      <vt:lpstr>Hence, the decomposition is Lossless join decomposition. </vt:lpstr>
      <vt:lpstr>Dependency Preserving </vt:lpstr>
      <vt:lpstr>Todays lect 19 stud present 2/03/21</vt:lpstr>
      <vt:lpstr>Query means what?</vt:lpstr>
      <vt:lpstr>PowerPoint Presentation</vt:lpstr>
      <vt:lpstr>Web search query </vt:lpstr>
      <vt:lpstr>Query  Optimization. </vt:lpstr>
      <vt:lpstr>PowerPoint Presentation</vt:lpstr>
      <vt:lpstr>PowerPoint Presentation</vt:lpstr>
      <vt:lpstr>Query in a high-level language Figure 19.1 Typical steps when processing a high-level</vt:lpstr>
      <vt:lpstr>Query Processing in DBMS </vt:lpstr>
      <vt:lpstr>The query processing works in the following way:</vt:lpstr>
      <vt:lpstr>PowerPoint Presentation</vt:lpstr>
      <vt:lpstr>STEPS IN QUERY PROCESSING</vt:lpstr>
      <vt:lpstr>Lecter on 3/3/21 16 stud present</vt:lpstr>
      <vt:lpstr>PowerPoint Presentation</vt:lpstr>
      <vt:lpstr>Evaluation </vt:lpstr>
      <vt:lpstr>Optimization </vt:lpstr>
      <vt:lpstr>Estimating Query Cost</vt:lpstr>
      <vt:lpstr>PowerPoint Presentation</vt:lpstr>
      <vt:lpstr>PowerPoint Presentation</vt:lpstr>
      <vt:lpstr>PowerPoint Presentation</vt:lpstr>
      <vt:lpstr>PowerPoint Presentation</vt:lpstr>
      <vt:lpstr>PowerPoint Presentation</vt:lpstr>
      <vt:lpstr>20 stud present 4/3/21</vt:lpstr>
      <vt:lpstr>PowerPoint Presentation</vt:lpstr>
      <vt:lpstr>PowerPoint Presentation</vt:lpstr>
      <vt:lpstr>PowerPoint Presentation</vt:lpstr>
      <vt:lpstr>example</vt:lpstr>
      <vt:lpstr>The inner block is: </vt:lpstr>
      <vt:lpstr>PowerPoint Presentation</vt:lpstr>
      <vt:lpstr>Algorithms for External Sorting</vt:lpstr>
      <vt:lpstr>PowerPoint Presentation</vt:lpstr>
      <vt:lpstr>sorting phase</vt:lpstr>
      <vt:lpstr>Implementing the SELECT Operation</vt:lpstr>
      <vt:lpstr>PowerPoint Presentation</vt:lpstr>
      <vt:lpstr>PowerPoint Presentation</vt:lpstr>
      <vt:lpstr>merging phase,</vt:lpstr>
      <vt:lpstr>PowerPoint Presentation</vt:lpstr>
      <vt:lpstr>9/03/21 2 students present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dc:title>
  <dc:creator>iicc</dc:creator>
  <cp:lastModifiedBy>Microsoft</cp:lastModifiedBy>
  <cp:revision>101</cp:revision>
  <dcterms:created xsi:type="dcterms:W3CDTF">2021-02-22T14:03:17Z</dcterms:created>
  <dcterms:modified xsi:type="dcterms:W3CDTF">2021-03-14T13:46:43Z</dcterms:modified>
</cp:coreProperties>
</file>