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94"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7" r:id="rId38"/>
    <p:sldId id="293" r:id="rId39"/>
    <p:sldId id="296"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39FAE2-B695-473C-9A20-D6F5907581D5}" type="datetimeFigureOut">
              <a:rPr lang="en-IN" smtClean="0"/>
              <a:t>01-04-2021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043A7-E3D0-4157-9A38-C453613254E4}" type="slidenum">
              <a:rPr lang="en-IN" smtClean="0"/>
              <a:t>‹#›</a:t>
            </a:fld>
            <a:endParaRPr lang="en-IN"/>
          </a:p>
        </p:txBody>
      </p:sp>
    </p:spTree>
    <p:extLst>
      <p:ext uri="{BB962C8B-B14F-4D97-AF65-F5344CB8AC3E}">
        <p14:creationId xmlns:p14="http://schemas.microsoft.com/office/powerpoint/2010/main" val="2527108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80DE4BD-BA26-40D7-A23A-96FE8011C980}" type="slidenum">
              <a:rPr lang="en-CA" sz="1200" smtClean="0">
                <a:latin typeface="Tahoma" pitchFamily="34" charset="0"/>
              </a:rPr>
              <a:pPr eaLnBrk="1" hangingPunct="1"/>
              <a:t>1</a:t>
            </a:fld>
            <a:endParaRPr lang="en-CA" sz="1200" smtClean="0">
              <a:latin typeface="Tahoma"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852B1D5-273D-45A7-B88D-41EBEDCA9B3E}" type="slidenum">
              <a:rPr lang="en-CA" sz="1200" smtClean="0">
                <a:latin typeface="Tahoma" pitchFamily="34" charset="0"/>
              </a:rPr>
              <a:pPr eaLnBrk="1" hangingPunct="1"/>
              <a:t>10</a:t>
            </a:fld>
            <a:endParaRPr lang="en-CA" sz="1200" smtClean="0">
              <a:latin typeface="Tahoma"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9C98C44-D194-449A-A9BF-5F4BD690CB83}" type="slidenum">
              <a:rPr lang="en-CA" sz="1200" smtClean="0">
                <a:latin typeface="Tahoma" pitchFamily="34" charset="0"/>
              </a:rPr>
              <a:pPr eaLnBrk="1" hangingPunct="1"/>
              <a:t>11</a:t>
            </a:fld>
            <a:endParaRPr lang="en-CA" sz="1200" smtClean="0">
              <a:latin typeface="Tahoma"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F7AD58B-AEB1-4E25-B5BE-F3CB424D3254}" type="slidenum">
              <a:rPr lang="en-CA" sz="1200" smtClean="0">
                <a:latin typeface="Tahoma" pitchFamily="34" charset="0"/>
              </a:rPr>
              <a:pPr eaLnBrk="1" hangingPunct="1"/>
              <a:t>12</a:t>
            </a:fld>
            <a:endParaRPr lang="en-CA" sz="1200" smtClean="0">
              <a:latin typeface="Tahoma"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CAB7B2A-C6BB-4635-AC85-4CA6E77C04C1}" type="slidenum">
              <a:rPr lang="en-CA" sz="1200" smtClean="0">
                <a:latin typeface="Tahoma" pitchFamily="34" charset="0"/>
              </a:rPr>
              <a:pPr eaLnBrk="1" hangingPunct="1"/>
              <a:t>13</a:t>
            </a:fld>
            <a:endParaRPr lang="en-CA" sz="1200" smtClean="0">
              <a:latin typeface="Tahoma"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5A67D89-9B79-4627-ADBF-77F3622D9116}" type="slidenum">
              <a:rPr lang="en-CA" sz="1200" smtClean="0">
                <a:latin typeface="Tahoma" pitchFamily="34" charset="0"/>
              </a:rPr>
              <a:pPr eaLnBrk="1" hangingPunct="1"/>
              <a:t>15</a:t>
            </a:fld>
            <a:endParaRPr lang="en-CA" sz="1200" smtClean="0">
              <a:latin typeface="Tahoma"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A9E2935-E0E5-4ABC-AC04-52EE7310D972}" type="slidenum">
              <a:rPr lang="en-CA" sz="1200" smtClean="0">
                <a:latin typeface="Tahoma" pitchFamily="34" charset="0"/>
              </a:rPr>
              <a:pPr eaLnBrk="1" hangingPunct="1"/>
              <a:t>16</a:t>
            </a:fld>
            <a:endParaRPr lang="en-CA" sz="1200" smtClean="0">
              <a:latin typeface="Tahoma"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22CEA86-269D-48A7-AC42-A8DA1E115471}" type="slidenum">
              <a:rPr lang="en-CA" sz="1200" smtClean="0">
                <a:latin typeface="Tahoma" pitchFamily="34" charset="0"/>
              </a:rPr>
              <a:pPr eaLnBrk="1" hangingPunct="1"/>
              <a:t>17</a:t>
            </a:fld>
            <a:endParaRPr lang="en-CA" sz="1200" smtClean="0">
              <a:latin typeface="Tahoma"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108A71D-EBD8-4692-9987-819E2A77632D}" type="slidenum">
              <a:rPr lang="en-CA" sz="1200" smtClean="0">
                <a:latin typeface="Tahoma" pitchFamily="34" charset="0"/>
              </a:rPr>
              <a:pPr eaLnBrk="1" hangingPunct="1"/>
              <a:t>18</a:t>
            </a:fld>
            <a:endParaRPr lang="en-CA" sz="1200" smtClean="0">
              <a:latin typeface="Tahoma"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9674D3C-FE2D-4B22-A27D-D3DEC5F5E2D1}" type="slidenum">
              <a:rPr lang="en-CA" sz="1200" smtClean="0">
                <a:latin typeface="Tahoma" pitchFamily="34" charset="0"/>
              </a:rPr>
              <a:pPr eaLnBrk="1" hangingPunct="1"/>
              <a:t>19</a:t>
            </a:fld>
            <a:endParaRPr lang="en-CA" sz="1200" smtClean="0">
              <a:latin typeface="Tahoma"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A7879FF-451F-42BE-BC2D-E0CED8E76C47}" type="slidenum">
              <a:rPr lang="en-CA" sz="1200" smtClean="0">
                <a:latin typeface="Tahoma" pitchFamily="34" charset="0"/>
              </a:rPr>
              <a:pPr eaLnBrk="1" hangingPunct="1"/>
              <a:t>20</a:t>
            </a:fld>
            <a:endParaRPr lang="en-CA" sz="1200" smtClean="0">
              <a:latin typeface="Tahoma"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17A15DB-E12B-4DCB-905E-2D7CA30C6CCC}" type="slidenum">
              <a:rPr lang="en-CA" sz="1200" smtClean="0">
                <a:latin typeface="Tahoma" pitchFamily="34" charset="0"/>
              </a:rPr>
              <a:pPr eaLnBrk="1" hangingPunct="1"/>
              <a:t>2</a:t>
            </a:fld>
            <a:endParaRPr lang="en-CA" sz="1200" smtClean="0">
              <a:latin typeface="Tahoma"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EE74CA8-B172-45D2-A470-624FEDDF3DF9}" type="slidenum">
              <a:rPr lang="en-CA" sz="1200" smtClean="0">
                <a:latin typeface="Tahoma" pitchFamily="34" charset="0"/>
              </a:rPr>
              <a:pPr eaLnBrk="1" hangingPunct="1"/>
              <a:t>21</a:t>
            </a:fld>
            <a:endParaRPr lang="en-CA" sz="1200" smtClean="0">
              <a:latin typeface="Tahoma"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DD5EA52-6870-48F7-A4FE-436B3D2A13DE}" type="slidenum">
              <a:rPr lang="en-CA" sz="1200" smtClean="0">
                <a:latin typeface="Tahoma" pitchFamily="34" charset="0"/>
              </a:rPr>
              <a:pPr eaLnBrk="1" hangingPunct="1"/>
              <a:t>22</a:t>
            </a:fld>
            <a:endParaRPr lang="en-CA" sz="1200" smtClean="0">
              <a:latin typeface="Tahoma"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788A3B5-5B28-403B-BC4D-1181CA80B675}" type="slidenum">
              <a:rPr lang="en-CA" sz="1200" smtClean="0">
                <a:latin typeface="Tahoma" pitchFamily="34" charset="0"/>
              </a:rPr>
              <a:pPr eaLnBrk="1" hangingPunct="1"/>
              <a:t>23</a:t>
            </a:fld>
            <a:endParaRPr lang="en-CA" sz="1200" smtClean="0">
              <a:latin typeface="Tahoma"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8EFEEFB-976F-417B-A22E-43465457CB43}" type="slidenum">
              <a:rPr lang="en-CA" sz="1200" smtClean="0">
                <a:latin typeface="Tahoma" pitchFamily="34" charset="0"/>
              </a:rPr>
              <a:pPr eaLnBrk="1" hangingPunct="1"/>
              <a:t>24</a:t>
            </a:fld>
            <a:endParaRPr lang="en-CA" sz="1200" smtClean="0">
              <a:latin typeface="Tahoma"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4609B92-29A9-4A02-A54D-61AF750F82C4}" type="slidenum">
              <a:rPr lang="en-CA" sz="1200" smtClean="0">
                <a:latin typeface="Tahoma" pitchFamily="34" charset="0"/>
              </a:rPr>
              <a:pPr eaLnBrk="1" hangingPunct="1"/>
              <a:t>25</a:t>
            </a:fld>
            <a:endParaRPr lang="en-CA" sz="1200" smtClean="0">
              <a:latin typeface="Tahoma"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A6CECEC-BE26-4763-B5C0-641E0CC5910F}" type="slidenum">
              <a:rPr lang="en-CA" sz="1200" smtClean="0">
                <a:latin typeface="Tahoma" pitchFamily="34" charset="0"/>
              </a:rPr>
              <a:pPr eaLnBrk="1" hangingPunct="1"/>
              <a:t>26</a:t>
            </a:fld>
            <a:endParaRPr lang="en-CA" sz="1200" smtClean="0">
              <a:latin typeface="Tahoma"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8929A8C-9F60-4610-8CB7-D4DEF6287C75}" type="slidenum">
              <a:rPr lang="en-CA" sz="1200" smtClean="0">
                <a:latin typeface="Tahoma" pitchFamily="34" charset="0"/>
              </a:rPr>
              <a:pPr eaLnBrk="1" hangingPunct="1"/>
              <a:t>27</a:t>
            </a:fld>
            <a:endParaRPr lang="en-CA" sz="1200" smtClean="0">
              <a:latin typeface="Tahoma"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210604E-A116-4471-B8ED-C681C43506D3}" type="slidenum">
              <a:rPr lang="en-CA" sz="1200" smtClean="0">
                <a:latin typeface="Tahoma" pitchFamily="34" charset="0"/>
              </a:rPr>
              <a:pPr eaLnBrk="1" hangingPunct="1"/>
              <a:t>28</a:t>
            </a:fld>
            <a:endParaRPr lang="en-CA" sz="1200" smtClean="0">
              <a:latin typeface="Tahoma"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26B5ED3-230E-49D4-97C1-B1F0E616AB4C}" type="slidenum">
              <a:rPr lang="en-CA" sz="1200" smtClean="0">
                <a:latin typeface="Tahoma" pitchFamily="34" charset="0"/>
              </a:rPr>
              <a:pPr eaLnBrk="1" hangingPunct="1"/>
              <a:t>29</a:t>
            </a:fld>
            <a:endParaRPr lang="en-CA" sz="1200" smtClean="0">
              <a:latin typeface="Tahoma"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F7098A7-1EBC-47D7-A15C-CC3661F53EBF}" type="slidenum">
              <a:rPr lang="en-CA" sz="1200" smtClean="0">
                <a:latin typeface="Tahoma" pitchFamily="34" charset="0"/>
              </a:rPr>
              <a:pPr eaLnBrk="1" hangingPunct="1"/>
              <a:t>30</a:t>
            </a:fld>
            <a:endParaRPr lang="en-CA" sz="1200" smtClean="0">
              <a:latin typeface="Tahoma"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4F95B32D-5BEF-467A-B191-9DB7B0FBF8BC}" type="slidenum">
              <a:rPr lang="en-CA" sz="1200" smtClean="0">
                <a:latin typeface="Tahoma" pitchFamily="34" charset="0"/>
              </a:rPr>
              <a:pPr eaLnBrk="1" hangingPunct="1"/>
              <a:t>3</a:t>
            </a:fld>
            <a:endParaRPr lang="en-CA" sz="1200" smtClean="0">
              <a:latin typeface="Tahoma"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79CB966-2EAC-4437-AFA0-19197D43C807}" type="slidenum">
              <a:rPr lang="en-CA" sz="1200" smtClean="0">
                <a:latin typeface="Tahoma" pitchFamily="34" charset="0"/>
              </a:rPr>
              <a:pPr eaLnBrk="1" hangingPunct="1"/>
              <a:t>31</a:t>
            </a:fld>
            <a:endParaRPr lang="en-CA" sz="1200" smtClean="0">
              <a:latin typeface="Tahoma"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56D1DBE-D5C2-4CB6-A203-9BC0F6EB472E}" type="slidenum">
              <a:rPr lang="en-CA" sz="1200" smtClean="0">
                <a:latin typeface="Tahoma" pitchFamily="34" charset="0"/>
              </a:rPr>
              <a:pPr eaLnBrk="1" hangingPunct="1"/>
              <a:t>32</a:t>
            </a:fld>
            <a:endParaRPr lang="en-CA" sz="1200" smtClean="0">
              <a:latin typeface="Tahoma"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069810D-7066-4084-AFF1-6FACA376FB70}" type="slidenum">
              <a:rPr lang="en-CA" sz="1200" smtClean="0">
                <a:latin typeface="Tahoma" pitchFamily="34" charset="0"/>
              </a:rPr>
              <a:pPr eaLnBrk="1" hangingPunct="1"/>
              <a:t>33</a:t>
            </a:fld>
            <a:endParaRPr lang="en-CA" sz="1200" smtClean="0">
              <a:latin typeface="Tahoma"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3EEF7B9-9996-45A5-A75E-E44047CDE9E4}" type="slidenum">
              <a:rPr lang="en-CA" sz="1200" smtClean="0">
                <a:latin typeface="Tahoma" pitchFamily="34" charset="0"/>
              </a:rPr>
              <a:pPr eaLnBrk="1" hangingPunct="1"/>
              <a:t>34</a:t>
            </a:fld>
            <a:endParaRPr lang="en-CA" sz="1200" smtClean="0">
              <a:latin typeface="Tahoma"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25F015B-4F54-4625-83CC-FE9925B94A04}" type="slidenum">
              <a:rPr lang="en-CA" sz="1200" smtClean="0">
                <a:latin typeface="Tahoma" pitchFamily="34" charset="0"/>
              </a:rPr>
              <a:pPr eaLnBrk="1" hangingPunct="1"/>
              <a:t>35</a:t>
            </a:fld>
            <a:endParaRPr lang="en-CA" sz="1200" smtClean="0">
              <a:latin typeface="Tahoma"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DEE9952-F3C1-4950-BBED-0BB4C8EF2D7D}" type="slidenum">
              <a:rPr lang="en-CA" sz="1200" smtClean="0">
                <a:latin typeface="Tahoma" pitchFamily="34" charset="0"/>
              </a:rPr>
              <a:pPr eaLnBrk="1" hangingPunct="1"/>
              <a:t>36</a:t>
            </a:fld>
            <a:endParaRPr lang="en-CA" sz="1200" smtClean="0">
              <a:latin typeface="Tahoma"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F757A7A-C5BA-48A0-9752-668AEBF15F1E}" type="slidenum">
              <a:rPr lang="en-CA" sz="1200" smtClean="0">
                <a:latin typeface="Tahoma" pitchFamily="34" charset="0"/>
              </a:rPr>
              <a:pPr eaLnBrk="1" hangingPunct="1"/>
              <a:t>38</a:t>
            </a:fld>
            <a:endParaRPr lang="en-CA" sz="1200" smtClean="0">
              <a:latin typeface="Tahoma"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92A1C85C-F753-4610-87BB-3E2F7E69E4FF}" type="slidenum">
              <a:rPr lang="en-CA" sz="1200" smtClean="0">
                <a:latin typeface="Tahoma" pitchFamily="34" charset="0"/>
              </a:rPr>
              <a:pPr eaLnBrk="1" hangingPunct="1"/>
              <a:t>4</a:t>
            </a:fld>
            <a:endParaRPr lang="en-CA" sz="1200" smtClean="0">
              <a:latin typeface="Tahoma"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8EA780A-3A6D-46A1-BEAE-1227551521BD}" type="slidenum">
              <a:rPr lang="en-CA" sz="1200" smtClean="0">
                <a:latin typeface="Tahoma" pitchFamily="34" charset="0"/>
              </a:rPr>
              <a:pPr eaLnBrk="1" hangingPunct="1"/>
              <a:t>5</a:t>
            </a:fld>
            <a:endParaRPr lang="en-CA" sz="1200" smtClean="0">
              <a:latin typeface="Tahoma"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9E58FDE-80EE-4C49-A489-1CA894D564B3}" type="slidenum">
              <a:rPr lang="en-CA" sz="1200" smtClean="0">
                <a:latin typeface="Tahoma" pitchFamily="34" charset="0"/>
              </a:rPr>
              <a:pPr eaLnBrk="1" hangingPunct="1"/>
              <a:t>6</a:t>
            </a:fld>
            <a:endParaRPr lang="en-CA" sz="1200" smtClean="0">
              <a:latin typeface="Tahoma"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7DF9A0E-FBD9-4B15-BBDD-D00CB02B7518}" type="slidenum">
              <a:rPr lang="en-CA" sz="1200" smtClean="0">
                <a:latin typeface="Tahoma" pitchFamily="34" charset="0"/>
              </a:rPr>
              <a:pPr eaLnBrk="1" hangingPunct="1"/>
              <a:t>7</a:t>
            </a:fld>
            <a:endParaRPr lang="en-CA" sz="1200" smtClean="0">
              <a:latin typeface="Tahoma"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9ACCFD3-FB01-4893-A746-A5FBE9E540D3}" type="slidenum">
              <a:rPr lang="en-CA" sz="1200" smtClean="0">
                <a:latin typeface="Tahoma" pitchFamily="34" charset="0"/>
              </a:rPr>
              <a:pPr eaLnBrk="1" hangingPunct="1"/>
              <a:t>8</a:t>
            </a:fld>
            <a:endParaRPr lang="en-CA" sz="1200" smtClean="0">
              <a:latin typeface="Tahoma"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4805B44-D45C-43BE-96BF-D9B94ABD6810}" type="slidenum">
              <a:rPr lang="en-CA" sz="1200" smtClean="0">
                <a:latin typeface="Tahoma" pitchFamily="34" charset="0"/>
              </a:rPr>
              <a:pPr eaLnBrk="1" hangingPunct="1"/>
              <a:t>9</a:t>
            </a:fld>
            <a:endParaRPr lang="en-CA" sz="1200" smtClean="0">
              <a:latin typeface="Tahoma"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57C3676-6EC6-44AF-90A1-23A2F3FA1576}" type="datetimeFigureOut">
              <a:rPr lang="en-IN" smtClean="0"/>
              <a:t>01-04-2021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8926222-103F-4088-B8F3-25C46E84C76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57C3676-6EC6-44AF-90A1-23A2F3FA1576}" type="datetimeFigureOut">
              <a:rPr lang="en-IN" smtClean="0"/>
              <a:t>01-04-2021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8926222-103F-4088-B8F3-25C46E84C76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57C3676-6EC6-44AF-90A1-23A2F3FA1576}" type="datetimeFigureOut">
              <a:rPr lang="en-IN" smtClean="0"/>
              <a:t>01-04-2021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8926222-103F-4088-B8F3-25C46E84C76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57C3676-6EC6-44AF-90A1-23A2F3FA1576}" type="datetimeFigureOut">
              <a:rPr lang="en-IN" smtClean="0"/>
              <a:t>01-04-2021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8926222-103F-4088-B8F3-25C46E84C76D}"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57C3676-6EC6-44AF-90A1-23A2F3FA1576}" type="datetimeFigureOut">
              <a:rPr lang="en-IN" smtClean="0"/>
              <a:t>01-04-2021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8926222-103F-4088-B8F3-25C46E84C76D}"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57C3676-6EC6-44AF-90A1-23A2F3FA1576}" type="datetimeFigureOut">
              <a:rPr lang="en-IN" smtClean="0"/>
              <a:t>01-04-2021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8926222-103F-4088-B8F3-25C46E84C76D}"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57C3676-6EC6-44AF-90A1-23A2F3FA1576}" type="datetimeFigureOut">
              <a:rPr lang="en-IN" smtClean="0"/>
              <a:t>01-04-2021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8926222-103F-4088-B8F3-25C46E84C76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57C3676-6EC6-44AF-90A1-23A2F3FA1576}" type="datetimeFigureOut">
              <a:rPr lang="en-IN" smtClean="0"/>
              <a:t>01-04-2021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8926222-103F-4088-B8F3-25C46E84C76D}"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57C3676-6EC6-44AF-90A1-23A2F3FA1576}" type="datetimeFigureOut">
              <a:rPr lang="en-IN" smtClean="0"/>
              <a:t>01-04-2021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8926222-103F-4088-B8F3-25C46E84C76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57C3676-6EC6-44AF-90A1-23A2F3FA1576}" type="datetimeFigureOut">
              <a:rPr lang="en-IN" smtClean="0"/>
              <a:t>01-04-2021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8926222-103F-4088-B8F3-25C46E84C76D}"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57C3676-6EC6-44AF-90A1-23A2F3FA1576}" type="datetimeFigureOut">
              <a:rPr lang="en-IN" smtClean="0"/>
              <a:t>01-04-2021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8926222-103F-4088-B8F3-25C46E84C76D}"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57C3676-6EC6-44AF-90A1-23A2F3FA1576}" type="datetimeFigureOut">
              <a:rPr lang="en-IN" smtClean="0"/>
              <a:t>01-04-2021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8926222-103F-4088-B8F3-25C46E84C76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descr="Pink tissue paper"/>
          <p:cNvSpPr>
            <a:spLocks noGrp="1" noChangeArrowheads="1"/>
          </p:cNvSpPr>
          <p:nvPr>
            <p:ph type="ctrTitle"/>
          </p:nvPr>
        </p:nvSpPr>
        <p:spPr/>
        <p:txBody>
          <a:bodyPr/>
          <a:lstStyle/>
          <a:p>
            <a:r>
              <a:rPr lang="en-US" dirty="0" smtClean="0"/>
              <a:t>Database Recovery Techniques</a:t>
            </a:r>
          </a:p>
        </p:txBody>
      </p:sp>
      <p:sp>
        <p:nvSpPr>
          <p:cNvPr id="4100" name="Rectangle 3" descr="Pink tissue paper"/>
          <p:cNvSpPr>
            <a:spLocks noGrp="1" noChangeArrowheads="1"/>
          </p:cNvSpPr>
          <p:nvPr>
            <p:ph type="subTitle" idx="1"/>
          </p:nvPr>
        </p:nvSpPr>
        <p:spPr/>
        <p:txBody>
          <a:bodyPr/>
          <a:lstStyle/>
          <a:p>
            <a:pPr eaLnBrk="1" hangingPunct="1"/>
            <a:r>
              <a:rPr lang="en-US" dirty="0" smtClean="0"/>
              <a:t>Dr. Manjiree Vyawahare</a:t>
            </a:r>
          </a:p>
        </p:txBody>
      </p:sp>
    </p:spTree>
    <p:extLst>
      <p:ext uri="{BB962C8B-B14F-4D97-AF65-F5344CB8AC3E}">
        <p14:creationId xmlns:p14="http://schemas.microsoft.com/office/powerpoint/2010/main" val="4076633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77E977FF-FF02-4A57-BAC1-61760D18FA26}" type="slidenum">
              <a:rPr lang="en-US" sz="1400" smtClean="0">
                <a:solidFill>
                  <a:srgbClr val="990033"/>
                </a:solidFill>
              </a:rPr>
              <a:pPr eaLnBrk="1" hangingPunct="1"/>
              <a:t>10</a:t>
            </a:fld>
            <a:endParaRPr lang="en-CA" sz="1400" smtClean="0">
              <a:solidFill>
                <a:srgbClr val="990033"/>
              </a:solidFill>
            </a:endParaRPr>
          </a:p>
        </p:txBody>
      </p:sp>
      <p:sp>
        <p:nvSpPr>
          <p:cNvPr id="13315" name="Rectangle 5"/>
          <p:cNvSpPr>
            <a:spLocks noGrp="1" noChangeArrowheads="1"/>
          </p:cNvSpPr>
          <p:nvPr>
            <p:ph type="title"/>
          </p:nvPr>
        </p:nvSpPr>
        <p:spPr/>
        <p:txBody>
          <a:bodyPr/>
          <a:lstStyle/>
          <a:p>
            <a:pPr eaLnBrk="1" hangingPunct="1"/>
            <a:r>
              <a:rPr lang="en-US" smtClean="0"/>
              <a:t>Database Recovery</a:t>
            </a:r>
          </a:p>
        </p:txBody>
      </p:sp>
      <p:pic>
        <p:nvPicPr>
          <p:cNvPr id="13316" name="Picture 10" descr="fig19_0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133600"/>
            <a:ext cx="7785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232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7"/>
          <p:cNvSpPr>
            <a:spLocks noGrp="1" noChangeArrowheads="1"/>
          </p:cNvSpPr>
          <p:nvPr>
            <p:ph idx="1"/>
          </p:nvPr>
        </p:nvSpPr>
        <p:spPr>
          <a:xfrm>
            <a:off x="239713" y="1600200"/>
            <a:ext cx="8294687" cy="1295400"/>
          </a:xfrm>
        </p:spPr>
        <p:txBody>
          <a:bodyPr/>
          <a:lstStyle/>
          <a:p>
            <a:pPr eaLnBrk="1" hangingPunct="1">
              <a:buFont typeface="Wingdings" pitchFamily="2" charset="2"/>
              <a:buNone/>
            </a:pPr>
            <a:r>
              <a:rPr lang="en-US" sz="2400" b="1" smtClean="0"/>
              <a:t>Roll-back</a:t>
            </a:r>
            <a:r>
              <a:rPr lang="en-US" sz="2400" smtClean="0"/>
              <a:t>:  One execution of T1, T2 and T3 as recorded in the log.		</a:t>
            </a:r>
          </a:p>
          <a:p>
            <a:pPr lvl="1" eaLnBrk="1" hangingPunct="1">
              <a:buFont typeface="Wingdings" pitchFamily="2" charset="2"/>
              <a:buNone/>
            </a:pPr>
            <a:endParaRPr lang="en-US" sz="2200" smtClean="0"/>
          </a:p>
        </p:txBody>
      </p:sp>
      <p:sp>
        <p:nvSpPr>
          <p:cNvPr id="14338"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8E285733-66C5-4AC0-9788-3B0492FC523F}" type="slidenum">
              <a:rPr lang="en-US" sz="1400" smtClean="0">
                <a:solidFill>
                  <a:srgbClr val="990033"/>
                </a:solidFill>
              </a:rPr>
              <a:pPr eaLnBrk="1" hangingPunct="1"/>
              <a:t>11</a:t>
            </a:fld>
            <a:endParaRPr lang="en-CA" sz="1400" smtClean="0">
              <a:solidFill>
                <a:srgbClr val="990033"/>
              </a:solidFill>
            </a:endParaRPr>
          </a:p>
        </p:txBody>
      </p:sp>
      <p:sp>
        <p:nvSpPr>
          <p:cNvPr id="14339" name="Rectangle 6"/>
          <p:cNvSpPr>
            <a:spLocks noGrp="1" noChangeArrowheads="1"/>
          </p:cNvSpPr>
          <p:nvPr>
            <p:ph type="title"/>
          </p:nvPr>
        </p:nvSpPr>
        <p:spPr/>
        <p:txBody>
          <a:bodyPr/>
          <a:lstStyle/>
          <a:p>
            <a:pPr eaLnBrk="1" hangingPunct="1"/>
            <a:r>
              <a:rPr lang="en-US" smtClean="0"/>
              <a:t>Database Recovery</a:t>
            </a:r>
          </a:p>
        </p:txBody>
      </p:sp>
      <p:pic>
        <p:nvPicPr>
          <p:cNvPr id="14341" name="Picture 12" descr="fig19_0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124744"/>
            <a:ext cx="8523287" cy="4739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7117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5"/>
          <p:cNvSpPr>
            <a:spLocks noGrp="1" noChangeArrowheads="1"/>
          </p:cNvSpPr>
          <p:nvPr>
            <p:ph idx="1"/>
          </p:nvPr>
        </p:nvSpPr>
        <p:spPr/>
        <p:txBody>
          <a:bodyPr>
            <a:normAutofit lnSpcReduction="10000"/>
          </a:bodyPr>
          <a:lstStyle/>
          <a:p>
            <a:pPr eaLnBrk="1" hangingPunct="1">
              <a:buFont typeface="Wingdings" pitchFamily="2" charset="2"/>
              <a:buNone/>
            </a:pPr>
            <a:r>
              <a:rPr lang="en-US" sz="2400" smtClean="0"/>
              <a:t>Write-Ahead Logging</a:t>
            </a:r>
          </a:p>
          <a:p>
            <a:pPr eaLnBrk="1" hangingPunct="1"/>
            <a:r>
              <a:rPr lang="en-US" sz="2400" smtClean="0"/>
              <a:t>When </a:t>
            </a:r>
            <a:r>
              <a:rPr lang="en-US" sz="2400" b="1" smtClean="0"/>
              <a:t>in-place</a:t>
            </a:r>
            <a:r>
              <a:rPr lang="en-US" sz="2400" smtClean="0"/>
              <a:t> update (immediate or deferred) is used then log is necessary for recovery and it must be available to recovery manager.  This is achieved by </a:t>
            </a:r>
            <a:r>
              <a:rPr lang="en-US" sz="2400" b="1" smtClean="0"/>
              <a:t>Write-Ahead Logging (WAL)</a:t>
            </a:r>
            <a:r>
              <a:rPr lang="en-US" sz="2400" smtClean="0"/>
              <a:t> protocol.  WAL states that</a:t>
            </a:r>
          </a:p>
          <a:p>
            <a:pPr lvl="1" eaLnBrk="1" hangingPunct="1"/>
            <a:r>
              <a:rPr lang="en-US" sz="2200" b="1" smtClean="0"/>
              <a:t>For Undo</a:t>
            </a:r>
            <a:r>
              <a:rPr lang="en-US" sz="2200" smtClean="0"/>
              <a:t>: Before a data item’s AFIM is flushed to the database disk (overwriting the BFIM) its BFIM must be written to the log and the log must be saved on a stable store (log disk).</a:t>
            </a:r>
          </a:p>
          <a:p>
            <a:pPr lvl="1" eaLnBrk="1" hangingPunct="1"/>
            <a:r>
              <a:rPr lang="en-US" sz="2200" b="1" smtClean="0"/>
              <a:t>For Redo</a:t>
            </a:r>
            <a:r>
              <a:rPr lang="en-US" sz="2200" smtClean="0"/>
              <a:t>: Before a transaction executes its commit operation, all its AFIMs must be written to the log and the log must be saved on a stable store.</a:t>
            </a:r>
          </a:p>
        </p:txBody>
      </p:sp>
      <p:sp>
        <p:nvSpPr>
          <p:cNvPr id="15362"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C2144FCF-FE94-4DCB-B825-2EEB8C17638E}" type="slidenum">
              <a:rPr lang="en-US" sz="1400" smtClean="0">
                <a:solidFill>
                  <a:srgbClr val="990033"/>
                </a:solidFill>
              </a:rPr>
              <a:pPr eaLnBrk="1" hangingPunct="1"/>
              <a:t>12</a:t>
            </a:fld>
            <a:endParaRPr lang="en-CA" sz="1400" smtClean="0">
              <a:solidFill>
                <a:srgbClr val="990033"/>
              </a:solidFill>
            </a:endParaRPr>
          </a:p>
        </p:txBody>
      </p:sp>
      <p:sp>
        <p:nvSpPr>
          <p:cNvPr id="15363" name="Rectangle 4"/>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276247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Grp="1" noChangeArrowheads="1"/>
          </p:cNvSpPr>
          <p:nvPr>
            <p:ph idx="1"/>
          </p:nvPr>
        </p:nvSpPr>
        <p:spPr/>
        <p:txBody>
          <a:bodyPr>
            <a:normAutofit/>
          </a:bodyPr>
          <a:lstStyle/>
          <a:p>
            <a:pPr marL="533400" indent="-533400" eaLnBrk="1" hangingPunct="1">
              <a:buFont typeface="Wingdings" pitchFamily="2" charset="2"/>
              <a:buNone/>
            </a:pPr>
            <a:r>
              <a:rPr lang="en-US" sz="2400" smtClean="0"/>
              <a:t>7   Checkpointing</a:t>
            </a:r>
          </a:p>
          <a:p>
            <a:pPr marL="952500" lvl="1" indent="-495300" eaLnBrk="1" hangingPunct="1"/>
            <a:r>
              <a:rPr lang="en-US" sz="2200" smtClean="0"/>
              <a:t>Time to time (randomly or under some criteria) the database flushes its buffer to database disk to minimize the task of recovery.  The following steps defines a checkpoint operation:</a:t>
            </a:r>
          </a:p>
          <a:p>
            <a:pPr marL="1371600" lvl="2" indent="-457200" eaLnBrk="1" hangingPunct="1">
              <a:buSzTx/>
              <a:buFont typeface="Wingdings" pitchFamily="2" charset="2"/>
              <a:buAutoNum type="arabicPeriod"/>
            </a:pPr>
            <a:r>
              <a:rPr lang="en-US" sz="2000" smtClean="0"/>
              <a:t>Suspend execution of transactions temporarily.</a:t>
            </a:r>
          </a:p>
          <a:p>
            <a:pPr marL="1371600" lvl="2" indent="-457200" eaLnBrk="1" hangingPunct="1">
              <a:buSzTx/>
              <a:buFont typeface="Wingdings" pitchFamily="2" charset="2"/>
              <a:buAutoNum type="arabicPeriod"/>
            </a:pPr>
            <a:r>
              <a:rPr lang="en-US" sz="2000" smtClean="0"/>
              <a:t>Force write modified buffer data to disk.</a:t>
            </a:r>
          </a:p>
          <a:p>
            <a:pPr marL="1371600" lvl="2" indent="-457200" eaLnBrk="1" hangingPunct="1">
              <a:buSzTx/>
              <a:buFont typeface="Wingdings" pitchFamily="2" charset="2"/>
              <a:buAutoNum type="arabicPeriod"/>
            </a:pPr>
            <a:r>
              <a:rPr lang="en-US" sz="2000" smtClean="0"/>
              <a:t>Write a [checkpoint] record to the log, save the log to disk.</a:t>
            </a:r>
          </a:p>
          <a:p>
            <a:pPr marL="1371600" lvl="2" indent="-457200" eaLnBrk="1" hangingPunct="1">
              <a:buSzTx/>
              <a:buFont typeface="Wingdings" pitchFamily="2" charset="2"/>
              <a:buAutoNum type="arabicPeriod"/>
            </a:pPr>
            <a:r>
              <a:rPr lang="en-US" sz="2000" smtClean="0"/>
              <a:t>Resume normal transaction execution.</a:t>
            </a:r>
          </a:p>
          <a:p>
            <a:pPr marL="952500" lvl="1" indent="-495300" eaLnBrk="1" hangingPunct="1"/>
            <a:r>
              <a:rPr lang="en-US" sz="2200" smtClean="0"/>
              <a:t>During recovery redo or undo is required to transactions appearing after [checkpoint] record.</a:t>
            </a:r>
          </a:p>
        </p:txBody>
      </p:sp>
      <p:sp>
        <p:nvSpPr>
          <p:cNvPr id="16386"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50032BE5-60FA-4B7C-9C6B-F3F339F4DF02}" type="slidenum">
              <a:rPr lang="en-US" sz="1400" smtClean="0">
                <a:solidFill>
                  <a:srgbClr val="990033"/>
                </a:solidFill>
              </a:rPr>
              <a:pPr eaLnBrk="1" hangingPunct="1"/>
              <a:t>13</a:t>
            </a:fld>
            <a:endParaRPr lang="en-CA" sz="1400" smtClean="0">
              <a:solidFill>
                <a:srgbClr val="990033"/>
              </a:solidFill>
            </a:endParaRPr>
          </a:p>
        </p:txBody>
      </p:sp>
      <p:sp>
        <p:nvSpPr>
          <p:cNvPr id="16387" name="Rectangle 4"/>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1569256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dirty="0"/>
              <a:t>The time needed to force-write all modified memory buffers may delay transaction processing because of step 1. To reduce this delay, it is common to use a technique called fuzzy </a:t>
            </a:r>
            <a:r>
              <a:rPr lang="en-IN" dirty="0" err="1"/>
              <a:t>checkpointing</a:t>
            </a:r>
            <a:r>
              <a:rPr lang="en-IN" dirty="0" smtClean="0"/>
              <a:t>.</a:t>
            </a:r>
          </a:p>
          <a:p>
            <a:r>
              <a:rPr lang="en-IN" dirty="0" smtClean="0"/>
              <a:t>In </a:t>
            </a:r>
            <a:r>
              <a:rPr lang="en-IN" dirty="0"/>
              <a:t>this technique, the system can resume transaction processing after a [</a:t>
            </a:r>
            <a:r>
              <a:rPr lang="en-IN" dirty="0" err="1"/>
              <a:t>begin_checkpoint</a:t>
            </a:r>
            <a:r>
              <a:rPr lang="en-IN" dirty="0"/>
              <a:t>] record is written to the log without having to wait for </a:t>
            </a:r>
            <a:r>
              <a:rPr lang="en-IN" dirty="0" smtClean="0"/>
              <a:t>step </a:t>
            </a:r>
            <a:r>
              <a:rPr lang="en-IN" dirty="0"/>
              <a:t>2 to finish. </a:t>
            </a:r>
            <a:endParaRPr lang="en-IN" dirty="0" smtClean="0"/>
          </a:p>
          <a:p>
            <a:r>
              <a:rPr lang="en-IN" dirty="0" smtClean="0"/>
              <a:t>When </a:t>
            </a:r>
            <a:r>
              <a:rPr lang="en-IN" dirty="0"/>
              <a:t>step 2 is completed, an [</a:t>
            </a:r>
            <a:r>
              <a:rPr lang="en-IN" dirty="0" err="1"/>
              <a:t>end_checkpoint</a:t>
            </a:r>
            <a:r>
              <a:rPr lang="en-IN" dirty="0"/>
              <a:t>, ...] record is written in the log </a:t>
            </a:r>
            <a:r>
              <a:rPr lang="en-IN" dirty="0" smtClean="0"/>
              <a:t>with </a:t>
            </a:r>
            <a:r>
              <a:rPr lang="en-IN" dirty="0"/>
              <a:t>the relevant information collected during </a:t>
            </a:r>
            <a:r>
              <a:rPr lang="en-IN" dirty="0" err="1"/>
              <a:t>checkpointing</a:t>
            </a:r>
            <a:r>
              <a:rPr lang="en-IN" dirty="0"/>
              <a:t>. </a:t>
            </a:r>
            <a:endParaRPr lang="en-IN" dirty="0" smtClean="0"/>
          </a:p>
          <a:p>
            <a:r>
              <a:rPr lang="en-IN" dirty="0" smtClean="0"/>
              <a:t>However</a:t>
            </a:r>
            <a:r>
              <a:rPr lang="en-IN" dirty="0"/>
              <a:t>, until step 2 is completed, the previous checkpoint record should remain valid. </a:t>
            </a:r>
            <a:endParaRPr lang="en-IN" dirty="0" smtClean="0"/>
          </a:p>
          <a:p>
            <a:r>
              <a:rPr lang="en-IN" dirty="0" smtClean="0"/>
              <a:t>To </a:t>
            </a:r>
            <a:r>
              <a:rPr lang="en-IN" dirty="0"/>
              <a:t>accomplish this, the system maintains a file on disk that contains a pointer to the valid checkpoint, which continues to point to the previous checkpoint record in the log</a:t>
            </a:r>
            <a:r>
              <a:rPr lang="en-IN" dirty="0" smtClean="0"/>
              <a:t>.</a:t>
            </a:r>
          </a:p>
          <a:p>
            <a:r>
              <a:rPr lang="en-IN" dirty="0" smtClean="0"/>
              <a:t> </a:t>
            </a:r>
            <a:r>
              <a:rPr lang="en-IN" dirty="0"/>
              <a:t>Once step 2 is concluded, that pointer is changed to point to the new checkpoint in the log.</a:t>
            </a:r>
          </a:p>
        </p:txBody>
      </p:sp>
      <p:sp>
        <p:nvSpPr>
          <p:cNvPr id="3" name="Title 2"/>
          <p:cNvSpPr>
            <a:spLocks noGrp="1"/>
          </p:cNvSpPr>
          <p:nvPr>
            <p:ph type="title"/>
          </p:nvPr>
        </p:nvSpPr>
        <p:spPr/>
        <p:txBody>
          <a:bodyPr/>
          <a:lstStyle/>
          <a:p>
            <a:r>
              <a:rPr lang="en-IN" dirty="0"/>
              <a:t>fuzzy </a:t>
            </a:r>
            <a:r>
              <a:rPr lang="en-IN" dirty="0" err="1"/>
              <a:t>checkpointing</a:t>
            </a:r>
            <a:endParaRPr lang="en-IN" dirty="0"/>
          </a:p>
        </p:txBody>
      </p:sp>
    </p:spTree>
    <p:extLst>
      <p:ext uri="{BB962C8B-B14F-4D97-AF65-F5344CB8AC3E}">
        <p14:creationId xmlns:p14="http://schemas.microsoft.com/office/powerpoint/2010/main" val="2522192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5"/>
          <p:cNvSpPr>
            <a:spLocks noGrp="1" noChangeArrowheads="1"/>
          </p:cNvSpPr>
          <p:nvPr>
            <p:ph idx="1"/>
          </p:nvPr>
        </p:nvSpPr>
        <p:spPr/>
        <p:txBody>
          <a:bodyPr>
            <a:normAutofit lnSpcReduction="10000"/>
          </a:bodyPr>
          <a:lstStyle/>
          <a:p>
            <a:pPr marL="533400" indent="-533400" eaLnBrk="1" hangingPunct="1">
              <a:lnSpc>
                <a:spcPct val="80000"/>
              </a:lnSpc>
              <a:buFont typeface="Wingdings" pitchFamily="2" charset="2"/>
              <a:buNone/>
            </a:pPr>
            <a:r>
              <a:rPr lang="en-US" sz="2400" smtClean="0"/>
              <a:t>Steal/No-Steal and Force/No-Force</a:t>
            </a:r>
          </a:p>
          <a:p>
            <a:pPr marL="952500" lvl="1" indent="-495300" eaLnBrk="1" hangingPunct="1">
              <a:lnSpc>
                <a:spcPct val="80000"/>
              </a:lnSpc>
            </a:pPr>
            <a:r>
              <a:rPr lang="en-US" sz="2200" smtClean="0"/>
              <a:t>Possible ways for flushing database cache to database disk:</a:t>
            </a:r>
          </a:p>
          <a:p>
            <a:pPr marL="1371600" lvl="2" indent="-457200" eaLnBrk="1" hangingPunct="1">
              <a:lnSpc>
                <a:spcPct val="80000"/>
              </a:lnSpc>
              <a:buSzTx/>
              <a:buFont typeface="Wingdings" pitchFamily="2" charset="2"/>
              <a:buAutoNum type="arabicPeriod"/>
            </a:pPr>
            <a:r>
              <a:rPr lang="en-US" sz="2000" smtClean="0"/>
              <a:t>Steal: Cache can be flushed before transaction commits.</a:t>
            </a:r>
          </a:p>
          <a:p>
            <a:pPr marL="1371600" lvl="2" indent="-457200" eaLnBrk="1" hangingPunct="1">
              <a:lnSpc>
                <a:spcPct val="80000"/>
              </a:lnSpc>
              <a:buSzTx/>
              <a:buFont typeface="Wingdings" pitchFamily="2" charset="2"/>
              <a:buAutoNum type="arabicPeriod"/>
            </a:pPr>
            <a:r>
              <a:rPr lang="en-US" sz="2000" smtClean="0"/>
              <a:t>No-Steal: Cache cannot be flushed before transaction commit.</a:t>
            </a:r>
          </a:p>
          <a:p>
            <a:pPr marL="1371600" lvl="2" indent="-457200" eaLnBrk="1" hangingPunct="1">
              <a:lnSpc>
                <a:spcPct val="80000"/>
              </a:lnSpc>
              <a:buSzTx/>
              <a:buFont typeface="Wingdings" pitchFamily="2" charset="2"/>
              <a:buAutoNum type="arabicPeriod"/>
            </a:pPr>
            <a:r>
              <a:rPr lang="en-US" sz="2000" smtClean="0"/>
              <a:t>Force:  Cache is immediately flushed (forced) to disk.</a:t>
            </a:r>
          </a:p>
          <a:p>
            <a:pPr marL="1371600" lvl="2" indent="-457200" eaLnBrk="1" hangingPunct="1">
              <a:lnSpc>
                <a:spcPct val="80000"/>
              </a:lnSpc>
              <a:buSzTx/>
              <a:buFont typeface="Wingdings" pitchFamily="2" charset="2"/>
              <a:buAutoNum type="arabicPeriod"/>
            </a:pPr>
            <a:r>
              <a:rPr lang="en-US" sz="2000" smtClean="0"/>
              <a:t>No-Force:  Cache is deferred until transaction commits</a:t>
            </a:r>
          </a:p>
          <a:p>
            <a:pPr marL="952500" lvl="1" indent="-495300" eaLnBrk="1" hangingPunct="1">
              <a:lnSpc>
                <a:spcPct val="80000"/>
              </a:lnSpc>
            </a:pPr>
            <a:r>
              <a:rPr lang="en-US" sz="2200" smtClean="0"/>
              <a:t>These give rise to four different ways for handling recovery:</a:t>
            </a:r>
          </a:p>
          <a:p>
            <a:pPr marL="1371600" lvl="2" indent="-457200" eaLnBrk="1" hangingPunct="1">
              <a:lnSpc>
                <a:spcPct val="80000"/>
              </a:lnSpc>
            </a:pPr>
            <a:r>
              <a:rPr lang="en-US" sz="2000" smtClean="0"/>
              <a:t>Steal/No-Force (Undo/Redo)</a:t>
            </a:r>
          </a:p>
          <a:p>
            <a:pPr marL="1371600" lvl="2" indent="-457200" eaLnBrk="1" hangingPunct="1">
              <a:lnSpc>
                <a:spcPct val="80000"/>
              </a:lnSpc>
            </a:pPr>
            <a:r>
              <a:rPr lang="en-US" sz="2000" smtClean="0"/>
              <a:t>Steal/Force (Undo/No-redo)</a:t>
            </a:r>
          </a:p>
          <a:p>
            <a:pPr marL="1371600" lvl="2" indent="-457200" eaLnBrk="1" hangingPunct="1">
              <a:lnSpc>
                <a:spcPct val="80000"/>
              </a:lnSpc>
            </a:pPr>
            <a:r>
              <a:rPr lang="en-US" sz="2000" smtClean="0"/>
              <a:t>No-Steal/No-Force (Redo/No-undo) </a:t>
            </a:r>
          </a:p>
          <a:p>
            <a:pPr marL="1371600" lvl="2" indent="-457200" eaLnBrk="1" hangingPunct="1">
              <a:lnSpc>
                <a:spcPct val="80000"/>
              </a:lnSpc>
            </a:pPr>
            <a:r>
              <a:rPr lang="en-US" sz="2000" smtClean="0"/>
              <a:t>No-Steal/Force (No-undo/No-redo)</a:t>
            </a:r>
          </a:p>
        </p:txBody>
      </p:sp>
      <p:sp>
        <p:nvSpPr>
          <p:cNvPr id="17410"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0FBB6DAE-0455-4365-9319-4AF8C282346F}" type="slidenum">
              <a:rPr lang="en-US" sz="1400" smtClean="0">
                <a:solidFill>
                  <a:srgbClr val="990033"/>
                </a:solidFill>
              </a:rPr>
              <a:pPr eaLnBrk="1" hangingPunct="1"/>
              <a:t>15</a:t>
            </a:fld>
            <a:endParaRPr lang="en-CA" sz="1400" smtClean="0">
              <a:solidFill>
                <a:srgbClr val="990033"/>
              </a:solidFill>
            </a:endParaRPr>
          </a:p>
        </p:txBody>
      </p:sp>
      <p:sp>
        <p:nvSpPr>
          <p:cNvPr id="17411" name="Rectangle 4"/>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2323223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idx="1"/>
          </p:nvPr>
        </p:nvSpPr>
        <p:spPr/>
        <p:txBody>
          <a:bodyPr>
            <a:normAutofit/>
          </a:bodyPr>
          <a:lstStyle/>
          <a:p>
            <a:pPr eaLnBrk="1" hangingPunct="1">
              <a:lnSpc>
                <a:spcPct val="90000"/>
              </a:lnSpc>
              <a:buFont typeface="Wingdings" pitchFamily="2" charset="2"/>
              <a:buNone/>
            </a:pPr>
            <a:r>
              <a:rPr lang="en-US" dirty="0" smtClean="0"/>
              <a:t>8 Recovery Scheme</a:t>
            </a:r>
          </a:p>
          <a:p>
            <a:pPr eaLnBrk="1" hangingPunct="1">
              <a:lnSpc>
                <a:spcPct val="90000"/>
              </a:lnSpc>
            </a:pPr>
            <a:r>
              <a:rPr lang="en-US" dirty="0" smtClean="0"/>
              <a:t>Deferred Update (No Undo/Redo)</a:t>
            </a:r>
          </a:p>
          <a:p>
            <a:pPr lvl="1" eaLnBrk="1" hangingPunct="1">
              <a:lnSpc>
                <a:spcPct val="90000"/>
              </a:lnSpc>
            </a:pPr>
            <a:r>
              <a:rPr lang="en-US" dirty="0" smtClean="0"/>
              <a:t>The data update goes as follows:</a:t>
            </a:r>
          </a:p>
          <a:p>
            <a:pPr lvl="1" eaLnBrk="1" hangingPunct="1">
              <a:lnSpc>
                <a:spcPct val="90000"/>
              </a:lnSpc>
            </a:pPr>
            <a:r>
              <a:rPr lang="en-US" dirty="0" smtClean="0"/>
              <a:t>A set of transactions records their updates in the log.</a:t>
            </a:r>
          </a:p>
          <a:p>
            <a:pPr lvl="1" eaLnBrk="1" hangingPunct="1">
              <a:lnSpc>
                <a:spcPct val="90000"/>
              </a:lnSpc>
            </a:pPr>
            <a:r>
              <a:rPr lang="en-US" dirty="0" smtClean="0"/>
              <a:t>At commit point under WAL scheme these updates are saved on database disk.</a:t>
            </a:r>
          </a:p>
          <a:p>
            <a:pPr lvl="1" eaLnBrk="1" hangingPunct="1">
              <a:lnSpc>
                <a:spcPct val="90000"/>
              </a:lnSpc>
            </a:pPr>
            <a:r>
              <a:rPr lang="en-US" dirty="0" smtClean="0"/>
              <a:t>After reboot from a failure the log is used to redo all the transactions affected by this failure.  No undo is required because no AFIM is flushed to the disk before a transaction commits.</a:t>
            </a:r>
          </a:p>
        </p:txBody>
      </p:sp>
      <p:sp>
        <p:nvSpPr>
          <p:cNvPr id="18434"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9C2D0DC2-9CB3-4A7B-BD0D-C7C0C2940B06}" type="slidenum">
              <a:rPr lang="en-US" sz="1400" smtClean="0">
                <a:solidFill>
                  <a:srgbClr val="990033"/>
                </a:solidFill>
              </a:rPr>
              <a:pPr eaLnBrk="1" hangingPunct="1"/>
              <a:t>16</a:t>
            </a:fld>
            <a:endParaRPr lang="en-CA" sz="1400" smtClean="0">
              <a:solidFill>
                <a:srgbClr val="990033"/>
              </a:solidFill>
            </a:endParaRPr>
          </a:p>
        </p:txBody>
      </p:sp>
      <p:sp>
        <p:nvSpPr>
          <p:cNvPr id="18435" name="Rectangle 5"/>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113378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7"/>
          <p:cNvSpPr>
            <a:spLocks noGrp="1" noChangeArrowheads="1"/>
          </p:cNvSpPr>
          <p:nvPr>
            <p:ph idx="1"/>
          </p:nvPr>
        </p:nvSpPr>
        <p:spPr/>
        <p:txBody>
          <a:bodyPr>
            <a:normAutofit/>
          </a:bodyPr>
          <a:lstStyle/>
          <a:p>
            <a:pPr eaLnBrk="1" hangingPunct="1"/>
            <a:r>
              <a:rPr lang="en-US" sz="2400" smtClean="0"/>
              <a:t>Deferred Update in a</a:t>
            </a:r>
            <a:r>
              <a:rPr lang="en-US" sz="2400" smtClean="0">
                <a:solidFill>
                  <a:schemeClr val="folHlink"/>
                </a:solidFill>
              </a:rPr>
              <a:t> sin</a:t>
            </a:r>
            <a:r>
              <a:rPr lang="en-US" sz="2400" smtClean="0"/>
              <a:t>gle-user system</a:t>
            </a:r>
            <a:br>
              <a:rPr lang="en-US" sz="2400" smtClean="0"/>
            </a:br>
            <a:r>
              <a:rPr lang="en-US" sz="2400" smtClean="0"/>
              <a:t>There is no concurrent data sharing in a single user system.  The data update goes as follows:</a:t>
            </a:r>
          </a:p>
          <a:p>
            <a:pPr lvl="1" eaLnBrk="1" hangingPunct="1"/>
            <a:r>
              <a:rPr lang="en-US" sz="2200" smtClean="0"/>
              <a:t>A set of transactions records their updates in the log.</a:t>
            </a:r>
          </a:p>
          <a:p>
            <a:pPr lvl="1" eaLnBrk="1" hangingPunct="1"/>
            <a:r>
              <a:rPr lang="en-US" sz="2200" smtClean="0"/>
              <a:t>At commit point under WAL scheme these updates are saved on database disk.</a:t>
            </a:r>
          </a:p>
          <a:p>
            <a:pPr eaLnBrk="1" hangingPunct="1"/>
            <a:r>
              <a:rPr lang="en-US" sz="2400" smtClean="0"/>
              <a:t>After reboot from a failure the log is used to redo all the transactions affected by this failure.  No undo is required because no AFIM is flushed to the disk before a transaction commits.</a:t>
            </a:r>
          </a:p>
          <a:p>
            <a:pPr lvl="1" eaLnBrk="1" hangingPunct="1"/>
            <a:endParaRPr lang="en-US" sz="2200" smtClean="0"/>
          </a:p>
        </p:txBody>
      </p:sp>
      <p:sp>
        <p:nvSpPr>
          <p:cNvPr id="19458"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7DEE0D68-3AF6-4184-9CBF-F481EDA6E0D6}" type="slidenum">
              <a:rPr lang="en-US" sz="1400" smtClean="0">
                <a:solidFill>
                  <a:srgbClr val="990033"/>
                </a:solidFill>
              </a:rPr>
              <a:pPr eaLnBrk="1" hangingPunct="1"/>
              <a:t>17</a:t>
            </a:fld>
            <a:endParaRPr lang="en-CA" sz="1400" smtClean="0">
              <a:solidFill>
                <a:srgbClr val="990033"/>
              </a:solidFill>
            </a:endParaRPr>
          </a:p>
        </p:txBody>
      </p:sp>
      <p:sp>
        <p:nvSpPr>
          <p:cNvPr id="19459" name="Rectangle 6"/>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242688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DC6F6EE7-27DE-4AA8-A26A-7FC79EFC86E6}" type="slidenum">
              <a:rPr lang="en-US" sz="1400" smtClean="0">
                <a:solidFill>
                  <a:srgbClr val="990033"/>
                </a:solidFill>
              </a:rPr>
              <a:pPr eaLnBrk="1" hangingPunct="1"/>
              <a:t>18</a:t>
            </a:fld>
            <a:endParaRPr lang="en-CA" sz="1400" smtClean="0">
              <a:solidFill>
                <a:srgbClr val="990033"/>
              </a:solidFill>
            </a:endParaRPr>
          </a:p>
        </p:txBody>
      </p:sp>
      <p:sp>
        <p:nvSpPr>
          <p:cNvPr id="20483" name="Rectangle 7"/>
          <p:cNvSpPr>
            <a:spLocks noGrp="1" noChangeArrowheads="1"/>
          </p:cNvSpPr>
          <p:nvPr>
            <p:ph type="title"/>
          </p:nvPr>
        </p:nvSpPr>
        <p:spPr/>
        <p:txBody>
          <a:bodyPr/>
          <a:lstStyle/>
          <a:p>
            <a:pPr eaLnBrk="1" hangingPunct="1"/>
            <a:r>
              <a:rPr lang="en-US" smtClean="0"/>
              <a:t>Database Recovery</a:t>
            </a:r>
          </a:p>
        </p:txBody>
      </p:sp>
      <p:pic>
        <p:nvPicPr>
          <p:cNvPr id="20484" name="Picture 9" descr="fig19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620000"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592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11"/>
          <p:cNvSpPr>
            <a:spLocks noGrp="1" noChangeArrowheads="1"/>
          </p:cNvSpPr>
          <p:nvPr>
            <p:ph idx="1"/>
          </p:nvPr>
        </p:nvSpPr>
        <p:spPr>
          <a:xfrm>
            <a:off x="239713" y="1600200"/>
            <a:ext cx="8294687" cy="2940050"/>
          </a:xfrm>
        </p:spPr>
        <p:txBody>
          <a:bodyPr/>
          <a:lstStyle/>
          <a:p>
            <a:pPr eaLnBrk="1" hangingPunct="1">
              <a:lnSpc>
                <a:spcPct val="90000"/>
              </a:lnSpc>
              <a:buFont typeface="Wingdings" pitchFamily="2" charset="2"/>
              <a:buNone/>
            </a:pPr>
            <a:r>
              <a:rPr lang="en-US" sz="2400" smtClean="0"/>
              <a:t>Deferred Update with concurrent users</a:t>
            </a:r>
          </a:p>
          <a:p>
            <a:pPr eaLnBrk="1" hangingPunct="1">
              <a:lnSpc>
                <a:spcPct val="90000"/>
              </a:lnSpc>
            </a:pPr>
            <a:r>
              <a:rPr lang="en-US" sz="2400" smtClean="0"/>
              <a:t>This environment requires some concurrency control mechanism to guarantee </a:t>
            </a:r>
            <a:r>
              <a:rPr lang="en-US" sz="2400" b="1" smtClean="0"/>
              <a:t>isolation</a:t>
            </a:r>
            <a:r>
              <a:rPr lang="en-US" sz="2400" smtClean="0"/>
              <a:t> property of transactions. In a system recovery transactions which were recorded in the log after the last checkpoint were </a:t>
            </a:r>
            <a:r>
              <a:rPr lang="en-US" sz="2400" b="1" smtClean="0"/>
              <a:t>redone</a:t>
            </a:r>
            <a:r>
              <a:rPr lang="en-US" sz="2400" smtClean="0"/>
              <a:t>.  The recovery manager may scan some of the transactions recorded before the checkpoint to get the AFIMs.</a:t>
            </a:r>
          </a:p>
        </p:txBody>
      </p:sp>
      <p:sp>
        <p:nvSpPr>
          <p:cNvPr id="21506"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3AA7CDD2-FC34-413A-96B1-07E615F0292C}" type="slidenum">
              <a:rPr lang="en-US" sz="1400" smtClean="0">
                <a:solidFill>
                  <a:srgbClr val="990033"/>
                </a:solidFill>
              </a:rPr>
              <a:pPr eaLnBrk="1" hangingPunct="1"/>
              <a:t>19</a:t>
            </a:fld>
            <a:endParaRPr lang="en-CA" sz="1400" smtClean="0">
              <a:solidFill>
                <a:srgbClr val="990033"/>
              </a:solidFill>
            </a:endParaRPr>
          </a:p>
        </p:txBody>
      </p:sp>
      <p:sp>
        <p:nvSpPr>
          <p:cNvPr id="21507" name="Rectangle 10"/>
          <p:cNvSpPr>
            <a:spLocks noGrp="1" noChangeArrowheads="1"/>
          </p:cNvSpPr>
          <p:nvPr>
            <p:ph type="title"/>
          </p:nvPr>
        </p:nvSpPr>
        <p:spPr/>
        <p:txBody>
          <a:bodyPr/>
          <a:lstStyle/>
          <a:p>
            <a:pPr eaLnBrk="1" hangingPunct="1"/>
            <a:r>
              <a:rPr lang="en-US" smtClean="0"/>
              <a:t>Database Recovery</a:t>
            </a:r>
          </a:p>
        </p:txBody>
      </p:sp>
      <p:pic>
        <p:nvPicPr>
          <p:cNvPr id="21509" name="Picture 12" descr="fig19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95800"/>
            <a:ext cx="7186613"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812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idx="1"/>
          </p:nvPr>
        </p:nvSpPr>
        <p:spPr/>
        <p:txBody>
          <a:bodyPr/>
          <a:lstStyle/>
          <a:p>
            <a:pPr lvl="1" eaLnBrk="1" hangingPunct="1">
              <a:lnSpc>
                <a:spcPct val="80000"/>
              </a:lnSpc>
              <a:buFont typeface="Wingdings" pitchFamily="2" charset="2"/>
              <a:buNone/>
            </a:pPr>
            <a:r>
              <a:rPr lang="en-US" sz="2100" dirty="0" smtClean="0"/>
              <a:t>	1. Purpose of Database Recovery</a:t>
            </a:r>
          </a:p>
          <a:p>
            <a:pPr lvl="1" eaLnBrk="1" hangingPunct="1">
              <a:lnSpc>
                <a:spcPct val="80000"/>
              </a:lnSpc>
              <a:buFont typeface="Wingdings" pitchFamily="2" charset="2"/>
              <a:buNone/>
            </a:pPr>
            <a:r>
              <a:rPr lang="en-US" sz="2100" dirty="0" smtClean="0"/>
              <a:t>	2. Types of Failure</a:t>
            </a:r>
          </a:p>
          <a:p>
            <a:pPr lvl="1" eaLnBrk="1" hangingPunct="1">
              <a:lnSpc>
                <a:spcPct val="80000"/>
              </a:lnSpc>
              <a:buFont typeface="Wingdings" pitchFamily="2" charset="2"/>
              <a:buNone/>
            </a:pPr>
            <a:r>
              <a:rPr lang="en-US" sz="2100" dirty="0" smtClean="0"/>
              <a:t>	3	. Transaction Log</a:t>
            </a:r>
          </a:p>
          <a:p>
            <a:pPr lvl="1" eaLnBrk="1" hangingPunct="1">
              <a:lnSpc>
                <a:spcPct val="80000"/>
              </a:lnSpc>
              <a:buFont typeface="Wingdings" pitchFamily="2" charset="2"/>
              <a:buNone/>
            </a:pPr>
            <a:r>
              <a:rPr lang="en-US" sz="2100" dirty="0" smtClean="0"/>
              <a:t>	4	. Data Updates</a:t>
            </a:r>
          </a:p>
          <a:p>
            <a:pPr lvl="1" eaLnBrk="1" hangingPunct="1">
              <a:lnSpc>
                <a:spcPct val="80000"/>
              </a:lnSpc>
              <a:buFont typeface="Wingdings" pitchFamily="2" charset="2"/>
              <a:buNone/>
            </a:pPr>
            <a:r>
              <a:rPr lang="en-US" sz="2100" dirty="0" smtClean="0"/>
              <a:t>	5.  Data Caching</a:t>
            </a:r>
          </a:p>
          <a:p>
            <a:pPr lvl="1" eaLnBrk="1" hangingPunct="1">
              <a:lnSpc>
                <a:spcPct val="80000"/>
              </a:lnSpc>
              <a:buFont typeface="Wingdings" pitchFamily="2" charset="2"/>
              <a:buNone/>
            </a:pPr>
            <a:r>
              <a:rPr lang="en-US" sz="2100" dirty="0" smtClean="0"/>
              <a:t> 	6	. Transaction Roll-back (Undo) and Roll-Forward</a:t>
            </a:r>
          </a:p>
          <a:p>
            <a:pPr lvl="1">
              <a:lnSpc>
                <a:spcPct val="80000"/>
              </a:lnSpc>
              <a:buNone/>
            </a:pPr>
            <a:r>
              <a:rPr lang="en-US" sz="2100" dirty="0" smtClean="0"/>
              <a:t>	7	. Check pointing </a:t>
            </a:r>
            <a:r>
              <a:rPr lang="en-IN" sz="2000" dirty="0"/>
              <a:t>A [checkpoint, list of active transactions]</a:t>
            </a:r>
            <a:endParaRPr lang="en-US" sz="2100" dirty="0" smtClean="0"/>
          </a:p>
          <a:p>
            <a:pPr lvl="1" eaLnBrk="1" hangingPunct="1">
              <a:lnSpc>
                <a:spcPct val="80000"/>
              </a:lnSpc>
              <a:buFont typeface="Wingdings" pitchFamily="2" charset="2"/>
              <a:buNone/>
            </a:pPr>
            <a:r>
              <a:rPr lang="en-US" sz="2100" dirty="0" smtClean="0"/>
              <a:t>	8	. Recovery schemes</a:t>
            </a:r>
          </a:p>
          <a:p>
            <a:pPr lvl="1" eaLnBrk="1" hangingPunct="1">
              <a:lnSpc>
                <a:spcPct val="80000"/>
              </a:lnSpc>
              <a:buFont typeface="Wingdings" pitchFamily="2" charset="2"/>
              <a:buNone/>
            </a:pPr>
            <a:r>
              <a:rPr lang="en-US" sz="2100" dirty="0" smtClean="0"/>
              <a:t>	9	. ARIES Recovery Scheme</a:t>
            </a:r>
          </a:p>
          <a:p>
            <a:pPr lvl="1" eaLnBrk="1" hangingPunct="1">
              <a:lnSpc>
                <a:spcPct val="80000"/>
              </a:lnSpc>
              <a:buFont typeface="Wingdings" pitchFamily="2" charset="2"/>
              <a:buNone/>
            </a:pPr>
            <a:r>
              <a:rPr lang="en-US" sz="2100" dirty="0" smtClean="0"/>
              <a:t>	10. Recovery in Multi database System</a:t>
            </a:r>
          </a:p>
        </p:txBody>
      </p:sp>
      <p:sp>
        <p:nvSpPr>
          <p:cNvPr id="5122"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17487089-BC95-44F0-94F5-2CBAAFE3E4FC}" type="slidenum">
              <a:rPr lang="en-US" sz="1400" smtClean="0">
                <a:solidFill>
                  <a:srgbClr val="990033"/>
                </a:solidFill>
              </a:rPr>
              <a:pPr eaLnBrk="1" hangingPunct="1"/>
              <a:t>2</a:t>
            </a:fld>
            <a:endParaRPr lang="en-CA" sz="1400" smtClean="0">
              <a:solidFill>
                <a:srgbClr val="990033"/>
              </a:solidFill>
            </a:endParaRPr>
          </a:p>
        </p:txBody>
      </p:sp>
      <p:sp>
        <p:nvSpPr>
          <p:cNvPr id="5123" name="Rectangle 4"/>
          <p:cNvSpPr>
            <a:spLocks noGrp="1" noChangeArrowheads="1"/>
          </p:cNvSpPr>
          <p:nvPr>
            <p:ph type="title"/>
          </p:nvPr>
        </p:nvSpPr>
        <p:spPr/>
        <p:txBody>
          <a:bodyPr>
            <a:normAutofit fontScale="90000"/>
          </a:bodyPr>
          <a:lstStyle/>
          <a:p>
            <a:r>
              <a:rPr lang="en-US" dirty="0" smtClean="0"/>
              <a:t>Databases Recovery</a:t>
            </a:r>
            <a:br>
              <a:rPr lang="en-US" dirty="0" smtClean="0"/>
            </a:br>
            <a:endParaRPr lang="en-US" dirty="0" smtClean="0"/>
          </a:p>
        </p:txBody>
      </p:sp>
    </p:spTree>
    <p:extLst>
      <p:ext uri="{BB962C8B-B14F-4D97-AF65-F5344CB8AC3E}">
        <p14:creationId xmlns:p14="http://schemas.microsoft.com/office/powerpoint/2010/main" val="240969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532DB04C-8E0D-4076-BD24-4C4C33EE16DE}" type="slidenum">
              <a:rPr lang="en-US" sz="1400" smtClean="0">
                <a:solidFill>
                  <a:srgbClr val="990033"/>
                </a:solidFill>
              </a:rPr>
              <a:pPr eaLnBrk="1" hangingPunct="1"/>
              <a:t>20</a:t>
            </a:fld>
            <a:endParaRPr lang="en-CA" sz="1400" smtClean="0">
              <a:solidFill>
                <a:srgbClr val="990033"/>
              </a:solidFill>
            </a:endParaRPr>
          </a:p>
        </p:txBody>
      </p:sp>
      <p:sp>
        <p:nvSpPr>
          <p:cNvPr id="22531" name="Rectangle 7"/>
          <p:cNvSpPr>
            <a:spLocks noGrp="1" noChangeArrowheads="1"/>
          </p:cNvSpPr>
          <p:nvPr>
            <p:ph type="title"/>
          </p:nvPr>
        </p:nvSpPr>
        <p:spPr/>
        <p:txBody>
          <a:bodyPr/>
          <a:lstStyle/>
          <a:p>
            <a:pPr eaLnBrk="1" hangingPunct="1"/>
            <a:r>
              <a:rPr lang="en-US" smtClean="0"/>
              <a:t>Database Recovery</a:t>
            </a:r>
          </a:p>
        </p:txBody>
      </p:sp>
      <p:pic>
        <p:nvPicPr>
          <p:cNvPr id="22532" name="Picture 9" descr="fig19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57338"/>
            <a:ext cx="57150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1038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7"/>
          <p:cNvSpPr>
            <a:spLocks noGrp="1" noChangeArrowheads="1"/>
          </p:cNvSpPr>
          <p:nvPr>
            <p:ph idx="1"/>
          </p:nvPr>
        </p:nvSpPr>
        <p:spPr/>
        <p:txBody>
          <a:bodyPr>
            <a:normAutofit fontScale="92500"/>
          </a:bodyPr>
          <a:lstStyle/>
          <a:p>
            <a:pPr eaLnBrk="1" hangingPunct="1">
              <a:lnSpc>
                <a:spcPct val="80000"/>
              </a:lnSpc>
              <a:buFont typeface="Wingdings" pitchFamily="2" charset="2"/>
              <a:buNone/>
            </a:pPr>
            <a:r>
              <a:rPr lang="en-US" sz="2400" smtClean="0"/>
              <a:t>Deferred Update with concurrent users</a:t>
            </a:r>
          </a:p>
          <a:p>
            <a:pPr eaLnBrk="1" hangingPunct="1">
              <a:lnSpc>
                <a:spcPct val="80000"/>
              </a:lnSpc>
            </a:pPr>
            <a:r>
              <a:rPr lang="en-US" sz="2400" smtClean="0"/>
              <a:t>Two tables are required for implementing this protocol:</a:t>
            </a:r>
          </a:p>
          <a:p>
            <a:pPr lvl="1" eaLnBrk="1" hangingPunct="1">
              <a:lnSpc>
                <a:spcPct val="80000"/>
              </a:lnSpc>
            </a:pPr>
            <a:r>
              <a:rPr lang="en-US" sz="2200" b="1" smtClean="0"/>
              <a:t>Active table</a:t>
            </a:r>
            <a:r>
              <a:rPr lang="en-US" sz="2200" smtClean="0"/>
              <a:t>:  All active transactions are entered in this table.</a:t>
            </a:r>
          </a:p>
          <a:p>
            <a:pPr lvl="1" eaLnBrk="1" hangingPunct="1">
              <a:lnSpc>
                <a:spcPct val="80000"/>
              </a:lnSpc>
            </a:pPr>
            <a:r>
              <a:rPr lang="en-US" sz="2200" b="1" smtClean="0"/>
              <a:t>Commit table</a:t>
            </a:r>
            <a:r>
              <a:rPr lang="en-US" sz="2200" smtClean="0"/>
              <a:t>: Transactions to be committed are entered in this table.</a:t>
            </a:r>
          </a:p>
          <a:p>
            <a:pPr eaLnBrk="1" hangingPunct="1">
              <a:lnSpc>
                <a:spcPct val="80000"/>
              </a:lnSpc>
            </a:pPr>
            <a:endParaRPr lang="en-US" sz="2400" smtClean="0"/>
          </a:p>
          <a:p>
            <a:pPr eaLnBrk="1" hangingPunct="1">
              <a:lnSpc>
                <a:spcPct val="80000"/>
              </a:lnSpc>
            </a:pPr>
            <a:r>
              <a:rPr lang="en-US" sz="2400" smtClean="0"/>
              <a:t>During recovery, all transactions of the </a:t>
            </a:r>
            <a:r>
              <a:rPr lang="en-US" sz="2400" b="1" smtClean="0"/>
              <a:t>commit</a:t>
            </a:r>
            <a:r>
              <a:rPr lang="en-US" sz="2400" smtClean="0"/>
              <a:t> table are redone and all transactions of </a:t>
            </a:r>
            <a:r>
              <a:rPr lang="en-US" sz="2400" b="1" smtClean="0"/>
              <a:t>active</a:t>
            </a:r>
            <a:r>
              <a:rPr lang="en-US" sz="2400" smtClean="0"/>
              <a:t> tables are ignored since none of their AFIMs reached the database.  It is possible that a </a:t>
            </a:r>
            <a:r>
              <a:rPr lang="en-US" sz="2400" b="1" smtClean="0"/>
              <a:t>commit</a:t>
            </a:r>
            <a:r>
              <a:rPr lang="en-US" sz="2400" smtClean="0"/>
              <a:t> table transaction may be </a:t>
            </a:r>
            <a:r>
              <a:rPr lang="en-US" sz="2400" b="1" smtClean="0"/>
              <a:t>redone</a:t>
            </a:r>
            <a:r>
              <a:rPr lang="en-US" sz="2400" smtClean="0"/>
              <a:t> twice but this does not create any inconsistency because of a redone is “</a:t>
            </a:r>
            <a:r>
              <a:rPr lang="en-US" sz="2400" b="1" smtClean="0"/>
              <a:t>idempotent</a:t>
            </a:r>
            <a:r>
              <a:rPr lang="en-US" sz="2400" smtClean="0"/>
              <a:t>”, that is, one redone for an AFIM is equivalent to multiple redone for the same AFIM.  </a:t>
            </a:r>
          </a:p>
        </p:txBody>
      </p:sp>
      <p:sp>
        <p:nvSpPr>
          <p:cNvPr id="23554"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E1AD854E-F9D1-43E8-BACB-7DAA62EE3E12}" type="slidenum">
              <a:rPr lang="en-US" sz="1400" smtClean="0">
                <a:solidFill>
                  <a:srgbClr val="990033"/>
                </a:solidFill>
              </a:rPr>
              <a:pPr eaLnBrk="1" hangingPunct="1"/>
              <a:t>21</a:t>
            </a:fld>
            <a:endParaRPr lang="en-CA" sz="1400" smtClean="0">
              <a:solidFill>
                <a:srgbClr val="990033"/>
              </a:solidFill>
            </a:endParaRPr>
          </a:p>
        </p:txBody>
      </p:sp>
      <p:sp>
        <p:nvSpPr>
          <p:cNvPr id="23555" name="Rectangle 6"/>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3208182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8"/>
          <p:cNvSpPr>
            <a:spLocks noGrp="1" noChangeArrowheads="1"/>
          </p:cNvSpPr>
          <p:nvPr>
            <p:ph idx="1"/>
          </p:nvPr>
        </p:nvSpPr>
        <p:spPr/>
        <p:txBody>
          <a:bodyPr>
            <a:normAutofit/>
          </a:bodyPr>
          <a:lstStyle/>
          <a:p>
            <a:pPr eaLnBrk="1" hangingPunct="1">
              <a:lnSpc>
                <a:spcPct val="90000"/>
              </a:lnSpc>
              <a:buFont typeface="Wingdings" pitchFamily="2" charset="2"/>
              <a:buNone/>
            </a:pPr>
            <a:r>
              <a:rPr lang="en-US" smtClean="0"/>
              <a:t>Recovery Techniques Based on Immediate Update</a:t>
            </a:r>
          </a:p>
          <a:p>
            <a:pPr eaLnBrk="1" hangingPunct="1">
              <a:lnSpc>
                <a:spcPct val="90000"/>
              </a:lnSpc>
            </a:pPr>
            <a:r>
              <a:rPr lang="en-US" b="1" smtClean="0"/>
              <a:t>Undo/No-redo Algorithm</a:t>
            </a:r>
            <a:r>
              <a:rPr lang="en-US" smtClean="0"/>
              <a:t> </a:t>
            </a:r>
          </a:p>
          <a:p>
            <a:pPr lvl="1" eaLnBrk="1" hangingPunct="1">
              <a:lnSpc>
                <a:spcPct val="90000"/>
              </a:lnSpc>
            </a:pPr>
            <a:r>
              <a:rPr lang="en-US" smtClean="0"/>
              <a:t>In this algorithm AFIMs of a transaction are flushed to the database disk under WAL before it commits.</a:t>
            </a:r>
          </a:p>
          <a:p>
            <a:pPr lvl="1" eaLnBrk="1" hangingPunct="1">
              <a:lnSpc>
                <a:spcPct val="90000"/>
              </a:lnSpc>
            </a:pPr>
            <a:r>
              <a:rPr lang="en-US" smtClean="0"/>
              <a:t>For this reason the recovery manager </a:t>
            </a:r>
            <a:r>
              <a:rPr lang="en-US" b="1" smtClean="0"/>
              <a:t>undoes</a:t>
            </a:r>
            <a:r>
              <a:rPr lang="en-US" smtClean="0"/>
              <a:t> all transactions during recovery. </a:t>
            </a:r>
          </a:p>
          <a:p>
            <a:pPr lvl="1" eaLnBrk="1" hangingPunct="1">
              <a:lnSpc>
                <a:spcPct val="90000"/>
              </a:lnSpc>
            </a:pPr>
            <a:r>
              <a:rPr lang="en-US" smtClean="0"/>
              <a:t>No transaction is </a:t>
            </a:r>
            <a:r>
              <a:rPr lang="en-US" b="1" smtClean="0"/>
              <a:t>redone</a:t>
            </a:r>
            <a:r>
              <a:rPr lang="en-US" smtClean="0"/>
              <a:t>.</a:t>
            </a:r>
          </a:p>
          <a:p>
            <a:pPr lvl="1" eaLnBrk="1" hangingPunct="1">
              <a:lnSpc>
                <a:spcPct val="90000"/>
              </a:lnSpc>
            </a:pPr>
            <a:r>
              <a:rPr lang="en-US" smtClean="0"/>
              <a:t>It is possible that a transaction might have completed execution and ready to commit but this transaction is also </a:t>
            </a:r>
            <a:r>
              <a:rPr lang="en-US" b="1" smtClean="0"/>
              <a:t>undone</a:t>
            </a:r>
            <a:r>
              <a:rPr lang="en-US" smtClean="0"/>
              <a:t>.</a:t>
            </a:r>
          </a:p>
        </p:txBody>
      </p:sp>
      <p:sp>
        <p:nvSpPr>
          <p:cNvPr id="24578"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1713D7D0-CC08-4783-8526-5D97E7CE97B0}" type="slidenum">
              <a:rPr lang="en-US" sz="1400" smtClean="0">
                <a:solidFill>
                  <a:srgbClr val="990033"/>
                </a:solidFill>
              </a:rPr>
              <a:pPr eaLnBrk="1" hangingPunct="1"/>
              <a:t>22</a:t>
            </a:fld>
            <a:endParaRPr lang="en-CA" sz="1400" smtClean="0">
              <a:solidFill>
                <a:srgbClr val="990033"/>
              </a:solidFill>
            </a:endParaRPr>
          </a:p>
        </p:txBody>
      </p:sp>
      <p:sp>
        <p:nvSpPr>
          <p:cNvPr id="24579" name="Rectangle 7"/>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2483686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10"/>
          <p:cNvSpPr>
            <a:spLocks noGrp="1" noChangeArrowheads="1"/>
          </p:cNvSpPr>
          <p:nvPr>
            <p:ph idx="1"/>
          </p:nvPr>
        </p:nvSpPr>
        <p:spPr/>
        <p:txBody>
          <a:bodyPr>
            <a:normAutofit/>
          </a:bodyPr>
          <a:lstStyle/>
          <a:p>
            <a:pPr lvl="1" eaLnBrk="1" hangingPunct="1">
              <a:lnSpc>
                <a:spcPct val="90000"/>
              </a:lnSpc>
              <a:buFont typeface="Wingdings" pitchFamily="2" charset="2"/>
              <a:buNone/>
            </a:pPr>
            <a:r>
              <a:rPr lang="en-US" smtClean="0"/>
              <a:t>Recovery Techniques Based on Immediate Update</a:t>
            </a:r>
          </a:p>
          <a:p>
            <a:pPr lvl="1" eaLnBrk="1" hangingPunct="1">
              <a:lnSpc>
                <a:spcPct val="90000"/>
              </a:lnSpc>
            </a:pPr>
            <a:r>
              <a:rPr lang="en-US" b="1" smtClean="0"/>
              <a:t>Undo/Redo Algorithm</a:t>
            </a:r>
            <a:r>
              <a:rPr lang="en-US" smtClean="0"/>
              <a:t> (</a:t>
            </a:r>
            <a:r>
              <a:rPr lang="en-US" b="1" smtClean="0"/>
              <a:t>Single-user</a:t>
            </a:r>
            <a:r>
              <a:rPr lang="en-US" smtClean="0"/>
              <a:t> environment)</a:t>
            </a:r>
          </a:p>
          <a:p>
            <a:pPr lvl="2" eaLnBrk="1" hangingPunct="1">
              <a:lnSpc>
                <a:spcPct val="90000"/>
              </a:lnSpc>
            </a:pPr>
            <a:r>
              <a:rPr lang="en-US" smtClean="0"/>
              <a:t>Recovery schemes of this category apply </a:t>
            </a:r>
            <a:r>
              <a:rPr lang="en-US" b="1" smtClean="0"/>
              <a:t>undo</a:t>
            </a:r>
            <a:r>
              <a:rPr lang="en-US" smtClean="0"/>
              <a:t> and also </a:t>
            </a:r>
            <a:r>
              <a:rPr lang="en-US" b="1" smtClean="0"/>
              <a:t>redo</a:t>
            </a:r>
            <a:r>
              <a:rPr lang="en-US" smtClean="0"/>
              <a:t> for recovery.  </a:t>
            </a:r>
          </a:p>
          <a:p>
            <a:pPr lvl="2" eaLnBrk="1" hangingPunct="1">
              <a:lnSpc>
                <a:spcPct val="90000"/>
              </a:lnSpc>
            </a:pPr>
            <a:r>
              <a:rPr lang="en-US" smtClean="0"/>
              <a:t>In a single-user environment no concurrency control is required but a log is maintained under WAL. </a:t>
            </a:r>
          </a:p>
          <a:p>
            <a:pPr lvl="2" eaLnBrk="1" hangingPunct="1">
              <a:lnSpc>
                <a:spcPct val="90000"/>
              </a:lnSpc>
            </a:pPr>
            <a:r>
              <a:rPr lang="en-US" smtClean="0"/>
              <a:t>Note that at any time there will be one transaction in the system and it will be either in the commit table or in the active table.  </a:t>
            </a:r>
          </a:p>
          <a:p>
            <a:pPr lvl="2" eaLnBrk="1" hangingPunct="1">
              <a:lnSpc>
                <a:spcPct val="90000"/>
              </a:lnSpc>
            </a:pPr>
            <a:r>
              <a:rPr lang="en-US" smtClean="0"/>
              <a:t>The recovery manager performs:</a:t>
            </a:r>
          </a:p>
          <a:p>
            <a:pPr lvl="3" eaLnBrk="1" hangingPunct="1">
              <a:lnSpc>
                <a:spcPct val="90000"/>
              </a:lnSpc>
            </a:pPr>
            <a:r>
              <a:rPr lang="en-US" b="1" smtClean="0"/>
              <a:t>Undo</a:t>
            </a:r>
            <a:r>
              <a:rPr lang="en-US" smtClean="0"/>
              <a:t> of a transaction if it is in the </a:t>
            </a:r>
            <a:r>
              <a:rPr lang="en-US" b="1" smtClean="0"/>
              <a:t>active</a:t>
            </a:r>
            <a:r>
              <a:rPr lang="en-US" smtClean="0"/>
              <a:t> table.</a:t>
            </a:r>
          </a:p>
          <a:p>
            <a:pPr lvl="3" eaLnBrk="1" hangingPunct="1">
              <a:lnSpc>
                <a:spcPct val="90000"/>
              </a:lnSpc>
            </a:pPr>
            <a:r>
              <a:rPr lang="en-US" b="1" smtClean="0"/>
              <a:t>Redo</a:t>
            </a:r>
            <a:r>
              <a:rPr lang="en-US" smtClean="0"/>
              <a:t> of a transaction if it is in the </a:t>
            </a:r>
            <a:r>
              <a:rPr lang="en-US" b="1" smtClean="0"/>
              <a:t>commit</a:t>
            </a:r>
            <a:r>
              <a:rPr lang="en-US" smtClean="0"/>
              <a:t> table.</a:t>
            </a:r>
          </a:p>
        </p:txBody>
      </p:sp>
      <p:sp>
        <p:nvSpPr>
          <p:cNvPr id="25602"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0E4F2CD6-B399-425E-87EE-D586FE6899B7}" type="slidenum">
              <a:rPr lang="en-US" sz="1400" smtClean="0">
                <a:solidFill>
                  <a:srgbClr val="990033"/>
                </a:solidFill>
              </a:rPr>
              <a:pPr eaLnBrk="1" hangingPunct="1"/>
              <a:t>23</a:t>
            </a:fld>
            <a:endParaRPr lang="en-CA" sz="1400" smtClean="0">
              <a:solidFill>
                <a:srgbClr val="990033"/>
              </a:solidFill>
            </a:endParaRPr>
          </a:p>
        </p:txBody>
      </p:sp>
      <p:sp>
        <p:nvSpPr>
          <p:cNvPr id="25603" name="Rectangle 9"/>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2420362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0"/>
          <p:cNvSpPr>
            <a:spLocks noGrp="1" noChangeArrowheads="1"/>
          </p:cNvSpPr>
          <p:nvPr>
            <p:ph idx="1"/>
          </p:nvPr>
        </p:nvSpPr>
        <p:spPr/>
        <p:txBody>
          <a:bodyPr>
            <a:normAutofit lnSpcReduction="10000"/>
          </a:bodyPr>
          <a:lstStyle/>
          <a:p>
            <a:pPr eaLnBrk="1" hangingPunct="1">
              <a:lnSpc>
                <a:spcPct val="90000"/>
              </a:lnSpc>
              <a:buFont typeface="Wingdings" pitchFamily="2" charset="2"/>
              <a:buNone/>
            </a:pPr>
            <a:r>
              <a:rPr lang="en-US" sz="2400" smtClean="0"/>
              <a:t>Recovery Techniques Based on Immediate Update</a:t>
            </a:r>
          </a:p>
          <a:p>
            <a:pPr eaLnBrk="1" hangingPunct="1">
              <a:lnSpc>
                <a:spcPct val="90000"/>
              </a:lnSpc>
            </a:pPr>
            <a:r>
              <a:rPr lang="en-US" sz="2400" b="1" smtClean="0"/>
              <a:t>Undo/Redo Algorithm</a:t>
            </a:r>
            <a:r>
              <a:rPr lang="en-US" sz="2400" smtClean="0"/>
              <a:t> (</a:t>
            </a:r>
            <a:r>
              <a:rPr lang="en-US" sz="2400" b="1" smtClean="0"/>
              <a:t>Concurrent</a:t>
            </a:r>
            <a:r>
              <a:rPr lang="en-US" sz="2400" smtClean="0"/>
              <a:t> execution)</a:t>
            </a:r>
          </a:p>
          <a:p>
            <a:pPr eaLnBrk="1" hangingPunct="1">
              <a:lnSpc>
                <a:spcPct val="90000"/>
              </a:lnSpc>
            </a:pPr>
            <a:r>
              <a:rPr lang="en-US" sz="2400" smtClean="0"/>
              <a:t>Recovery schemes of this category applies </a:t>
            </a:r>
            <a:r>
              <a:rPr lang="en-US" sz="2400" b="1" smtClean="0"/>
              <a:t>undo</a:t>
            </a:r>
            <a:r>
              <a:rPr lang="en-US" sz="2400" smtClean="0"/>
              <a:t> and also </a:t>
            </a:r>
            <a:r>
              <a:rPr lang="en-US" sz="2400" b="1" smtClean="0"/>
              <a:t>redo</a:t>
            </a:r>
            <a:r>
              <a:rPr lang="en-US" sz="2400" smtClean="0"/>
              <a:t> to recover the database from failure.</a:t>
            </a:r>
          </a:p>
          <a:p>
            <a:pPr eaLnBrk="1" hangingPunct="1">
              <a:lnSpc>
                <a:spcPct val="90000"/>
              </a:lnSpc>
            </a:pPr>
            <a:r>
              <a:rPr lang="en-US" sz="2400" smtClean="0"/>
              <a:t> In concurrent execution environment a concurrency control is required and log is maintained under WAL.</a:t>
            </a:r>
          </a:p>
          <a:p>
            <a:pPr eaLnBrk="1" hangingPunct="1">
              <a:lnSpc>
                <a:spcPct val="90000"/>
              </a:lnSpc>
            </a:pPr>
            <a:r>
              <a:rPr lang="en-US" sz="2400" smtClean="0"/>
              <a:t>Commit table records transactions to be committed and active table records active transactions.  To minimize the work of the recovery manager checkpointing is used.  </a:t>
            </a:r>
          </a:p>
          <a:p>
            <a:pPr eaLnBrk="1" hangingPunct="1">
              <a:lnSpc>
                <a:spcPct val="90000"/>
              </a:lnSpc>
            </a:pPr>
            <a:r>
              <a:rPr lang="en-US" sz="2400" smtClean="0"/>
              <a:t>The recovery performs:</a:t>
            </a:r>
          </a:p>
          <a:p>
            <a:pPr lvl="1" eaLnBrk="1" hangingPunct="1">
              <a:lnSpc>
                <a:spcPct val="90000"/>
              </a:lnSpc>
            </a:pPr>
            <a:r>
              <a:rPr lang="en-US" sz="2200" b="1" smtClean="0"/>
              <a:t>Undo</a:t>
            </a:r>
            <a:r>
              <a:rPr lang="en-US" sz="2200" smtClean="0"/>
              <a:t> of a transaction if it is in the </a:t>
            </a:r>
            <a:r>
              <a:rPr lang="en-US" sz="2200" b="1" smtClean="0"/>
              <a:t>active</a:t>
            </a:r>
            <a:r>
              <a:rPr lang="en-US" sz="2200" smtClean="0"/>
              <a:t> table.</a:t>
            </a:r>
          </a:p>
          <a:p>
            <a:pPr lvl="1" eaLnBrk="1" hangingPunct="1">
              <a:lnSpc>
                <a:spcPct val="90000"/>
              </a:lnSpc>
            </a:pPr>
            <a:r>
              <a:rPr lang="en-US" sz="2200" b="1" smtClean="0"/>
              <a:t>Redo</a:t>
            </a:r>
            <a:r>
              <a:rPr lang="en-US" sz="2200" smtClean="0"/>
              <a:t> of a transaction if it is in the </a:t>
            </a:r>
            <a:r>
              <a:rPr lang="en-US" sz="2200" b="1" smtClean="0"/>
              <a:t>commit</a:t>
            </a:r>
            <a:r>
              <a:rPr lang="en-US" sz="2200" smtClean="0"/>
              <a:t> table.</a:t>
            </a:r>
          </a:p>
          <a:p>
            <a:pPr eaLnBrk="1" hangingPunct="1">
              <a:lnSpc>
                <a:spcPct val="90000"/>
              </a:lnSpc>
            </a:pPr>
            <a:endParaRPr lang="en-US" sz="2400" smtClean="0"/>
          </a:p>
        </p:txBody>
      </p:sp>
      <p:sp>
        <p:nvSpPr>
          <p:cNvPr id="26626"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29495847-6E44-427A-BB08-DE3CAEBADAF7}" type="slidenum">
              <a:rPr lang="en-US" sz="1400" smtClean="0">
                <a:solidFill>
                  <a:srgbClr val="990033"/>
                </a:solidFill>
              </a:rPr>
              <a:pPr eaLnBrk="1" hangingPunct="1"/>
              <a:t>24</a:t>
            </a:fld>
            <a:endParaRPr lang="en-CA" sz="1400" smtClean="0">
              <a:solidFill>
                <a:srgbClr val="990033"/>
              </a:solidFill>
            </a:endParaRPr>
          </a:p>
        </p:txBody>
      </p:sp>
      <p:sp>
        <p:nvSpPr>
          <p:cNvPr id="26627" name="Rectangle 9"/>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2017763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3" name="Object 5"/>
          <p:cNvGraphicFramePr>
            <a:graphicFrameLocks noGrp="1" noChangeAspect="1"/>
          </p:cNvGraphicFramePr>
          <p:nvPr>
            <p:ph idx="1"/>
            <p:extLst>
              <p:ext uri="{D42A27DB-BD31-4B8C-83A1-F6EECF244321}">
                <p14:modId xmlns:p14="http://schemas.microsoft.com/office/powerpoint/2010/main" val="1899355462"/>
              </p:ext>
            </p:extLst>
          </p:nvPr>
        </p:nvGraphicFramePr>
        <p:xfrm>
          <a:off x="2987824" y="4581128"/>
          <a:ext cx="2703513" cy="1162050"/>
        </p:xfrm>
        <a:graphic>
          <a:graphicData uri="http://schemas.openxmlformats.org/presentationml/2006/ole">
            <mc:AlternateContent xmlns:mc="http://schemas.openxmlformats.org/markup-compatibility/2006">
              <mc:Choice xmlns:v="urn:schemas-microsoft-com:vml" Requires="v">
                <p:oleObj spid="_x0000_s2066" name="VISIO" r:id="rId4" imgW="2703642" imgH="1162399" progId="Visio.Drawing.6">
                  <p:embed/>
                </p:oleObj>
              </mc:Choice>
              <mc:Fallback>
                <p:oleObj name="VISIO" r:id="rId4" imgW="2703642" imgH="1162399"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824" y="4581128"/>
                        <a:ext cx="2703513"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0"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8D5815D8-9E11-4FBE-AEE8-DC48DCC11579}" type="slidenum">
              <a:rPr lang="en-US" sz="1400" smtClean="0">
                <a:solidFill>
                  <a:srgbClr val="990033"/>
                </a:solidFill>
              </a:rPr>
              <a:pPr eaLnBrk="1" hangingPunct="1"/>
              <a:t>25</a:t>
            </a:fld>
            <a:endParaRPr lang="en-CA" sz="1400" smtClean="0">
              <a:solidFill>
                <a:srgbClr val="990033"/>
              </a:solidFill>
            </a:endParaRPr>
          </a:p>
        </p:txBody>
      </p:sp>
      <p:sp>
        <p:nvSpPr>
          <p:cNvPr id="27651" name="Rectangle 10"/>
          <p:cNvSpPr>
            <a:spLocks noGrp="1" noChangeArrowheads="1"/>
          </p:cNvSpPr>
          <p:nvPr>
            <p:ph type="title"/>
          </p:nvPr>
        </p:nvSpPr>
        <p:spPr>
          <a:xfrm>
            <a:off x="539552" y="404664"/>
            <a:ext cx="8229600" cy="1143000"/>
          </a:xfrm>
        </p:spPr>
        <p:txBody>
          <a:bodyPr/>
          <a:lstStyle/>
          <a:p>
            <a:pPr eaLnBrk="1" hangingPunct="1"/>
            <a:r>
              <a:rPr lang="en-US" smtClean="0"/>
              <a:t>Database Recovery</a:t>
            </a:r>
          </a:p>
        </p:txBody>
      </p:sp>
      <p:sp>
        <p:nvSpPr>
          <p:cNvPr id="27652" name="Rectangle 11"/>
          <p:cNvSpPr>
            <a:spLocks noGrp="1" noChangeArrowheads="1"/>
          </p:cNvSpPr>
          <p:nvPr>
            <p:ph type="body" idx="4294967295"/>
          </p:nvPr>
        </p:nvSpPr>
        <p:spPr>
          <a:xfrm>
            <a:off x="390525" y="1484784"/>
            <a:ext cx="8294688" cy="2209800"/>
          </a:xfrm>
        </p:spPr>
        <p:txBody>
          <a:bodyPr/>
          <a:lstStyle/>
          <a:p>
            <a:pPr eaLnBrk="1" hangingPunct="1">
              <a:buFont typeface="Wingdings" pitchFamily="2" charset="2"/>
              <a:buNone/>
            </a:pPr>
            <a:r>
              <a:rPr lang="en-US" sz="2400" dirty="0" smtClean="0"/>
              <a:t>Shadow Paging</a:t>
            </a:r>
          </a:p>
          <a:p>
            <a:pPr eaLnBrk="1" hangingPunct="1"/>
            <a:r>
              <a:rPr lang="en-US" sz="2400" dirty="0" smtClean="0"/>
              <a:t>The AFIM does not overwrite its BFIM but recorded at another place on the disk.  Thus, at any time a data item has AFIM and BFIM (Shadow copy of the data item) at two different places on the disk.</a:t>
            </a:r>
          </a:p>
          <a:p>
            <a:pPr eaLnBrk="1" hangingPunct="1"/>
            <a:endParaRPr lang="en-US" sz="2400" dirty="0" smtClean="0"/>
          </a:p>
        </p:txBody>
      </p:sp>
      <p:sp>
        <p:nvSpPr>
          <p:cNvPr id="27654" name="Rectangle 6"/>
          <p:cNvSpPr>
            <a:spLocks noChangeArrowheads="1"/>
          </p:cNvSpPr>
          <p:nvPr/>
        </p:nvSpPr>
        <p:spPr bwMode="auto">
          <a:xfrm>
            <a:off x="2066925" y="5584825"/>
            <a:ext cx="4941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bg2"/>
                </a:solidFill>
                <a:latin typeface="Times New Roman" pitchFamily="18" charset="0"/>
              </a:rPr>
              <a:t>X and Y:  Shadow copies of data items</a:t>
            </a:r>
          </a:p>
          <a:p>
            <a:r>
              <a:rPr lang="en-US">
                <a:solidFill>
                  <a:schemeClr val="bg2"/>
                </a:solidFill>
                <a:latin typeface="Times New Roman" pitchFamily="18" charset="0"/>
              </a:rPr>
              <a:t>X' and Y': Current copies of data items</a:t>
            </a:r>
          </a:p>
        </p:txBody>
      </p:sp>
    </p:spTree>
    <p:extLst>
      <p:ext uri="{BB962C8B-B14F-4D97-AF65-F5344CB8AC3E}">
        <p14:creationId xmlns:p14="http://schemas.microsoft.com/office/powerpoint/2010/main" val="3324916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10"/>
          <p:cNvSpPr>
            <a:spLocks noGrp="1" noChangeArrowheads="1"/>
          </p:cNvSpPr>
          <p:nvPr>
            <p:ph idx="1"/>
          </p:nvPr>
        </p:nvSpPr>
        <p:spPr>
          <a:xfrm>
            <a:off x="239713" y="1600200"/>
            <a:ext cx="8294687" cy="2124075"/>
          </a:xfrm>
        </p:spPr>
        <p:txBody>
          <a:bodyPr/>
          <a:lstStyle/>
          <a:p>
            <a:pPr eaLnBrk="1" hangingPunct="1">
              <a:lnSpc>
                <a:spcPct val="80000"/>
              </a:lnSpc>
              <a:buFont typeface="Wingdings" pitchFamily="2" charset="2"/>
              <a:buNone/>
            </a:pPr>
            <a:r>
              <a:rPr lang="en-US" sz="2400" smtClean="0"/>
              <a:t>Shadow Paging</a:t>
            </a:r>
          </a:p>
          <a:p>
            <a:pPr eaLnBrk="1" hangingPunct="1">
              <a:lnSpc>
                <a:spcPct val="80000"/>
              </a:lnSpc>
            </a:pPr>
            <a:r>
              <a:rPr lang="en-US" sz="2400" smtClean="0"/>
              <a:t>To manage access of data items by concurrent transactions two directories (current and shadow) are used.  </a:t>
            </a:r>
          </a:p>
          <a:p>
            <a:pPr lvl="1" eaLnBrk="1" hangingPunct="1">
              <a:lnSpc>
                <a:spcPct val="80000"/>
              </a:lnSpc>
            </a:pPr>
            <a:r>
              <a:rPr lang="en-US" sz="2200" smtClean="0"/>
              <a:t>The directory arrangement is illustrated below.  Here a page is a data item.</a:t>
            </a:r>
          </a:p>
          <a:p>
            <a:pPr eaLnBrk="1" hangingPunct="1">
              <a:lnSpc>
                <a:spcPct val="80000"/>
              </a:lnSpc>
            </a:pPr>
            <a:endParaRPr lang="en-US" sz="2400" smtClean="0"/>
          </a:p>
        </p:txBody>
      </p:sp>
      <p:sp>
        <p:nvSpPr>
          <p:cNvPr id="28674"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82A8BC87-7901-473A-9371-AE228C03A202}" type="slidenum">
              <a:rPr lang="en-US" sz="1400" smtClean="0">
                <a:solidFill>
                  <a:srgbClr val="990033"/>
                </a:solidFill>
              </a:rPr>
              <a:pPr eaLnBrk="1" hangingPunct="1"/>
              <a:t>26</a:t>
            </a:fld>
            <a:endParaRPr lang="en-CA" sz="1400" smtClean="0">
              <a:solidFill>
                <a:srgbClr val="990033"/>
              </a:solidFill>
            </a:endParaRPr>
          </a:p>
        </p:txBody>
      </p:sp>
      <p:sp>
        <p:nvSpPr>
          <p:cNvPr id="28675" name="Rectangle 9"/>
          <p:cNvSpPr>
            <a:spLocks noGrp="1" noChangeArrowheads="1"/>
          </p:cNvSpPr>
          <p:nvPr>
            <p:ph type="title"/>
          </p:nvPr>
        </p:nvSpPr>
        <p:spPr/>
        <p:txBody>
          <a:bodyPr/>
          <a:lstStyle/>
          <a:p>
            <a:pPr eaLnBrk="1" hangingPunct="1"/>
            <a:r>
              <a:rPr lang="en-US" smtClean="0"/>
              <a:t>Database Recovery</a:t>
            </a:r>
          </a:p>
        </p:txBody>
      </p:sp>
      <p:pic>
        <p:nvPicPr>
          <p:cNvPr id="28677" name="Picture 11" descr="fig19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724275"/>
            <a:ext cx="71628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6087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11"/>
          <p:cNvSpPr>
            <a:spLocks noGrp="1" noChangeArrowheads="1"/>
          </p:cNvSpPr>
          <p:nvPr>
            <p:ph idx="1"/>
          </p:nvPr>
        </p:nvSpPr>
        <p:spPr/>
        <p:txBody>
          <a:bodyPr>
            <a:normAutofit/>
          </a:bodyPr>
          <a:lstStyle/>
          <a:p>
            <a:pPr eaLnBrk="1" hangingPunct="1">
              <a:lnSpc>
                <a:spcPct val="90000"/>
              </a:lnSpc>
              <a:buFont typeface="Wingdings" pitchFamily="2" charset="2"/>
              <a:buNone/>
            </a:pPr>
            <a:r>
              <a:rPr lang="en-US" b="1" smtClean="0"/>
              <a:t>The ARIES Recovery Algorithm</a:t>
            </a:r>
          </a:p>
          <a:p>
            <a:pPr eaLnBrk="1" hangingPunct="1">
              <a:lnSpc>
                <a:spcPct val="90000"/>
              </a:lnSpc>
            </a:pPr>
            <a:r>
              <a:rPr lang="en-US" smtClean="0"/>
              <a:t>The ARIES Recovery Algorithm is based on:</a:t>
            </a:r>
          </a:p>
          <a:p>
            <a:pPr lvl="1" eaLnBrk="1" hangingPunct="1">
              <a:lnSpc>
                <a:spcPct val="90000"/>
              </a:lnSpc>
            </a:pPr>
            <a:r>
              <a:rPr lang="en-US" b="1" smtClean="0"/>
              <a:t>WAL</a:t>
            </a:r>
            <a:r>
              <a:rPr lang="en-US" smtClean="0"/>
              <a:t> (Write Ahead Logging)</a:t>
            </a:r>
          </a:p>
          <a:p>
            <a:pPr lvl="1" eaLnBrk="1" hangingPunct="1">
              <a:lnSpc>
                <a:spcPct val="90000"/>
              </a:lnSpc>
            </a:pPr>
            <a:r>
              <a:rPr lang="en-US" b="1" smtClean="0"/>
              <a:t>Repeating history during redo</a:t>
            </a:r>
            <a:r>
              <a:rPr lang="en-US" smtClean="0"/>
              <a:t>:  </a:t>
            </a:r>
          </a:p>
          <a:p>
            <a:pPr lvl="2" eaLnBrk="1" hangingPunct="1">
              <a:lnSpc>
                <a:spcPct val="90000"/>
              </a:lnSpc>
            </a:pPr>
            <a:r>
              <a:rPr lang="en-US" smtClean="0"/>
              <a:t>ARIES will retrace all actions of the database system prior to the crash to reconstruct the database state when the crash occurred.</a:t>
            </a:r>
          </a:p>
          <a:p>
            <a:pPr lvl="1" eaLnBrk="1" hangingPunct="1">
              <a:lnSpc>
                <a:spcPct val="90000"/>
              </a:lnSpc>
            </a:pPr>
            <a:r>
              <a:rPr lang="en-US" b="1" smtClean="0"/>
              <a:t>Logging changes during undo</a:t>
            </a:r>
            <a:r>
              <a:rPr lang="en-US" smtClean="0"/>
              <a:t>:</a:t>
            </a:r>
          </a:p>
          <a:p>
            <a:pPr lvl="2" eaLnBrk="1" hangingPunct="1">
              <a:lnSpc>
                <a:spcPct val="90000"/>
              </a:lnSpc>
            </a:pPr>
            <a:r>
              <a:rPr lang="en-US" smtClean="0"/>
              <a:t>It will prevent ARIES from repeating the completed undo operations if a failure occurs during recovery, which causes a restart of the recovery process.</a:t>
            </a:r>
          </a:p>
          <a:p>
            <a:pPr eaLnBrk="1" hangingPunct="1">
              <a:lnSpc>
                <a:spcPct val="90000"/>
              </a:lnSpc>
            </a:pPr>
            <a:endParaRPr lang="en-US" smtClean="0"/>
          </a:p>
        </p:txBody>
      </p:sp>
      <p:sp>
        <p:nvSpPr>
          <p:cNvPr id="29698"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051084F3-257A-4BD1-9976-31474B52CFFB}" type="slidenum">
              <a:rPr lang="en-US" sz="1400" smtClean="0">
                <a:solidFill>
                  <a:srgbClr val="990033"/>
                </a:solidFill>
              </a:rPr>
              <a:pPr eaLnBrk="1" hangingPunct="1"/>
              <a:t>27</a:t>
            </a:fld>
            <a:endParaRPr lang="en-CA" sz="1400" smtClean="0">
              <a:solidFill>
                <a:srgbClr val="990033"/>
              </a:solidFill>
            </a:endParaRPr>
          </a:p>
        </p:txBody>
      </p:sp>
      <p:sp>
        <p:nvSpPr>
          <p:cNvPr id="29699" name="Rectangle 10"/>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31355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11"/>
          <p:cNvSpPr>
            <a:spLocks noGrp="1" noChangeArrowheads="1"/>
          </p:cNvSpPr>
          <p:nvPr>
            <p:ph idx="1"/>
          </p:nvPr>
        </p:nvSpPr>
        <p:spPr/>
        <p:txBody>
          <a:bodyPr>
            <a:normAutofit/>
          </a:bodyPr>
          <a:lstStyle/>
          <a:p>
            <a:pPr marL="533400" indent="-533400" eaLnBrk="1" hangingPunct="1">
              <a:buFont typeface="Wingdings" pitchFamily="2" charset="2"/>
              <a:buNone/>
            </a:pPr>
            <a:r>
              <a:rPr lang="en-US" sz="2400" b="1" dirty="0" smtClean="0"/>
              <a:t>The ARIES Recovery Algorithm (contd.)</a:t>
            </a:r>
          </a:p>
          <a:p>
            <a:pPr marL="533400" indent="-533400" eaLnBrk="1" hangingPunct="1"/>
            <a:r>
              <a:rPr lang="en-US" sz="2400" dirty="0" smtClean="0"/>
              <a:t>The ARIES recovery algorithm consists of three steps:</a:t>
            </a:r>
          </a:p>
          <a:p>
            <a:pPr marL="952500" lvl="1" indent="-495300" eaLnBrk="1" hangingPunct="1">
              <a:buSzTx/>
              <a:buFont typeface="Wingdings" pitchFamily="2" charset="2"/>
              <a:buAutoNum type="arabicPeriod"/>
            </a:pPr>
            <a:r>
              <a:rPr lang="en-US" sz="2200" b="1" dirty="0" smtClean="0"/>
              <a:t>Analysis</a:t>
            </a:r>
            <a:r>
              <a:rPr lang="en-US" sz="2200" dirty="0" smtClean="0"/>
              <a:t>: step identifies the dirty (updated) pages in the buffer and the set of transactions active at the time of crash.  The appropriate point in the log where redo is to start is also determined. </a:t>
            </a:r>
          </a:p>
          <a:p>
            <a:pPr marL="952500" lvl="1" indent="-495300" eaLnBrk="1" hangingPunct="1">
              <a:buSzTx/>
              <a:buFont typeface="Wingdings" pitchFamily="2" charset="2"/>
              <a:buAutoNum type="arabicPeriod"/>
            </a:pPr>
            <a:r>
              <a:rPr lang="en-US" sz="2200" b="1" dirty="0" smtClean="0"/>
              <a:t>Redo</a:t>
            </a:r>
            <a:r>
              <a:rPr lang="en-US" sz="2200" dirty="0" smtClean="0"/>
              <a:t>:  necessary redo operations are applied.</a:t>
            </a:r>
          </a:p>
          <a:p>
            <a:pPr marL="952500" lvl="1" indent="-495300" eaLnBrk="1" hangingPunct="1">
              <a:buSzTx/>
              <a:buFont typeface="Wingdings" pitchFamily="2" charset="2"/>
              <a:buAutoNum type="arabicPeriod"/>
            </a:pPr>
            <a:r>
              <a:rPr lang="en-US" sz="2200" b="1" dirty="0" smtClean="0"/>
              <a:t>Undo</a:t>
            </a:r>
            <a:r>
              <a:rPr lang="en-US" sz="2200" dirty="0" smtClean="0"/>
              <a:t>: log is scanned backwards and the operations of transactions active at the time of crash are undone in reverse order.</a:t>
            </a:r>
          </a:p>
        </p:txBody>
      </p:sp>
      <p:sp>
        <p:nvSpPr>
          <p:cNvPr id="30722"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F7EA5C17-0389-47DD-9CAB-BD1E80A45C70}" type="slidenum">
              <a:rPr lang="en-US" sz="1400" smtClean="0">
                <a:solidFill>
                  <a:srgbClr val="990033"/>
                </a:solidFill>
              </a:rPr>
              <a:pPr eaLnBrk="1" hangingPunct="1"/>
              <a:t>28</a:t>
            </a:fld>
            <a:endParaRPr lang="en-CA" sz="1400" smtClean="0">
              <a:solidFill>
                <a:srgbClr val="990033"/>
              </a:solidFill>
            </a:endParaRPr>
          </a:p>
        </p:txBody>
      </p:sp>
      <p:sp>
        <p:nvSpPr>
          <p:cNvPr id="30723" name="Rectangle 10"/>
          <p:cNvSpPr>
            <a:spLocks noGrp="1" noChangeArrowheads="1"/>
          </p:cNvSpPr>
          <p:nvPr>
            <p:ph type="title"/>
          </p:nvPr>
        </p:nvSpPr>
        <p:spPr/>
        <p:txBody>
          <a:bodyPr/>
          <a:lstStyle/>
          <a:p>
            <a:pPr eaLnBrk="1" hangingPunct="1"/>
            <a:r>
              <a:rPr lang="en-US" smtClean="0"/>
              <a:t>Database Recovery</a:t>
            </a:r>
          </a:p>
        </p:txBody>
      </p:sp>
      <p:sp>
        <p:nvSpPr>
          <p:cNvPr id="30725" name="Rectangle 4"/>
          <p:cNvSpPr>
            <a:spLocks noChangeArrowheads="1"/>
          </p:cNvSpPr>
          <p:nvPr/>
        </p:nvSpPr>
        <p:spPr bwMode="auto">
          <a:xfrm>
            <a:off x="611560" y="1527175"/>
            <a:ext cx="774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4300" lvl="1" algn="just"/>
            <a:endParaRPr lang="en-US" sz="2000" b="1">
              <a:solidFill>
                <a:schemeClr val="bg2"/>
              </a:solidFill>
              <a:latin typeface="Times New Roman" pitchFamily="18" charset="0"/>
            </a:endParaRPr>
          </a:p>
        </p:txBody>
      </p:sp>
    </p:spTree>
    <p:extLst>
      <p:ext uri="{BB962C8B-B14F-4D97-AF65-F5344CB8AC3E}">
        <p14:creationId xmlns:p14="http://schemas.microsoft.com/office/powerpoint/2010/main" val="337193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11"/>
          <p:cNvSpPr>
            <a:spLocks noGrp="1" noChangeArrowheads="1"/>
          </p:cNvSpPr>
          <p:nvPr>
            <p:ph idx="1"/>
          </p:nvPr>
        </p:nvSpPr>
        <p:spPr/>
        <p:txBody>
          <a:bodyPr>
            <a:normAutofit/>
          </a:bodyPr>
          <a:lstStyle/>
          <a:p>
            <a:pPr eaLnBrk="1" hangingPunct="1">
              <a:buFont typeface="Wingdings" pitchFamily="2" charset="2"/>
              <a:buNone/>
            </a:pPr>
            <a:r>
              <a:rPr lang="en-US" b="1" smtClean="0"/>
              <a:t>The ARIES Recovery Algorithm (contd.)</a:t>
            </a:r>
          </a:p>
          <a:p>
            <a:pPr eaLnBrk="1" hangingPunct="1"/>
            <a:r>
              <a:rPr lang="en-US" b="1" smtClean="0"/>
              <a:t>The Log and Log Sequence Number (LSN)</a:t>
            </a:r>
          </a:p>
          <a:p>
            <a:pPr lvl="1" eaLnBrk="1" hangingPunct="1"/>
            <a:r>
              <a:rPr lang="en-US" smtClean="0"/>
              <a:t>A log record is written for:</a:t>
            </a:r>
          </a:p>
          <a:p>
            <a:pPr lvl="2" eaLnBrk="1" hangingPunct="1"/>
            <a:r>
              <a:rPr lang="en-US" smtClean="0"/>
              <a:t>(a) data update</a:t>
            </a:r>
          </a:p>
          <a:p>
            <a:pPr lvl="2" eaLnBrk="1" hangingPunct="1"/>
            <a:r>
              <a:rPr lang="en-US" smtClean="0"/>
              <a:t>(b) transaction commit</a:t>
            </a:r>
          </a:p>
          <a:p>
            <a:pPr lvl="2" eaLnBrk="1" hangingPunct="1"/>
            <a:r>
              <a:rPr lang="en-US" smtClean="0"/>
              <a:t>(c) transaction abort</a:t>
            </a:r>
          </a:p>
          <a:p>
            <a:pPr lvl="2" eaLnBrk="1" hangingPunct="1"/>
            <a:r>
              <a:rPr lang="en-US" smtClean="0"/>
              <a:t>(d) undo</a:t>
            </a:r>
          </a:p>
          <a:p>
            <a:pPr lvl="2" eaLnBrk="1" hangingPunct="1"/>
            <a:r>
              <a:rPr lang="en-US" smtClean="0"/>
              <a:t>(e) transaction end</a:t>
            </a:r>
          </a:p>
          <a:p>
            <a:pPr lvl="1" eaLnBrk="1" hangingPunct="1"/>
            <a:r>
              <a:rPr lang="en-US" smtClean="0"/>
              <a:t>In the case of undo a compensating log record is written.</a:t>
            </a:r>
          </a:p>
        </p:txBody>
      </p:sp>
      <p:sp>
        <p:nvSpPr>
          <p:cNvPr id="31746"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1B085CE7-BD07-44AD-92D7-2CF48D02487D}" type="slidenum">
              <a:rPr lang="en-US" sz="1400" smtClean="0">
                <a:solidFill>
                  <a:srgbClr val="990033"/>
                </a:solidFill>
              </a:rPr>
              <a:pPr eaLnBrk="1" hangingPunct="1"/>
              <a:t>29</a:t>
            </a:fld>
            <a:endParaRPr lang="en-CA" sz="1400" smtClean="0">
              <a:solidFill>
                <a:srgbClr val="990033"/>
              </a:solidFill>
            </a:endParaRPr>
          </a:p>
        </p:txBody>
      </p:sp>
      <p:sp>
        <p:nvSpPr>
          <p:cNvPr id="31747" name="Rectangle 10"/>
          <p:cNvSpPr>
            <a:spLocks noGrp="1" noChangeArrowheads="1"/>
          </p:cNvSpPr>
          <p:nvPr>
            <p:ph type="title"/>
          </p:nvPr>
        </p:nvSpPr>
        <p:spPr/>
        <p:txBody>
          <a:bodyPr/>
          <a:lstStyle/>
          <a:p>
            <a:pPr eaLnBrk="1" hangingPunct="1"/>
            <a:r>
              <a:rPr lang="en-US" smtClean="0"/>
              <a:t>Database Recovery</a:t>
            </a:r>
          </a:p>
        </p:txBody>
      </p:sp>
      <p:sp>
        <p:nvSpPr>
          <p:cNvPr id="31749"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4300" lvl="1" algn="just"/>
            <a:endParaRPr lang="en-US" sz="2000" b="1">
              <a:solidFill>
                <a:schemeClr val="bg2"/>
              </a:solidFill>
              <a:latin typeface="Times New Roman" pitchFamily="18" charset="0"/>
            </a:endParaRPr>
          </a:p>
        </p:txBody>
      </p:sp>
    </p:spTree>
    <p:extLst>
      <p:ext uri="{BB962C8B-B14F-4D97-AF65-F5344CB8AC3E}">
        <p14:creationId xmlns:p14="http://schemas.microsoft.com/office/powerpoint/2010/main" val="770643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5"/>
          <p:cNvSpPr>
            <a:spLocks noGrp="1" noChangeArrowheads="1"/>
          </p:cNvSpPr>
          <p:nvPr>
            <p:ph idx="1"/>
          </p:nvPr>
        </p:nvSpPr>
        <p:spPr/>
        <p:txBody>
          <a:bodyPr>
            <a:normAutofit/>
          </a:bodyPr>
          <a:lstStyle/>
          <a:p>
            <a:pPr eaLnBrk="1" hangingPunct="1">
              <a:lnSpc>
                <a:spcPct val="90000"/>
              </a:lnSpc>
              <a:buFont typeface="Wingdings" pitchFamily="2" charset="2"/>
              <a:buNone/>
            </a:pPr>
            <a:r>
              <a:rPr lang="en-US" sz="2400" dirty="0" smtClean="0"/>
              <a:t>1   Purpose of Database Recovery</a:t>
            </a:r>
          </a:p>
          <a:p>
            <a:pPr lvl="1" eaLnBrk="1" hangingPunct="1">
              <a:lnSpc>
                <a:spcPct val="90000"/>
              </a:lnSpc>
            </a:pPr>
            <a:r>
              <a:rPr lang="en-US" sz="2400" dirty="0" smtClean="0"/>
              <a:t>To bring the database into the last consistent state, which existed prior to the failure.</a:t>
            </a:r>
          </a:p>
          <a:p>
            <a:pPr lvl="1" eaLnBrk="1" hangingPunct="1">
              <a:lnSpc>
                <a:spcPct val="90000"/>
              </a:lnSpc>
            </a:pPr>
            <a:r>
              <a:rPr lang="en-US" sz="2400" dirty="0" smtClean="0"/>
              <a:t>To preserve transaction properties (Atomicity, Consistency, Isolation and Durability).</a:t>
            </a:r>
          </a:p>
          <a:p>
            <a:pPr eaLnBrk="1" hangingPunct="1">
              <a:lnSpc>
                <a:spcPct val="90000"/>
              </a:lnSpc>
            </a:pPr>
            <a:r>
              <a:rPr lang="en-US" sz="2400" dirty="0" smtClean="0"/>
              <a:t>Example:</a:t>
            </a:r>
          </a:p>
          <a:p>
            <a:pPr lvl="1" eaLnBrk="1" hangingPunct="1">
              <a:lnSpc>
                <a:spcPct val="90000"/>
              </a:lnSpc>
            </a:pPr>
            <a:r>
              <a:rPr lang="en-US" sz="2400" dirty="0" smtClean="0"/>
              <a:t>If the system crashes before a fund transfer transaction completes its execution, then either one or both accounts may have incorrect value.  Thus, the database must be restored to the state before the transaction modified any of the accounts.  </a:t>
            </a:r>
          </a:p>
        </p:txBody>
      </p:sp>
      <p:sp>
        <p:nvSpPr>
          <p:cNvPr id="6146"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F3C51D36-7AD6-4CEA-9166-93086B7BAA33}" type="slidenum">
              <a:rPr lang="en-US" sz="1400" smtClean="0">
                <a:solidFill>
                  <a:srgbClr val="990033"/>
                </a:solidFill>
              </a:rPr>
              <a:pPr eaLnBrk="1" hangingPunct="1"/>
              <a:t>3</a:t>
            </a:fld>
            <a:endParaRPr lang="en-CA" sz="1400" smtClean="0">
              <a:solidFill>
                <a:srgbClr val="990033"/>
              </a:solidFill>
            </a:endParaRPr>
          </a:p>
        </p:txBody>
      </p:sp>
      <p:sp>
        <p:nvSpPr>
          <p:cNvPr id="6147" name="Rectangle 4"/>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2044459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p:txBody>
          <a:bodyPr>
            <a:normAutofit/>
          </a:bodyPr>
          <a:lstStyle/>
          <a:p>
            <a:pPr eaLnBrk="1" hangingPunct="1">
              <a:buFont typeface="Wingdings" pitchFamily="2" charset="2"/>
              <a:buNone/>
            </a:pPr>
            <a:r>
              <a:rPr lang="en-US" sz="2400" b="1" smtClean="0"/>
              <a:t>The ARIES Recovery Algorithm (contd.)</a:t>
            </a:r>
          </a:p>
          <a:p>
            <a:pPr eaLnBrk="1" hangingPunct="1"/>
            <a:r>
              <a:rPr lang="en-US" sz="2400" b="1" smtClean="0"/>
              <a:t>The Log and Log Sequence Number (LSN) (contd.)</a:t>
            </a:r>
          </a:p>
          <a:p>
            <a:pPr lvl="1" eaLnBrk="1" hangingPunct="1"/>
            <a:r>
              <a:rPr lang="en-US" sz="2200" smtClean="0"/>
              <a:t>A unique LSN is associated with every log record.</a:t>
            </a:r>
          </a:p>
          <a:p>
            <a:pPr lvl="2" eaLnBrk="1" hangingPunct="1"/>
            <a:r>
              <a:rPr lang="en-US" sz="2000" smtClean="0"/>
              <a:t>LSN increases monotonically and indicates the disk address of the log record it is associated with. </a:t>
            </a:r>
          </a:p>
          <a:p>
            <a:pPr lvl="2" eaLnBrk="1" hangingPunct="1"/>
            <a:r>
              <a:rPr lang="en-US" sz="2000" smtClean="0"/>
              <a:t>In addition, each data page stores the LSN of the latest log record corresponding to a change for that page.</a:t>
            </a:r>
          </a:p>
          <a:p>
            <a:pPr lvl="1" eaLnBrk="1" hangingPunct="1"/>
            <a:r>
              <a:rPr lang="en-US" sz="2200" smtClean="0"/>
              <a:t>A log record stores </a:t>
            </a:r>
          </a:p>
          <a:p>
            <a:pPr lvl="2" eaLnBrk="1" hangingPunct="1"/>
            <a:r>
              <a:rPr lang="en-US" sz="2000" smtClean="0"/>
              <a:t>(a) the previous LSN of that transaction</a:t>
            </a:r>
          </a:p>
          <a:p>
            <a:pPr lvl="2" eaLnBrk="1" hangingPunct="1"/>
            <a:r>
              <a:rPr lang="en-US" sz="2000" smtClean="0"/>
              <a:t>(b) the transaction ID</a:t>
            </a:r>
          </a:p>
          <a:p>
            <a:pPr lvl="2" eaLnBrk="1" hangingPunct="1"/>
            <a:r>
              <a:rPr lang="en-US" sz="2000" smtClean="0"/>
              <a:t>(c) the type of log record. </a:t>
            </a:r>
          </a:p>
        </p:txBody>
      </p:sp>
      <p:sp>
        <p:nvSpPr>
          <p:cNvPr id="32770"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FBEFC757-CC2A-463D-83F4-5A6E28BF0D78}" type="slidenum">
              <a:rPr lang="en-US" sz="1400" smtClean="0">
                <a:solidFill>
                  <a:srgbClr val="990033"/>
                </a:solidFill>
              </a:rPr>
              <a:pPr eaLnBrk="1" hangingPunct="1"/>
              <a:t>30</a:t>
            </a:fld>
            <a:endParaRPr lang="en-CA" sz="1400" smtClean="0">
              <a:solidFill>
                <a:srgbClr val="990033"/>
              </a:solidFill>
            </a:endParaRPr>
          </a:p>
        </p:txBody>
      </p:sp>
      <p:sp>
        <p:nvSpPr>
          <p:cNvPr id="32771" name="Rectangle 2"/>
          <p:cNvSpPr>
            <a:spLocks noGrp="1" noChangeArrowheads="1"/>
          </p:cNvSpPr>
          <p:nvPr>
            <p:ph type="title"/>
          </p:nvPr>
        </p:nvSpPr>
        <p:spPr/>
        <p:txBody>
          <a:bodyPr/>
          <a:lstStyle/>
          <a:p>
            <a:pPr eaLnBrk="1" hangingPunct="1"/>
            <a:r>
              <a:rPr lang="en-US" smtClean="0"/>
              <a:t>Database Recovery</a:t>
            </a:r>
          </a:p>
        </p:txBody>
      </p:sp>
      <p:sp>
        <p:nvSpPr>
          <p:cNvPr id="32773"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4300" lvl="1" algn="just"/>
            <a:endParaRPr lang="en-US" sz="2000" b="1">
              <a:solidFill>
                <a:schemeClr val="bg2"/>
              </a:solidFill>
              <a:latin typeface="Times New Roman" pitchFamily="18" charset="0"/>
            </a:endParaRPr>
          </a:p>
        </p:txBody>
      </p:sp>
    </p:spTree>
    <p:extLst>
      <p:ext uri="{BB962C8B-B14F-4D97-AF65-F5344CB8AC3E}">
        <p14:creationId xmlns:p14="http://schemas.microsoft.com/office/powerpoint/2010/main" val="327805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3"/>
          <p:cNvSpPr>
            <a:spLocks noGrp="1" noChangeArrowheads="1"/>
          </p:cNvSpPr>
          <p:nvPr>
            <p:ph idx="1"/>
          </p:nvPr>
        </p:nvSpPr>
        <p:spPr/>
        <p:txBody>
          <a:bodyPr>
            <a:normAutofit/>
          </a:bodyPr>
          <a:lstStyle/>
          <a:p>
            <a:pPr marL="381000" indent="-381000" eaLnBrk="1" hangingPunct="1">
              <a:lnSpc>
                <a:spcPct val="80000"/>
              </a:lnSpc>
              <a:buFont typeface="Wingdings" pitchFamily="2" charset="2"/>
              <a:buNone/>
            </a:pPr>
            <a:r>
              <a:rPr lang="en-US" sz="2000" b="1" smtClean="0"/>
              <a:t>The ARIES Recovery Algorithm (contd.)</a:t>
            </a:r>
          </a:p>
          <a:p>
            <a:pPr marL="381000" indent="-381000" eaLnBrk="1" hangingPunct="1">
              <a:lnSpc>
                <a:spcPct val="80000"/>
              </a:lnSpc>
            </a:pPr>
            <a:r>
              <a:rPr lang="en-US" sz="2000" b="1" smtClean="0"/>
              <a:t>The Log and Log Sequence Number (LSN) (contd.)</a:t>
            </a:r>
          </a:p>
          <a:p>
            <a:pPr marL="381000" indent="-381000" eaLnBrk="1" hangingPunct="1">
              <a:lnSpc>
                <a:spcPct val="80000"/>
              </a:lnSpc>
            </a:pPr>
            <a:r>
              <a:rPr lang="en-US" sz="2000" smtClean="0"/>
              <a:t>A log record stores:</a:t>
            </a:r>
          </a:p>
          <a:p>
            <a:pPr marL="838200" lvl="1" indent="-381000" eaLnBrk="1" hangingPunct="1">
              <a:lnSpc>
                <a:spcPct val="80000"/>
              </a:lnSpc>
              <a:buSzTx/>
              <a:buFont typeface="Wingdings" pitchFamily="2" charset="2"/>
              <a:buAutoNum type="arabicPeriod"/>
            </a:pPr>
            <a:r>
              <a:rPr lang="en-US" sz="2000" smtClean="0"/>
              <a:t>Previous LSN of that transaction:  It links the log record of each transaction.  It is like a back pointer points to the previous record of the same transaction</a:t>
            </a:r>
          </a:p>
          <a:p>
            <a:pPr marL="838200" lvl="1" indent="-381000" eaLnBrk="1" hangingPunct="1">
              <a:lnSpc>
                <a:spcPct val="80000"/>
              </a:lnSpc>
              <a:buSzTx/>
              <a:buFont typeface="Wingdings" pitchFamily="2" charset="2"/>
              <a:buAutoNum type="arabicPeriod"/>
            </a:pPr>
            <a:r>
              <a:rPr lang="en-US" sz="2000" smtClean="0"/>
              <a:t>Transaction ID</a:t>
            </a:r>
          </a:p>
          <a:p>
            <a:pPr marL="838200" lvl="1" indent="-381000" eaLnBrk="1" hangingPunct="1">
              <a:lnSpc>
                <a:spcPct val="80000"/>
              </a:lnSpc>
              <a:buSzTx/>
              <a:buFont typeface="Wingdings" pitchFamily="2" charset="2"/>
              <a:buAutoNum type="arabicPeriod"/>
            </a:pPr>
            <a:r>
              <a:rPr lang="en-US" sz="2000" smtClean="0"/>
              <a:t>Type of log record</a:t>
            </a:r>
          </a:p>
          <a:p>
            <a:pPr marL="381000" indent="-381000" eaLnBrk="1" hangingPunct="1">
              <a:lnSpc>
                <a:spcPct val="80000"/>
              </a:lnSpc>
            </a:pPr>
            <a:r>
              <a:rPr lang="en-US" sz="2000" smtClean="0"/>
              <a:t>For a write operation the following additional information is logged:</a:t>
            </a:r>
          </a:p>
          <a:p>
            <a:pPr marL="838200" lvl="1" indent="-381000" eaLnBrk="1" hangingPunct="1">
              <a:lnSpc>
                <a:spcPct val="80000"/>
              </a:lnSpc>
              <a:buSzTx/>
              <a:buFont typeface="Wingdings" pitchFamily="2" charset="2"/>
              <a:buAutoNum type="arabicPeriod"/>
            </a:pPr>
            <a:r>
              <a:rPr lang="en-US" sz="2000" smtClean="0"/>
              <a:t>Page ID for the page that includes the item</a:t>
            </a:r>
          </a:p>
          <a:p>
            <a:pPr marL="838200" lvl="1" indent="-381000" eaLnBrk="1" hangingPunct="1">
              <a:lnSpc>
                <a:spcPct val="80000"/>
              </a:lnSpc>
              <a:buSzTx/>
              <a:buFont typeface="Wingdings" pitchFamily="2" charset="2"/>
              <a:buAutoNum type="arabicPeriod"/>
            </a:pPr>
            <a:r>
              <a:rPr lang="en-US" sz="2000" smtClean="0"/>
              <a:t>Length of the updated item</a:t>
            </a:r>
          </a:p>
          <a:p>
            <a:pPr marL="838200" lvl="1" indent="-381000" eaLnBrk="1" hangingPunct="1">
              <a:lnSpc>
                <a:spcPct val="80000"/>
              </a:lnSpc>
              <a:buSzTx/>
              <a:buFont typeface="Wingdings" pitchFamily="2" charset="2"/>
              <a:buAutoNum type="arabicPeriod"/>
            </a:pPr>
            <a:r>
              <a:rPr lang="en-US" sz="2000" smtClean="0"/>
              <a:t>Its offset from the beginning of the page</a:t>
            </a:r>
          </a:p>
          <a:p>
            <a:pPr marL="838200" lvl="1" indent="-381000" eaLnBrk="1" hangingPunct="1">
              <a:lnSpc>
                <a:spcPct val="80000"/>
              </a:lnSpc>
              <a:buSzTx/>
              <a:buFont typeface="Wingdings" pitchFamily="2" charset="2"/>
              <a:buAutoNum type="arabicPeriod"/>
            </a:pPr>
            <a:r>
              <a:rPr lang="en-US" sz="2000" smtClean="0"/>
              <a:t>BFIM of the item</a:t>
            </a:r>
          </a:p>
          <a:p>
            <a:pPr marL="838200" lvl="1" indent="-381000" eaLnBrk="1" hangingPunct="1">
              <a:lnSpc>
                <a:spcPct val="80000"/>
              </a:lnSpc>
              <a:buSzTx/>
              <a:buFont typeface="Wingdings" pitchFamily="2" charset="2"/>
              <a:buAutoNum type="arabicPeriod"/>
            </a:pPr>
            <a:r>
              <a:rPr lang="en-US" sz="2000" smtClean="0"/>
              <a:t>AFIM of the item</a:t>
            </a:r>
          </a:p>
          <a:p>
            <a:pPr marL="381000" indent="-381000" eaLnBrk="1" hangingPunct="1">
              <a:lnSpc>
                <a:spcPct val="80000"/>
              </a:lnSpc>
            </a:pPr>
            <a:endParaRPr lang="en-US" sz="2000" smtClean="0"/>
          </a:p>
        </p:txBody>
      </p:sp>
      <p:sp>
        <p:nvSpPr>
          <p:cNvPr id="33794"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54DC045E-01E5-45BF-B1C9-5D1FA3C0A7D9}" type="slidenum">
              <a:rPr lang="en-US" sz="1400" smtClean="0">
                <a:solidFill>
                  <a:srgbClr val="990033"/>
                </a:solidFill>
              </a:rPr>
              <a:pPr eaLnBrk="1" hangingPunct="1"/>
              <a:t>31</a:t>
            </a:fld>
            <a:endParaRPr lang="en-CA" sz="1400" smtClean="0">
              <a:solidFill>
                <a:srgbClr val="990033"/>
              </a:solidFill>
            </a:endParaRPr>
          </a:p>
        </p:txBody>
      </p:sp>
      <p:sp>
        <p:nvSpPr>
          <p:cNvPr id="33795" name="Rectangle 12"/>
          <p:cNvSpPr>
            <a:spLocks noGrp="1" noChangeArrowheads="1"/>
          </p:cNvSpPr>
          <p:nvPr>
            <p:ph type="title"/>
          </p:nvPr>
        </p:nvSpPr>
        <p:spPr/>
        <p:txBody>
          <a:bodyPr/>
          <a:lstStyle/>
          <a:p>
            <a:pPr eaLnBrk="1" hangingPunct="1"/>
            <a:r>
              <a:rPr lang="en-US" smtClean="0"/>
              <a:t>Database Recovery</a:t>
            </a:r>
          </a:p>
        </p:txBody>
      </p:sp>
      <p:sp>
        <p:nvSpPr>
          <p:cNvPr id="33797"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4300" lvl="1" algn="just"/>
            <a:endParaRPr lang="en-US" sz="2000" b="1">
              <a:solidFill>
                <a:schemeClr val="bg2"/>
              </a:solidFill>
              <a:latin typeface="Times New Roman" pitchFamily="18" charset="0"/>
            </a:endParaRPr>
          </a:p>
        </p:txBody>
      </p:sp>
    </p:spTree>
    <p:extLst>
      <p:ext uri="{BB962C8B-B14F-4D97-AF65-F5344CB8AC3E}">
        <p14:creationId xmlns:p14="http://schemas.microsoft.com/office/powerpoint/2010/main" val="620799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2"/>
          <p:cNvSpPr>
            <a:spLocks noGrp="1" noChangeArrowheads="1"/>
          </p:cNvSpPr>
          <p:nvPr>
            <p:ph idx="1"/>
          </p:nvPr>
        </p:nvSpPr>
        <p:spPr/>
        <p:txBody>
          <a:bodyPr>
            <a:normAutofit/>
          </a:bodyPr>
          <a:lstStyle/>
          <a:p>
            <a:pPr eaLnBrk="1" hangingPunct="1">
              <a:lnSpc>
                <a:spcPct val="90000"/>
              </a:lnSpc>
              <a:buFont typeface="Wingdings" pitchFamily="2" charset="2"/>
              <a:buNone/>
            </a:pPr>
            <a:r>
              <a:rPr lang="en-US" b="1" smtClean="0"/>
              <a:t>The ARIES Recovery Algorithm (contd.)</a:t>
            </a:r>
          </a:p>
          <a:p>
            <a:pPr eaLnBrk="1" hangingPunct="1">
              <a:lnSpc>
                <a:spcPct val="90000"/>
              </a:lnSpc>
            </a:pPr>
            <a:r>
              <a:rPr lang="en-US" smtClean="0"/>
              <a:t>The </a:t>
            </a:r>
            <a:r>
              <a:rPr lang="en-US" b="1" smtClean="0"/>
              <a:t>Transaction table</a:t>
            </a:r>
            <a:r>
              <a:rPr lang="en-US" smtClean="0"/>
              <a:t> and the </a:t>
            </a:r>
            <a:r>
              <a:rPr lang="en-US" b="1" smtClean="0"/>
              <a:t>Dirty Page table</a:t>
            </a:r>
          </a:p>
          <a:p>
            <a:pPr lvl="1" eaLnBrk="1" hangingPunct="1">
              <a:lnSpc>
                <a:spcPct val="90000"/>
              </a:lnSpc>
            </a:pPr>
            <a:r>
              <a:rPr lang="en-US" smtClean="0"/>
              <a:t>For efficient recovery following tables are also stored in the log during checkpointing:</a:t>
            </a:r>
          </a:p>
          <a:p>
            <a:pPr lvl="2" eaLnBrk="1" hangingPunct="1">
              <a:lnSpc>
                <a:spcPct val="90000"/>
              </a:lnSpc>
            </a:pPr>
            <a:r>
              <a:rPr lang="en-US" b="1" smtClean="0"/>
              <a:t>Transaction</a:t>
            </a:r>
            <a:r>
              <a:rPr lang="en-US" smtClean="0"/>
              <a:t> </a:t>
            </a:r>
            <a:r>
              <a:rPr lang="en-US" b="1" smtClean="0"/>
              <a:t>table</a:t>
            </a:r>
            <a:r>
              <a:rPr lang="en-US" smtClean="0"/>
              <a:t>:  Contains an entry for each active transaction, with information such as transaction ID, transaction status and the LSN of the most recent log record for the transaction.</a:t>
            </a:r>
          </a:p>
          <a:p>
            <a:pPr lvl="2" eaLnBrk="1" hangingPunct="1">
              <a:lnSpc>
                <a:spcPct val="90000"/>
              </a:lnSpc>
            </a:pPr>
            <a:r>
              <a:rPr lang="en-US" b="1" smtClean="0"/>
              <a:t>Dirty Page table</a:t>
            </a:r>
            <a:r>
              <a:rPr lang="en-US" smtClean="0"/>
              <a:t>:  Contains an entry for each dirty page in the buffer, which includes the page ID and the LSN corresponding to the earliest update to that page.</a:t>
            </a:r>
          </a:p>
        </p:txBody>
      </p:sp>
      <p:sp>
        <p:nvSpPr>
          <p:cNvPr id="34818"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2ECD7AC9-4866-4F69-8A9F-8B37BCCC9E76}" type="slidenum">
              <a:rPr lang="en-US" sz="1400" smtClean="0">
                <a:solidFill>
                  <a:srgbClr val="990033"/>
                </a:solidFill>
              </a:rPr>
              <a:pPr eaLnBrk="1" hangingPunct="1"/>
              <a:t>32</a:t>
            </a:fld>
            <a:endParaRPr lang="en-CA" sz="1400" smtClean="0">
              <a:solidFill>
                <a:srgbClr val="990033"/>
              </a:solidFill>
            </a:endParaRPr>
          </a:p>
        </p:txBody>
      </p:sp>
      <p:sp>
        <p:nvSpPr>
          <p:cNvPr id="34819" name="Rectangle 11"/>
          <p:cNvSpPr>
            <a:spLocks noGrp="1" noChangeArrowheads="1"/>
          </p:cNvSpPr>
          <p:nvPr>
            <p:ph type="title"/>
          </p:nvPr>
        </p:nvSpPr>
        <p:spPr/>
        <p:txBody>
          <a:bodyPr/>
          <a:lstStyle/>
          <a:p>
            <a:pPr eaLnBrk="1" hangingPunct="1"/>
            <a:r>
              <a:rPr lang="en-US" smtClean="0"/>
              <a:t>Database Recovery</a:t>
            </a:r>
          </a:p>
        </p:txBody>
      </p:sp>
      <p:sp>
        <p:nvSpPr>
          <p:cNvPr id="34821"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4300" lvl="1" algn="just"/>
            <a:endParaRPr lang="en-US" sz="2000" b="1">
              <a:solidFill>
                <a:schemeClr val="bg2"/>
              </a:solidFill>
              <a:latin typeface="Times New Roman" pitchFamily="18" charset="0"/>
            </a:endParaRPr>
          </a:p>
        </p:txBody>
      </p:sp>
    </p:spTree>
    <p:extLst>
      <p:ext uri="{BB962C8B-B14F-4D97-AF65-F5344CB8AC3E}">
        <p14:creationId xmlns:p14="http://schemas.microsoft.com/office/powerpoint/2010/main" val="7995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13"/>
          <p:cNvSpPr>
            <a:spLocks noGrp="1" noChangeArrowheads="1"/>
          </p:cNvSpPr>
          <p:nvPr>
            <p:ph idx="1"/>
          </p:nvPr>
        </p:nvSpPr>
        <p:spPr/>
        <p:txBody>
          <a:bodyPr>
            <a:normAutofit/>
          </a:bodyPr>
          <a:lstStyle/>
          <a:p>
            <a:pPr eaLnBrk="1" hangingPunct="1">
              <a:lnSpc>
                <a:spcPct val="90000"/>
              </a:lnSpc>
              <a:buFont typeface="Wingdings" pitchFamily="2" charset="2"/>
              <a:buNone/>
            </a:pPr>
            <a:r>
              <a:rPr lang="en-US" sz="2400" b="1" smtClean="0"/>
              <a:t>The ARIES Recovery Algorithm (contd.)</a:t>
            </a:r>
          </a:p>
          <a:p>
            <a:pPr eaLnBrk="1" hangingPunct="1">
              <a:lnSpc>
                <a:spcPct val="90000"/>
              </a:lnSpc>
            </a:pPr>
            <a:r>
              <a:rPr lang="en-US" sz="2400" smtClean="0"/>
              <a:t>Checkpointing</a:t>
            </a:r>
          </a:p>
          <a:p>
            <a:pPr lvl="1" eaLnBrk="1" hangingPunct="1">
              <a:lnSpc>
                <a:spcPct val="90000"/>
              </a:lnSpc>
            </a:pPr>
            <a:r>
              <a:rPr lang="en-US" sz="2200" smtClean="0"/>
              <a:t>A checkpointing does the following:</a:t>
            </a:r>
          </a:p>
          <a:p>
            <a:pPr lvl="2" eaLnBrk="1" hangingPunct="1">
              <a:lnSpc>
                <a:spcPct val="90000"/>
              </a:lnSpc>
            </a:pPr>
            <a:r>
              <a:rPr lang="en-US" sz="2000" smtClean="0"/>
              <a:t>Writes a begin_checkpoint record in the log</a:t>
            </a:r>
          </a:p>
          <a:p>
            <a:pPr lvl="2" eaLnBrk="1" hangingPunct="1">
              <a:lnSpc>
                <a:spcPct val="90000"/>
              </a:lnSpc>
            </a:pPr>
            <a:r>
              <a:rPr lang="en-US" sz="2000" smtClean="0"/>
              <a:t>Writes an end_checkpoint record in the log.  With this record the contents of transaction table and dirty page table are appended to the end of the log.</a:t>
            </a:r>
          </a:p>
          <a:p>
            <a:pPr lvl="2" eaLnBrk="1" hangingPunct="1">
              <a:lnSpc>
                <a:spcPct val="90000"/>
              </a:lnSpc>
            </a:pPr>
            <a:r>
              <a:rPr lang="en-US" sz="2000" smtClean="0"/>
              <a:t>Writes the LSN of the begin_checkpoint record to a special file.  This special file is accessed during recovery to locate the last checkpoint information.</a:t>
            </a:r>
          </a:p>
          <a:p>
            <a:pPr lvl="1" eaLnBrk="1" hangingPunct="1">
              <a:lnSpc>
                <a:spcPct val="90000"/>
              </a:lnSpc>
            </a:pPr>
            <a:r>
              <a:rPr lang="en-US" sz="2200" smtClean="0"/>
              <a:t>To reduce the cost of checkpointing and allow the system to continue to execute transactions, ARIES uses “fuzzy checkpointing”.</a:t>
            </a:r>
          </a:p>
          <a:p>
            <a:pPr eaLnBrk="1" hangingPunct="1">
              <a:lnSpc>
                <a:spcPct val="90000"/>
              </a:lnSpc>
            </a:pPr>
            <a:endParaRPr lang="en-US" sz="2400" smtClean="0"/>
          </a:p>
        </p:txBody>
      </p:sp>
      <p:sp>
        <p:nvSpPr>
          <p:cNvPr id="35842"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2A7BA4BF-A396-471C-BA78-B3426473455B}" type="slidenum">
              <a:rPr lang="en-US" sz="1400" smtClean="0">
                <a:solidFill>
                  <a:srgbClr val="990033"/>
                </a:solidFill>
              </a:rPr>
              <a:pPr eaLnBrk="1" hangingPunct="1"/>
              <a:t>33</a:t>
            </a:fld>
            <a:endParaRPr lang="en-CA" sz="1400" smtClean="0">
              <a:solidFill>
                <a:srgbClr val="990033"/>
              </a:solidFill>
            </a:endParaRPr>
          </a:p>
        </p:txBody>
      </p:sp>
      <p:sp>
        <p:nvSpPr>
          <p:cNvPr id="35843" name="Rectangle 12"/>
          <p:cNvSpPr>
            <a:spLocks noGrp="1" noChangeArrowheads="1"/>
          </p:cNvSpPr>
          <p:nvPr>
            <p:ph type="title"/>
          </p:nvPr>
        </p:nvSpPr>
        <p:spPr/>
        <p:txBody>
          <a:bodyPr/>
          <a:lstStyle/>
          <a:p>
            <a:pPr eaLnBrk="1" hangingPunct="1"/>
            <a:r>
              <a:rPr lang="en-US" smtClean="0"/>
              <a:t>Database Recovery</a:t>
            </a:r>
          </a:p>
        </p:txBody>
      </p:sp>
      <p:sp>
        <p:nvSpPr>
          <p:cNvPr id="35845"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4300" lvl="1" algn="just"/>
            <a:endParaRPr lang="en-US" sz="2000" b="1">
              <a:solidFill>
                <a:schemeClr val="bg2"/>
              </a:solidFill>
              <a:latin typeface="Times New Roman" pitchFamily="18" charset="0"/>
            </a:endParaRPr>
          </a:p>
        </p:txBody>
      </p:sp>
    </p:spTree>
    <p:extLst>
      <p:ext uri="{BB962C8B-B14F-4D97-AF65-F5344CB8AC3E}">
        <p14:creationId xmlns:p14="http://schemas.microsoft.com/office/powerpoint/2010/main" val="31940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1"/>
          <p:cNvSpPr>
            <a:spLocks noGrp="1" noChangeArrowheads="1"/>
          </p:cNvSpPr>
          <p:nvPr>
            <p:ph idx="1"/>
          </p:nvPr>
        </p:nvSpPr>
        <p:spPr/>
        <p:txBody>
          <a:bodyPr>
            <a:normAutofit fontScale="92500" lnSpcReduction="10000"/>
          </a:bodyPr>
          <a:lstStyle/>
          <a:p>
            <a:pPr eaLnBrk="1" hangingPunct="1">
              <a:lnSpc>
                <a:spcPct val="90000"/>
              </a:lnSpc>
              <a:buFont typeface="Wingdings" pitchFamily="2" charset="2"/>
              <a:buNone/>
            </a:pPr>
            <a:r>
              <a:rPr lang="en-US" sz="2000" b="1" smtClean="0"/>
              <a:t>The ARIES Recovery Algorithm (contd.)</a:t>
            </a:r>
          </a:p>
          <a:p>
            <a:pPr eaLnBrk="1" hangingPunct="1">
              <a:lnSpc>
                <a:spcPct val="90000"/>
              </a:lnSpc>
            </a:pPr>
            <a:r>
              <a:rPr lang="en-US" sz="2000" smtClean="0"/>
              <a:t>The following steps are performed for recovery</a:t>
            </a:r>
          </a:p>
          <a:p>
            <a:pPr lvl="1" eaLnBrk="1" hangingPunct="1">
              <a:lnSpc>
                <a:spcPct val="90000"/>
              </a:lnSpc>
            </a:pPr>
            <a:r>
              <a:rPr lang="en-US" sz="2000" b="1" smtClean="0"/>
              <a:t>Analysis phase</a:t>
            </a:r>
            <a:r>
              <a:rPr lang="en-US" sz="2000" smtClean="0"/>
              <a:t>: Start at the begin_checkpoint record and proceed to the end_checkpoint record.  Access transaction table and dirty page table are appended to the end of the log.  Note that during this phase some other log records may be written to the log and transaction table may be modified.  The analysis phase compiles the set of redo and undo to be performed and ends.</a:t>
            </a:r>
          </a:p>
          <a:p>
            <a:pPr lvl="1" eaLnBrk="1" hangingPunct="1">
              <a:lnSpc>
                <a:spcPct val="90000"/>
              </a:lnSpc>
            </a:pPr>
            <a:r>
              <a:rPr lang="en-US" sz="2000" b="1" smtClean="0"/>
              <a:t>Redo phase</a:t>
            </a:r>
            <a:r>
              <a:rPr lang="en-US" sz="2000" smtClean="0"/>
              <a:t>: Starts from the point in the log up to where all dirty pages have been flushed, and move forward to the end of the log.  Any change that appears in the dirty page table is redone.</a:t>
            </a:r>
          </a:p>
          <a:p>
            <a:pPr lvl="1" eaLnBrk="1" hangingPunct="1">
              <a:lnSpc>
                <a:spcPct val="90000"/>
              </a:lnSpc>
            </a:pPr>
            <a:r>
              <a:rPr lang="en-US" sz="2000" b="1" smtClean="0"/>
              <a:t>Undo phase</a:t>
            </a:r>
            <a:r>
              <a:rPr lang="en-US" sz="2000" smtClean="0"/>
              <a:t>: Starts from the end of the log and proceeds backward while performing appropriate undo.  For each undo it writes a compensating record in the log.</a:t>
            </a:r>
          </a:p>
          <a:p>
            <a:pPr eaLnBrk="1" hangingPunct="1">
              <a:lnSpc>
                <a:spcPct val="90000"/>
              </a:lnSpc>
            </a:pPr>
            <a:r>
              <a:rPr lang="en-US" sz="2000" smtClean="0"/>
              <a:t>The recovery completes at the end of undo phase.</a:t>
            </a:r>
          </a:p>
          <a:p>
            <a:pPr eaLnBrk="1" hangingPunct="1">
              <a:lnSpc>
                <a:spcPct val="90000"/>
              </a:lnSpc>
            </a:pPr>
            <a:endParaRPr lang="en-US" sz="2000" smtClean="0"/>
          </a:p>
        </p:txBody>
      </p:sp>
      <p:sp>
        <p:nvSpPr>
          <p:cNvPr id="36866"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9F165428-D348-4EE0-95C3-00303BE53F52}" type="slidenum">
              <a:rPr lang="en-US" sz="1400" smtClean="0">
                <a:solidFill>
                  <a:srgbClr val="990033"/>
                </a:solidFill>
              </a:rPr>
              <a:pPr eaLnBrk="1" hangingPunct="1"/>
              <a:t>34</a:t>
            </a:fld>
            <a:endParaRPr lang="en-CA" sz="1400" smtClean="0">
              <a:solidFill>
                <a:srgbClr val="990033"/>
              </a:solidFill>
            </a:endParaRPr>
          </a:p>
        </p:txBody>
      </p:sp>
      <p:sp>
        <p:nvSpPr>
          <p:cNvPr id="36867" name="Rectangle 10"/>
          <p:cNvSpPr>
            <a:spLocks noGrp="1" noChangeArrowheads="1"/>
          </p:cNvSpPr>
          <p:nvPr>
            <p:ph type="title"/>
          </p:nvPr>
        </p:nvSpPr>
        <p:spPr/>
        <p:txBody>
          <a:bodyPr/>
          <a:lstStyle/>
          <a:p>
            <a:pPr eaLnBrk="1" hangingPunct="1"/>
            <a:r>
              <a:rPr lang="en-US" smtClean="0"/>
              <a:t>Database Recovery</a:t>
            </a:r>
          </a:p>
        </p:txBody>
      </p:sp>
      <p:sp>
        <p:nvSpPr>
          <p:cNvPr id="36869"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4300" lvl="1" algn="just"/>
            <a:endParaRPr lang="en-US" sz="2000" b="1">
              <a:solidFill>
                <a:schemeClr val="bg2"/>
              </a:solidFill>
              <a:latin typeface="Times New Roman" pitchFamily="18" charset="0"/>
            </a:endParaRPr>
          </a:p>
        </p:txBody>
      </p:sp>
    </p:spTree>
    <p:extLst>
      <p:ext uri="{BB962C8B-B14F-4D97-AF65-F5344CB8AC3E}">
        <p14:creationId xmlns:p14="http://schemas.microsoft.com/office/powerpoint/2010/main" val="3887511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D26C1F9B-2593-4E68-A064-7CA802BE3330}" type="slidenum">
              <a:rPr lang="en-US" sz="1400" smtClean="0">
                <a:solidFill>
                  <a:srgbClr val="990033"/>
                </a:solidFill>
              </a:rPr>
              <a:pPr eaLnBrk="1" hangingPunct="1"/>
              <a:t>35</a:t>
            </a:fld>
            <a:endParaRPr lang="en-CA" sz="1400" smtClean="0">
              <a:solidFill>
                <a:srgbClr val="990033"/>
              </a:solidFill>
            </a:endParaRPr>
          </a:p>
        </p:txBody>
      </p:sp>
      <p:sp>
        <p:nvSpPr>
          <p:cNvPr id="37891" name="Rectangle 9"/>
          <p:cNvSpPr>
            <a:spLocks noGrp="1" noChangeArrowheads="1"/>
          </p:cNvSpPr>
          <p:nvPr>
            <p:ph type="title"/>
          </p:nvPr>
        </p:nvSpPr>
        <p:spPr/>
        <p:txBody>
          <a:bodyPr/>
          <a:lstStyle/>
          <a:p>
            <a:pPr eaLnBrk="1" hangingPunct="1"/>
            <a:r>
              <a:rPr lang="en-US" smtClean="0"/>
              <a:t>Database Recovery</a:t>
            </a:r>
          </a:p>
        </p:txBody>
      </p:sp>
      <p:sp>
        <p:nvSpPr>
          <p:cNvPr id="37892" name="Rectangle 4"/>
          <p:cNvSpPr>
            <a:spLocks noChangeArrowheads="1"/>
          </p:cNvSpPr>
          <p:nvPr/>
        </p:nvSpPr>
        <p:spPr bwMode="auto">
          <a:xfrm>
            <a:off x="920750" y="1687513"/>
            <a:ext cx="7745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4300" lvl="1" algn="just"/>
            <a:endParaRPr lang="en-US" sz="2000" b="1">
              <a:solidFill>
                <a:schemeClr val="bg2"/>
              </a:solidFill>
              <a:latin typeface="Times New Roman" pitchFamily="18" charset="0"/>
            </a:endParaRPr>
          </a:p>
        </p:txBody>
      </p:sp>
      <p:pic>
        <p:nvPicPr>
          <p:cNvPr id="37893" name="Picture 11" descr="fig19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19250"/>
            <a:ext cx="571500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43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10"/>
          <p:cNvSpPr>
            <a:spLocks noGrp="1" noChangeArrowheads="1"/>
          </p:cNvSpPr>
          <p:nvPr>
            <p:ph idx="1"/>
          </p:nvPr>
        </p:nvSpPr>
        <p:spPr/>
        <p:txBody>
          <a:bodyPr>
            <a:normAutofit lnSpcReduction="10000"/>
          </a:bodyPr>
          <a:lstStyle/>
          <a:p>
            <a:pPr eaLnBrk="1" hangingPunct="1">
              <a:lnSpc>
                <a:spcPct val="90000"/>
              </a:lnSpc>
              <a:buFont typeface="Wingdings" pitchFamily="2" charset="2"/>
              <a:buNone/>
            </a:pPr>
            <a:r>
              <a:rPr lang="en-US" sz="2000" smtClean="0"/>
              <a:t>10   Recovery in multidatabase system</a:t>
            </a:r>
          </a:p>
          <a:p>
            <a:pPr eaLnBrk="1" hangingPunct="1">
              <a:lnSpc>
                <a:spcPct val="90000"/>
              </a:lnSpc>
            </a:pPr>
            <a:r>
              <a:rPr lang="en-US" sz="2000" smtClean="0"/>
              <a:t>A multidatabase system is a special distributed database system where one node may be running relational database system under UNIX, another may be running object-oriented system under Windows and so on.</a:t>
            </a:r>
          </a:p>
          <a:p>
            <a:pPr eaLnBrk="1" hangingPunct="1">
              <a:lnSpc>
                <a:spcPct val="90000"/>
              </a:lnSpc>
            </a:pPr>
            <a:r>
              <a:rPr lang="en-US" sz="2000" smtClean="0"/>
              <a:t>A transaction may run in a distributed fashion at multiple nodes.</a:t>
            </a:r>
          </a:p>
          <a:p>
            <a:pPr eaLnBrk="1" hangingPunct="1">
              <a:lnSpc>
                <a:spcPct val="90000"/>
              </a:lnSpc>
            </a:pPr>
            <a:r>
              <a:rPr lang="en-US" sz="2000" smtClean="0"/>
              <a:t>In this execution scenario the transaction commits only when all these multiple nodes agree to commit individually the part of the transaction they were executing. </a:t>
            </a:r>
          </a:p>
          <a:p>
            <a:pPr eaLnBrk="1" hangingPunct="1">
              <a:lnSpc>
                <a:spcPct val="90000"/>
              </a:lnSpc>
            </a:pPr>
            <a:r>
              <a:rPr lang="en-US" sz="2000" smtClean="0"/>
              <a:t>This commit scheme is  referred to as “</a:t>
            </a:r>
            <a:r>
              <a:rPr lang="en-US" sz="2000" b="1" smtClean="0"/>
              <a:t>two-phase commit</a:t>
            </a:r>
            <a:r>
              <a:rPr lang="en-US" sz="2000" smtClean="0"/>
              <a:t>” (</a:t>
            </a:r>
            <a:r>
              <a:rPr lang="en-US" sz="2000" b="1" smtClean="0"/>
              <a:t>2PC</a:t>
            </a:r>
            <a:r>
              <a:rPr lang="en-US" sz="2000" smtClean="0"/>
              <a:t>). </a:t>
            </a:r>
          </a:p>
          <a:p>
            <a:pPr lvl="1" eaLnBrk="1" hangingPunct="1">
              <a:lnSpc>
                <a:spcPct val="90000"/>
              </a:lnSpc>
            </a:pPr>
            <a:r>
              <a:rPr lang="en-US" sz="2000" smtClean="0"/>
              <a:t>If any one of these nodes fails or cannot commit the part of the transaction, then the transaction is aborted.</a:t>
            </a:r>
          </a:p>
          <a:p>
            <a:pPr eaLnBrk="1" hangingPunct="1">
              <a:lnSpc>
                <a:spcPct val="90000"/>
              </a:lnSpc>
            </a:pPr>
            <a:r>
              <a:rPr lang="en-US" sz="2000" smtClean="0"/>
              <a:t>Each node recovers the transaction under its own recovery protocol.</a:t>
            </a:r>
          </a:p>
          <a:p>
            <a:pPr eaLnBrk="1" hangingPunct="1">
              <a:lnSpc>
                <a:spcPct val="90000"/>
              </a:lnSpc>
            </a:pPr>
            <a:endParaRPr lang="en-US" sz="2000" smtClean="0"/>
          </a:p>
        </p:txBody>
      </p:sp>
      <p:sp>
        <p:nvSpPr>
          <p:cNvPr id="38914"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C8207F72-ED27-4264-B7D0-D121B8A4E70A}" type="slidenum">
              <a:rPr lang="en-US" sz="1400" smtClean="0">
                <a:solidFill>
                  <a:srgbClr val="990033"/>
                </a:solidFill>
              </a:rPr>
              <a:pPr eaLnBrk="1" hangingPunct="1"/>
              <a:t>36</a:t>
            </a:fld>
            <a:endParaRPr lang="en-CA" sz="1400" smtClean="0">
              <a:solidFill>
                <a:srgbClr val="990033"/>
              </a:solidFill>
            </a:endParaRPr>
          </a:p>
        </p:txBody>
      </p:sp>
      <p:sp>
        <p:nvSpPr>
          <p:cNvPr id="38915" name="Rectangle 9"/>
          <p:cNvSpPr>
            <a:spLocks noGrp="1" noChangeArrowheads="1"/>
          </p:cNvSpPr>
          <p:nvPr>
            <p:ph type="title"/>
          </p:nvPr>
        </p:nvSpPr>
        <p:spPr/>
        <p:txBody>
          <a:bodyPr/>
          <a:lstStyle/>
          <a:p>
            <a:pPr eaLnBrk="1" hangingPunct="1"/>
            <a:r>
              <a:rPr lang="en-US" smtClean="0"/>
              <a:t>Database Recovery</a:t>
            </a:r>
          </a:p>
        </p:txBody>
      </p:sp>
      <p:sp>
        <p:nvSpPr>
          <p:cNvPr id="38917" name="Rectangle 3"/>
          <p:cNvSpPr>
            <a:spLocks noChangeArrowheads="1"/>
          </p:cNvSpPr>
          <p:nvPr/>
        </p:nvSpPr>
        <p:spPr bwMode="auto">
          <a:xfrm>
            <a:off x="558800" y="1101725"/>
            <a:ext cx="549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4300" lvl="1"/>
            <a:r>
              <a:rPr lang="en-US" b="1">
                <a:solidFill>
                  <a:schemeClr val="bg2"/>
                </a:solidFill>
                <a:latin typeface="Times New Roman" pitchFamily="18" charset="0"/>
              </a:rPr>
              <a:t> </a:t>
            </a:r>
            <a:endParaRPr lang="en-US">
              <a:solidFill>
                <a:schemeClr val="bg2"/>
              </a:solidFill>
              <a:latin typeface="Times New Roman" pitchFamily="18" charset="0"/>
            </a:endParaRPr>
          </a:p>
        </p:txBody>
      </p:sp>
      <p:sp>
        <p:nvSpPr>
          <p:cNvPr id="38918" name="Rectangle 4"/>
          <p:cNvSpPr>
            <a:spLocks noChangeArrowheads="1"/>
          </p:cNvSpPr>
          <p:nvPr/>
        </p:nvSpPr>
        <p:spPr bwMode="auto">
          <a:xfrm>
            <a:off x="920750" y="1687513"/>
            <a:ext cx="7745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4300" lvl="1" algn="just"/>
            <a:endParaRPr lang="en-US" sz="2000" b="1">
              <a:solidFill>
                <a:schemeClr val="bg2"/>
              </a:solidFill>
              <a:latin typeface="Times New Roman" pitchFamily="18" charset="0"/>
            </a:endParaRPr>
          </a:p>
        </p:txBody>
      </p:sp>
    </p:spTree>
    <p:extLst>
      <p:ext uri="{BB962C8B-B14F-4D97-AF65-F5344CB8AC3E}">
        <p14:creationId xmlns:p14="http://schemas.microsoft.com/office/powerpoint/2010/main" val="3183826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r>
              <a:rPr lang="en-IN" dirty="0" smtClean="0"/>
              <a:t>1-april -</a:t>
            </a:r>
            <a:r>
              <a:rPr lang="en-IN" dirty="0" smtClean="0"/>
              <a:t>21 two </a:t>
            </a:r>
            <a:r>
              <a:rPr lang="en-IN" dirty="0" err="1" smtClean="0"/>
              <a:t>Lect</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340768"/>
            <a:ext cx="8496944" cy="434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4464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5"/>
          <p:cNvSpPr>
            <a:spLocks noGrp="1" noChangeArrowheads="1"/>
          </p:cNvSpPr>
          <p:nvPr>
            <p:ph idx="1"/>
          </p:nvPr>
        </p:nvSpPr>
        <p:spPr/>
        <p:txBody>
          <a:bodyPr>
            <a:normAutofit/>
          </a:bodyPr>
          <a:lstStyle/>
          <a:p>
            <a:pPr eaLnBrk="1" hangingPunct="1">
              <a:lnSpc>
                <a:spcPct val="90000"/>
              </a:lnSpc>
            </a:pPr>
            <a:r>
              <a:rPr lang="en-US" smtClean="0"/>
              <a:t>Databases Recovery</a:t>
            </a:r>
          </a:p>
          <a:p>
            <a:pPr lvl="1" eaLnBrk="1" hangingPunct="1">
              <a:lnSpc>
                <a:spcPct val="90000"/>
              </a:lnSpc>
            </a:pPr>
            <a:r>
              <a:rPr lang="en-US" smtClean="0"/>
              <a:t>Types of Failure</a:t>
            </a:r>
          </a:p>
          <a:p>
            <a:pPr lvl="1" eaLnBrk="1" hangingPunct="1">
              <a:lnSpc>
                <a:spcPct val="90000"/>
              </a:lnSpc>
            </a:pPr>
            <a:r>
              <a:rPr lang="en-US" smtClean="0"/>
              <a:t>Transaction Log</a:t>
            </a:r>
          </a:p>
          <a:p>
            <a:pPr lvl="1" eaLnBrk="1" hangingPunct="1">
              <a:lnSpc>
                <a:spcPct val="90000"/>
              </a:lnSpc>
            </a:pPr>
            <a:r>
              <a:rPr lang="en-US" smtClean="0"/>
              <a:t>Data Updates</a:t>
            </a:r>
          </a:p>
          <a:p>
            <a:pPr lvl="1" eaLnBrk="1" hangingPunct="1">
              <a:lnSpc>
                <a:spcPct val="90000"/>
              </a:lnSpc>
            </a:pPr>
            <a:r>
              <a:rPr lang="en-US" smtClean="0"/>
              <a:t>Data Caching</a:t>
            </a:r>
          </a:p>
          <a:p>
            <a:pPr lvl="1" eaLnBrk="1" hangingPunct="1">
              <a:lnSpc>
                <a:spcPct val="90000"/>
              </a:lnSpc>
            </a:pPr>
            <a:r>
              <a:rPr lang="en-US" smtClean="0"/>
              <a:t>Transaction Roll-back (Undo) and Roll-Forward</a:t>
            </a:r>
          </a:p>
          <a:p>
            <a:pPr lvl="1" eaLnBrk="1" hangingPunct="1">
              <a:lnSpc>
                <a:spcPct val="90000"/>
              </a:lnSpc>
            </a:pPr>
            <a:r>
              <a:rPr lang="en-US" smtClean="0"/>
              <a:t>Checkpointing</a:t>
            </a:r>
          </a:p>
          <a:p>
            <a:pPr lvl="1" eaLnBrk="1" hangingPunct="1">
              <a:lnSpc>
                <a:spcPct val="90000"/>
              </a:lnSpc>
            </a:pPr>
            <a:r>
              <a:rPr lang="en-US" smtClean="0"/>
              <a:t>Recovery schemes</a:t>
            </a:r>
          </a:p>
          <a:p>
            <a:pPr lvl="2" eaLnBrk="1" hangingPunct="1">
              <a:lnSpc>
                <a:spcPct val="90000"/>
              </a:lnSpc>
            </a:pPr>
            <a:r>
              <a:rPr lang="en-US" smtClean="0"/>
              <a:t>ARIES Recovery Scheme</a:t>
            </a:r>
          </a:p>
          <a:p>
            <a:pPr lvl="2" eaLnBrk="1" hangingPunct="1">
              <a:lnSpc>
                <a:spcPct val="90000"/>
              </a:lnSpc>
            </a:pPr>
            <a:r>
              <a:rPr lang="en-US" smtClean="0"/>
              <a:t>Recovery in Multidatabase System</a:t>
            </a:r>
          </a:p>
        </p:txBody>
      </p:sp>
      <p:sp>
        <p:nvSpPr>
          <p:cNvPr id="39938"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EE011185-D23E-43D8-9DAB-B150E027D2C3}" type="slidenum">
              <a:rPr lang="en-US" sz="1400" smtClean="0">
                <a:solidFill>
                  <a:srgbClr val="990033"/>
                </a:solidFill>
              </a:rPr>
              <a:pPr eaLnBrk="1" hangingPunct="1"/>
              <a:t>38</a:t>
            </a:fld>
            <a:endParaRPr lang="en-CA" sz="1400" smtClean="0">
              <a:solidFill>
                <a:srgbClr val="990033"/>
              </a:solidFill>
            </a:endParaRPr>
          </a:p>
        </p:txBody>
      </p:sp>
      <p:sp>
        <p:nvSpPr>
          <p:cNvPr id="39939" name="Rectangle 4"/>
          <p:cNvSpPr>
            <a:spLocks noGrp="1" noChangeArrowheads="1"/>
          </p:cNvSpPr>
          <p:nvPr>
            <p:ph type="title"/>
          </p:nvPr>
        </p:nvSpPr>
        <p:spPr/>
        <p:txBody>
          <a:bodyPr/>
          <a:lstStyle/>
          <a:p>
            <a:pPr eaLnBrk="1" hangingPunct="1"/>
            <a:r>
              <a:rPr lang="en-US" smtClean="0"/>
              <a:t>Summary</a:t>
            </a:r>
          </a:p>
        </p:txBody>
      </p:sp>
    </p:spTree>
    <p:extLst>
      <p:ext uri="{BB962C8B-B14F-4D97-AF65-F5344CB8AC3E}">
        <p14:creationId xmlns:p14="http://schemas.microsoft.com/office/powerpoint/2010/main" val="3072609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IN" dirty="0"/>
              <a:t>We now describe the ARIES algorithm as an example of a recovery algorithm used in database systems. </a:t>
            </a:r>
            <a:endParaRPr lang="en-IN" dirty="0" smtClean="0"/>
          </a:p>
          <a:p>
            <a:r>
              <a:rPr lang="en-IN" dirty="0" smtClean="0"/>
              <a:t>It </a:t>
            </a:r>
            <a:r>
              <a:rPr lang="en-IN" dirty="0"/>
              <a:t>is used in many relational database-related products of IBM. ARIES uses a steal/no-force approach for writing, and it is based on three concepts: write-ahead logging, repeating history during redo, and logging changes during undo. </a:t>
            </a:r>
            <a:endParaRPr lang="en-IN" dirty="0" smtClean="0"/>
          </a:p>
          <a:p>
            <a:r>
              <a:rPr lang="en-IN" dirty="0" smtClean="0"/>
              <a:t>We </a:t>
            </a:r>
            <a:r>
              <a:rPr lang="en-IN" dirty="0"/>
              <a:t>discussed write-ahead logging in Section 23.1.3. The second concept, repeating history, means that ARIES will retrace all actions of the database system prior to the crash to reconstruct the database state when the crash occurred. </a:t>
            </a:r>
            <a:endParaRPr lang="en-IN" dirty="0" smtClean="0"/>
          </a:p>
          <a:p>
            <a:r>
              <a:rPr lang="en-IN" dirty="0" smtClean="0"/>
              <a:t>Transactions </a:t>
            </a:r>
            <a:r>
              <a:rPr lang="en-IN" dirty="0"/>
              <a:t>that were uncommitted at the time of the crash (active transactions) are undone. The third concept, logging during undo, will prevent ARIES from repeating the completed undo operations if a failure occurs during recovery, which causes a restart of the recovery process. </a:t>
            </a:r>
            <a:endParaRPr lang="en-IN" dirty="0" smtClean="0"/>
          </a:p>
          <a:p>
            <a:r>
              <a:rPr lang="en-IN" dirty="0" smtClean="0"/>
              <a:t>The </a:t>
            </a:r>
            <a:r>
              <a:rPr lang="en-IN" dirty="0"/>
              <a:t>ARIES recovery procedure consists of three main steps: analysis, REDO, and UNDO. The analysis step identifies the dirty (updated) pages in the buffer6 and the set of transactions active at the time of the crash. The appropriate point in the log where the REDO operation should start is also determined. The REDO phase </a:t>
            </a:r>
            <a:r>
              <a:rPr lang="en-IN" dirty="0" err="1"/>
              <a:t>actually</a:t>
            </a:r>
            <a:r>
              <a:rPr lang="en-IN" dirty="0"/>
              <a:t> reapplies updates from the log to the database. Generally, the REDO operation is applied only to committed transactions. However, this is not the case in ARIES. Certain information in the ARIES log will provide the start point for REDO, from 6The actual buffers may be lost during a crash, since they are in main memory. Additional tables stored in the log during </a:t>
            </a:r>
            <a:r>
              <a:rPr lang="en-IN" dirty="0" err="1"/>
              <a:t>checkpointing</a:t>
            </a:r>
            <a:r>
              <a:rPr lang="en-IN" dirty="0"/>
              <a:t> (Dirty Page Table, Transaction Table) allows ARIES to i</a:t>
            </a:r>
          </a:p>
        </p:txBody>
      </p:sp>
      <p:sp>
        <p:nvSpPr>
          <p:cNvPr id="3" name="Title 2"/>
          <p:cNvSpPr>
            <a:spLocks noGrp="1"/>
          </p:cNvSpPr>
          <p:nvPr>
            <p:ph type="title"/>
          </p:nvPr>
        </p:nvSpPr>
        <p:spPr/>
        <p:txBody>
          <a:bodyPr>
            <a:normAutofit fontScale="90000"/>
          </a:bodyPr>
          <a:lstStyle/>
          <a:p>
            <a:r>
              <a:rPr lang="en-IN" dirty="0" smtClean="0"/>
              <a:t>23.5 (821pgno) </a:t>
            </a:r>
            <a:r>
              <a:rPr lang="en-IN" dirty="0"/>
              <a:t>ARIES algorithm </a:t>
            </a:r>
          </a:p>
        </p:txBody>
      </p:sp>
    </p:spTree>
    <p:extLst>
      <p:ext uri="{BB962C8B-B14F-4D97-AF65-F5344CB8AC3E}">
        <p14:creationId xmlns:p14="http://schemas.microsoft.com/office/powerpoint/2010/main" val="15947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noChangeArrowheads="1"/>
          </p:cNvSpPr>
          <p:nvPr>
            <p:ph idx="1"/>
          </p:nvPr>
        </p:nvSpPr>
        <p:spPr/>
        <p:txBody>
          <a:bodyPr/>
          <a:lstStyle/>
          <a:p>
            <a:pPr eaLnBrk="1" hangingPunct="1">
              <a:buFont typeface="Wingdings" pitchFamily="2" charset="2"/>
              <a:buNone/>
            </a:pPr>
            <a:r>
              <a:rPr lang="en-US" smtClean="0"/>
              <a:t>2   Types of Failure</a:t>
            </a:r>
          </a:p>
          <a:p>
            <a:pPr lvl="1" eaLnBrk="1" hangingPunct="1"/>
            <a:r>
              <a:rPr lang="en-US" smtClean="0"/>
              <a:t>The database may become unavailable for use due to </a:t>
            </a:r>
          </a:p>
          <a:p>
            <a:pPr lvl="2" eaLnBrk="1" hangingPunct="1"/>
            <a:r>
              <a:rPr lang="en-US" b="1" smtClean="0"/>
              <a:t>Transaction failure</a:t>
            </a:r>
            <a:r>
              <a:rPr lang="en-US" smtClean="0"/>
              <a:t>:  Transactions may fail because of incorrect input, deadlock, incorrect synchronization.</a:t>
            </a:r>
          </a:p>
          <a:p>
            <a:pPr lvl="2" eaLnBrk="1" hangingPunct="1"/>
            <a:r>
              <a:rPr lang="en-US" b="1" smtClean="0"/>
              <a:t>System failure</a:t>
            </a:r>
            <a:r>
              <a:rPr lang="en-US" smtClean="0"/>
              <a:t>:  System may fail because of addressing error, application error, operating system fault, RAM failure, etc.</a:t>
            </a:r>
          </a:p>
          <a:p>
            <a:pPr lvl="2" eaLnBrk="1" hangingPunct="1"/>
            <a:r>
              <a:rPr lang="en-US" b="1" smtClean="0"/>
              <a:t>Media failure</a:t>
            </a:r>
            <a:r>
              <a:rPr lang="en-US" smtClean="0"/>
              <a:t>:  Disk head crash, power disruption, etc.</a:t>
            </a:r>
          </a:p>
        </p:txBody>
      </p:sp>
      <p:sp>
        <p:nvSpPr>
          <p:cNvPr id="7170"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4A3757E4-3959-429F-AD55-F777123DCCAE}" type="slidenum">
              <a:rPr lang="en-US" sz="1400" smtClean="0">
                <a:solidFill>
                  <a:srgbClr val="990033"/>
                </a:solidFill>
              </a:rPr>
              <a:pPr eaLnBrk="1" hangingPunct="1"/>
              <a:t>4</a:t>
            </a:fld>
            <a:endParaRPr lang="en-CA" sz="1400" smtClean="0">
              <a:solidFill>
                <a:srgbClr val="990033"/>
              </a:solidFill>
            </a:endParaRPr>
          </a:p>
        </p:txBody>
      </p:sp>
      <p:sp>
        <p:nvSpPr>
          <p:cNvPr id="7171" name="Rectangle 4"/>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4198098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IN" dirty="0"/>
              <a:t>If a transaction T is rolled back, any transaction S that has, in the interim, read the value of some data item X written by T must also be rolled back. Similarly, once S is rolled back, any transaction R that has read the value of some data item Y written by S must also be rolled back; and so on. This phenomenon is called cascading </a:t>
            </a:r>
            <a:r>
              <a:rPr lang="en-IN" dirty="0" err="1"/>
              <a:t>rollback</a:t>
            </a:r>
            <a:r>
              <a:rPr lang="en-IN" dirty="0"/>
              <a:t>, and can occur when the recovery protocol ensures recoverable schedules but does not ensure strict or </a:t>
            </a:r>
            <a:r>
              <a:rPr lang="en-IN" dirty="0" err="1"/>
              <a:t>cascadeless</a:t>
            </a:r>
            <a:r>
              <a:rPr lang="en-IN" dirty="0"/>
              <a:t> schedules (see Section 21.4.2). Understandably, cascading rollback can be quite complex and time-consuming. That is why almost all recovery mechanisms are designed so that cascading rollback is never required.</a:t>
            </a:r>
          </a:p>
        </p:txBody>
      </p:sp>
      <p:sp>
        <p:nvSpPr>
          <p:cNvPr id="3" name="Title 2"/>
          <p:cNvSpPr>
            <a:spLocks noGrp="1"/>
          </p:cNvSpPr>
          <p:nvPr>
            <p:ph type="title"/>
          </p:nvPr>
        </p:nvSpPr>
        <p:spPr/>
        <p:txBody>
          <a:bodyPr/>
          <a:lstStyle/>
          <a:p>
            <a:r>
              <a:rPr lang="en-IN" dirty="0"/>
              <a:t>cascading rollback,</a:t>
            </a:r>
          </a:p>
        </p:txBody>
      </p:sp>
    </p:spTree>
    <p:extLst>
      <p:ext uri="{BB962C8B-B14F-4D97-AF65-F5344CB8AC3E}">
        <p14:creationId xmlns:p14="http://schemas.microsoft.com/office/powerpoint/2010/main" val="137959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7" name="Object 4"/>
          <p:cNvGraphicFramePr>
            <a:graphicFrameLocks noGrp="1" noChangeAspect="1"/>
          </p:cNvGraphicFramePr>
          <p:nvPr>
            <p:ph idx="1"/>
            <p:extLst>
              <p:ext uri="{D42A27DB-BD31-4B8C-83A1-F6EECF244321}">
                <p14:modId xmlns:p14="http://schemas.microsoft.com/office/powerpoint/2010/main" val="1891592320"/>
              </p:ext>
            </p:extLst>
          </p:nvPr>
        </p:nvGraphicFramePr>
        <p:xfrm>
          <a:off x="755576" y="4509120"/>
          <a:ext cx="6963122" cy="1944216"/>
        </p:xfrm>
        <a:graphic>
          <a:graphicData uri="http://schemas.openxmlformats.org/presentationml/2006/ole">
            <mc:AlternateContent xmlns:mc="http://schemas.openxmlformats.org/markup-compatibility/2006">
              <mc:Choice xmlns:v="urn:schemas-microsoft-com:vml" Requires="v">
                <p:oleObj spid="_x0000_s1041" name="VISIO" r:id="rId4" imgW="4514088" imgH="1459992" progId="Visio.Drawing.6">
                  <p:embed/>
                </p:oleObj>
              </mc:Choice>
              <mc:Fallback>
                <p:oleObj name="VISIO" r:id="rId4" imgW="4514088" imgH="145999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576" y="4509120"/>
                        <a:ext cx="6963122" cy="1944216"/>
                      </a:xfrm>
                      <a:prstGeom prst="rect">
                        <a:avLst/>
                      </a:prstGeom>
                      <a:noFill/>
                      <a:ln>
                        <a:noFill/>
                      </a:ln>
                      <a:effectLst/>
                      <a:extLst/>
                    </p:spPr>
                  </p:pic>
                </p:oleObj>
              </mc:Fallback>
            </mc:AlternateContent>
          </a:graphicData>
        </a:graphic>
      </p:graphicFrame>
      <p:sp>
        <p:nvSpPr>
          <p:cNvPr id="8194"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65D71BEA-6BDE-436F-AD11-EA2885584652}" type="slidenum">
              <a:rPr lang="en-US" sz="1400" smtClean="0">
                <a:solidFill>
                  <a:srgbClr val="990033"/>
                </a:solidFill>
              </a:rPr>
              <a:pPr eaLnBrk="1" hangingPunct="1"/>
              <a:t>5</a:t>
            </a:fld>
            <a:endParaRPr lang="en-CA" sz="1400" smtClean="0">
              <a:solidFill>
                <a:srgbClr val="990033"/>
              </a:solidFill>
            </a:endParaRPr>
          </a:p>
        </p:txBody>
      </p:sp>
      <p:sp>
        <p:nvSpPr>
          <p:cNvPr id="8195" name="Rectangle 5"/>
          <p:cNvSpPr>
            <a:spLocks noGrp="1" noChangeArrowheads="1"/>
          </p:cNvSpPr>
          <p:nvPr>
            <p:ph type="title"/>
          </p:nvPr>
        </p:nvSpPr>
        <p:spPr/>
        <p:txBody>
          <a:bodyPr/>
          <a:lstStyle/>
          <a:p>
            <a:pPr eaLnBrk="1" hangingPunct="1"/>
            <a:r>
              <a:rPr lang="en-US" smtClean="0"/>
              <a:t>Database Recovery</a:t>
            </a:r>
          </a:p>
        </p:txBody>
      </p:sp>
      <p:sp>
        <p:nvSpPr>
          <p:cNvPr id="8196" name="Rectangle 6"/>
          <p:cNvSpPr>
            <a:spLocks noGrp="1" noChangeArrowheads="1"/>
          </p:cNvSpPr>
          <p:nvPr>
            <p:ph type="body" idx="4294967295"/>
          </p:nvPr>
        </p:nvSpPr>
        <p:spPr>
          <a:xfrm>
            <a:off x="0" y="1600200"/>
            <a:ext cx="8244408" cy="2620888"/>
          </a:xfrm>
        </p:spPr>
        <p:txBody>
          <a:bodyPr>
            <a:normAutofit/>
          </a:bodyPr>
          <a:lstStyle/>
          <a:p>
            <a:pPr eaLnBrk="1" hangingPunct="1">
              <a:lnSpc>
                <a:spcPct val="80000"/>
              </a:lnSpc>
              <a:buFont typeface="Wingdings" pitchFamily="2" charset="2"/>
              <a:buNone/>
            </a:pPr>
            <a:r>
              <a:rPr lang="en-US" sz="2400" dirty="0" smtClean="0"/>
              <a:t>3   Transaction Log</a:t>
            </a:r>
          </a:p>
          <a:p>
            <a:pPr lvl="1" eaLnBrk="1" hangingPunct="1">
              <a:lnSpc>
                <a:spcPct val="80000"/>
              </a:lnSpc>
            </a:pPr>
            <a:r>
              <a:rPr lang="en-US" sz="2200" dirty="0" smtClean="0"/>
              <a:t>For recovery from any type of failure data values prior to modification (BFIM - </a:t>
            </a:r>
            <a:r>
              <a:rPr lang="en-US" sz="2200" dirty="0" err="1" smtClean="0"/>
              <a:t>BeFore</a:t>
            </a:r>
            <a:r>
              <a:rPr lang="en-US" sz="2200" dirty="0" smtClean="0"/>
              <a:t> Image) and the new value after modification (AFIM – </a:t>
            </a:r>
            <a:r>
              <a:rPr lang="en-US" sz="2200" dirty="0" err="1" smtClean="0"/>
              <a:t>AFter</a:t>
            </a:r>
            <a:r>
              <a:rPr lang="en-US" sz="2200" dirty="0" smtClean="0"/>
              <a:t> Image) are required.</a:t>
            </a:r>
          </a:p>
          <a:p>
            <a:pPr lvl="1" eaLnBrk="1" hangingPunct="1">
              <a:lnSpc>
                <a:spcPct val="80000"/>
              </a:lnSpc>
            </a:pPr>
            <a:r>
              <a:rPr lang="en-US" sz="2200" dirty="0" smtClean="0"/>
              <a:t>These values and other information is stored in a sequential file called Transaction log.  A sample log is given below.  Back P and Next P point to the previous and next log records of the same transaction.</a:t>
            </a:r>
          </a:p>
        </p:txBody>
      </p:sp>
    </p:spTree>
    <p:extLst>
      <p:ext uri="{BB962C8B-B14F-4D97-AF65-F5344CB8AC3E}">
        <p14:creationId xmlns:p14="http://schemas.microsoft.com/office/powerpoint/2010/main" val="4000740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5"/>
          <p:cNvSpPr>
            <a:spLocks noGrp="1" noChangeArrowheads="1"/>
          </p:cNvSpPr>
          <p:nvPr>
            <p:ph idx="1"/>
          </p:nvPr>
        </p:nvSpPr>
        <p:spPr/>
        <p:txBody>
          <a:bodyPr>
            <a:normAutofit/>
          </a:bodyPr>
          <a:lstStyle/>
          <a:p>
            <a:pPr eaLnBrk="1" hangingPunct="1">
              <a:buFont typeface="Wingdings" pitchFamily="2" charset="2"/>
              <a:buNone/>
            </a:pPr>
            <a:r>
              <a:rPr lang="en-US" sz="2400" dirty="0" smtClean="0"/>
              <a:t>4   Data Update </a:t>
            </a:r>
          </a:p>
          <a:p>
            <a:pPr lvl="1" eaLnBrk="1" hangingPunct="1"/>
            <a:r>
              <a:rPr lang="en-US" sz="2200" b="1" dirty="0" smtClean="0"/>
              <a:t>Immediate Update</a:t>
            </a:r>
            <a:r>
              <a:rPr lang="en-US" sz="2200" dirty="0" smtClean="0"/>
              <a:t>:  As soon as a data item is modified in cache, the disk copy is updated.</a:t>
            </a:r>
          </a:p>
          <a:p>
            <a:pPr lvl="1" eaLnBrk="1" hangingPunct="1"/>
            <a:r>
              <a:rPr lang="en-US" sz="2200" b="1" dirty="0" smtClean="0"/>
              <a:t>Deferred Update</a:t>
            </a:r>
            <a:r>
              <a:rPr lang="en-US" sz="2200" dirty="0" smtClean="0"/>
              <a:t>:  All modified data items in the cache is written either after a transaction ends its execution or after a fixed number of transactions have completed their execution.</a:t>
            </a:r>
          </a:p>
          <a:p>
            <a:pPr lvl="1" eaLnBrk="1" hangingPunct="1"/>
            <a:r>
              <a:rPr lang="en-US" sz="2200" b="1" dirty="0" smtClean="0"/>
              <a:t>Shadow update</a:t>
            </a:r>
            <a:r>
              <a:rPr lang="en-US" sz="2200" dirty="0" smtClean="0"/>
              <a:t>:  The modified version of a data item does not overwrite its disk copy but is written at a separate disk location.</a:t>
            </a:r>
          </a:p>
          <a:p>
            <a:pPr lvl="1" eaLnBrk="1" hangingPunct="1"/>
            <a:r>
              <a:rPr lang="en-US" sz="2200" b="1" dirty="0" smtClean="0"/>
              <a:t>In-place update</a:t>
            </a:r>
            <a:r>
              <a:rPr lang="en-US" sz="2200" dirty="0" smtClean="0"/>
              <a:t>: The disk version of the data item is overwritten by the cache version.</a:t>
            </a:r>
          </a:p>
        </p:txBody>
      </p:sp>
      <p:sp>
        <p:nvSpPr>
          <p:cNvPr id="9218"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6FBBE4FC-D66E-4D99-B294-33182A52CB37}" type="slidenum">
              <a:rPr lang="en-US" sz="1400" smtClean="0">
                <a:solidFill>
                  <a:srgbClr val="990033"/>
                </a:solidFill>
              </a:rPr>
              <a:pPr eaLnBrk="1" hangingPunct="1"/>
              <a:t>6</a:t>
            </a:fld>
            <a:endParaRPr lang="en-CA" sz="1400" smtClean="0">
              <a:solidFill>
                <a:srgbClr val="990033"/>
              </a:solidFill>
            </a:endParaRPr>
          </a:p>
        </p:txBody>
      </p:sp>
      <p:sp>
        <p:nvSpPr>
          <p:cNvPr id="9219" name="Rectangle 4"/>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828501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5"/>
          <p:cNvSpPr>
            <a:spLocks noGrp="1" noChangeArrowheads="1"/>
          </p:cNvSpPr>
          <p:nvPr>
            <p:ph idx="1"/>
          </p:nvPr>
        </p:nvSpPr>
        <p:spPr/>
        <p:txBody>
          <a:bodyPr>
            <a:normAutofit/>
          </a:bodyPr>
          <a:lstStyle/>
          <a:p>
            <a:pPr eaLnBrk="1" hangingPunct="1">
              <a:buFont typeface="Wingdings" pitchFamily="2" charset="2"/>
              <a:buNone/>
            </a:pPr>
            <a:r>
              <a:rPr lang="en-US" smtClean="0"/>
              <a:t>5   Data Caching</a:t>
            </a:r>
          </a:p>
          <a:p>
            <a:pPr lvl="1" eaLnBrk="1" hangingPunct="1"/>
            <a:r>
              <a:rPr lang="en-US" smtClean="0"/>
              <a:t>Data items to be modified are first stored into database cache by the Cache Manager (CM) and after modification they are flushed (written) to the disk.</a:t>
            </a:r>
          </a:p>
          <a:p>
            <a:pPr lvl="1" eaLnBrk="1" hangingPunct="1"/>
            <a:r>
              <a:rPr lang="en-US" smtClean="0"/>
              <a:t>The flushing is controlled by </a:t>
            </a:r>
            <a:r>
              <a:rPr lang="en-US" b="1" smtClean="0"/>
              <a:t>Modified</a:t>
            </a:r>
            <a:r>
              <a:rPr lang="en-US" smtClean="0"/>
              <a:t> and </a:t>
            </a:r>
            <a:r>
              <a:rPr lang="en-US" b="1" smtClean="0"/>
              <a:t>Pin-Unpin</a:t>
            </a:r>
            <a:r>
              <a:rPr lang="en-US" smtClean="0"/>
              <a:t> bits.</a:t>
            </a:r>
          </a:p>
          <a:p>
            <a:pPr lvl="2" eaLnBrk="1" hangingPunct="1"/>
            <a:r>
              <a:rPr lang="en-US" b="1" smtClean="0"/>
              <a:t>Pin-Unpin</a:t>
            </a:r>
            <a:r>
              <a:rPr lang="en-US" smtClean="0"/>
              <a:t>: Instructs the operating system not to flush the data item.</a:t>
            </a:r>
          </a:p>
          <a:p>
            <a:pPr lvl="2" eaLnBrk="1" hangingPunct="1"/>
            <a:r>
              <a:rPr lang="en-US" b="1" smtClean="0"/>
              <a:t>Modified</a:t>
            </a:r>
            <a:r>
              <a:rPr lang="en-US" smtClean="0"/>
              <a:t>: Indicates the AFIM of the data item.</a:t>
            </a:r>
          </a:p>
        </p:txBody>
      </p:sp>
      <p:sp>
        <p:nvSpPr>
          <p:cNvPr id="10242"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02A75602-D3A0-4C1E-AB73-762F51D0D5EC}" type="slidenum">
              <a:rPr lang="en-US" sz="1400" smtClean="0">
                <a:solidFill>
                  <a:srgbClr val="990033"/>
                </a:solidFill>
              </a:rPr>
              <a:pPr eaLnBrk="1" hangingPunct="1"/>
              <a:t>7</a:t>
            </a:fld>
            <a:endParaRPr lang="en-CA" sz="1400" smtClean="0">
              <a:solidFill>
                <a:srgbClr val="990033"/>
              </a:solidFill>
            </a:endParaRPr>
          </a:p>
        </p:txBody>
      </p:sp>
      <p:sp>
        <p:nvSpPr>
          <p:cNvPr id="10243" name="Rectangle 4"/>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409213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Grp="1" noChangeArrowheads="1"/>
          </p:cNvSpPr>
          <p:nvPr>
            <p:ph idx="1"/>
          </p:nvPr>
        </p:nvSpPr>
        <p:spPr/>
        <p:txBody>
          <a:bodyPr>
            <a:normAutofit lnSpcReduction="10000"/>
          </a:bodyPr>
          <a:lstStyle/>
          <a:p>
            <a:pPr eaLnBrk="1" hangingPunct="1">
              <a:buFont typeface="Wingdings" pitchFamily="2" charset="2"/>
              <a:buNone/>
            </a:pPr>
            <a:r>
              <a:rPr lang="en-US" dirty="0" smtClean="0"/>
              <a:t>6   Transaction </a:t>
            </a:r>
            <a:r>
              <a:rPr lang="en-US" b="1" dirty="0" smtClean="0"/>
              <a:t>Roll-back (Undo) </a:t>
            </a:r>
            <a:r>
              <a:rPr lang="en-US" dirty="0" smtClean="0"/>
              <a:t>and</a:t>
            </a:r>
            <a:r>
              <a:rPr lang="en-US" b="1" dirty="0" smtClean="0"/>
              <a:t> Roll-Forward (Redo)</a:t>
            </a:r>
          </a:p>
          <a:p>
            <a:pPr lvl="1" eaLnBrk="1" hangingPunct="1"/>
            <a:r>
              <a:rPr lang="en-US" dirty="0" smtClean="0"/>
              <a:t>To maintain atomicity, a transaction’s operations are redone or undone.</a:t>
            </a:r>
          </a:p>
          <a:p>
            <a:pPr lvl="2" eaLnBrk="1" hangingPunct="1"/>
            <a:r>
              <a:rPr lang="en-US" b="1" dirty="0" smtClean="0"/>
              <a:t>Undo</a:t>
            </a:r>
            <a:r>
              <a:rPr lang="en-US" dirty="0" smtClean="0"/>
              <a:t>: Restore all BFIMs on to disk (Remove all AFIMs).</a:t>
            </a:r>
          </a:p>
          <a:p>
            <a:pPr lvl="2" eaLnBrk="1" hangingPunct="1"/>
            <a:r>
              <a:rPr lang="en-US" b="1" dirty="0" smtClean="0"/>
              <a:t>Redo</a:t>
            </a:r>
            <a:r>
              <a:rPr lang="en-US" dirty="0" smtClean="0"/>
              <a:t>: Restore all AFIMs on to disk.</a:t>
            </a:r>
          </a:p>
          <a:p>
            <a:pPr lvl="1" eaLnBrk="1" hangingPunct="1"/>
            <a:r>
              <a:rPr lang="en-US" dirty="0" smtClean="0"/>
              <a:t>Database recovery is achieved either by performing only </a:t>
            </a:r>
            <a:r>
              <a:rPr lang="en-US" dirty="0" err="1" smtClean="0"/>
              <a:t>Undos</a:t>
            </a:r>
            <a:r>
              <a:rPr lang="en-US" dirty="0" smtClean="0"/>
              <a:t> or only </a:t>
            </a:r>
            <a:r>
              <a:rPr lang="en-US" dirty="0" err="1" smtClean="0"/>
              <a:t>Redos</a:t>
            </a:r>
            <a:r>
              <a:rPr lang="en-US" dirty="0" smtClean="0"/>
              <a:t> or by a combination of the two. These operations are recorded in the log as they happen.</a:t>
            </a:r>
          </a:p>
          <a:p>
            <a:pPr marL="393192" lvl="1" indent="0">
              <a:buNone/>
            </a:pPr>
            <a:r>
              <a:rPr lang="en-US" sz="2400" dirty="0" smtClean="0"/>
              <a:t>[ BFIM - </a:t>
            </a:r>
            <a:r>
              <a:rPr lang="en-US" sz="2400" dirty="0" err="1" smtClean="0"/>
              <a:t>BeFore</a:t>
            </a:r>
            <a:r>
              <a:rPr lang="en-US" sz="2400" dirty="0" smtClean="0"/>
              <a:t> Image) </a:t>
            </a:r>
          </a:p>
          <a:p>
            <a:pPr marL="393192" lvl="1" indent="0">
              <a:buNone/>
            </a:pPr>
            <a:r>
              <a:rPr lang="en-US" sz="2400" dirty="0" smtClean="0"/>
              <a:t> (AFIM – </a:t>
            </a:r>
            <a:r>
              <a:rPr lang="en-US" sz="2400" dirty="0" err="1" smtClean="0"/>
              <a:t>AFter</a:t>
            </a:r>
            <a:r>
              <a:rPr lang="en-US" sz="2400" dirty="0" smtClean="0"/>
              <a:t> Image) ]</a:t>
            </a:r>
            <a:endParaRPr lang="en-US" dirty="0" smtClean="0"/>
          </a:p>
        </p:txBody>
      </p:sp>
      <p:sp>
        <p:nvSpPr>
          <p:cNvPr id="11266"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DA4FE37F-ABB5-4452-8890-02C21F2EDA67}" type="slidenum">
              <a:rPr lang="en-US" sz="1400" smtClean="0">
                <a:solidFill>
                  <a:srgbClr val="990033"/>
                </a:solidFill>
              </a:rPr>
              <a:pPr eaLnBrk="1" hangingPunct="1"/>
              <a:t>8</a:t>
            </a:fld>
            <a:endParaRPr lang="en-CA" sz="1400" smtClean="0">
              <a:solidFill>
                <a:srgbClr val="990033"/>
              </a:solidFill>
            </a:endParaRPr>
          </a:p>
        </p:txBody>
      </p:sp>
      <p:sp>
        <p:nvSpPr>
          <p:cNvPr id="11267" name="Rectangle 4"/>
          <p:cNvSpPr>
            <a:spLocks noGrp="1" noChangeArrowheads="1"/>
          </p:cNvSpPr>
          <p:nvPr>
            <p:ph type="title"/>
          </p:nvPr>
        </p:nvSpPr>
        <p:spPr/>
        <p:txBody>
          <a:bodyPr/>
          <a:lstStyle/>
          <a:p>
            <a:pPr eaLnBrk="1" hangingPunct="1"/>
            <a:r>
              <a:rPr lang="en-US" smtClean="0"/>
              <a:t>Database Recovery</a:t>
            </a:r>
          </a:p>
        </p:txBody>
      </p:sp>
    </p:spTree>
    <p:extLst>
      <p:ext uri="{BB962C8B-B14F-4D97-AF65-F5344CB8AC3E}">
        <p14:creationId xmlns:p14="http://schemas.microsoft.com/office/powerpoint/2010/main" val="3193767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a:noFill/>
        </p:spPr>
        <p:txBody>
          <a:bodyPr>
            <a:normAutofit fontScale="40000" lnSpcReduction="20000"/>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sz="1400" smtClean="0">
                <a:solidFill>
                  <a:srgbClr val="990033"/>
                </a:solidFill>
              </a:rPr>
              <a:t>Slide 19- </a:t>
            </a:r>
            <a:fld id="{39D5E6EA-BB38-4DEB-AC7E-C63C0F769963}" type="slidenum">
              <a:rPr lang="en-US" sz="1400" smtClean="0">
                <a:solidFill>
                  <a:srgbClr val="990033"/>
                </a:solidFill>
              </a:rPr>
              <a:pPr eaLnBrk="1" hangingPunct="1"/>
              <a:t>9</a:t>
            </a:fld>
            <a:endParaRPr lang="en-CA" sz="1400" smtClean="0">
              <a:solidFill>
                <a:srgbClr val="990033"/>
              </a:solidFill>
            </a:endParaRPr>
          </a:p>
        </p:txBody>
      </p:sp>
      <p:sp>
        <p:nvSpPr>
          <p:cNvPr id="12291" name="Rectangle 5"/>
          <p:cNvSpPr>
            <a:spLocks noGrp="1" noChangeArrowheads="1"/>
          </p:cNvSpPr>
          <p:nvPr>
            <p:ph type="title"/>
          </p:nvPr>
        </p:nvSpPr>
        <p:spPr/>
        <p:txBody>
          <a:bodyPr/>
          <a:lstStyle/>
          <a:p>
            <a:pPr eaLnBrk="1" hangingPunct="1"/>
            <a:r>
              <a:rPr lang="en-US" smtClean="0"/>
              <a:t>Database Recovery</a:t>
            </a:r>
          </a:p>
        </p:txBody>
      </p:sp>
      <p:pic>
        <p:nvPicPr>
          <p:cNvPr id="12292" name="Picture 9" descr="fig19_0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5" y="2590800"/>
            <a:ext cx="8245475"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6024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200</TotalTime>
  <Words>3127</Words>
  <Application>Microsoft Office PowerPoint</Application>
  <PresentationFormat>On-screen Show (4:3)</PresentationFormat>
  <Paragraphs>312</Paragraphs>
  <Slides>40</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Concourse</vt:lpstr>
      <vt:lpstr>VISIO</vt:lpstr>
      <vt:lpstr>Database Recovery Techniques</vt:lpstr>
      <vt:lpstr>Databases Recovery </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fuzzy checkpointing</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1-april -21 two Lect</vt:lpstr>
      <vt:lpstr>Summary</vt:lpstr>
      <vt:lpstr>23.5 (821pgno) ARIES algorithm </vt:lpstr>
      <vt:lpstr>cascading rollback,</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Recovery Techniques</dc:title>
  <dc:creator>Microsoft</dc:creator>
  <cp:lastModifiedBy>Microsoft</cp:lastModifiedBy>
  <cp:revision>15</cp:revision>
  <dcterms:created xsi:type="dcterms:W3CDTF">2021-03-23T12:41:58Z</dcterms:created>
  <dcterms:modified xsi:type="dcterms:W3CDTF">2021-04-01T06:28:08Z</dcterms:modified>
</cp:coreProperties>
</file>