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8"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C68427-D406-46E2-9428-137F9F4D34D6}" type="datetimeFigureOut">
              <a:rPr lang="en-IN" smtClean="0"/>
              <a:t>31-03-2021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E1E6C5-1563-404A-8168-A6E2BCB42D69}" type="slidenum">
              <a:rPr lang="en-IN" smtClean="0"/>
              <a:t>‹#›</a:t>
            </a:fld>
            <a:endParaRPr lang="en-IN"/>
          </a:p>
        </p:txBody>
      </p:sp>
    </p:spTree>
    <p:extLst>
      <p:ext uri="{BB962C8B-B14F-4D97-AF65-F5344CB8AC3E}">
        <p14:creationId xmlns:p14="http://schemas.microsoft.com/office/powerpoint/2010/main" val="221522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Ebook</a:t>
            </a:r>
            <a:r>
              <a:rPr lang="en-IN" dirty="0" smtClean="0"/>
              <a:t> </a:t>
            </a:r>
            <a:r>
              <a:rPr lang="en-IN" dirty="0" err="1" smtClean="0"/>
              <a:t>pdf</a:t>
            </a:r>
            <a:r>
              <a:rPr lang="en-IN" dirty="0" smtClean="0"/>
              <a:t> </a:t>
            </a:r>
            <a:endParaRPr lang="en-IN" dirty="0"/>
          </a:p>
        </p:txBody>
      </p:sp>
      <p:sp>
        <p:nvSpPr>
          <p:cNvPr id="4" name="Slide Number Placeholder 3"/>
          <p:cNvSpPr>
            <a:spLocks noGrp="1"/>
          </p:cNvSpPr>
          <p:nvPr>
            <p:ph type="sldNum" sz="quarter" idx="10"/>
          </p:nvPr>
        </p:nvSpPr>
        <p:spPr/>
        <p:txBody>
          <a:bodyPr/>
          <a:lstStyle/>
          <a:p>
            <a:fld id="{9DE1E6C5-1563-404A-8168-A6E2BCB42D69}" type="slidenum">
              <a:rPr lang="en-IN" smtClean="0"/>
              <a:t>8</a:t>
            </a:fld>
            <a:endParaRPr lang="en-IN"/>
          </a:p>
        </p:txBody>
      </p:sp>
    </p:spTree>
    <p:extLst>
      <p:ext uri="{BB962C8B-B14F-4D97-AF65-F5344CB8AC3E}">
        <p14:creationId xmlns:p14="http://schemas.microsoft.com/office/powerpoint/2010/main" val="93732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E9E515D-5780-4098-BC57-7FA2F61D61B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72D13-6E60-40AD-9CFE-C3AD903D849A}" type="slidenum">
              <a:rPr lang="en-IN" smtClean="0"/>
              <a:t>‹#›</a:t>
            </a:fld>
            <a:endParaRPr lang="en-IN"/>
          </a:p>
        </p:txBody>
      </p:sp>
    </p:spTree>
    <p:extLst>
      <p:ext uri="{BB962C8B-B14F-4D97-AF65-F5344CB8AC3E}">
        <p14:creationId xmlns:p14="http://schemas.microsoft.com/office/powerpoint/2010/main" val="334203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E515D-5780-4098-BC57-7FA2F61D61B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72D13-6E60-40AD-9CFE-C3AD903D849A}" type="slidenum">
              <a:rPr lang="en-IN" smtClean="0"/>
              <a:t>‹#›</a:t>
            </a:fld>
            <a:endParaRPr lang="en-IN"/>
          </a:p>
        </p:txBody>
      </p:sp>
    </p:spTree>
    <p:extLst>
      <p:ext uri="{BB962C8B-B14F-4D97-AF65-F5344CB8AC3E}">
        <p14:creationId xmlns:p14="http://schemas.microsoft.com/office/powerpoint/2010/main" val="43299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E515D-5780-4098-BC57-7FA2F61D61B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72D13-6E60-40AD-9CFE-C3AD903D849A}" type="slidenum">
              <a:rPr lang="en-IN" smtClean="0"/>
              <a:t>‹#›</a:t>
            </a:fld>
            <a:endParaRPr lang="en-IN"/>
          </a:p>
        </p:txBody>
      </p:sp>
    </p:spTree>
    <p:extLst>
      <p:ext uri="{BB962C8B-B14F-4D97-AF65-F5344CB8AC3E}">
        <p14:creationId xmlns:p14="http://schemas.microsoft.com/office/powerpoint/2010/main" val="74134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E515D-5780-4098-BC57-7FA2F61D61B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72D13-6E60-40AD-9CFE-C3AD903D849A}" type="slidenum">
              <a:rPr lang="en-IN" smtClean="0"/>
              <a:t>‹#›</a:t>
            </a:fld>
            <a:endParaRPr lang="en-IN"/>
          </a:p>
        </p:txBody>
      </p:sp>
    </p:spTree>
    <p:extLst>
      <p:ext uri="{BB962C8B-B14F-4D97-AF65-F5344CB8AC3E}">
        <p14:creationId xmlns:p14="http://schemas.microsoft.com/office/powerpoint/2010/main" val="249867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9E515D-5780-4098-BC57-7FA2F61D61B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72D13-6E60-40AD-9CFE-C3AD903D849A}" type="slidenum">
              <a:rPr lang="en-IN" smtClean="0"/>
              <a:t>‹#›</a:t>
            </a:fld>
            <a:endParaRPr lang="en-IN"/>
          </a:p>
        </p:txBody>
      </p:sp>
    </p:spTree>
    <p:extLst>
      <p:ext uri="{BB962C8B-B14F-4D97-AF65-F5344CB8AC3E}">
        <p14:creationId xmlns:p14="http://schemas.microsoft.com/office/powerpoint/2010/main" val="225819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9E515D-5780-4098-BC57-7FA2F61D61BB}"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572D13-6E60-40AD-9CFE-C3AD903D849A}" type="slidenum">
              <a:rPr lang="en-IN" smtClean="0"/>
              <a:t>‹#›</a:t>
            </a:fld>
            <a:endParaRPr lang="en-IN"/>
          </a:p>
        </p:txBody>
      </p:sp>
    </p:spTree>
    <p:extLst>
      <p:ext uri="{BB962C8B-B14F-4D97-AF65-F5344CB8AC3E}">
        <p14:creationId xmlns:p14="http://schemas.microsoft.com/office/powerpoint/2010/main" val="335291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E9E515D-5780-4098-BC57-7FA2F61D61BB}" type="datetimeFigureOut">
              <a:rPr lang="en-IN" smtClean="0"/>
              <a:t>31-03-2021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572D13-6E60-40AD-9CFE-C3AD903D849A}" type="slidenum">
              <a:rPr lang="en-IN" smtClean="0"/>
              <a:t>‹#›</a:t>
            </a:fld>
            <a:endParaRPr lang="en-IN"/>
          </a:p>
        </p:txBody>
      </p:sp>
    </p:spTree>
    <p:extLst>
      <p:ext uri="{BB962C8B-B14F-4D97-AF65-F5344CB8AC3E}">
        <p14:creationId xmlns:p14="http://schemas.microsoft.com/office/powerpoint/2010/main" val="55974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E9E515D-5780-4098-BC57-7FA2F61D61BB}" type="datetimeFigureOut">
              <a:rPr lang="en-IN" smtClean="0"/>
              <a:t>31-03-2021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572D13-6E60-40AD-9CFE-C3AD903D849A}" type="slidenum">
              <a:rPr lang="en-IN" smtClean="0"/>
              <a:t>‹#›</a:t>
            </a:fld>
            <a:endParaRPr lang="en-IN"/>
          </a:p>
        </p:txBody>
      </p:sp>
    </p:spTree>
    <p:extLst>
      <p:ext uri="{BB962C8B-B14F-4D97-AF65-F5344CB8AC3E}">
        <p14:creationId xmlns:p14="http://schemas.microsoft.com/office/powerpoint/2010/main" val="81082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E515D-5780-4098-BC57-7FA2F61D61BB}" type="datetimeFigureOut">
              <a:rPr lang="en-IN" smtClean="0"/>
              <a:t>31-03-2021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572D13-6E60-40AD-9CFE-C3AD903D849A}" type="slidenum">
              <a:rPr lang="en-IN" smtClean="0"/>
              <a:t>‹#›</a:t>
            </a:fld>
            <a:endParaRPr lang="en-IN"/>
          </a:p>
        </p:txBody>
      </p:sp>
    </p:spTree>
    <p:extLst>
      <p:ext uri="{BB962C8B-B14F-4D97-AF65-F5344CB8AC3E}">
        <p14:creationId xmlns:p14="http://schemas.microsoft.com/office/powerpoint/2010/main" val="85673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E515D-5780-4098-BC57-7FA2F61D61BB}"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572D13-6E60-40AD-9CFE-C3AD903D849A}" type="slidenum">
              <a:rPr lang="en-IN" smtClean="0"/>
              <a:t>‹#›</a:t>
            </a:fld>
            <a:endParaRPr lang="en-IN"/>
          </a:p>
        </p:txBody>
      </p:sp>
    </p:spTree>
    <p:extLst>
      <p:ext uri="{BB962C8B-B14F-4D97-AF65-F5344CB8AC3E}">
        <p14:creationId xmlns:p14="http://schemas.microsoft.com/office/powerpoint/2010/main" val="3740005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E515D-5780-4098-BC57-7FA2F61D61BB}"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572D13-6E60-40AD-9CFE-C3AD903D849A}" type="slidenum">
              <a:rPr lang="en-IN" smtClean="0"/>
              <a:t>‹#›</a:t>
            </a:fld>
            <a:endParaRPr lang="en-IN"/>
          </a:p>
        </p:txBody>
      </p:sp>
    </p:spTree>
    <p:extLst>
      <p:ext uri="{BB962C8B-B14F-4D97-AF65-F5344CB8AC3E}">
        <p14:creationId xmlns:p14="http://schemas.microsoft.com/office/powerpoint/2010/main" val="142269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E515D-5780-4098-BC57-7FA2F61D61BB}" type="datetimeFigureOut">
              <a:rPr lang="en-IN" smtClean="0"/>
              <a:t>31-03-2021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72D13-6E60-40AD-9CFE-C3AD903D849A}" type="slidenum">
              <a:rPr lang="en-IN" smtClean="0"/>
              <a:t>‹#›</a:t>
            </a:fld>
            <a:endParaRPr lang="en-IN"/>
          </a:p>
        </p:txBody>
      </p:sp>
    </p:spTree>
    <p:extLst>
      <p:ext uri="{BB962C8B-B14F-4D97-AF65-F5344CB8AC3E}">
        <p14:creationId xmlns:p14="http://schemas.microsoft.com/office/powerpoint/2010/main" val="1072532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Client Server Database : Basic concept </a:t>
            </a:r>
            <a:br>
              <a:rPr lang="en-IN" dirty="0" smtClean="0"/>
            </a:br>
            <a:endParaRPr lang="en-IN" dirty="0"/>
          </a:p>
        </p:txBody>
      </p:sp>
      <p:sp>
        <p:nvSpPr>
          <p:cNvPr id="4" name="Subtitle 3"/>
          <p:cNvSpPr>
            <a:spLocks noGrp="1"/>
          </p:cNvSpPr>
          <p:nvPr>
            <p:ph type="subTitle" idx="1"/>
          </p:nvPr>
        </p:nvSpPr>
        <p:spPr/>
        <p:txBody>
          <a:bodyPr/>
          <a:lstStyle/>
          <a:p>
            <a:r>
              <a:rPr lang="en-IN" dirty="0" err="1" smtClean="0"/>
              <a:t>Dr.</a:t>
            </a:r>
            <a:r>
              <a:rPr lang="en-IN" dirty="0" smtClean="0"/>
              <a:t> </a:t>
            </a:r>
            <a:r>
              <a:rPr lang="en-IN" dirty="0" err="1" smtClean="0"/>
              <a:t>Manjiree</a:t>
            </a:r>
            <a:r>
              <a:rPr lang="en-IN" dirty="0" smtClean="0"/>
              <a:t> Vyawahare</a:t>
            </a:r>
            <a:endParaRPr lang="en-IN" dirty="0"/>
          </a:p>
        </p:txBody>
      </p:sp>
    </p:spTree>
    <p:extLst>
      <p:ext uri="{BB962C8B-B14F-4D97-AF65-F5344CB8AC3E}">
        <p14:creationId xmlns:p14="http://schemas.microsoft.com/office/powerpoint/2010/main" val="292548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85000" lnSpcReduction="20000"/>
          </a:bodyPr>
          <a:lstStyle/>
          <a:p>
            <a:r>
              <a:rPr lang="en-IN" dirty="0" smtClean="0"/>
              <a:t> The client machines provide the user with the appropriate interfaces to utilize these servers, as well as with local processing power to run local applications.</a:t>
            </a:r>
          </a:p>
          <a:p>
            <a:r>
              <a:rPr lang="en-IN" dirty="0" smtClean="0"/>
              <a:t>This concept can be carried over to other software packages, with specialized programs—such as a CAD (computer-aided design) package—being stored on specific server machines and being made accessible to multiple clients. </a:t>
            </a:r>
          </a:p>
          <a:p>
            <a:pPr lvl="1"/>
            <a:r>
              <a:rPr lang="en-IN" dirty="0" smtClean="0"/>
              <a:t>Figure 2.5 illustrates client/server </a:t>
            </a:r>
            <a:r>
              <a:rPr lang="en-IN" dirty="0" err="1" smtClean="0"/>
              <a:t>architecture</a:t>
            </a:r>
            <a:r>
              <a:rPr lang="en-IN" dirty="0" smtClean="0"/>
              <a:t> at the logical level; Figure 2.6 is a simplified diagram that shows the physical architecture.</a:t>
            </a:r>
          </a:p>
          <a:p>
            <a:pPr lvl="1"/>
            <a:r>
              <a:rPr lang="en-IN" dirty="0" smtClean="0"/>
              <a:t> Some machines would be client sites only (for example, diskless workstations or workstations/PCs with disks that have only client software installed)</a:t>
            </a:r>
            <a:endParaRPr lang="en-IN" dirty="0"/>
          </a:p>
        </p:txBody>
      </p:sp>
    </p:spTree>
    <p:extLst>
      <p:ext uri="{BB962C8B-B14F-4D97-AF65-F5344CB8AC3E}">
        <p14:creationId xmlns:p14="http://schemas.microsoft.com/office/powerpoint/2010/main" val="416330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descr="Centralized and Client/Server Architecture and Classification of DBMS - ppt  video onlin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51720" y="5517232"/>
            <a:ext cx="4572000" cy="646331"/>
          </a:xfrm>
          <a:prstGeom prst="rect">
            <a:avLst/>
          </a:prstGeom>
        </p:spPr>
        <p:txBody>
          <a:bodyPr>
            <a:spAutoFit/>
          </a:bodyPr>
          <a:lstStyle/>
          <a:p>
            <a:r>
              <a:rPr lang="en-IN" dirty="0" smtClean="0"/>
              <a:t>Figure 2.5 Logical two-tier client/server architecture.</a:t>
            </a:r>
            <a:endParaRPr lang="en-IN" dirty="0"/>
          </a:p>
        </p:txBody>
      </p:sp>
    </p:spTree>
    <p:extLst>
      <p:ext uri="{BB962C8B-B14F-4D97-AF65-F5344CB8AC3E}">
        <p14:creationId xmlns:p14="http://schemas.microsoft.com/office/powerpoint/2010/main" val="98961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Autofit/>
          </a:bodyPr>
          <a:lstStyle/>
          <a:p>
            <a:r>
              <a:rPr lang="en-IN" sz="1800" dirty="0" smtClean="0"/>
              <a:t>Other machines would be dedicated servers, and others would have both client and server functionality.</a:t>
            </a:r>
          </a:p>
          <a:p>
            <a:r>
              <a:rPr lang="en-IN" sz="1800" dirty="0" smtClean="0"/>
              <a:t> The concept of client/server architecture assumes an underlying framework that consists of many PCs and workstations as well as a smaller number of mainframe machines, connected via LANs and other types of computer networks.</a:t>
            </a:r>
          </a:p>
          <a:p>
            <a:r>
              <a:rPr lang="en-IN" sz="1800" dirty="0" smtClean="0"/>
              <a:t> A client in this framework is typically a user machine that provides user interface capabilities and local processing.</a:t>
            </a:r>
          </a:p>
          <a:p>
            <a:r>
              <a:rPr lang="en-IN" sz="1800" dirty="0" smtClean="0"/>
              <a:t> When a client requires access to additional functionality— such as database access—that does not exist at that machine, it connects to a server that provides the needed functionality. </a:t>
            </a:r>
          </a:p>
          <a:p>
            <a:r>
              <a:rPr lang="en-IN" sz="1800" dirty="0" smtClean="0"/>
              <a:t>A server is a system containing both hardware and software that can provide services to the client machines, such as file access, printing, archiving, or database access.</a:t>
            </a:r>
          </a:p>
          <a:p>
            <a:r>
              <a:rPr lang="en-IN" sz="1800" dirty="0" smtClean="0"/>
              <a:t> In general, some machines install only client software, others only server software, and still others may include both client and server software, as illustrated in </a:t>
            </a:r>
            <a:r>
              <a:rPr lang="en-IN" sz="1800" b="1" dirty="0" smtClean="0"/>
              <a:t>Figure 2.6.</a:t>
            </a:r>
          </a:p>
          <a:p>
            <a:r>
              <a:rPr lang="en-IN" sz="1800" dirty="0" smtClean="0"/>
              <a:t> However, it is more common that client and server software usually run on separate machines. </a:t>
            </a:r>
          </a:p>
          <a:p>
            <a:r>
              <a:rPr lang="en-IN" sz="1800" dirty="0" smtClean="0"/>
              <a:t>Two main types of basic DBMS architectures were created on this underlying client/server framework: two-tier and three-tier. </a:t>
            </a:r>
            <a:endParaRPr lang="en-IN" sz="1800" dirty="0"/>
          </a:p>
        </p:txBody>
      </p:sp>
    </p:spTree>
    <p:extLst>
      <p:ext uri="{BB962C8B-B14F-4D97-AF65-F5344CB8AC3E}">
        <p14:creationId xmlns:p14="http://schemas.microsoft.com/office/powerpoint/2010/main" val="358306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404664"/>
            <a:ext cx="7125580" cy="461665"/>
          </a:xfrm>
          <a:prstGeom prst="rect">
            <a:avLst/>
          </a:prstGeom>
        </p:spPr>
        <p:txBody>
          <a:bodyPr wrap="square">
            <a:spAutoFit/>
          </a:bodyPr>
          <a:lstStyle/>
          <a:p>
            <a:r>
              <a:rPr lang="en-IN" sz="2400" dirty="0" smtClean="0"/>
              <a:t>Figure 2.6 Physical two-tier client/server architecture.</a:t>
            </a:r>
            <a:endParaRPr lang="en-IN" sz="2400" dirty="0"/>
          </a:p>
        </p:txBody>
      </p:sp>
      <p:sp>
        <p:nvSpPr>
          <p:cNvPr id="5" name="Rectangle 4"/>
          <p:cNvSpPr/>
          <p:nvPr/>
        </p:nvSpPr>
        <p:spPr>
          <a:xfrm>
            <a:off x="971600" y="1988840"/>
            <a:ext cx="1512168" cy="2520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843808" y="1994899"/>
            <a:ext cx="1512168" cy="2520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716016" y="1988840"/>
            <a:ext cx="1512168" cy="262668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732240" y="1988840"/>
            <a:ext cx="1512168" cy="27407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1259632" y="3469472"/>
            <a:ext cx="936104" cy="391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Client</a:t>
            </a:r>
            <a:endParaRPr lang="en-IN" dirty="0"/>
          </a:p>
        </p:txBody>
      </p:sp>
      <p:sp>
        <p:nvSpPr>
          <p:cNvPr id="10" name="Rectangle 9"/>
          <p:cNvSpPr/>
          <p:nvPr/>
        </p:nvSpPr>
        <p:spPr>
          <a:xfrm>
            <a:off x="3041576" y="3469472"/>
            <a:ext cx="936104" cy="391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Client</a:t>
            </a:r>
            <a:endParaRPr lang="en-IN" dirty="0"/>
          </a:p>
        </p:txBody>
      </p:sp>
      <p:sp>
        <p:nvSpPr>
          <p:cNvPr id="11" name="Rectangle 10"/>
          <p:cNvSpPr/>
          <p:nvPr/>
        </p:nvSpPr>
        <p:spPr>
          <a:xfrm>
            <a:off x="5004048" y="3230296"/>
            <a:ext cx="936104" cy="391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server</a:t>
            </a:r>
            <a:endParaRPr lang="en-IN" dirty="0"/>
          </a:p>
        </p:txBody>
      </p:sp>
      <p:sp>
        <p:nvSpPr>
          <p:cNvPr id="12" name="Rectangle 11"/>
          <p:cNvSpPr/>
          <p:nvPr/>
        </p:nvSpPr>
        <p:spPr>
          <a:xfrm>
            <a:off x="7164288" y="3273684"/>
            <a:ext cx="936104" cy="391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server</a:t>
            </a:r>
            <a:endParaRPr lang="en-IN" dirty="0"/>
          </a:p>
        </p:txBody>
      </p:sp>
      <p:sp>
        <p:nvSpPr>
          <p:cNvPr id="13" name="Rectangle 12"/>
          <p:cNvSpPr/>
          <p:nvPr/>
        </p:nvSpPr>
        <p:spPr>
          <a:xfrm>
            <a:off x="7277891" y="3869565"/>
            <a:ext cx="936104" cy="391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Magnetic Disk 13"/>
          <p:cNvSpPr/>
          <p:nvPr/>
        </p:nvSpPr>
        <p:spPr>
          <a:xfrm>
            <a:off x="3041576" y="2708920"/>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Magnetic Disk 14"/>
          <p:cNvSpPr/>
          <p:nvPr/>
        </p:nvSpPr>
        <p:spPr>
          <a:xfrm>
            <a:off x="5025752" y="2554996"/>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Magnetic Disk 15"/>
          <p:cNvSpPr/>
          <p:nvPr/>
        </p:nvSpPr>
        <p:spPr>
          <a:xfrm>
            <a:off x="7164288" y="2394421"/>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2483768" y="5445224"/>
            <a:ext cx="439248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Communication Network</a:t>
            </a:r>
            <a:endParaRPr lang="en-IN" dirty="0"/>
          </a:p>
        </p:txBody>
      </p:sp>
      <p:sp>
        <p:nvSpPr>
          <p:cNvPr id="19" name="Rectangle 18"/>
          <p:cNvSpPr/>
          <p:nvPr/>
        </p:nvSpPr>
        <p:spPr>
          <a:xfrm>
            <a:off x="7382959" y="3891809"/>
            <a:ext cx="725968" cy="369332"/>
          </a:xfrm>
          <a:prstGeom prst="rect">
            <a:avLst/>
          </a:prstGeom>
        </p:spPr>
        <p:txBody>
          <a:bodyPr wrap="none">
            <a:spAutoFit/>
          </a:bodyPr>
          <a:lstStyle/>
          <a:p>
            <a:r>
              <a:rPr lang="en-IN" dirty="0" smtClean="0"/>
              <a:t>Client</a:t>
            </a:r>
            <a:endParaRPr lang="en-IN" dirty="0"/>
          </a:p>
        </p:txBody>
      </p:sp>
      <p:sp>
        <p:nvSpPr>
          <p:cNvPr id="20" name="Rectangle 19"/>
          <p:cNvSpPr/>
          <p:nvPr/>
        </p:nvSpPr>
        <p:spPr>
          <a:xfrm>
            <a:off x="1115616" y="1340768"/>
            <a:ext cx="1516249" cy="369332"/>
          </a:xfrm>
          <a:prstGeom prst="rect">
            <a:avLst/>
          </a:prstGeom>
        </p:spPr>
        <p:txBody>
          <a:bodyPr wrap="none">
            <a:spAutoFit/>
          </a:bodyPr>
          <a:lstStyle/>
          <a:p>
            <a:r>
              <a:rPr lang="en-IN" smtClean="0"/>
              <a:t>Diskless Client</a:t>
            </a:r>
            <a:endParaRPr lang="en-IN" dirty="0"/>
          </a:p>
        </p:txBody>
      </p:sp>
      <p:sp>
        <p:nvSpPr>
          <p:cNvPr id="21" name="Rectangle 20"/>
          <p:cNvSpPr/>
          <p:nvPr/>
        </p:nvSpPr>
        <p:spPr>
          <a:xfrm>
            <a:off x="2737849" y="1391052"/>
            <a:ext cx="1638077" cy="369332"/>
          </a:xfrm>
          <a:prstGeom prst="rect">
            <a:avLst/>
          </a:prstGeom>
        </p:spPr>
        <p:txBody>
          <a:bodyPr wrap="none">
            <a:spAutoFit/>
          </a:bodyPr>
          <a:lstStyle/>
          <a:p>
            <a:r>
              <a:rPr lang="en-IN" dirty="0" smtClean="0"/>
              <a:t>Client with Disk</a:t>
            </a:r>
            <a:endParaRPr lang="en-IN" dirty="0"/>
          </a:p>
        </p:txBody>
      </p:sp>
      <p:sp>
        <p:nvSpPr>
          <p:cNvPr id="22" name="Rectangle 21"/>
          <p:cNvSpPr/>
          <p:nvPr/>
        </p:nvSpPr>
        <p:spPr>
          <a:xfrm>
            <a:off x="5154488" y="1525434"/>
            <a:ext cx="785664" cy="369332"/>
          </a:xfrm>
          <a:prstGeom prst="rect">
            <a:avLst/>
          </a:prstGeom>
        </p:spPr>
        <p:txBody>
          <a:bodyPr wrap="none">
            <a:spAutoFit/>
          </a:bodyPr>
          <a:lstStyle/>
          <a:p>
            <a:r>
              <a:rPr lang="en-IN" dirty="0" smtClean="0"/>
              <a:t>Server</a:t>
            </a:r>
            <a:endParaRPr lang="en-IN" dirty="0"/>
          </a:p>
        </p:txBody>
      </p:sp>
      <p:sp>
        <p:nvSpPr>
          <p:cNvPr id="23" name="Rectangle 22"/>
          <p:cNvSpPr/>
          <p:nvPr/>
        </p:nvSpPr>
        <p:spPr>
          <a:xfrm>
            <a:off x="7095492" y="1504434"/>
            <a:ext cx="785664" cy="369332"/>
          </a:xfrm>
          <a:prstGeom prst="rect">
            <a:avLst/>
          </a:prstGeom>
        </p:spPr>
        <p:txBody>
          <a:bodyPr wrap="none">
            <a:spAutoFit/>
          </a:bodyPr>
          <a:lstStyle/>
          <a:p>
            <a:r>
              <a:rPr lang="en-IN" dirty="0" smtClean="0"/>
              <a:t>Server</a:t>
            </a:r>
            <a:endParaRPr lang="en-IN" dirty="0"/>
          </a:p>
        </p:txBody>
      </p:sp>
      <p:sp>
        <p:nvSpPr>
          <p:cNvPr id="24" name="TextBox 23"/>
          <p:cNvSpPr txBox="1"/>
          <p:nvPr/>
        </p:nvSpPr>
        <p:spPr>
          <a:xfrm>
            <a:off x="1258715" y="4064210"/>
            <a:ext cx="936104" cy="369332"/>
          </a:xfrm>
          <a:prstGeom prst="rect">
            <a:avLst/>
          </a:prstGeom>
          <a:noFill/>
        </p:spPr>
        <p:txBody>
          <a:bodyPr wrap="square" rtlCol="0">
            <a:spAutoFit/>
          </a:bodyPr>
          <a:lstStyle/>
          <a:p>
            <a:r>
              <a:rPr lang="en-IN" smtClean="0"/>
              <a:t>Site 1</a:t>
            </a:r>
            <a:endParaRPr lang="en-IN" dirty="0"/>
          </a:p>
        </p:txBody>
      </p:sp>
      <p:sp>
        <p:nvSpPr>
          <p:cNvPr id="25" name="TextBox 24"/>
          <p:cNvSpPr txBox="1"/>
          <p:nvPr/>
        </p:nvSpPr>
        <p:spPr>
          <a:xfrm>
            <a:off x="3131840" y="4216610"/>
            <a:ext cx="936104" cy="369332"/>
          </a:xfrm>
          <a:prstGeom prst="rect">
            <a:avLst/>
          </a:prstGeom>
          <a:noFill/>
        </p:spPr>
        <p:txBody>
          <a:bodyPr wrap="square" rtlCol="0">
            <a:spAutoFit/>
          </a:bodyPr>
          <a:lstStyle/>
          <a:p>
            <a:r>
              <a:rPr lang="en-IN" dirty="0" smtClean="0"/>
              <a:t>Site 2</a:t>
            </a:r>
            <a:endParaRPr lang="en-IN" dirty="0"/>
          </a:p>
        </p:txBody>
      </p:sp>
      <p:sp>
        <p:nvSpPr>
          <p:cNvPr id="26" name="TextBox 25"/>
          <p:cNvSpPr txBox="1"/>
          <p:nvPr/>
        </p:nvSpPr>
        <p:spPr>
          <a:xfrm>
            <a:off x="4859524" y="4139788"/>
            <a:ext cx="936104" cy="369332"/>
          </a:xfrm>
          <a:prstGeom prst="rect">
            <a:avLst/>
          </a:prstGeom>
          <a:noFill/>
        </p:spPr>
        <p:txBody>
          <a:bodyPr wrap="square" rtlCol="0">
            <a:spAutoFit/>
          </a:bodyPr>
          <a:lstStyle/>
          <a:p>
            <a:r>
              <a:rPr lang="en-IN" dirty="0" smtClean="0"/>
              <a:t>Site 3</a:t>
            </a:r>
            <a:endParaRPr lang="en-IN" dirty="0"/>
          </a:p>
        </p:txBody>
      </p:sp>
      <p:sp>
        <p:nvSpPr>
          <p:cNvPr id="27" name="TextBox 26"/>
          <p:cNvSpPr txBox="1"/>
          <p:nvPr/>
        </p:nvSpPr>
        <p:spPr>
          <a:xfrm>
            <a:off x="7172823" y="4337774"/>
            <a:ext cx="936104" cy="369332"/>
          </a:xfrm>
          <a:prstGeom prst="rect">
            <a:avLst/>
          </a:prstGeom>
          <a:noFill/>
        </p:spPr>
        <p:txBody>
          <a:bodyPr wrap="square" rtlCol="0">
            <a:spAutoFit/>
          </a:bodyPr>
          <a:lstStyle/>
          <a:p>
            <a:r>
              <a:rPr lang="en-IN" dirty="0" smtClean="0"/>
              <a:t>Site…n</a:t>
            </a:r>
            <a:endParaRPr lang="en-IN" dirty="0"/>
          </a:p>
        </p:txBody>
      </p:sp>
      <p:cxnSp>
        <p:nvCxnSpPr>
          <p:cNvPr id="29" name="Straight Connector 28"/>
          <p:cNvCxnSpPr/>
          <p:nvPr/>
        </p:nvCxnSpPr>
        <p:spPr>
          <a:xfrm>
            <a:off x="1873740" y="4585942"/>
            <a:ext cx="1978180" cy="859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77680" y="4636787"/>
            <a:ext cx="234280" cy="808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025752" y="4707106"/>
            <a:ext cx="521568" cy="738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940152" y="4869160"/>
            <a:ext cx="1681336" cy="8640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80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Two-Tier Client/Server Architectures for DBMSs</a:t>
            </a:r>
            <a:endParaRPr lang="en-IN" dirty="0"/>
          </a:p>
        </p:txBody>
      </p:sp>
      <p:sp>
        <p:nvSpPr>
          <p:cNvPr id="3" name="Content Placeholder 2"/>
          <p:cNvSpPr>
            <a:spLocks noGrp="1"/>
          </p:cNvSpPr>
          <p:nvPr>
            <p:ph idx="1"/>
          </p:nvPr>
        </p:nvSpPr>
        <p:spPr/>
        <p:txBody>
          <a:bodyPr>
            <a:normAutofit/>
          </a:bodyPr>
          <a:lstStyle/>
          <a:p>
            <a:r>
              <a:rPr lang="en-IN" dirty="0" smtClean="0"/>
              <a:t>In relational database management systems (RDBMSs), many of which started as centralized systems, </a:t>
            </a:r>
          </a:p>
          <a:p>
            <a:r>
              <a:rPr lang="en-IN" dirty="0" smtClean="0"/>
              <a:t> the system components that were first moved to the client side were the user interface and application programs. Because SQL provided a standard language for RDBMSs, this created a logical dividing point</a:t>
            </a:r>
            <a:endParaRPr lang="en-IN" dirty="0"/>
          </a:p>
        </p:txBody>
      </p:sp>
    </p:spTree>
    <p:extLst>
      <p:ext uri="{BB962C8B-B14F-4D97-AF65-F5344CB8AC3E}">
        <p14:creationId xmlns:p14="http://schemas.microsoft.com/office/powerpoint/2010/main" val="2610026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smtClean="0"/>
              <a:t>For example, the server level may include the part of the DBMS software responsible for handling data storage on disk pages, local concurrency control and recovery, buffering and caching of disk pages, and other such functions. Meanwhile, the client level may handle the user interface; data dictionary functions; DBMS interactions with programming </a:t>
            </a:r>
            <a:r>
              <a:rPr lang="en-IN" dirty="0" err="1" smtClean="0"/>
              <a:t>language</a:t>
            </a:r>
            <a:r>
              <a:rPr lang="en-IN" dirty="0" smtClean="0"/>
              <a:t> compilers; global query optimization, concurrency control, and recovery across multiple servers; structuring of complex objects from the data in the buffers; and other such functions. In this approach, the client/server interaction is more tightly coupled and is done internally by the DBMS modules—some of which reside on the client and some on the server—rather than by the users/programmers. The exact division of functionality can vary from system to system. In such a client/server architecture, the server has been called a data server because it </a:t>
            </a:r>
            <a:r>
              <a:rPr lang="en-IN" dirty="0" err="1" smtClean="0"/>
              <a:t>provides</a:t>
            </a:r>
            <a:r>
              <a:rPr lang="en-IN" dirty="0" smtClean="0"/>
              <a:t> data in disk pages to the client. This data can then be structured into objects for the client programs by the client-side DBMS software</a:t>
            </a:r>
            <a:endParaRPr lang="en-IN" dirty="0"/>
          </a:p>
        </p:txBody>
      </p:sp>
    </p:spTree>
    <p:extLst>
      <p:ext uri="{BB962C8B-B14F-4D97-AF65-F5344CB8AC3E}">
        <p14:creationId xmlns:p14="http://schemas.microsoft.com/office/powerpoint/2010/main" val="135882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architectures described here are called two-tier architectures because the </a:t>
            </a:r>
            <a:r>
              <a:rPr lang="en-IN" dirty="0" err="1" smtClean="0"/>
              <a:t>software</a:t>
            </a:r>
            <a:r>
              <a:rPr lang="en-IN" dirty="0" smtClean="0"/>
              <a:t> components are distributed over two systems: client and server. The </a:t>
            </a:r>
            <a:r>
              <a:rPr lang="en-IN" dirty="0" err="1" smtClean="0"/>
              <a:t>advantages</a:t>
            </a:r>
            <a:r>
              <a:rPr lang="en-IN" dirty="0" smtClean="0"/>
              <a:t> of this architecture are its simplicity and seamless compatibility with existing systems. The emergence of the Web changed the roles of clients and servers, leading to the three-tier architecture</a:t>
            </a:r>
            <a:endParaRPr lang="en-IN" dirty="0"/>
          </a:p>
        </p:txBody>
      </p:sp>
    </p:spTree>
    <p:extLst>
      <p:ext uri="{BB962C8B-B14F-4D97-AF65-F5344CB8AC3E}">
        <p14:creationId xmlns:p14="http://schemas.microsoft.com/office/powerpoint/2010/main" val="1818529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Three-Tier and n-Tier Architectures for Web Applications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Many Web applications use an architecture called the three-tier architecture, which adds an intermediate layer between the client and the database server, as illustrated in Figure 2.7(a)</a:t>
            </a:r>
            <a:r>
              <a:rPr lang="en-IN" dirty="0" smtClean="0"/>
              <a:t> between client and server.</a:t>
            </a:r>
          </a:p>
          <a:p>
            <a:r>
              <a:rPr lang="en-IN" dirty="0" smtClean="0"/>
              <a:t> Hence, the query and transaction functionality related to SQL processing remained on the server side. </a:t>
            </a:r>
          </a:p>
          <a:p>
            <a:r>
              <a:rPr lang="en-IN" dirty="0" smtClean="0"/>
              <a:t>In such an architecture, the server is often called a query server or transaction server because it provides these two functionalities</a:t>
            </a:r>
          </a:p>
          <a:p>
            <a:r>
              <a:rPr lang="en-IN" dirty="0" smtClean="0"/>
              <a:t>In an RDBMS, the server is also </a:t>
            </a:r>
            <a:r>
              <a:rPr lang="en-IN" b="1" dirty="0" smtClean="0"/>
              <a:t>often called an SQL server. </a:t>
            </a:r>
          </a:p>
          <a:p>
            <a:r>
              <a:rPr lang="en-IN" dirty="0" smtClean="0"/>
              <a:t>The user interface programs and application programs can run on </a:t>
            </a:r>
            <a:r>
              <a:rPr lang="en-IN" b="1" dirty="0" smtClean="0"/>
              <a:t>the client side</a:t>
            </a:r>
            <a:r>
              <a:rPr lang="en-IN" dirty="0" smtClean="0"/>
              <a:t>. </a:t>
            </a:r>
          </a:p>
          <a:p>
            <a:r>
              <a:rPr lang="en-IN" dirty="0" smtClean="0"/>
              <a:t>When DBMS access is required, the program establishes a connection to the DBMS (which is on the server side); once the connection is created, the client program can communicate with the DBMS. </a:t>
            </a:r>
            <a:endParaRPr lang="en-IN" dirty="0"/>
          </a:p>
        </p:txBody>
      </p:sp>
    </p:spTree>
    <p:extLst>
      <p:ext uri="{BB962C8B-B14F-4D97-AF65-F5344CB8AC3E}">
        <p14:creationId xmlns:p14="http://schemas.microsoft.com/office/powerpoint/2010/main" val="6268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70000" lnSpcReduction="20000"/>
          </a:bodyPr>
          <a:lstStyle/>
          <a:p>
            <a:r>
              <a:rPr lang="en-IN" dirty="0" smtClean="0"/>
              <a:t>A standard called Open Database Connectivity </a:t>
            </a:r>
            <a:r>
              <a:rPr lang="en-IN" b="1" dirty="0" smtClean="0"/>
              <a:t>(ODBC</a:t>
            </a:r>
            <a:r>
              <a:rPr lang="en-IN" dirty="0" smtClean="0"/>
              <a:t>) provides an application programming interface (API), which allows client-side programs to call the DBMS, as long as both client and server machines have the necessary software installed. </a:t>
            </a:r>
          </a:p>
          <a:p>
            <a:r>
              <a:rPr lang="en-IN" dirty="0" smtClean="0"/>
              <a:t>Most DBMS vendors provide ODBC drivers for their systems. </a:t>
            </a:r>
          </a:p>
          <a:p>
            <a:r>
              <a:rPr lang="en-IN" dirty="0" smtClean="0"/>
              <a:t>A client program can actually connect to several RDBMSs and send query and transaction requests using the ODBC API, which are then processed at the server sites.</a:t>
            </a:r>
          </a:p>
          <a:p>
            <a:r>
              <a:rPr lang="en-IN" dirty="0" smtClean="0"/>
              <a:t> Any query results are sent back to the client program, which can process and display the results as needed</a:t>
            </a:r>
          </a:p>
          <a:p>
            <a:r>
              <a:rPr lang="en-IN" dirty="0" smtClean="0"/>
              <a:t>A related standard for the Java programming language, </a:t>
            </a:r>
            <a:r>
              <a:rPr lang="en-IN" b="1" dirty="0" smtClean="0"/>
              <a:t>called JDBC, </a:t>
            </a:r>
            <a:r>
              <a:rPr lang="en-IN" dirty="0" smtClean="0"/>
              <a:t>has also been defined.</a:t>
            </a:r>
          </a:p>
          <a:p>
            <a:r>
              <a:rPr lang="en-IN" dirty="0" smtClean="0"/>
              <a:t> This allows Java client programs to access one or more DBMSs through a standard interface.</a:t>
            </a:r>
          </a:p>
          <a:p>
            <a:r>
              <a:rPr lang="en-IN" dirty="0" smtClean="0"/>
              <a:t> The different approach to two-tier client/server architecture was taken by some object-oriented DBMSs, where the software modules of the DBMS were divided between client and server in a more integrated way.</a:t>
            </a:r>
          </a:p>
          <a:p>
            <a:endParaRPr lang="en-IN" dirty="0"/>
          </a:p>
        </p:txBody>
      </p:sp>
    </p:spTree>
    <p:extLst>
      <p:ext uri="{BB962C8B-B14F-4D97-AF65-F5344CB8AC3E}">
        <p14:creationId xmlns:p14="http://schemas.microsoft.com/office/powerpoint/2010/main" val="1685462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IN" sz="2000" b="1" dirty="0" smtClean="0"/>
              <a:t>Figure 2.7 Logical three-tier client/server architecture, with a couple of commonly used nomenclatures</a:t>
            </a:r>
            <a:r>
              <a:rPr lang="en-IN" dirty="0" smtClean="0"/>
              <a:t>. </a:t>
            </a:r>
            <a:endParaRPr lang="en-IN" dirty="0"/>
          </a:p>
        </p:txBody>
      </p:sp>
      <p:sp>
        <p:nvSpPr>
          <p:cNvPr id="5" name="Rectangle 4"/>
          <p:cNvSpPr/>
          <p:nvPr/>
        </p:nvSpPr>
        <p:spPr>
          <a:xfrm>
            <a:off x="3203848" y="2014003"/>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GUI, Web Interface</a:t>
            </a:r>
            <a:endParaRPr lang="en-IN" dirty="0"/>
          </a:p>
        </p:txBody>
      </p:sp>
      <p:sp>
        <p:nvSpPr>
          <p:cNvPr id="6" name="Rectangle 5"/>
          <p:cNvSpPr/>
          <p:nvPr/>
        </p:nvSpPr>
        <p:spPr>
          <a:xfrm>
            <a:off x="5796136" y="2014003"/>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Presentation Layer</a:t>
            </a:r>
            <a:endParaRPr lang="en-IN" dirty="0"/>
          </a:p>
        </p:txBody>
      </p:sp>
      <p:sp>
        <p:nvSpPr>
          <p:cNvPr id="7" name="Rectangle 6"/>
          <p:cNvSpPr/>
          <p:nvPr/>
        </p:nvSpPr>
        <p:spPr>
          <a:xfrm>
            <a:off x="3203848" y="3351786"/>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Application</a:t>
            </a:r>
            <a:r>
              <a:rPr lang="en-IN" dirty="0" smtClean="0"/>
              <a:t> Programs, Web Pages</a:t>
            </a:r>
            <a:endParaRPr lang="en-IN" dirty="0"/>
          </a:p>
        </p:txBody>
      </p:sp>
      <p:sp>
        <p:nvSpPr>
          <p:cNvPr id="8" name="Rectangle 7"/>
          <p:cNvSpPr/>
          <p:nvPr/>
        </p:nvSpPr>
        <p:spPr>
          <a:xfrm>
            <a:off x="5796136" y="3268940"/>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Business Logic Layer</a:t>
            </a:r>
            <a:endParaRPr lang="en-IN" dirty="0"/>
          </a:p>
        </p:txBody>
      </p:sp>
      <p:sp>
        <p:nvSpPr>
          <p:cNvPr id="9" name="Rectangle 8"/>
          <p:cNvSpPr/>
          <p:nvPr/>
        </p:nvSpPr>
        <p:spPr>
          <a:xfrm>
            <a:off x="3237384" y="4845323"/>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 Management System</a:t>
            </a:r>
            <a:endParaRPr lang="en-IN" dirty="0"/>
          </a:p>
        </p:txBody>
      </p:sp>
      <p:sp>
        <p:nvSpPr>
          <p:cNvPr id="10" name="Rectangle 9"/>
          <p:cNvSpPr/>
          <p:nvPr/>
        </p:nvSpPr>
        <p:spPr>
          <a:xfrm>
            <a:off x="5940152" y="4797152"/>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 Services Layer</a:t>
            </a:r>
            <a:endParaRPr lang="en-IN" dirty="0"/>
          </a:p>
        </p:txBody>
      </p:sp>
      <p:sp>
        <p:nvSpPr>
          <p:cNvPr id="11" name="Rectangle 10"/>
          <p:cNvSpPr/>
          <p:nvPr/>
        </p:nvSpPr>
        <p:spPr>
          <a:xfrm>
            <a:off x="539552" y="2014003"/>
            <a:ext cx="1440160" cy="3416320"/>
          </a:xfrm>
          <a:prstGeom prst="rect">
            <a:avLst/>
          </a:prstGeom>
        </p:spPr>
        <p:txBody>
          <a:bodyPr wrap="square">
            <a:spAutoFit/>
          </a:bodyPr>
          <a:lstStyle/>
          <a:p>
            <a:r>
              <a:rPr lang="en-IN" dirty="0" smtClean="0"/>
              <a:t>Client </a:t>
            </a:r>
          </a:p>
          <a:p>
            <a:endParaRPr lang="en-IN" dirty="0"/>
          </a:p>
          <a:p>
            <a:endParaRPr lang="en-IN" dirty="0" smtClean="0"/>
          </a:p>
          <a:p>
            <a:endParaRPr lang="en-IN" dirty="0"/>
          </a:p>
          <a:p>
            <a:r>
              <a:rPr lang="en-IN" dirty="0" smtClean="0"/>
              <a:t>Application Server or Web Server</a:t>
            </a:r>
          </a:p>
          <a:p>
            <a:endParaRPr lang="en-IN" dirty="0"/>
          </a:p>
          <a:p>
            <a:endParaRPr lang="en-IN" dirty="0" smtClean="0"/>
          </a:p>
          <a:p>
            <a:endParaRPr lang="en-IN" dirty="0"/>
          </a:p>
          <a:p>
            <a:r>
              <a:rPr lang="en-IN" dirty="0" smtClean="0"/>
              <a:t> Database Server</a:t>
            </a:r>
            <a:endParaRPr lang="en-IN" dirty="0"/>
          </a:p>
        </p:txBody>
      </p:sp>
      <p:cxnSp>
        <p:nvCxnSpPr>
          <p:cNvPr id="13" name="Straight Arrow Connector 12"/>
          <p:cNvCxnSpPr>
            <a:endCxn id="7" idx="0"/>
          </p:cNvCxnSpPr>
          <p:nvPr/>
        </p:nvCxnSpPr>
        <p:spPr>
          <a:xfrm>
            <a:off x="3995936" y="2734083"/>
            <a:ext cx="0" cy="617703"/>
          </a:xfrm>
          <a:prstGeom prst="straightConnector1">
            <a:avLst/>
          </a:prstGeom>
          <a:ln w="25400" cmpd="sng">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588224" y="2675805"/>
            <a:ext cx="0" cy="617703"/>
          </a:xfrm>
          <a:prstGeom prst="straightConnector1">
            <a:avLst/>
          </a:prstGeom>
          <a:ln w="25400" cmpd="sng">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29472" y="4071866"/>
            <a:ext cx="0" cy="617703"/>
          </a:xfrm>
          <a:prstGeom prst="straightConnector1">
            <a:avLst/>
          </a:prstGeom>
          <a:ln w="25400" cmpd="sng">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732240" y="4071865"/>
            <a:ext cx="0" cy="617703"/>
          </a:xfrm>
          <a:prstGeom prst="straightConnector1">
            <a:avLst/>
          </a:prstGeom>
          <a:ln w="25400" cmpd="sng">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79912" y="6165304"/>
            <a:ext cx="720080" cy="369332"/>
          </a:xfrm>
          <a:prstGeom prst="rect">
            <a:avLst/>
          </a:prstGeom>
          <a:noFill/>
        </p:spPr>
        <p:txBody>
          <a:bodyPr wrap="square" rtlCol="0">
            <a:spAutoFit/>
          </a:bodyPr>
          <a:lstStyle/>
          <a:p>
            <a:r>
              <a:rPr lang="en-IN" dirty="0" smtClean="0"/>
              <a:t>(a)</a:t>
            </a:r>
            <a:endParaRPr lang="en-IN" dirty="0"/>
          </a:p>
        </p:txBody>
      </p:sp>
      <p:sp>
        <p:nvSpPr>
          <p:cNvPr id="19" name="TextBox 18"/>
          <p:cNvSpPr txBox="1"/>
          <p:nvPr/>
        </p:nvSpPr>
        <p:spPr>
          <a:xfrm>
            <a:off x="6012160" y="6165304"/>
            <a:ext cx="1224136" cy="646331"/>
          </a:xfrm>
          <a:prstGeom prst="rect">
            <a:avLst/>
          </a:prstGeom>
          <a:noFill/>
        </p:spPr>
        <p:txBody>
          <a:bodyPr wrap="square" rtlCol="0">
            <a:spAutoFit/>
          </a:bodyPr>
          <a:lstStyle/>
          <a:p>
            <a:r>
              <a:rPr lang="en-IN" dirty="0" smtClean="0"/>
              <a:t>(b)</a:t>
            </a:r>
          </a:p>
          <a:p>
            <a:endParaRPr lang="en-IN" dirty="0"/>
          </a:p>
        </p:txBody>
      </p:sp>
    </p:spTree>
    <p:extLst>
      <p:ext uri="{BB962C8B-B14F-4D97-AF65-F5344CB8AC3E}">
        <p14:creationId xmlns:p14="http://schemas.microsoft.com/office/powerpoint/2010/main" val="201860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concept</a:t>
            </a:r>
            <a:endParaRPr lang="en-IN" dirty="0"/>
          </a:p>
        </p:txBody>
      </p:sp>
      <p:sp>
        <p:nvSpPr>
          <p:cNvPr id="3" name="Content Placeholder 2"/>
          <p:cNvSpPr>
            <a:spLocks noGrp="1"/>
          </p:cNvSpPr>
          <p:nvPr>
            <p:ph idx="1"/>
          </p:nvPr>
        </p:nvSpPr>
        <p:spPr/>
        <p:txBody>
          <a:bodyPr>
            <a:normAutofit fontScale="70000" lnSpcReduction="20000"/>
          </a:bodyPr>
          <a:lstStyle/>
          <a:p>
            <a:r>
              <a:rPr lang="en-IN" dirty="0"/>
              <a:t>In client server computing, the clients requests a resource and the server provides that resource. A server may serve multiple clients at the same time while a client is in contact with only one server.</a:t>
            </a:r>
          </a:p>
          <a:p>
            <a:r>
              <a:rPr lang="en-IN" dirty="0"/>
              <a:t>The different structures for two tier and three tier are given as follows −</a:t>
            </a:r>
          </a:p>
          <a:p>
            <a:r>
              <a:rPr lang="en-IN" b="1" dirty="0"/>
              <a:t>Two - Tier Client/Server Structure</a:t>
            </a:r>
          </a:p>
          <a:p>
            <a:r>
              <a:rPr lang="en-IN" dirty="0"/>
              <a:t>The two tier architecture primarily has two parts, a client tier and a server </a:t>
            </a:r>
            <a:r>
              <a:rPr lang="en-IN" dirty="0" err="1"/>
              <a:t>tier.The</a:t>
            </a:r>
            <a:r>
              <a:rPr lang="en-IN" dirty="0"/>
              <a:t> client tier sends a request to the server tier and the server tier responds with the desired information.</a:t>
            </a:r>
          </a:p>
          <a:p>
            <a:r>
              <a:rPr lang="en-IN" dirty="0"/>
              <a:t>An example of a two tier client/server structure is a web server. It returns the required web pages to the clients that requested them.</a:t>
            </a:r>
          </a:p>
          <a:p>
            <a:r>
              <a:rPr lang="en-IN" dirty="0"/>
              <a:t>An illustration of the two-tier client/server structure is as follows −</a:t>
            </a:r>
          </a:p>
          <a:p>
            <a:endParaRPr lang="en-IN" dirty="0"/>
          </a:p>
        </p:txBody>
      </p:sp>
    </p:spTree>
    <p:extLst>
      <p:ext uri="{BB962C8B-B14F-4D97-AF65-F5344CB8AC3E}">
        <p14:creationId xmlns:p14="http://schemas.microsoft.com/office/powerpoint/2010/main" val="2725277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04664"/>
            <a:ext cx="8229600" cy="5721499"/>
          </a:xfrm>
        </p:spPr>
        <p:txBody>
          <a:bodyPr>
            <a:normAutofit fontScale="55000" lnSpcReduction="20000"/>
          </a:bodyPr>
          <a:lstStyle/>
          <a:p>
            <a:r>
              <a:rPr lang="en-IN" dirty="0" smtClean="0"/>
              <a:t>This intermediate layer or middle tier is called the </a:t>
            </a:r>
            <a:r>
              <a:rPr lang="en-IN" b="1" dirty="0" smtClean="0"/>
              <a:t>application server or the Web server, depending on the application</a:t>
            </a:r>
            <a:r>
              <a:rPr lang="en-IN" dirty="0" smtClean="0"/>
              <a:t>. </a:t>
            </a:r>
          </a:p>
          <a:p>
            <a:r>
              <a:rPr lang="en-IN" dirty="0" smtClean="0"/>
              <a:t>This server plays </a:t>
            </a:r>
            <a:r>
              <a:rPr lang="en-IN" b="1" dirty="0" smtClean="0"/>
              <a:t>an intermediary role </a:t>
            </a:r>
            <a:r>
              <a:rPr lang="en-IN" dirty="0" smtClean="0"/>
              <a:t>by running application programs and storing business rules (procedures or constraints) that are used to access data from the database server.</a:t>
            </a:r>
          </a:p>
          <a:p>
            <a:r>
              <a:rPr lang="en-IN" dirty="0" smtClean="0"/>
              <a:t> It can also improve database security by checking a client’s credentials before forwarding a request to the database server.</a:t>
            </a:r>
          </a:p>
          <a:p>
            <a:r>
              <a:rPr lang="en-IN" dirty="0" smtClean="0"/>
              <a:t> Clients contain GUI interfaces and some additional application-specific business rules. </a:t>
            </a:r>
          </a:p>
          <a:p>
            <a:r>
              <a:rPr lang="en-IN" dirty="0" smtClean="0"/>
              <a:t>The intermediate server accepts requests from the client, processes the request and sends database queries and commands to the database server, and then acts as a conduit for passing (partially) processed data from the database server to the clients, where it may be processed further and filtered to be presented to users in GUI format. </a:t>
            </a:r>
          </a:p>
          <a:p>
            <a:r>
              <a:rPr lang="en-IN" dirty="0" smtClean="0"/>
              <a:t>Thus, the user interface, application rules, and data access act as the three tiers. </a:t>
            </a:r>
            <a:r>
              <a:rPr lang="en-IN" b="1" dirty="0" smtClean="0"/>
              <a:t>Figure 2.7(b</a:t>
            </a:r>
            <a:r>
              <a:rPr lang="en-IN" dirty="0" smtClean="0"/>
              <a:t>) shows another architecture used by database and other application package vendors. </a:t>
            </a:r>
          </a:p>
          <a:p>
            <a:pPr lvl="1"/>
            <a:r>
              <a:rPr lang="en-IN" dirty="0" smtClean="0"/>
              <a:t>The presentation layer displays information to the user and allows data entry. </a:t>
            </a:r>
          </a:p>
          <a:p>
            <a:pPr lvl="1"/>
            <a:r>
              <a:rPr lang="en-IN" dirty="0" smtClean="0"/>
              <a:t>The business logic layer handles intermediate rules and constraints before data is passed up to the user or down to the DBMS.</a:t>
            </a:r>
          </a:p>
          <a:p>
            <a:pPr lvl="1"/>
            <a:r>
              <a:rPr lang="en-IN" dirty="0" smtClean="0"/>
              <a:t> The bottom layer includes all data management services.</a:t>
            </a:r>
          </a:p>
          <a:p>
            <a:pPr lvl="1"/>
            <a:r>
              <a:rPr lang="en-IN" dirty="0" smtClean="0"/>
              <a:t> The middle layer can also act as a Web server, which retrieves query results from the database server and formats them into dynamic Web pages that are viewed by the Web browser at the client side</a:t>
            </a:r>
            <a:endParaRPr lang="en-IN" dirty="0"/>
          </a:p>
        </p:txBody>
      </p:sp>
    </p:spTree>
    <p:extLst>
      <p:ext uri="{BB962C8B-B14F-4D97-AF65-F5344CB8AC3E}">
        <p14:creationId xmlns:p14="http://schemas.microsoft.com/office/powerpoint/2010/main" val="1269355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r>
              <a:rPr lang="en-IN" dirty="0" smtClean="0"/>
              <a:t>Other architectures have also been proposed.</a:t>
            </a:r>
          </a:p>
          <a:p>
            <a:r>
              <a:rPr lang="en-IN" dirty="0" smtClean="0"/>
              <a:t> It is possible to divide the layers between the user and the stored data further into finer components, thereby giving rise to n-tier architectures, where n may be four or five tiers.</a:t>
            </a:r>
          </a:p>
          <a:p>
            <a:r>
              <a:rPr lang="en-IN" dirty="0" smtClean="0"/>
              <a:t> Typically, the business logic layer is divided into multiple layers. </a:t>
            </a:r>
          </a:p>
          <a:p>
            <a:r>
              <a:rPr lang="en-IN" dirty="0" smtClean="0"/>
              <a:t>Besides distributing programming and data throughout a network, n-tier applications afford the advantage that any one tier can run on an appropriate processor or operating system platform and can be handled independently. </a:t>
            </a:r>
          </a:p>
          <a:p>
            <a:r>
              <a:rPr lang="en-IN" dirty="0" smtClean="0"/>
              <a:t>Vendors of ERP (enterprise resource planning) and CRM (customer relationship management) packages often use a middleware layer, which accounts for the front-end modules (clients) communicating with a number of back-end databases (servers).</a:t>
            </a:r>
            <a:endParaRPr lang="en-IN" dirty="0"/>
          </a:p>
        </p:txBody>
      </p:sp>
    </p:spTree>
    <p:extLst>
      <p:ext uri="{BB962C8B-B14F-4D97-AF65-F5344CB8AC3E}">
        <p14:creationId xmlns:p14="http://schemas.microsoft.com/office/powerpoint/2010/main" val="2768659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lnSpcReduction="20000"/>
          </a:bodyPr>
          <a:lstStyle/>
          <a:p>
            <a:r>
              <a:rPr lang="en-IN" dirty="0" smtClean="0"/>
              <a:t>Advances in encryption and decryption technology make it safer to transfer sensitive data from server to client in encrypted form, where it will be decrypted.</a:t>
            </a:r>
          </a:p>
          <a:p>
            <a:r>
              <a:rPr lang="en-IN" dirty="0" smtClean="0"/>
              <a:t> The latter can be done by the hardware or by advanced software. </a:t>
            </a:r>
          </a:p>
          <a:p>
            <a:r>
              <a:rPr lang="en-IN" dirty="0" smtClean="0"/>
              <a:t>This technology gives higher levels of data security, but the network security issues remain a major concern. </a:t>
            </a:r>
          </a:p>
          <a:p>
            <a:r>
              <a:rPr lang="en-IN" dirty="0" smtClean="0"/>
              <a:t>Various technologies for data compression also help to transfer large amounts of data from servers to clients over wired and wireless networks.</a:t>
            </a:r>
            <a:endParaRPr lang="en-IN" dirty="0"/>
          </a:p>
        </p:txBody>
      </p:sp>
    </p:spTree>
    <p:extLst>
      <p:ext uri="{BB962C8B-B14F-4D97-AF65-F5344CB8AC3E}">
        <p14:creationId xmlns:p14="http://schemas.microsoft.com/office/powerpoint/2010/main" val="1233642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Evluation</a:t>
            </a:r>
            <a:r>
              <a:rPr lang="en-IN" dirty="0" smtClean="0"/>
              <a:t> of </a:t>
            </a:r>
            <a:r>
              <a:rPr lang="en-IN" dirty="0" err="1" smtClean="0"/>
              <a:t>dbms</a:t>
            </a:r>
            <a:r>
              <a:rPr lang="en-IN" dirty="0" smtClean="0"/>
              <a:t> system till now</a:t>
            </a:r>
            <a:endParaRPr lang="en-IN" dirty="0"/>
          </a:p>
        </p:txBody>
      </p:sp>
      <p:sp>
        <p:nvSpPr>
          <p:cNvPr id="3" name="Content Placeholder 2"/>
          <p:cNvSpPr>
            <a:spLocks noGrp="1"/>
          </p:cNvSpPr>
          <p:nvPr>
            <p:ph idx="1"/>
          </p:nvPr>
        </p:nvSpPr>
        <p:spPr/>
        <p:txBody>
          <a:bodyPr>
            <a:normAutofit fontScale="40000" lnSpcReduction="20000"/>
          </a:bodyPr>
          <a:lstStyle/>
          <a:p>
            <a:r>
              <a:rPr lang="en-IN" dirty="0" smtClean="0"/>
              <a:t>Several criteria are normally used to classify DBMSs. The first is the data model on which the DBMS is based. The main data model used in many current commercial DBMSs is the relational data model. The object data model has been implemented in some commercial systems but has not had widespread use. Many legacy </a:t>
            </a:r>
            <a:r>
              <a:rPr lang="en-IN" dirty="0" err="1" smtClean="0"/>
              <a:t>applications</a:t>
            </a:r>
            <a:r>
              <a:rPr lang="en-IN" dirty="0" smtClean="0"/>
              <a:t> still run on database systems based on the hierarchical and network data models. Examples of hierarchical DBMSs include IMS (IBM) and some other </a:t>
            </a:r>
            <a:r>
              <a:rPr lang="en-IN" dirty="0" err="1" smtClean="0"/>
              <a:t>systems</a:t>
            </a:r>
            <a:r>
              <a:rPr lang="en-IN" dirty="0" smtClean="0"/>
              <a:t> like System 2K (SAS Inc.) and TDMS. IMS is still used at governmental and industrial installations, including hospitals and banks, although many of its users have converted to relational systems. The network data model was used by many vendors and the resulting products like IDMS (</a:t>
            </a:r>
            <a:r>
              <a:rPr lang="en-IN" dirty="0" err="1" smtClean="0"/>
              <a:t>Cullinet</a:t>
            </a:r>
            <a:r>
              <a:rPr lang="en-IN" dirty="0" smtClean="0"/>
              <a:t>—now Computer Associates), DMS 1100 (Univac—now Unisys), IMAGE (Hewlett-Packard), VAXDBMS (Digital—then Compaq and now HP), and SUPRA (</a:t>
            </a:r>
            <a:r>
              <a:rPr lang="en-IN" dirty="0" err="1" smtClean="0"/>
              <a:t>Cincom</a:t>
            </a:r>
            <a:r>
              <a:rPr lang="en-IN" dirty="0" smtClean="0"/>
              <a:t>) still have a </a:t>
            </a:r>
            <a:r>
              <a:rPr lang="en-IN" dirty="0" err="1" smtClean="0"/>
              <a:t>following</a:t>
            </a:r>
            <a:r>
              <a:rPr lang="en-IN" dirty="0" smtClean="0"/>
              <a:t> and their user groups have their own active organizations. If we add IBM’s popular VSAM file system to these, we can easily say that a reasonable percentage of worldwide-computerized data is still in these so-called legacy database systems. The relational DBMSs are evolving continuously, and, in particular, have been incorporating many of the concepts that were developed in object databases. This has led to a new class of DBMSs called object-relational DBMSs. We can categorize DBMSs based on the data model: relational, object, object-relational, hierarchical, network, and other. More recently, some experimental DBMSs are based on the XML (</a:t>
            </a:r>
            <a:r>
              <a:rPr lang="en-IN" dirty="0" err="1" smtClean="0"/>
              <a:t>eXtended</a:t>
            </a:r>
            <a:r>
              <a:rPr lang="en-IN" dirty="0" smtClean="0"/>
              <a:t> </a:t>
            </a:r>
            <a:r>
              <a:rPr lang="en-IN" dirty="0" err="1" smtClean="0"/>
              <a:t>Markup</a:t>
            </a:r>
            <a:r>
              <a:rPr lang="en-IN" dirty="0" smtClean="0"/>
              <a:t> Language) model, which is a tree-structured (hierarchical) data model. These have been called native XML DBMSs. Several commercial relational DBMSs have added XML interfaces and storage to their products. The second criterion used to classify DBMSs is the number of users supported by the system. Single-user systems support only one user at a time and are mostly used with PCs. Multiuser systems, which include the majority of DBMSs, support </a:t>
            </a:r>
            <a:r>
              <a:rPr lang="en-IN" dirty="0" err="1" smtClean="0"/>
              <a:t>concurrent</a:t>
            </a:r>
            <a:r>
              <a:rPr lang="en-IN" dirty="0" smtClean="0"/>
              <a:t> multiple users. The third criterion is the number of sites over which the database is distributed. A DBMS is centralized if the data is stored at a single computer site. A centralized DBMS can support multiple users, but the DBMS and the database reside totally at a single computer site. A distributed DBMS (DDBMS) can have the actual database and DBMS software distributed over many sites, connected by a computer network. Homogeneous DDBMSs use the same DBMS software at all the sites, whereas</a:t>
            </a:r>
            <a:endParaRPr lang="en-IN" dirty="0"/>
          </a:p>
        </p:txBody>
      </p:sp>
    </p:spTree>
    <p:extLst>
      <p:ext uri="{BB962C8B-B14F-4D97-AF65-F5344CB8AC3E}">
        <p14:creationId xmlns:p14="http://schemas.microsoft.com/office/powerpoint/2010/main" val="172656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https://www.tutorialspoint.com/assets/questions/media/10938/Two%20Tier%20Client%20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348880"/>
            <a:ext cx="6581775"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77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b="1" dirty="0"/>
              <a:t>Advantages of Two - Tier Client/Server Structure</a:t>
            </a:r>
          </a:p>
          <a:p>
            <a:r>
              <a:rPr lang="en-IN" dirty="0"/>
              <a:t>Some of the advantages of the two-tier client/server structure are −</a:t>
            </a:r>
          </a:p>
          <a:p>
            <a:r>
              <a:rPr lang="en-IN" dirty="0"/>
              <a:t>This structure is quite easy to maintain and modify.</a:t>
            </a:r>
          </a:p>
          <a:p>
            <a:r>
              <a:rPr lang="en-IN" dirty="0"/>
              <a:t>The communication between the client and server in the form of request response messages is quite fast.</a:t>
            </a:r>
          </a:p>
          <a:p>
            <a:r>
              <a:rPr lang="en-IN" b="1" dirty="0"/>
              <a:t>Disadvantages of Two - Tier Client/Server Structure</a:t>
            </a:r>
          </a:p>
          <a:p>
            <a:r>
              <a:rPr lang="en-IN" dirty="0"/>
              <a:t>A major disadvantage of the two-tier client/server structure is −</a:t>
            </a:r>
          </a:p>
          <a:p>
            <a:r>
              <a:rPr lang="en-IN" dirty="0"/>
              <a:t>If the client nodes are increased beyond capacity in the structure, then the server is not able to handle the request overflow and performance of the system degrades.</a:t>
            </a:r>
          </a:p>
          <a:p>
            <a:endParaRPr lang="en-IN" dirty="0"/>
          </a:p>
        </p:txBody>
      </p:sp>
    </p:spTree>
    <p:extLst>
      <p:ext uri="{BB962C8B-B14F-4D97-AF65-F5344CB8AC3E}">
        <p14:creationId xmlns:p14="http://schemas.microsoft.com/office/powerpoint/2010/main" val="144095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b="1" dirty="0"/>
              <a:t>Three - Tier Client/Server Structure</a:t>
            </a:r>
          </a:p>
          <a:p>
            <a:r>
              <a:rPr lang="en-IN" dirty="0"/>
              <a:t>The three tier architecture has three layers namely client, application and data layer. The client layer is the one that requests the information. In this case it could be the GUI, web interface etc. The application layer acts as an interface between the client and data layer. It helps in communication and also provides security. The data layer is the one that actually contains the required data.</a:t>
            </a:r>
          </a:p>
          <a:p>
            <a:r>
              <a:rPr lang="en-IN" dirty="0"/>
              <a:t>An illustration of the three-tier client/server structure is as follows −</a:t>
            </a:r>
          </a:p>
          <a:p>
            <a:r>
              <a:rPr lang="en-IN" dirty="0" smtClean="0"/>
              <a:t/>
            </a:r>
            <a:br>
              <a:rPr lang="en-IN" dirty="0" smtClean="0"/>
            </a:br>
            <a:endParaRPr lang="en-IN" dirty="0"/>
          </a:p>
        </p:txBody>
      </p:sp>
    </p:spTree>
    <p:extLst>
      <p:ext uri="{BB962C8B-B14F-4D97-AF65-F5344CB8AC3E}">
        <p14:creationId xmlns:p14="http://schemas.microsoft.com/office/powerpoint/2010/main" val="192539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https://www.tutorialspoint.com/assets/questions/media/10938/Three%20Tier%20Client%20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80928"/>
            <a:ext cx="592455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2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b="1" dirty="0"/>
              <a:t>Advantages of Three - Tier Client/Server Structure</a:t>
            </a:r>
          </a:p>
          <a:p>
            <a:r>
              <a:rPr lang="en-IN" dirty="0"/>
              <a:t>Some of the advantages of the three-tier client/server structure are −</a:t>
            </a:r>
          </a:p>
          <a:p>
            <a:r>
              <a:rPr lang="en-IN" dirty="0"/>
              <a:t>The three tier structure provides much better service and fast performance.</a:t>
            </a:r>
          </a:p>
          <a:p>
            <a:r>
              <a:rPr lang="en-IN" dirty="0"/>
              <a:t>The structure can be scaled according to requirements without any problem.</a:t>
            </a:r>
          </a:p>
          <a:p>
            <a:r>
              <a:rPr lang="en-IN" dirty="0"/>
              <a:t>Data security is much improved in the three tier structure.</a:t>
            </a:r>
          </a:p>
          <a:p>
            <a:r>
              <a:rPr lang="en-IN" b="1" dirty="0"/>
              <a:t>Disadvantages of Three - Tier Client/Server Structure</a:t>
            </a:r>
          </a:p>
          <a:p>
            <a:r>
              <a:rPr lang="en-IN" dirty="0"/>
              <a:t>A major disadvantage of the three-tier client/server structure is −</a:t>
            </a:r>
          </a:p>
          <a:p>
            <a:r>
              <a:rPr lang="en-IN" dirty="0"/>
              <a:t>Three - tier client/server structure is quite complex due to advanced features.</a:t>
            </a:r>
          </a:p>
          <a:p>
            <a:endParaRPr lang="en-IN" dirty="0"/>
          </a:p>
        </p:txBody>
      </p:sp>
    </p:spTree>
    <p:extLst>
      <p:ext uri="{BB962C8B-B14F-4D97-AF65-F5344CB8AC3E}">
        <p14:creationId xmlns:p14="http://schemas.microsoft.com/office/powerpoint/2010/main" val="3161453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Client/Server Architectures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 client/server architecture was developed to deal with computing environments in which a large number of PCs, workstations, file servers, printers, data</a:t>
            </a:r>
            <a:r>
              <a:rPr lang="en-IN" dirty="0" smtClean="0"/>
              <a:t> base servers, Web servers, e-mail servers, and other software and equipment are connected via a network. </a:t>
            </a:r>
          </a:p>
          <a:p>
            <a:endParaRPr lang="en-IN" dirty="0"/>
          </a:p>
          <a:p>
            <a:r>
              <a:rPr lang="en-IN" dirty="0" smtClean="0"/>
              <a:t>The idea is to define specialized servers with specific functionalities. </a:t>
            </a:r>
          </a:p>
          <a:p>
            <a:r>
              <a:rPr lang="en-IN" dirty="0" smtClean="0"/>
              <a:t>For example, it is possible to connect a number of PCs or small workstations as clients to a file server that maintains the files of the client machines.</a:t>
            </a:r>
          </a:p>
          <a:p>
            <a:r>
              <a:rPr lang="en-IN" dirty="0" smtClean="0"/>
              <a:t> Another machine can be designated as a printer server by being connected to various printers; all print requests by the clients are forwarded to this machine. </a:t>
            </a:r>
          </a:p>
          <a:p>
            <a:r>
              <a:rPr lang="en-IN" dirty="0" smtClean="0"/>
              <a:t>Web servers or e-mail servers also fall into the specialized server category. The resources provided by specialized servers can be accessed by many client machines.</a:t>
            </a:r>
            <a:endParaRPr lang="en-IN" dirty="0"/>
          </a:p>
        </p:txBody>
      </p:sp>
    </p:spTree>
    <p:extLst>
      <p:ext uri="{BB962C8B-B14F-4D97-AF65-F5344CB8AC3E}">
        <p14:creationId xmlns:p14="http://schemas.microsoft.com/office/powerpoint/2010/main" val="1308941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A PHYSICAL CENTRALIZED ARCHITE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20689"/>
            <a:ext cx="741682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979712" y="6309320"/>
            <a:ext cx="4421147" cy="369332"/>
          </a:xfrm>
          <a:prstGeom prst="rect">
            <a:avLst/>
          </a:prstGeom>
        </p:spPr>
        <p:txBody>
          <a:bodyPr wrap="none">
            <a:spAutoFit/>
          </a:bodyPr>
          <a:lstStyle/>
          <a:p>
            <a:r>
              <a:rPr lang="en-IN" dirty="0" smtClean="0"/>
              <a:t>Figure 2.4 A physical centralized architecture.</a:t>
            </a:r>
            <a:endParaRPr lang="en-IN" dirty="0"/>
          </a:p>
        </p:txBody>
      </p:sp>
    </p:spTree>
    <p:extLst>
      <p:ext uri="{BB962C8B-B14F-4D97-AF65-F5344CB8AC3E}">
        <p14:creationId xmlns:p14="http://schemas.microsoft.com/office/powerpoint/2010/main" val="4074245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2536</Words>
  <Application>Microsoft Office PowerPoint</Application>
  <PresentationFormat>On-screen Show (4:3)</PresentationFormat>
  <Paragraphs>124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Client Server Database : Basic concept  </vt:lpstr>
      <vt:lpstr>Basic concept</vt:lpstr>
      <vt:lpstr>PowerPoint Presentation</vt:lpstr>
      <vt:lpstr>PowerPoint Presentation</vt:lpstr>
      <vt:lpstr>PowerPoint Presentation</vt:lpstr>
      <vt:lpstr>PowerPoint Presentation</vt:lpstr>
      <vt:lpstr>PowerPoint Presentation</vt:lpstr>
      <vt:lpstr>Basic Client/Server Architectures</vt:lpstr>
      <vt:lpstr>PowerPoint Presentation</vt:lpstr>
      <vt:lpstr>PowerPoint Presentation</vt:lpstr>
      <vt:lpstr>PowerPoint Presentation</vt:lpstr>
      <vt:lpstr>PowerPoint Presentation</vt:lpstr>
      <vt:lpstr>PowerPoint Presentation</vt:lpstr>
      <vt:lpstr>Two-Tier Client/Server Architectures for DBMSs</vt:lpstr>
      <vt:lpstr>PowerPoint Presentation</vt:lpstr>
      <vt:lpstr>PowerPoint Presentation</vt:lpstr>
      <vt:lpstr>Three-Tier and n-Tier Architectures for Web Applications</vt:lpstr>
      <vt:lpstr>PowerPoint Presentation</vt:lpstr>
      <vt:lpstr>Figure 2.7 Logical three-tier client/server architecture, with a couple of commonly used nomenclatures. </vt:lpstr>
      <vt:lpstr>PowerPoint Presentation</vt:lpstr>
      <vt:lpstr>PowerPoint Presentation</vt:lpstr>
      <vt:lpstr>PowerPoint Presentation</vt:lpstr>
      <vt:lpstr>Evluation of dbms system till now</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Server Database : Basic concept  </dc:title>
  <dc:creator>Microsoft</dc:creator>
  <cp:lastModifiedBy>Microsoft</cp:lastModifiedBy>
  <cp:revision>16</cp:revision>
  <dcterms:created xsi:type="dcterms:W3CDTF">2021-03-31T08:30:19Z</dcterms:created>
  <dcterms:modified xsi:type="dcterms:W3CDTF">2021-03-31T09:47:42Z</dcterms:modified>
</cp:coreProperties>
</file>