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57" r:id="rId25"/>
    <p:sldId id="258" r:id="rId26"/>
    <p:sldId id="259" r:id="rId27"/>
    <p:sldId id="260" r:id="rId28"/>
    <p:sldId id="321" r:id="rId29"/>
    <p:sldId id="262" r:id="rId30"/>
    <p:sldId id="261" r:id="rId31"/>
    <p:sldId id="263" r:id="rId32"/>
    <p:sldId id="286" r:id="rId33"/>
    <p:sldId id="287" r:id="rId34"/>
    <p:sldId id="288" r:id="rId35"/>
    <p:sldId id="292" r:id="rId36"/>
    <p:sldId id="293" r:id="rId37"/>
    <p:sldId id="294" r:id="rId38"/>
    <p:sldId id="295" r:id="rId39"/>
    <p:sldId id="296" r:id="rId40"/>
    <p:sldId id="297" r:id="rId41"/>
    <p:sldId id="298" r:id="rId42"/>
    <p:sldId id="325" r:id="rId43"/>
    <p:sldId id="324" r:id="rId44"/>
    <p:sldId id="327" r:id="rId45"/>
    <p:sldId id="328" r:id="rId46"/>
    <p:sldId id="329" r:id="rId47"/>
    <p:sldId id="330" r:id="rId48"/>
    <p:sldId id="303" r:id="rId49"/>
    <p:sldId id="376"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299" r:id="rId63"/>
    <p:sldId id="300" r:id="rId64"/>
    <p:sldId id="301" r:id="rId65"/>
    <p:sldId id="302" r:id="rId66"/>
    <p:sldId id="305" r:id="rId67"/>
    <p:sldId id="306" r:id="rId68"/>
    <p:sldId id="307" r:id="rId69"/>
    <p:sldId id="308" r:id="rId70"/>
    <p:sldId id="309" r:id="rId71"/>
    <p:sldId id="310" r:id="rId72"/>
    <p:sldId id="311" r:id="rId73"/>
    <p:sldId id="322" r:id="rId74"/>
    <p:sldId id="323" r:id="rId75"/>
    <p:sldId id="312" r:id="rId76"/>
    <p:sldId id="313" r:id="rId77"/>
    <p:sldId id="314" r:id="rId78"/>
    <p:sldId id="315" r:id="rId79"/>
    <p:sldId id="316" r:id="rId80"/>
    <p:sldId id="317" r:id="rId81"/>
    <p:sldId id="318" r:id="rId82"/>
    <p:sldId id="319" r:id="rId83"/>
    <p:sldId id="320"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18A800-2008-41CB-BF06-4298B1CB372E}" type="datetimeFigureOut">
              <a:rPr lang="en-IN" smtClean="0"/>
              <a:t>30-03-2021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9C688-9C79-48CA-9F9F-ACF27AB1F7F3}" type="slidenum">
              <a:rPr lang="en-IN" smtClean="0"/>
              <a:t>‹#›</a:t>
            </a:fld>
            <a:endParaRPr lang="en-IN"/>
          </a:p>
        </p:txBody>
      </p:sp>
    </p:spTree>
    <p:extLst>
      <p:ext uri="{BB962C8B-B14F-4D97-AF65-F5344CB8AC3E}">
        <p14:creationId xmlns:p14="http://schemas.microsoft.com/office/powerpoint/2010/main" val="19646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From book </a:t>
            </a:r>
            <a:r>
              <a:rPr lang="en-IN" dirty="0" err="1" smtClean="0"/>
              <a:t>pdf</a:t>
            </a:r>
            <a:endParaRPr lang="en-IN" dirty="0"/>
          </a:p>
        </p:txBody>
      </p:sp>
      <p:sp>
        <p:nvSpPr>
          <p:cNvPr id="4" name="Slide Number Placeholder 3"/>
          <p:cNvSpPr>
            <a:spLocks noGrp="1"/>
          </p:cNvSpPr>
          <p:nvPr>
            <p:ph type="sldNum" sz="quarter" idx="10"/>
          </p:nvPr>
        </p:nvSpPr>
        <p:spPr/>
        <p:txBody>
          <a:bodyPr/>
          <a:lstStyle/>
          <a:p>
            <a:fld id="{6C19C688-9C79-48CA-9F9F-ACF27AB1F7F3}" type="slidenum">
              <a:rPr lang="en-IN" smtClean="0"/>
              <a:t>2</a:t>
            </a:fld>
            <a:endParaRPr lang="en-IN"/>
          </a:p>
        </p:txBody>
      </p:sp>
    </p:spTree>
    <p:extLst>
      <p:ext uri="{BB962C8B-B14F-4D97-AF65-F5344CB8AC3E}">
        <p14:creationId xmlns:p14="http://schemas.microsoft.com/office/powerpoint/2010/main" val="652384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49475FF5-A16F-4BFC-A52E-76BE0DF09193}" type="slidenum">
              <a:rPr lang="en-US" sz="1300">
                <a:latin typeface="Times New Roman" pitchFamily="18" charset="0"/>
              </a:rPr>
              <a:pPr/>
              <a:t>39</a:t>
            </a:fld>
            <a:endParaRPr lang="en-US" sz="130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45D01801-3D61-47C7-ADF7-EBF2C1F76E8C}" type="slidenum">
              <a:rPr lang="en-US" sz="1300">
                <a:latin typeface="Times New Roman" pitchFamily="18" charset="0"/>
              </a:rPr>
              <a:pPr/>
              <a:t>40</a:t>
            </a:fld>
            <a:endParaRPr lang="en-US" sz="13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AF10AB4D-F19F-4D54-A8DB-5DE9D1D59F45}" type="slidenum">
              <a:rPr lang="en-US" sz="1300">
                <a:latin typeface="Times New Roman" pitchFamily="18" charset="0"/>
              </a:rPr>
              <a:pPr/>
              <a:t>41</a:t>
            </a:fld>
            <a:endParaRPr lang="en-US" sz="13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https://www.javatpoint.com/dbms-view-serializability</a:t>
            </a:r>
            <a:endParaRPr lang="en-IN" dirty="0"/>
          </a:p>
        </p:txBody>
      </p:sp>
      <p:sp>
        <p:nvSpPr>
          <p:cNvPr id="4" name="Slide Number Placeholder 3"/>
          <p:cNvSpPr>
            <a:spLocks noGrp="1"/>
          </p:cNvSpPr>
          <p:nvPr>
            <p:ph type="sldNum" sz="quarter" idx="10"/>
          </p:nvPr>
        </p:nvSpPr>
        <p:spPr/>
        <p:txBody>
          <a:bodyPr/>
          <a:lstStyle/>
          <a:p>
            <a:fld id="{6C19C688-9C79-48CA-9F9F-ACF27AB1F7F3}" type="slidenum">
              <a:rPr lang="en-IN" smtClean="0"/>
              <a:t>42</a:t>
            </a:fld>
            <a:endParaRPr lang="en-IN"/>
          </a:p>
        </p:txBody>
      </p:sp>
    </p:spTree>
    <p:extLst>
      <p:ext uri="{BB962C8B-B14F-4D97-AF65-F5344CB8AC3E}">
        <p14:creationId xmlns:p14="http://schemas.microsoft.com/office/powerpoint/2010/main" val="1972315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C59292E4-55D5-4C23-9790-A17AD957BEE1}" type="slidenum">
              <a:rPr lang="en-US" sz="1300">
                <a:latin typeface="Times New Roman" pitchFamily="18" charset="0"/>
              </a:rPr>
              <a:pPr/>
              <a:t>62</a:t>
            </a:fld>
            <a:endParaRPr lang="en-US" sz="13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D0785EC9-8412-4FED-BED7-DE1A92D4CDD3}" type="slidenum">
              <a:rPr lang="en-US" sz="1300">
                <a:latin typeface="Times New Roman" pitchFamily="18" charset="0"/>
              </a:rPr>
              <a:pPr/>
              <a:t>63</a:t>
            </a:fld>
            <a:endParaRPr lang="en-US" sz="130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0142621E-A2A9-4970-A327-284FEBBC6E95}" type="slidenum">
              <a:rPr lang="en-US" sz="1300">
                <a:latin typeface="Times New Roman" pitchFamily="18" charset="0"/>
              </a:rPr>
              <a:pPr/>
              <a:t>64</a:t>
            </a:fld>
            <a:endParaRPr lang="en-US" sz="130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Conflict=war clash  fight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17686B41-8721-4528-A95B-6C73C94ADF46}" type="slidenum">
              <a:rPr lang="en-US" sz="1300">
                <a:latin typeface="Times New Roman" pitchFamily="18" charset="0"/>
              </a:rPr>
              <a:pPr/>
              <a:t>65</a:t>
            </a:fld>
            <a:endParaRPr lang="en-US" sz="130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solidFill>
                  <a:srgbClr val="000099"/>
                </a:solidFill>
                <a:ea typeface="ＭＳ Ｐゴシック" pitchFamily="34" charset="-128"/>
              </a:rPr>
              <a:t>Conflict=fight </a:t>
            </a:r>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7D3BE8DA-2065-45F2-A72C-BEC947989F9A}" type="slidenum">
              <a:rPr lang="en-US" sz="1300">
                <a:latin typeface="Times New Roman" pitchFamily="18" charset="0"/>
              </a:rPr>
              <a:pPr/>
              <a:t>66</a:t>
            </a:fld>
            <a:endParaRPr lang="en-US" sz="130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28C7D5D8-15D1-489A-A56F-803FD5A2FD85}" type="slidenum">
              <a:rPr lang="en-US" sz="1300">
                <a:latin typeface="Times New Roman" pitchFamily="18" charset="0"/>
              </a:rPr>
              <a:pPr/>
              <a:t>67</a:t>
            </a:fld>
            <a:endParaRPr lang="en-US" sz="130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Pdf</a:t>
            </a:r>
            <a:r>
              <a:rPr lang="en-IN" dirty="0" smtClean="0"/>
              <a:t> book file:///D:/advance%20dbms/Fundamentals_of_Database_Systems,_6th_Edition.pdf</a:t>
            </a:r>
            <a:endParaRPr lang="en-IN" dirty="0"/>
          </a:p>
        </p:txBody>
      </p:sp>
      <p:sp>
        <p:nvSpPr>
          <p:cNvPr id="4" name="Slide Number Placeholder 3"/>
          <p:cNvSpPr>
            <a:spLocks noGrp="1"/>
          </p:cNvSpPr>
          <p:nvPr>
            <p:ph type="sldNum" sz="quarter" idx="10"/>
          </p:nvPr>
        </p:nvSpPr>
        <p:spPr/>
        <p:txBody>
          <a:bodyPr/>
          <a:lstStyle/>
          <a:p>
            <a:fld id="{6C19C688-9C79-48CA-9F9F-ACF27AB1F7F3}" type="slidenum">
              <a:rPr lang="en-IN" smtClean="0"/>
              <a:t>5</a:t>
            </a:fld>
            <a:endParaRPr lang="en-IN"/>
          </a:p>
        </p:txBody>
      </p:sp>
    </p:spTree>
    <p:extLst>
      <p:ext uri="{BB962C8B-B14F-4D97-AF65-F5344CB8AC3E}">
        <p14:creationId xmlns:p14="http://schemas.microsoft.com/office/powerpoint/2010/main" val="1964003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968A8D27-1EAE-4173-A7DA-A54A9180A4E2}" type="slidenum">
              <a:rPr lang="en-US" sz="1300">
                <a:latin typeface="Times New Roman" pitchFamily="18" charset="0"/>
              </a:rPr>
              <a:pPr/>
              <a:t>68</a:t>
            </a:fld>
            <a:endParaRPr lang="en-US" sz="130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ea typeface="ＭＳ Ｐゴシック" pitchFamily="34" charset="-128"/>
              </a:rPr>
              <a:t>Arose=getup= </a:t>
            </a:r>
            <a:r>
              <a:rPr lang="en-US" dirty="0" err="1" smtClean="0">
                <a:ea typeface="ＭＳ Ｐゴシック" pitchFamily="34" charset="-128"/>
              </a:rPr>
              <a:t>ubharne</a:t>
            </a:r>
            <a:r>
              <a:rPr lang="en-US" dirty="0" smtClean="0">
                <a:ea typeface="ＭＳ Ｐゴシック" pitchFamily="34" charset="-128"/>
              </a:rPr>
              <a:t> </a:t>
            </a:r>
            <a:endParaRPr lang="en-US" dirty="0"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E7FDD7A9-B66D-47C8-A025-53AF2C951BDA}" type="slidenum">
              <a:rPr lang="en-US" sz="1300">
                <a:latin typeface="Times New Roman" pitchFamily="18" charset="0"/>
              </a:rPr>
              <a:pPr/>
              <a:t>69</a:t>
            </a:fld>
            <a:endParaRPr lang="en-US" sz="130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738C65B0-6D65-4455-96C3-5445356ED62C}" type="slidenum">
              <a:rPr lang="en-US" sz="1300">
                <a:latin typeface="Times New Roman" pitchFamily="18" charset="0"/>
              </a:rPr>
              <a:pPr/>
              <a:t>70</a:t>
            </a:fld>
            <a:endParaRPr lang="en-US" sz="130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F80A1E43-D4C5-46E0-981A-281D4B8F81AF}" type="slidenum">
              <a:rPr lang="en-US" sz="1300">
                <a:latin typeface="Times New Roman" pitchFamily="18" charset="0"/>
              </a:rPr>
              <a:pPr/>
              <a:t>71</a:t>
            </a:fld>
            <a:endParaRPr lang="en-US" sz="130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502E40FB-6A84-4A52-AF73-C984280A00F6}" type="slidenum">
              <a:rPr lang="en-US" sz="1300">
                <a:latin typeface="Times New Roman" pitchFamily="18" charset="0"/>
              </a:rPr>
              <a:pPr/>
              <a:t>72</a:t>
            </a:fld>
            <a:endParaRPr lang="en-US" sz="13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4172824E-1318-47AF-9E01-CD86690C5B87}" type="slidenum">
              <a:rPr lang="en-US" sz="1300">
                <a:latin typeface="Times New Roman" pitchFamily="18" charset="0"/>
              </a:rPr>
              <a:pPr/>
              <a:t>75</a:t>
            </a:fld>
            <a:endParaRPr lang="en-US" sz="13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17DD9A5A-EF4B-47D6-8185-2A8185F80989}" type="slidenum">
              <a:rPr lang="en-US" sz="1300">
                <a:latin typeface="Times New Roman" pitchFamily="18" charset="0"/>
              </a:rPr>
              <a:pPr/>
              <a:t>76</a:t>
            </a:fld>
            <a:endParaRPr lang="en-US" sz="13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075671AF-D16F-4803-8861-1200FCD73CB1}" type="slidenum">
              <a:rPr lang="en-US" sz="1300">
                <a:latin typeface="Times New Roman" pitchFamily="18" charset="0"/>
              </a:rPr>
              <a:pPr/>
              <a:t>77</a:t>
            </a:fld>
            <a:endParaRPr lang="en-US" sz="13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E551A190-CA58-44B9-93B6-39779E602840}" type="slidenum">
              <a:rPr lang="en-US" sz="1300">
                <a:latin typeface="Times New Roman" pitchFamily="18" charset="0"/>
              </a:rPr>
              <a:pPr/>
              <a:t>78</a:t>
            </a:fld>
            <a:endParaRPr lang="en-US" sz="130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CC0B922A-916C-4025-A88B-1D036F20F226}" type="slidenum">
              <a:rPr lang="en-US" sz="1300">
                <a:latin typeface="Times New Roman" pitchFamily="18" charset="0"/>
              </a:rPr>
              <a:pPr/>
              <a:t>79</a:t>
            </a:fld>
            <a:endParaRPr lang="en-US" sz="130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Interleaving= blank paper in between the pages for notes purpose </a:t>
            </a:r>
            <a:endParaRPr lang="en-IN" dirty="0"/>
          </a:p>
        </p:txBody>
      </p:sp>
      <p:sp>
        <p:nvSpPr>
          <p:cNvPr id="4" name="Slide Number Placeholder 3"/>
          <p:cNvSpPr>
            <a:spLocks noGrp="1"/>
          </p:cNvSpPr>
          <p:nvPr>
            <p:ph type="sldNum" sz="quarter" idx="10"/>
          </p:nvPr>
        </p:nvSpPr>
        <p:spPr/>
        <p:txBody>
          <a:bodyPr/>
          <a:lstStyle/>
          <a:p>
            <a:fld id="{6C19C688-9C79-48CA-9F9F-ACF27AB1F7F3}" type="slidenum">
              <a:rPr lang="en-IN" smtClean="0"/>
              <a:t>14</a:t>
            </a:fld>
            <a:endParaRPr lang="en-IN"/>
          </a:p>
        </p:txBody>
      </p:sp>
    </p:spTree>
    <p:extLst>
      <p:ext uri="{BB962C8B-B14F-4D97-AF65-F5344CB8AC3E}">
        <p14:creationId xmlns:p14="http://schemas.microsoft.com/office/powerpoint/2010/main" val="2722275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6894CB40-7C59-4763-8413-82654D45D435}" type="slidenum">
              <a:rPr lang="en-US" sz="1300">
                <a:latin typeface="Times New Roman" pitchFamily="18" charset="0"/>
              </a:rPr>
              <a:pPr/>
              <a:t>80</a:t>
            </a:fld>
            <a:endParaRPr lang="en-US" sz="130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1C7739BA-FB52-44A8-9B6E-95523CEA9750}" type="slidenum">
              <a:rPr lang="en-US" sz="1300">
                <a:latin typeface="Times New Roman" pitchFamily="18" charset="0"/>
              </a:rPr>
              <a:pPr/>
              <a:t>81</a:t>
            </a:fld>
            <a:endParaRPr lang="en-US" sz="13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E4D7DFBF-D1A0-47AC-8C91-A5E316F11050}" type="slidenum">
              <a:rPr lang="en-US" sz="1300">
                <a:latin typeface="Times New Roman" pitchFamily="18" charset="0"/>
              </a:rPr>
              <a:pPr/>
              <a:t>82</a:t>
            </a:fld>
            <a:endParaRPr lang="en-US" sz="130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040313AB-A364-443E-A898-A3C11D73115F}" type="slidenum">
              <a:rPr lang="en-US" sz="1300">
                <a:latin typeface="Times New Roman" pitchFamily="18" charset="0"/>
              </a:rPr>
              <a:pPr/>
              <a:t>83</a:t>
            </a:fld>
            <a:endParaRPr lang="en-US" sz="130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https://www.javatpoint.com/dbms-transaction-property</a:t>
            </a:r>
            <a:endParaRPr lang="en-IN" dirty="0"/>
          </a:p>
        </p:txBody>
      </p:sp>
      <p:sp>
        <p:nvSpPr>
          <p:cNvPr id="4" name="Slide Number Placeholder 3"/>
          <p:cNvSpPr>
            <a:spLocks noGrp="1"/>
          </p:cNvSpPr>
          <p:nvPr>
            <p:ph type="sldNum" sz="quarter" idx="10"/>
          </p:nvPr>
        </p:nvSpPr>
        <p:spPr/>
        <p:txBody>
          <a:bodyPr/>
          <a:lstStyle/>
          <a:p>
            <a:fld id="{6C19C688-9C79-48CA-9F9F-ACF27AB1F7F3}" type="slidenum">
              <a:rPr lang="en-IN" smtClean="0"/>
              <a:t>24</a:t>
            </a:fld>
            <a:endParaRPr lang="en-IN"/>
          </a:p>
        </p:txBody>
      </p:sp>
    </p:spTree>
    <p:extLst>
      <p:ext uri="{BB962C8B-B14F-4D97-AF65-F5344CB8AC3E}">
        <p14:creationId xmlns:p14="http://schemas.microsoft.com/office/powerpoint/2010/main" val="2982654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consistency = </a:t>
            </a:r>
            <a:r>
              <a:rPr lang="en-US" dirty="0" err="1" smtClean="0">
                <a:ea typeface="ＭＳ Ｐゴシック" pitchFamily="34" charset="-128"/>
              </a:rPr>
              <a:t>uniformality</a:t>
            </a:r>
            <a:r>
              <a:rPr lang="en-US" dirty="0" smtClean="0">
                <a:ea typeface="ＭＳ Ｐゴシック" pitchFamily="34" charset="-128"/>
              </a:rPr>
              <a:t> , </a:t>
            </a:r>
            <a:r>
              <a:rPr lang="en-US" dirty="0" err="1" smtClean="0">
                <a:ea typeface="ＭＳ Ｐゴシック" pitchFamily="34" charset="-128"/>
              </a:rPr>
              <a:t>stadyness</a:t>
            </a:r>
            <a:r>
              <a:rPr lang="en-US" dirty="0" smtClean="0">
                <a:ea typeface="ＭＳ Ｐゴシック" pitchFamily="34" charset="-128"/>
              </a:rPr>
              <a:t>, reliability          persist=continue keep it up</a:t>
            </a:r>
            <a:endParaRPr lang="en-IN" dirty="0"/>
          </a:p>
        </p:txBody>
      </p:sp>
      <p:sp>
        <p:nvSpPr>
          <p:cNvPr id="4" name="Slide Number Placeholder 3"/>
          <p:cNvSpPr>
            <a:spLocks noGrp="1"/>
          </p:cNvSpPr>
          <p:nvPr>
            <p:ph type="sldNum" sz="quarter" idx="10"/>
          </p:nvPr>
        </p:nvSpPr>
        <p:spPr/>
        <p:txBody>
          <a:bodyPr/>
          <a:lstStyle/>
          <a:p>
            <a:fld id="{6C19C688-9C79-48CA-9F9F-ACF27AB1F7F3}" type="slidenum">
              <a:rPr lang="en-IN" smtClean="0"/>
              <a:t>31</a:t>
            </a:fld>
            <a:endParaRPr lang="en-IN"/>
          </a:p>
        </p:txBody>
      </p:sp>
    </p:spTree>
    <p:extLst>
      <p:ext uri="{BB962C8B-B14F-4D97-AF65-F5344CB8AC3E}">
        <p14:creationId xmlns:p14="http://schemas.microsoft.com/office/powerpoint/2010/main" val="196904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2867D546-86C8-4555-AC70-67CD42A4E403}" type="slidenum">
              <a:rPr lang="en-US" sz="1300">
                <a:latin typeface="Times New Roman" pitchFamily="18" charset="0"/>
              </a:rPr>
              <a:pPr/>
              <a:t>35</a:t>
            </a:fld>
            <a:endParaRPr lang="en-US" sz="130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F3B6EB72-3FFC-42A3-A977-2C329BE1429C}" type="slidenum">
              <a:rPr lang="en-US" sz="1300">
                <a:latin typeface="Times New Roman" pitchFamily="18" charset="0"/>
              </a:rPr>
              <a:pPr/>
              <a:t>36</a:t>
            </a:fld>
            <a:endParaRPr lang="en-US" sz="130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30AB0708-2E9D-486D-AAB3-DB5F32332796}" type="slidenum">
              <a:rPr lang="en-US" sz="1300">
                <a:latin typeface="Times New Roman" pitchFamily="18" charset="0"/>
              </a:rPr>
              <a:pPr/>
              <a:t>37</a:t>
            </a:fld>
            <a:endParaRPr lang="en-US" sz="13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sz="1600">
                <a:solidFill>
                  <a:schemeClr val="tx1"/>
                </a:solidFill>
                <a:latin typeface="Helvetica" pitchFamily="34" charset="0"/>
                <a:ea typeface="ＭＳ Ｐゴシック" pitchFamily="34" charset="-128"/>
              </a:defRPr>
            </a:lvl1pPr>
            <a:lvl2pPr marL="729057" indent="-280406" defTabSz="912879">
              <a:defRPr sz="1600">
                <a:solidFill>
                  <a:schemeClr val="tx1"/>
                </a:solidFill>
                <a:latin typeface="Helvetica" pitchFamily="34" charset="0"/>
                <a:ea typeface="ＭＳ Ｐゴシック" pitchFamily="34" charset="-128"/>
              </a:defRPr>
            </a:lvl2pPr>
            <a:lvl3pPr marL="1121626" indent="-224325" defTabSz="912879">
              <a:defRPr sz="1600">
                <a:solidFill>
                  <a:schemeClr val="tx1"/>
                </a:solidFill>
                <a:latin typeface="Helvetica" pitchFamily="34" charset="0"/>
                <a:ea typeface="ＭＳ Ｐゴシック" pitchFamily="34" charset="-128"/>
              </a:defRPr>
            </a:lvl3pPr>
            <a:lvl4pPr marL="1570276" indent="-224325" defTabSz="912879">
              <a:defRPr sz="1600">
                <a:solidFill>
                  <a:schemeClr val="tx1"/>
                </a:solidFill>
                <a:latin typeface="Helvetica" pitchFamily="34" charset="0"/>
                <a:ea typeface="ＭＳ Ｐゴシック" pitchFamily="34" charset="-128"/>
              </a:defRPr>
            </a:lvl4pPr>
            <a:lvl5pPr marL="2018927" indent="-224325" defTabSz="912879">
              <a:defRPr sz="1600">
                <a:solidFill>
                  <a:schemeClr val="tx1"/>
                </a:solidFill>
                <a:latin typeface="Helvetica" pitchFamily="34" charset="0"/>
                <a:ea typeface="ＭＳ Ｐゴシック" pitchFamily="34" charset="-128"/>
              </a:defRPr>
            </a:lvl5pPr>
            <a:lvl6pPr marL="246757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16227"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36487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13528" indent="-224325" defTabSz="912879"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31E9C127-7CCD-47E1-AA07-5C74B08E5C89}" type="slidenum">
              <a:rPr lang="en-US" sz="1300">
                <a:latin typeface="Times New Roman" pitchFamily="18" charset="0"/>
              </a:rPr>
              <a:pPr/>
              <a:t>38</a:t>
            </a:fld>
            <a:endParaRPr lang="en-US" sz="130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beginnersbook.com/2018/12/dbms-schedul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Transaction processing </a:t>
            </a:r>
            <a:br>
              <a:rPr lang="en-IN" dirty="0" smtClean="0"/>
            </a:br>
            <a:r>
              <a:rPr lang="en-IN" dirty="0" smtClean="0"/>
              <a:t>&amp; Concurrency control</a:t>
            </a:r>
            <a:endParaRPr lang="en-IN" dirty="0"/>
          </a:p>
        </p:txBody>
      </p:sp>
      <p:sp>
        <p:nvSpPr>
          <p:cNvPr id="3" name="Subtitle 2"/>
          <p:cNvSpPr>
            <a:spLocks noGrp="1"/>
          </p:cNvSpPr>
          <p:nvPr>
            <p:ph type="subTitle" idx="1"/>
          </p:nvPr>
        </p:nvSpPr>
        <p:spPr/>
        <p:txBody>
          <a:bodyPr/>
          <a:lstStyle/>
          <a:p>
            <a:r>
              <a:rPr lang="en-IN" dirty="0" err="1" smtClean="0"/>
              <a:t>Dr.</a:t>
            </a:r>
            <a:r>
              <a:rPr lang="en-IN" dirty="0" smtClean="0"/>
              <a:t> </a:t>
            </a:r>
            <a:r>
              <a:rPr lang="en-IN" dirty="0" err="1" smtClean="0"/>
              <a:t>Manjiree</a:t>
            </a:r>
            <a:r>
              <a:rPr lang="en-IN" dirty="0" smtClean="0"/>
              <a:t>  </a:t>
            </a:r>
            <a:r>
              <a:rPr lang="en-IN" dirty="0" err="1" smtClean="0"/>
              <a:t>Mukesh</a:t>
            </a:r>
            <a:r>
              <a:rPr lang="en-IN" dirty="0" smtClean="0"/>
              <a:t> </a:t>
            </a:r>
            <a:r>
              <a:rPr lang="en-IN" dirty="0" err="1" smtClean="0"/>
              <a:t>Vywahare</a:t>
            </a:r>
            <a:endParaRPr lang="en-IN" dirty="0"/>
          </a:p>
        </p:txBody>
      </p:sp>
    </p:spTree>
    <p:extLst>
      <p:ext uri="{BB962C8B-B14F-4D97-AF65-F5344CB8AC3E}">
        <p14:creationId xmlns:p14="http://schemas.microsoft.com/office/powerpoint/2010/main" val="84310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Concurrency Control Is </a:t>
            </a:r>
            <a:r>
              <a:rPr lang="en-IN" dirty="0" smtClean="0"/>
              <a:t>Needed?</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Concurrency </a:t>
            </a:r>
            <a:r>
              <a:rPr lang="en-IN" dirty="0"/>
              <a:t>Control Is Needed </a:t>
            </a:r>
            <a:r>
              <a:rPr lang="en-IN" dirty="0" smtClean="0"/>
              <a:t>: because Several </a:t>
            </a:r>
            <a:r>
              <a:rPr lang="en-IN" dirty="0"/>
              <a:t>problems can occur when concurrent transactions execute in an </a:t>
            </a:r>
            <a:r>
              <a:rPr lang="en-IN" dirty="0" smtClean="0"/>
              <a:t>uncontrolled </a:t>
            </a:r>
            <a:r>
              <a:rPr lang="en-IN" dirty="0"/>
              <a:t>manner. </a:t>
            </a:r>
            <a:endParaRPr lang="en-IN" dirty="0" smtClean="0"/>
          </a:p>
          <a:p>
            <a:r>
              <a:rPr lang="en-IN" dirty="0" smtClean="0"/>
              <a:t>Lets take example of  </a:t>
            </a:r>
            <a:r>
              <a:rPr lang="en-IN" dirty="0"/>
              <a:t>airline reservations database in which a record is stored for each airline flight</a:t>
            </a:r>
            <a:r>
              <a:rPr lang="en-IN" dirty="0" smtClean="0"/>
              <a:t>.</a:t>
            </a:r>
          </a:p>
          <a:p>
            <a:r>
              <a:rPr lang="en-IN" dirty="0" smtClean="0"/>
              <a:t> </a:t>
            </a:r>
            <a:r>
              <a:rPr lang="en-IN" dirty="0"/>
              <a:t>Each record includes the number of reserved seats on that flight as a named (uniquely identifiable) data item, among other </a:t>
            </a:r>
            <a:r>
              <a:rPr lang="en-IN" dirty="0" smtClean="0"/>
              <a:t>information</a:t>
            </a:r>
            <a:endParaRPr lang="en-IN" dirty="0"/>
          </a:p>
          <a:p>
            <a:pPr lvl="1"/>
            <a:r>
              <a:rPr lang="en-IN" dirty="0" smtClean="0"/>
              <a:t> transaction </a:t>
            </a:r>
            <a:r>
              <a:rPr lang="en-IN" dirty="0"/>
              <a:t>T1 that transfers N reservations from one flight whose number of reserved seats is stored in the database item named X to another flight whose number of reserved seats is stored in the database item named Y</a:t>
            </a:r>
            <a:r>
              <a:rPr lang="en-IN" dirty="0" smtClean="0"/>
              <a:t>.</a:t>
            </a:r>
          </a:p>
          <a:p>
            <a:pPr lvl="1"/>
            <a:r>
              <a:rPr lang="en-IN" dirty="0" smtClean="0"/>
              <a:t> transaction </a:t>
            </a:r>
            <a:r>
              <a:rPr lang="en-IN" dirty="0"/>
              <a:t>T2 that just reserves M seats on the first flight (X) referenced in transaction T1. </a:t>
            </a:r>
            <a:endParaRPr lang="en-IN" dirty="0" smtClean="0"/>
          </a:p>
          <a:p>
            <a:r>
              <a:rPr lang="en-IN" dirty="0" smtClean="0"/>
              <a:t>To </a:t>
            </a:r>
            <a:r>
              <a:rPr lang="en-IN" dirty="0"/>
              <a:t>simplify our example, we do not show additional portions of the </a:t>
            </a:r>
            <a:r>
              <a:rPr lang="en-IN" dirty="0" smtClean="0"/>
              <a:t>transactions</a:t>
            </a:r>
            <a:r>
              <a:rPr lang="en-IN" dirty="0"/>
              <a:t>, such as checking whether a flight has enough seats available before reserving additional seat</a:t>
            </a:r>
          </a:p>
        </p:txBody>
      </p:sp>
    </p:spTree>
    <p:extLst>
      <p:ext uri="{BB962C8B-B14F-4D97-AF65-F5344CB8AC3E}">
        <p14:creationId xmlns:p14="http://schemas.microsoft.com/office/powerpoint/2010/main" val="5285634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There are four types of lock protocols available:</a:t>
            </a:r>
          </a:p>
          <a:p>
            <a:r>
              <a:rPr lang="en-IN" dirty="0"/>
              <a:t>1. Simplistic lock protocol</a:t>
            </a:r>
          </a:p>
          <a:p>
            <a:r>
              <a:rPr lang="en-IN" dirty="0"/>
              <a:t>It is the simplest way of locking the data while transaction. Simplistic lock-based protocols allow all the transactions to get the lock on the data before insert or delete or update on it. It will unlock the data item after completing the transaction.</a:t>
            </a:r>
          </a:p>
          <a:p>
            <a:r>
              <a:rPr lang="en-IN" dirty="0"/>
              <a:t>2. Pre-claiming Lock Protocol</a:t>
            </a:r>
          </a:p>
          <a:p>
            <a:r>
              <a:rPr lang="en-IN" dirty="0"/>
              <a:t>Pre-claiming Lock Protocols evaluate the transaction to list all the data items on which they need locks.</a:t>
            </a:r>
          </a:p>
          <a:p>
            <a:r>
              <a:rPr lang="en-IN" dirty="0"/>
              <a:t>Before initiating an execution of the transaction, it requests DBMS for all the lock on all those data items.</a:t>
            </a:r>
          </a:p>
          <a:p>
            <a:r>
              <a:rPr lang="en-IN" dirty="0"/>
              <a:t>If all the locks are granted then this protocol allows the transaction to begin. When the transaction is completed then it releases all the lock.</a:t>
            </a:r>
          </a:p>
          <a:p>
            <a:r>
              <a:rPr lang="en-IN" dirty="0"/>
              <a:t>If all the locks are not granted then this protocol allows the transaction to rolls back and waits until all the locks are granted.</a:t>
            </a:r>
          </a:p>
          <a:p>
            <a:r>
              <a:rPr lang="en-IN" dirty="0"/>
              <a:t/>
            </a:r>
            <a:br>
              <a:rPr lang="en-IN" dirty="0"/>
            </a:br>
            <a:endParaRPr lang="en-IN" dirty="0"/>
          </a:p>
        </p:txBody>
      </p:sp>
    </p:spTree>
    <p:extLst>
      <p:ext uri="{BB962C8B-B14F-4D97-AF65-F5344CB8AC3E}">
        <p14:creationId xmlns:p14="http://schemas.microsoft.com/office/powerpoint/2010/main" val="22265033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 Two-phase locking (2PL)</a:t>
            </a:r>
          </a:p>
          <a:p>
            <a:r>
              <a:rPr lang="en-IN" dirty="0"/>
              <a:t>The two-phase locking protocol divides the execution phase of the transaction into three parts.</a:t>
            </a:r>
          </a:p>
          <a:p>
            <a:r>
              <a:rPr lang="en-IN" dirty="0"/>
              <a:t>In the first part, when the execution of the transaction starts, it seeks permission for the lock it requires.</a:t>
            </a:r>
          </a:p>
          <a:p>
            <a:r>
              <a:rPr lang="en-IN" dirty="0"/>
              <a:t>In the second part, the transaction acquires all the locks. The third phase is started as soon as the transaction releases its first lock.</a:t>
            </a:r>
          </a:p>
          <a:p>
            <a:r>
              <a:rPr lang="en-IN" dirty="0"/>
              <a:t>In the third phase, the transaction cannot demand any new locks. It only releases the acquired locks</a:t>
            </a:r>
          </a:p>
          <a:p>
            <a:endParaRPr lang="en-IN" dirty="0"/>
          </a:p>
        </p:txBody>
      </p:sp>
      <p:sp>
        <p:nvSpPr>
          <p:cNvPr id="4" name="AutoShape 2" descr="DBMS Lock-Based Protoc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BMS Lock-Based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620174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59245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8257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There are two phases of 2PL:</a:t>
            </a:r>
          </a:p>
          <a:p>
            <a:r>
              <a:rPr lang="en-IN" b="1" dirty="0"/>
              <a:t>Growing phase:</a:t>
            </a:r>
            <a:r>
              <a:rPr lang="en-IN" dirty="0"/>
              <a:t> In the growing phase, a new lock on the data item may be acquired by the transaction, but none can be released.</a:t>
            </a:r>
          </a:p>
          <a:p>
            <a:r>
              <a:rPr lang="en-IN" b="1" dirty="0"/>
              <a:t>Shrinking phase:</a:t>
            </a:r>
            <a:r>
              <a:rPr lang="en-IN" dirty="0"/>
              <a:t> In the shrinking phase, existing lock held by the transaction may be released, but no new locks can be acquired.</a:t>
            </a:r>
          </a:p>
          <a:p>
            <a:r>
              <a:rPr lang="en-IN" dirty="0"/>
              <a:t>In the below example, if lock conversion is allowed then the following phase can happen:</a:t>
            </a:r>
          </a:p>
          <a:p>
            <a:r>
              <a:rPr lang="en-IN" dirty="0"/>
              <a:t>Upgrading of lock (from S(a) to X (a)) is allowed in growing phase.</a:t>
            </a:r>
          </a:p>
          <a:p>
            <a:r>
              <a:rPr lang="en-IN" dirty="0"/>
              <a:t>Downgrading of lock (from X(a) to S(a)) must be done in shrinking phase.</a:t>
            </a:r>
          </a:p>
          <a:p>
            <a:r>
              <a:rPr lang="en-IN" b="1" dirty="0"/>
              <a:t>Example:</a:t>
            </a:r>
            <a:endParaRPr lang="en-IN" dirty="0"/>
          </a:p>
          <a:p>
            <a:endParaRPr lang="en-IN" dirty="0"/>
          </a:p>
        </p:txBody>
      </p:sp>
      <p:pic>
        <p:nvPicPr>
          <p:cNvPr id="7172" name="Picture 4"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133600"/>
            <a:ext cx="47434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6262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The following way shows how unlocking and locking work with 2-PL.</a:t>
            </a:r>
          </a:p>
          <a:p>
            <a:r>
              <a:rPr lang="en-IN" b="1" dirty="0"/>
              <a:t>Transaction T1:</a:t>
            </a:r>
            <a:endParaRPr lang="en-IN" dirty="0"/>
          </a:p>
          <a:p>
            <a:r>
              <a:rPr lang="en-IN" b="1" dirty="0"/>
              <a:t>Growing phase:</a:t>
            </a:r>
            <a:r>
              <a:rPr lang="en-IN" dirty="0"/>
              <a:t> from step 1-3</a:t>
            </a:r>
          </a:p>
          <a:p>
            <a:r>
              <a:rPr lang="en-IN" b="1" dirty="0"/>
              <a:t>Shrinking phase:</a:t>
            </a:r>
            <a:r>
              <a:rPr lang="en-IN" dirty="0"/>
              <a:t> from step 5-7</a:t>
            </a:r>
          </a:p>
          <a:p>
            <a:r>
              <a:rPr lang="en-IN" b="1" dirty="0"/>
              <a:t>Lock point:</a:t>
            </a:r>
            <a:r>
              <a:rPr lang="en-IN" dirty="0"/>
              <a:t> at 3</a:t>
            </a:r>
          </a:p>
          <a:p>
            <a:r>
              <a:rPr lang="en-IN" b="1" dirty="0"/>
              <a:t>Transaction T2:</a:t>
            </a:r>
            <a:endParaRPr lang="en-IN" dirty="0"/>
          </a:p>
          <a:p>
            <a:r>
              <a:rPr lang="en-IN" b="1" dirty="0"/>
              <a:t>Growing phase:</a:t>
            </a:r>
            <a:r>
              <a:rPr lang="en-IN" dirty="0"/>
              <a:t> from step 2-6</a:t>
            </a:r>
          </a:p>
          <a:p>
            <a:r>
              <a:rPr lang="en-IN" b="1" dirty="0"/>
              <a:t>Shrinking phase:</a:t>
            </a:r>
            <a:r>
              <a:rPr lang="en-IN" dirty="0"/>
              <a:t> from step 8-9</a:t>
            </a:r>
          </a:p>
          <a:p>
            <a:r>
              <a:rPr lang="en-IN" b="1" dirty="0"/>
              <a:t>Lock point:</a:t>
            </a:r>
            <a:r>
              <a:rPr lang="en-IN" dirty="0"/>
              <a:t> at 6</a:t>
            </a:r>
          </a:p>
          <a:p>
            <a:endParaRPr lang="en-IN" dirty="0"/>
          </a:p>
        </p:txBody>
      </p:sp>
    </p:spTree>
    <p:extLst>
      <p:ext uri="{BB962C8B-B14F-4D97-AF65-F5344CB8AC3E}">
        <p14:creationId xmlns:p14="http://schemas.microsoft.com/office/powerpoint/2010/main" val="16479445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4. Strict Two-phase locking (Strict-2PL)</a:t>
            </a:r>
          </a:p>
          <a:p>
            <a:r>
              <a:rPr lang="en-IN" dirty="0"/>
              <a:t>The first phase of Strict-2PL is similar to 2PL. In the first phase, after acquiring all the locks, the transaction continues to execute normally.</a:t>
            </a:r>
          </a:p>
          <a:p>
            <a:r>
              <a:rPr lang="en-IN" dirty="0"/>
              <a:t>The only difference between 2PL and strict 2PL is that Strict-2PL does not release a lock after using it.</a:t>
            </a:r>
          </a:p>
          <a:p>
            <a:r>
              <a:rPr lang="en-IN" dirty="0"/>
              <a:t>Strict-2PL waits until the whole transaction to commit, and then it releases all the locks at a time.</a:t>
            </a:r>
          </a:p>
          <a:p>
            <a:r>
              <a:rPr lang="en-IN" dirty="0"/>
              <a:t>Strict-2PL protocol does not have shrinking phase of lock release.</a:t>
            </a:r>
          </a:p>
          <a:p>
            <a:endParaRPr lang="en-IN" dirty="0"/>
          </a:p>
        </p:txBody>
      </p:sp>
    </p:spTree>
    <p:extLst>
      <p:ext uri="{BB962C8B-B14F-4D97-AF65-F5344CB8AC3E}">
        <p14:creationId xmlns:p14="http://schemas.microsoft.com/office/powerpoint/2010/main" val="9309286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It does not have cascading abort as 2PL does.</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endParaRPr lang="en-IN"/>
          </a:p>
        </p:txBody>
      </p:sp>
      <p:pic>
        <p:nvPicPr>
          <p:cNvPr id="8194"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59817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5205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Timestamp Ordering Protocol</a:t>
            </a:r>
          </a:p>
          <a:p>
            <a:r>
              <a:rPr lang="en-IN" dirty="0"/>
              <a:t>The Timestamp Ordering Protocol is used to order the transactions based on their Timestamps. The order of transaction is nothing but the ascending order of the transaction creation.</a:t>
            </a:r>
          </a:p>
          <a:p>
            <a:r>
              <a:rPr lang="en-IN" dirty="0"/>
              <a:t>The priority of the older transaction is higher that's why it executes first. To determine the timestamp of the transaction, this protocol uses system time or logical counter.</a:t>
            </a:r>
          </a:p>
          <a:p>
            <a:r>
              <a:rPr lang="en-IN" dirty="0"/>
              <a:t>The lock-based protocol is used to manage the order between conflicting pairs among transactions at the execution time. But Timestamp based protocols start working as soon as a transaction is created.</a:t>
            </a:r>
          </a:p>
          <a:p>
            <a:r>
              <a:rPr lang="en-IN" dirty="0"/>
              <a:t>Let's assume there are two transactions T1 and T2. Suppose the transaction T1 has entered the system at 007 times and transaction T2 has entered the system at 009 times. T1 has the higher priority, so it executes first as it is entered the system first.</a:t>
            </a:r>
          </a:p>
          <a:p>
            <a:r>
              <a:rPr lang="en-IN" dirty="0"/>
              <a:t>The timestamp ordering protocol also maintains the timestamp of last 'read' and 'write' operation on a data.</a:t>
            </a:r>
          </a:p>
          <a:p>
            <a:endParaRPr lang="en-IN" dirty="0"/>
          </a:p>
        </p:txBody>
      </p:sp>
    </p:spTree>
    <p:extLst>
      <p:ext uri="{BB962C8B-B14F-4D97-AF65-F5344CB8AC3E}">
        <p14:creationId xmlns:p14="http://schemas.microsoft.com/office/powerpoint/2010/main" val="19767172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b="1" dirty="0"/>
              <a:t>Basic Timestamp ordering protocol works as follows:</a:t>
            </a:r>
            <a:endParaRPr lang="en-IN" dirty="0"/>
          </a:p>
          <a:p>
            <a:r>
              <a:rPr lang="en-IN" dirty="0"/>
              <a:t>1. Check the following condition whenever a transaction Ti issues a </a:t>
            </a:r>
            <a:r>
              <a:rPr lang="en-IN" b="1" dirty="0"/>
              <a:t>Read (X)</a:t>
            </a:r>
            <a:r>
              <a:rPr lang="en-IN" dirty="0"/>
              <a:t> operation:</a:t>
            </a:r>
          </a:p>
          <a:p>
            <a:r>
              <a:rPr lang="en-IN" dirty="0"/>
              <a:t>If W_TS(X) &gt;TS(Ti) then the operation is rejected.</a:t>
            </a:r>
          </a:p>
          <a:p>
            <a:r>
              <a:rPr lang="en-IN" dirty="0"/>
              <a:t>If W_TS(X) &lt;= TS(Ti) then the operation is executed.</a:t>
            </a:r>
          </a:p>
          <a:p>
            <a:r>
              <a:rPr lang="en-IN" dirty="0"/>
              <a:t>Timestamps of all the data items are updated.</a:t>
            </a:r>
          </a:p>
          <a:p>
            <a:r>
              <a:rPr lang="en-IN" dirty="0"/>
              <a:t>2. Check the following condition whenever a transaction Ti issues a </a:t>
            </a:r>
            <a:r>
              <a:rPr lang="en-IN" b="1" dirty="0"/>
              <a:t>Write(X)</a:t>
            </a:r>
            <a:r>
              <a:rPr lang="en-IN" dirty="0"/>
              <a:t> operation:</a:t>
            </a:r>
          </a:p>
          <a:p>
            <a:r>
              <a:rPr lang="en-IN" dirty="0"/>
              <a:t>If TS(Ti) &lt; R_TS(X) then the operation is rejected.</a:t>
            </a:r>
          </a:p>
          <a:p>
            <a:r>
              <a:rPr lang="en-IN" dirty="0"/>
              <a:t>If TS(Ti) &lt; W_TS(X) then the operation is rejected and Ti is rolled back otherwise the operation is executed.</a:t>
            </a:r>
          </a:p>
          <a:p>
            <a:r>
              <a:rPr lang="en-IN" b="1" dirty="0"/>
              <a:t>Where,</a:t>
            </a:r>
            <a:endParaRPr lang="en-IN" dirty="0"/>
          </a:p>
          <a:p>
            <a:r>
              <a:rPr lang="en-IN" b="1" dirty="0"/>
              <a:t>TS(TI)</a:t>
            </a:r>
            <a:r>
              <a:rPr lang="en-IN" dirty="0"/>
              <a:t> denotes the timestamp of the transaction Ti.</a:t>
            </a:r>
          </a:p>
          <a:p>
            <a:r>
              <a:rPr lang="en-IN" b="1" dirty="0"/>
              <a:t>R_TS(X)</a:t>
            </a:r>
            <a:r>
              <a:rPr lang="en-IN" dirty="0"/>
              <a:t> denotes the Read time-stamp of data-item X.</a:t>
            </a:r>
          </a:p>
          <a:p>
            <a:r>
              <a:rPr lang="en-IN" b="1" dirty="0"/>
              <a:t>W_TS(X)</a:t>
            </a:r>
            <a:r>
              <a:rPr lang="en-IN" dirty="0"/>
              <a:t> denotes the Write time-stamp of data-item X.</a:t>
            </a:r>
          </a:p>
          <a:p>
            <a:endParaRPr lang="en-IN" dirty="0"/>
          </a:p>
        </p:txBody>
      </p:sp>
    </p:spTree>
    <p:extLst>
      <p:ext uri="{BB962C8B-B14F-4D97-AF65-F5344CB8AC3E}">
        <p14:creationId xmlns:p14="http://schemas.microsoft.com/office/powerpoint/2010/main" val="30661818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0"/>
            <a:ext cx="8229600" cy="4525963"/>
          </a:xfrm>
        </p:spPr>
        <p:txBody>
          <a:bodyPr/>
          <a:lstStyle/>
          <a:p>
            <a:r>
              <a:rPr lang="en-IN" dirty="0"/>
              <a:t>Advantages and Disadvantages of TO protocol:</a:t>
            </a:r>
          </a:p>
          <a:p>
            <a:r>
              <a:rPr lang="en-IN" dirty="0"/>
              <a:t>TO protocol ensures </a:t>
            </a:r>
            <a:r>
              <a:rPr lang="en-IN" dirty="0" err="1"/>
              <a:t>serializability</a:t>
            </a:r>
            <a:r>
              <a:rPr lang="en-IN" dirty="0"/>
              <a:t> since the precedence graph is as follows:</a:t>
            </a:r>
          </a:p>
          <a:p>
            <a:endParaRPr lang="en-IN" dirty="0"/>
          </a:p>
        </p:txBody>
      </p:sp>
      <p:sp>
        <p:nvSpPr>
          <p:cNvPr id="4" name="AutoShape 2" descr="DBMS Timestamp Ordering Protocol"/>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22" name="Picture 6" descr="DBMS Timestamp Ordering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000250"/>
            <a:ext cx="4962525"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8300" y="1981200"/>
            <a:ext cx="3441700" cy="2308324"/>
          </a:xfrm>
          <a:prstGeom prst="rect">
            <a:avLst/>
          </a:prstGeom>
        </p:spPr>
        <p:txBody>
          <a:bodyPr wrap="square">
            <a:spAutoFit/>
          </a:bodyPr>
          <a:lstStyle/>
          <a:p>
            <a:r>
              <a:rPr lang="en-IN" dirty="0"/>
              <a:t>TS protocol ensures freedom from deadlock that means no transaction ever waits.</a:t>
            </a:r>
          </a:p>
          <a:p>
            <a:r>
              <a:rPr lang="en-IN" dirty="0"/>
              <a:t>But the schedule may not be recoverable and may not even be cascade- free.</a:t>
            </a:r>
          </a:p>
          <a:p>
            <a:r>
              <a:rPr lang="en-IN" dirty="0"/>
              <a:t/>
            </a:r>
            <a:br>
              <a:rPr lang="en-IN" dirty="0"/>
            </a:br>
            <a:endParaRPr lang="en-IN" dirty="0"/>
          </a:p>
        </p:txBody>
      </p:sp>
    </p:spTree>
    <p:extLst>
      <p:ext uri="{BB962C8B-B14F-4D97-AF65-F5344CB8AC3E}">
        <p14:creationId xmlns:p14="http://schemas.microsoft.com/office/powerpoint/2010/main" val="51804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10000"/>
          </a:bodyPr>
          <a:lstStyle/>
          <a:p>
            <a:r>
              <a:rPr lang="en-IN" dirty="0"/>
              <a:t>When a database access program is written, it has the flight number, flight date, and the number of seats to be booked as parameters; </a:t>
            </a:r>
            <a:endParaRPr lang="en-IN" dirty="0" smtClean="0"/>
          </a:p>
          <a:p>
            <a:r>
              <a:rPr lang="en-IN" dirty="0" smtClean="0"/>
              <a:t>hence</a:t>
            </a:r>
            <a:r>
              <a:rPr lang="en-IN" dirty="0"/>
              <a:t>, the same program can be used to execute many different transactions, each with a different flight number, date, and number of seats to be booked</a:t>
            </a:r>
            <a:r>
              <a:rPr lang="en-IN" dirty="0" smtClean="0"/>
              <a:t>.</a:t>
            </a:r>
          </a:p>
          <a:p>
            <a:r>
              <a:rPr lang="en-IN" dirty="0" smtClean="0"/>
              <a:t> </a:t>
            </a:r>
            <a:r>
              <a:rPr lang="en-IN" dirty="0"/>
              <a:t>For concurrency control purposes, a </a:t>
            </a:r>
            <a:r>
              <a:rPr lang="en-IN" dirty="0" smtClean="0"/>
              <a:t>transaction </a:t>
            </a:r>
            <a:r>
              <a:rPr lang="en-IN" dirty="0"/>
              <a:t>is a particular execution of a program on a specific date, flight, and number of seats</a:t>
            </a:r>
            <a:r>
              <a:rPr lang="en-IN" dirty="0" smtClean="0"/>
              <a:t>.</a:t>
            </a:r>
          </a:p>
          <a:p>
            <a:r>
              <a:rPr lang="en-IN" dirty="0" smtClean="0"/>
              <a:t> transactions </a:t>
            </a:r>
            <a:r>
              <a:rPr lang="en-IN" dirty="0"/>
              <a:t>T1 and T2 are specific executions of the programs that refer to the specific flights whose numbers of seats are stored in data items X and Y in the database. </a:t>
            </a:r>
            <a:endParaRPr lang="en-IN" dirty="0" smtClean="0"/>
          </a:p>
        </p:txBody>
      </p:sp>
    </p:spTree>
    <p:extLst>
      <p:ext uri="{BB962C8B-B14F-4D97-AF65-F5344CB8AC3E}">
        <p14:creationId xmlns:p14="http://schemas.microsoft.com/office/powerpoint/2010/main" val="40244458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Validation Based Protocol</a:t>
            </a:r>
          </a:p>
          <a:p>
            <a:r>
              <a:rPr lang="en-IN" dirty="0"/>
              <a:t>Validation phase is also known as optimistic concurrency control technique. In the validation based protocol, the transaction is executed in the following three phases:</a:t>
            </a:r>
          </a:p>
          <a:p>
            <a:r>
              <a:rPr lang="en-IN" b="1" dirty="0"/>
              <a:t>Read phase:</a:t>
            </a:r>
            <a:r>
              <a:rPr lang="en-IN" dirty="0"/>
              <a:t> In this phase, the transaction T is read and executed. It is used to read the value of various data items and stores them in temporary local variables. It can perform all the write operations on temporary variables without an update to the actual database.</a:t>
            </a:r>
          </a:p>
          <a:p>
            <a:r>
              <a:rPr lang="en-IN" b="1" dirty="0"/>
              <a:t>Validation phase:</a:t>
            </a:r>
            <a:r>
              <a:rPr lang="en-IN" dirty="0"/>
              <a:t> In this phase, the temporary variable value will be validated against the actual data to see if it violates the </a:t>
            </a:r>
            <a:r>
              <a:rPr lang="en-IN" dirty="0" err="1"/>
              <a:t>serializability</a:t>
            </a:r>
            <a:r>
              <a:rPr lang="en-IN" dirty="0"/>
              <a:t>.</a:t>
            </a:r>
          </a:p>
          <a:p>
            <a:r>
              <a:rPr lang="en-IN" b="1" dirty="0"/>
              <a:t>Write phase:</a:t>
            </a:r>
            <a:r>
              <a:rPr lang="en-IN" dirty="0"/>
              <a:t> If the validation of the transaction is validated, then the temporary results are written to the database or system otherwise the transaction is rolled back.</a:t>
            </a:r>
          </a:p>
          <a:p>
            <a:r>
              <a:rPr lang="en-IN" dirty="0"/>
              <a:t>Here each phase has the following different timestamps:</a:t>
            </a:r>
          </a:p>
          <a:p>
            <a:r>
              <a:rPr lang="en-IN" b="1" dirty="0"/>
              <a:t>Start(Ti):</a:t>
            </a:r>
            <a:r>
              <a:rPr lang="en-IN" dirty="0"/>
              <a:t> It contains the time when Ti started its execution.</a:t>
            </a:r>
          </a:p>
          <a:p>
            <a:r>
              <a:rPr lang="en-IN" b="1" dirty="0"/>
              <a:t>Validation (T</a:t>
            </a:r>
            <a:r>
              <a:rPr lang="en-IN" b="1" baseline="-25000" dirty="0"/>
              <a:t>i</a:t>
            </a:r>
            <a:r>
              <a:rPr lang="en-IN" b="1" dirty="0"/>
              <a:t>):</a:t>
            </a:r>
            <a:r>
              <a:rPr lang="en-IN" dirty="0"/>
              <a:t> It contains the time when Ti finishes its read phase and starts its validation phase.</a:t>
            </a:r>
          </a:p>
          <a:p>
            <a:r>
              <a:rPr lang="en-IN" b="1" dirty="0"/>
              <a:t>Finish(Ti):</a:t>
            </a:r>
            <a:r>
              <a:rPr lang="en-IN" dirty="0"/>
              <a:t> It contains the time when Ti finishes its write phase.</a:t>
            </a:r>
          </a:p>
          <a:p>
            <a:r>
              <a:rPr lang="en-IN" dirty="0"/>
              <a:t>This protocol is used to determine the time stamp for the transaction for serialization using the time stamp of the validation phase, as it is the actual phase which determines if the transaction will commit or rollback.</a:t>
            </a:r>
          </a:p>
          <a:p>
            <a:r>
              <a:rPr lang="en-IN" dirty="0"/>
              <a:t>Hence TS(T) = validation(T).</a:t>
            </a:r>
          </a:p>
          <a:p>
            <a:r>
              <a:rPr lang="en-IN" dirty="0"/>
              <a:t>The </a:t>
            </a:r>
            <a:r>
              <a:rPr lang="en-IN" dirty="0" err="1"/>
              <a:t>serializability</a:t>
            </a:r>
            <a:r>
              <a:rPr lang="en-IN" dirty="0"/>
              <a:t> is determined during the validation process. It can't be decided in advance.</a:t>
            </a:r>
          </a:p>
          <a:p>
            <a:r>
              <a:rPr lang="en-IN" dirty="0"/>
              <a:t>While executing the transaction, it ensures a greater degree of concurrency and also less number of conflicts.</a:t>
            </a:r>
          </a:p>
          <a:p>
            <a:r>
              <a:rPr lang="en-IN" dirty="0"/>
              <a:t>Thus it contains transactions which have less number of rollbacks.</a:t>
            </a:r>
          </a:p>
          <a:p>
            <a:endParaRPr lang="en-IN" dirty="0"/>
          </a:p>
        </p:txBody>
      </p:sp>
    </p:spTree>
    <p:extLst>
      <p:ext uri="{BB962C8B-B14F-4D97-AF65-F5344CB8AC3E}">
        <p14:creationId xmlns:p14="http://schemas.microsoft.com/office/powerpoint/2010/main" val="19944754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Thomas write Rule</a:t>
            </a:r>
          </a:p>
          <a:p>
            <a:r>
              <a:rPr lang="en-IN" dirty="0"/>
              <a:t>Thomas Write Rule provides the guarantee of </a:t>
            </a:r>
            <a:r>
              <a:rPr lang="en-IN" dirty="0" err="1"/>
              <a:t>serializability</a:t>
            </a:r>
            <a:r>
              <a:rPr lang="en-IN" dirty="0"/>
              <a:t> order for the protocol. It improves the Basic Timestamp Ordering Algorithm.</a:t>
            </a:r>
          </a:p>
          <a:p>
            <a:r>
              <a:rPr lang="en-IN" dirty="0"/>
              <a:t>The basic Thomas write rules are as </a:t>
            </a:r>
            <a:r>
              <a:rPr lang="en-IN" dirty="0" err="1" smtClean="0"/>
              <a:t>follows:</a:t>
            </a:r>
            <a:r>
              <a:rPr lang="en-IN" b="1" dirty="0" err="1"/>
              <a:t>Figure</a:t>
            </a:r>
            <a:r>
              <a:rPr lang="en-IN" b="1" dirty="0"/>
              <a:t>:</a:t>
            </a:r>
            <a:r>
              <a:rPr lang="en-IN" dirty="0"/>
              <a:t> A </a:t>
            </a:r>
            <a:r>
              <a:rPr lang="en-IN" dirty="0" err="1"/>
              <a:t>Serializable</a:t>
            </a:r>
            <a:r>
              <a:rPr lang="en-IN" dirty="0"/>
              <a:t> Schedule that is not Conflict </a:t>
            </a:r>
            <a:r>
              <a:rPr lang="en-IN" dirty="0" err="1"/>
              <a:t>Serializable</a:t>
            </a:r>
            <a:endParaRPr lang="en-IN" dirty="0"/>
          </a:p>
          <a:p>
            <a:r>
              <a:rPr lang="en-IN" dirty="0"/>
              <a:t>If TS(T) &lt; R_TS(X) then transaction T is aborted and rolled back, and operation is rejected.</a:t>
            </a:r>
          </a:p>
          <a:p>
            <a:r>
              <a:rPr lang="en-IN" dirty="0"/>
              <a:t>If TS(T) &lt; W_TS(X) then don't execute the </a:t>
            </a:r>
            <a:r>
              <a:rPr lang="en-IN" dirty="0" err="1"/>
              <a:t>W_item</a:t>
            </a:r>
            <a:r>
              <a:rPr lang="en-IN" dirty="0"/>
              <a:t>(X) operation of the transaction and continue processing.</a:t>
            </a:r>
          </a:p>
          <a:p>
            <a:r>
              <a:rPr lang="en-IN" dirty="0"/>
              <a:t>If neither condition 1 nor condition 2 occurs, then allowed to execute the WRITE operation by transaction Ti and set W_TS(X) to TS(T).</a:t>
            </a:r>
          </a:p>
          <a:p>
            <a:r>
              <a:rPr lang="en-IN" dirty="0"/>
              <a:t>If we use the Thomas write rule then some </a:t>
            </a:r>
            <a:r>
              <a:rPr lang="en-IN" dirty="0" err="1"/>
              <a:t>serializable</a:t>
            </a:r>
            <a:r>
              <a:rPr lang="en-IN" dirty="0"/>
              <a:t> schedule can be permitted that does not conflict </a:t>
            </a:r>
            <a:r>
              <a:rPr lang="en-IN" dirty="0" err="1"/>
              <a:t>serializable</a:t>
            </a:r>
            <a:r>
              <a:rPr lang="en-IN" dirty="0"/>
              <a:t> as illustrate by the schedule in a given figure:</a:t>
            </a:r>
          </a:p>
          <a:p>
            <a:r>
              <a:rPr lang="en-IN" dirty="0"/>
              <a:t/>
            </a:r>
            <a:br>
              <a:rPr lang="en-IN" dirty="0"/>
            </a:br>
            <a:endParaRPr lang="en-IN" dirty="0"/>
          </a:p>
        </p:txBody>
      </p:sp>
      <p:sp>
        <p:nvSpPr>
          <p:cNvPr id="4" name="AutoShape 2" descr="DBMS Thomas write Ru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4" name="Picture 4" descr="DBMS Thomas write R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819400"/>
            <a:ext cx="28765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4276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In the above figure, T1's read and precedes T1's write of the same data item. This schedule does not conflict </a:t>
            </a:r>
            <a:r>
              <a:rPr lang="en-IN" dirty="0" err="1"/>
              <a:t>serializable</a:t>
            </a:r>
            <a:r>
              <a:rPr lang="en-IN" dirty="0"/>
              <a:t>.</a:t>
            </a:r>
          </a:p>
          <a:p>
            <a:r>
              <a:rPr lang="en-IN" dirty="0"/>
              <a:t>Thomas write rule checks that T2's write is never seen by any transaction. If we delete the write operation in transaction T2, then conflict </a:t>
            </a:r>
            <a:r>
              <a:rPr lang="en-IN" dirty="0" err="1"/>
              <a:t>serializable</a:t>
            </a:r>
            <a:r>
              <a:rPr lang="en-IN" dirty="0"/>
              <a:t> schedule can be obtained which is shown in below figure.</a:t>
            </a:r>
          </a:p>
          <a:p>
            <a:r>
              <a:rPr lang="en-IN" dirty="0"/>
              <a:t/>
            </a:r>
            <a:br>
              <a:rPr lang="en-IN" dirty="0"/>
            </a:br>
            <a:endParaRPr lang="en-IN" dirty="0"/>
          </a:p>
        </p:txBody>
      </p:sp>
      <p:sp>
        <p:nvSpPr>
          <p:cNvPr id="4" name="AutoShape 2" descr="DBMS Thomas write Ru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8" name="Picture 4" descr="DBMS Thomas write R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200400"/>
            <a:ext cx="2219325"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7262" y="2044005"/>
            <a:ext cx="4572000" cy="923330"/>
          </a:xfrm>
          <a:prstGeom prst="rect">
            <a:avLst/>
          </a:prstGeom>
        </p:spPr>
        <p:txBody>
          <a:bodyPr>
            <a:spAutoFit/>
          </a:bodyPr>
          <a:lstStyle/>
          <a:p>
            <a:r>
              <a:rPr lang="en-IN" b="1" dirty="0"/>
              <a:t>Figure:</a:t>
            </a:r>
            <a:r>
              <a:rPr lang="en-IN" dirty="0"/>
              <a:t> A Conflict </a:t>
            </a:r>
            <a:r>
              <a:rPr lang="en-IN" dirty="0" err="1"/>
              <a:t>Serializable</a:t>
            </a:r>
            <a:r>
              <a:rPr lang="en-IN" dirty="0"/>
              <a:t> Schedule</a:t>
            </a:r>
          </a:p>
          <a:p>
            <a:r>
              <a:rPr lang="en-IN" dirty="0"/>
              <a:t/>
            </a:r>
            <a:br>
              <a:rPr lang="en-IN" dirty="0"/>
            </a:br>
            <a:endParaRPr lang="en-IN" dirty="0"/>
          </a:p>
        </p:txBody>
      </p:sp>
    </p:spTree>
    <p:extLst>
      <p:ext uri="{BB962C8B-B14F-4D97-AF65-F5344CB8AC3E}">
        <p14:creationId xmlns:p14="http://schemas.microsoft.com/office/powerpoint/2010/main" val="8704593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Multiple Granularity</a:t>
            </a:r>
          </a:p>
          <a:p>
            <a:r>
              <a:rPr lang="en-IN" dirty="0"/>
              <a:t>Let's start by understanding the meaning of granularity.</a:t>
            </a:r>
          </a:p>
          <a:p>
            <a:r>
              <a:rPr lang="en-IN" b="1" dirty="0"/>
              <a:t>Granularity:</a:t>
            </a:r>
            <a:r>
              <a:rPr lang="en-IN" dirty="0"/>
              <a:t> It is the size of data item allowed to lock.</a:t>
            </a:r>
          </a:p>
          <a:p>
            <a:r>
              <a:rPr lang="en-IN" dirty="0"/>
              <a:t>Multiple Granularity:</a:t>
            </a:r>
          </a:p>
          <a:p>
            <a:r>
              <a:rPr lang="en-IN" dirty="0"/>
              <a:t>It can be defined as hierarchically breaking up the database into blocks which can be locked.</a:t>
            </a:r>
          </a:p>
          <a:p>
            <a:r>
              <a:rPr lang="en-IN" dirty="0"/>
              <a:t>The Multiple Granularity protocol enhances concurrency and reduces lock overhead.</a:t>
            </a:r>
          </a:p>
          <a:p>
            <a:r>
              <a:rPr lang="en-IN" dirty="0"/>
              <a:t>It maintains the track of what to lock and how to lock.</a:t>
            </a:r>
          </a:p>
          <a:p>
            <a:r>
              <a:rPr lang="en-IN" dirty="0"/>
              <a:t>It makes easy to decide either to lock a data item or to unlock a data item. This type of hierarchy can be graphically represented as a tree.</a:t>
            </a:r>
          </a:p>
          <a:p>
            <a:r>
              <a:rPr lang="en-IN" b="1" dirty="0"/>
              <a:t>For example:</a:t>
            </a:r>
            <a:r>
              <a:rPr lang="en-IN" dirty="0"/>
              <a:t> Consider a tree which has four levels of nodes.</a:t>
            </a:r>
          </a:p>
          <a:p>
            <a:r>
              <a:rPr lang="en-IN" dirty="0"/>
              <a:t>The first level or higher level shows the entire database.</a:t>
            </a:r>
          </a:p>
          <a:p>
            <a:r>
              <a:rPr lang="en-IN" dirty="0"/>
              <a:t>The second level represents a node of type area. The higher level database consists of exactly these areas.</a:t>
            </a:r>
          </a:p>
          <a:p>
            <a:r>
              <a:rPr lang="en-IN" dirty="0"/>
              <a:t>The area consists of children nodes which are known as files. No file can be present in more than one area.</a:t>
            </a:r>
          </a:p>
          <a:p>
            <a:r>
              <a:rPr lang="en-IN" dirty="0"/>
              <a:t>Finally, each file contains child nodes known as records. The file has exactly those records that are its child nodes. No records represent in more than one file.</a:t>
            </a:r>
          </a:p>
          <a:p>
            <a:r>
              <a:rPr lang="en-IN" dirty="0"/>
              <a:t>Hence, the levels of the tree starting from the top level are as follows:</a:t>
            </a:r>
          </a:p>
          <a:p>
            <a:pPr lvl="1"/>
            <a:r>
              <a:rPr lang="en-IN" dirty="0"/>
              <a:t>Database</a:t>
            </a:r>
          </a:p>
          <a:p>
            <a:pPr lvl="1"/>
            <a:r>
              <a:rPr lang="en-IN" dirty="0"/>
              <a:t>Area</a:t>
            </a:r>
          </a:p>
          <a:p>
            <a:pPr lvl="1"/>
            <a:r>
              <a:rPr lang="en-IN" dirty="0"/>
              <a:t>File</a:t>
            </a:r>
          </a:p>
          <a:p>
            <a:pPr lvl="1"/>
            <a:r>
              <a:rPr lang="en-IN" dirty="0"/>
              <a:t>Record</a:t>
            </a:r>
          </a:p>
          <a:p>
            <a:r>
              <a:rPr lang="en-IN" dirty="0"/>
              <a:t/>
            </a:r>
            <a:br>
              <a:rPr lang="en-IN" dirty="0"/>
            </a:br>
            <a:endParaRPr lang="en-IN" dirty="0"/>
          </a:p>
        </p:txBody>
      </p:sp>
    </p:spTree>
    <p:extLst>
      <p:ext uri="{BB962C8B-B14F-4D97-AF65-F5344CB8AC3E}">
        <p14:creationId xmlns:p14="http://schemas.microsoft.com/office/powerpoint/2010/main" val="2307874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290" name="Picture 2" descr="DBMS Multiple Granula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43000"/>
            <a:ext cx="567690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8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In this example, the highest level shows the entire database. The levels below are file, record, and fields.</a:t>
            </a:r>
          </a:p>
          <a:p>
            <a:r>
              <a:rPr lang="en-IN" dirty="0"/>
              <a:t>There are three additional lock modes with multiple granularity:</a:t>
            </a:r>
          </a:p>
          <a:p>
            <a:r>
              <a:rPr lang="en-IN" dirty="0"/>
              <a:t>Intention Mode Lock</a:t>
            </a:r>
          </a:p>
          <a:p>
            <a:r>
              <a:rPr lang="en-IN" b="1" dirty="0"/>
              <a:t>Intention-shared (IS):</a:t>
            </a:r>
            <a:r>
              <a:rPr lang="en-IN" dirty="0"/>
              <a:t> It contains explicit locking at a lower level of the tree but only with shared locks.</a:t>
            </a:r>
          </a:p>
          <a:p>
            <a:r>
              <a:rPr lang="en-IN" b="1" dirty="0"/>
              <a:t>Intention-Exclusive (IX):</a:t>
            </a:r>
            <a:r>
              <a:rPr lang="en-IN" dirty="0"/>
              <a:t> It contains explicit locking at a lower level with exclusive or shared locks.</a:t>
            </a:r>
          </a:p>
          <a:p>
            <a:r>
              <a:rPr lang="en-IN" b="1" dirty="0"/>
              <a:t>Shared &amp; Intention-Exclusive (SIX):</a:t>
            </a:r>
            <a:r>
              <a:rPr lang="en-IN" dirty="0"/>
              <a:t> In this lock, the node is locked in shared mode, and some node is locked in exclusive mode by the same transaction.</a:t>
            </a:r>
          </a:p>
          <a:p>
            <a:r>
              <a:rPr lang="en-IN" b="1" dirty="0"/>
              <a:t>Compatibility Matrix with Intention Lock Modes:</a:t>
            </a:r>
            <a:r>
              <a:rPr lang="en-IN" dirty="0"/>
              <a:t> The below table describes the compatibility matrix for these lock modes:</a:t>
            </a:r>
          </a:p>
          <a:p>
            <a:r>
              <a:rPr lang="en-IN" dirty="0"/>
              <a:t/>
            </a:r>
            <a:br>
              <a:rPr lang="en-IN" dirty="0"/>
            </a:br>
            <a:endParaRPr lang="en-IN" dirty="0"/>
          </a:p>
        </p:txBody>
      </p:sp>
    </p:spTree>
    <p:extLst>
      <p:ext uri="{BB962C8B-B14F-4D97-AF65-F5344CB8AC3E}">
        <p14:creationId xmlns:p14="http://schemas.microsoft.com/office/powerpoint/2010/main" val="1548925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It uses the intention lock modes to ensure </a:t>
            </a:r>
            <a:r>
              <a:rPr lang="en-IN" dirty="0" err="1"/>
              <a:t>serializability</a:t>
            </a:r>
            <a:r>
              <a:rPr lang="en-IN" dirty="0"/>
              <a:t>. It requires that if a transaction attempts to lock a node, then that node must follow these protocols:</a:t>
            </a:r>
          </a:p>
          <a:p>
            <a:r>
              <a:rPr lang="en-IN" dirty="0"/>
              <a:t>Transaction T1 should follow the lock-compatibility matrix.</a:t>
            </a:r>
          </a:p>
          <a:p>
            <a:r>
              <a:rPr lang="en-IN" dirty="0"/>
              <a:t>Transaction T1 firstly locks the root of the tree. It can lock it in any mode.</a:t>
            </a:r>
          </a:p>
          <a:p>
            <a:r>
              <a:rPr lang="en-IN" dirty="0"/>
              <a:t>If T1 currently has the parent of the node locked in either IX or IS mode, then the transaction T1 will lock a node in S or IS mode only.</a:t>
            </a:r>
          </a:p>
          <a:p>
            <a:r>
              <a:rPr lang="en-IN" dirty="0"/>
              <a:t>If T1 currently has the parent of the node locked in either IX or SIX modes, then the transaction T1 will lock a node in X, SIX, or IX mode only.</a:t>
            </a:r>
          </a:p>
          <a:p>
            <a:r>
              <a:rPr lang="en-IN" dirty="0"/>
              <a:t>If T1 has not previously unlocked any node only, then the Transaction T1 can lock a node.</a:t>
            </a:r>
          </a:p>
          <a:p>
            <a:r>
              <a:rPr lang="en-IN" dirty="0"/>
              <a:t>If T1 currently has none of the children of the node-locked only, then Transaction T1 will unlock a node.</a:t>
            </a:r>
          </a:p>
          <a:p>
            <a:r>
              <a:rPr lang="en-IN" dirty="0"/>
              <a:t>Observe that in multiple-granularity, the locks are acquired in top-down order, and locks must be released in bottom-up order.</a:t>
            </a:r>
          </a:p>
          <a:p>
            <a:r>
              <a:rPr lang="en-IN" dirty="0"/>
              <a:t>If transaction T1 reads record R</a:t>
            </a:r>
            <a:r>
              <a:rPr lang="en-IN" baseline="-25000" dirty="0"/>
              <a:t>a9</a:t>
            </a:r>
            <a:r>
              <a:rPr lang="en-IN" dirty="0"/>
              <a:t> in file </a:t>
            </a:r>
            <a:r>
              <a:rPr lang="en-IN" dirty="0" err="1"/>
              <a:t>F</a:t>
            </a:r>
            <a:r>
              <a:rPr lang="en-IN" baseline="-25000" dirty="0" err="1"/>
              <a:t>a</a:t>
            </a:r>
            <a:r>
              <a:rPr lang="en-IN" dirty="0"/>
              <a:t>, then transaction T1 needs to lock the database, area A</a:t>
            </a:r>
            <a:r>
              <a:rPr lang="en-IN" baseline="-25000" dirty="0"/>
              <a:t>1</a:t>
            </a:r>
            <a:r>
              <a:rPr lang="en-IN" dirty="0"/>
              <a:t> and file </a:t>
            </a:r>
            <a:r>
              <a:rPr lang="en-IN" dirty="0" err="1"/>
              <a:t>F</a:t>
            </a:r>
            <a:r>
              <a:rPr lang="en-IN" baseline="-25000" dirty="0" err="1"/>
              <a:t>a</a:t>
            </a:r>
            <a:r>
              <a:rPr lang="en-IN" dirty="0"/>
              <a:t> in IX mode. Finally, it needs to lock R</a:t>
            </a:r>
            <a:r>
              <a:rPr lang="en-IN" baseline="-25000" dirty="0"/>
              <a:t>a2</a:t>
            </a:r>
            <a:r>
              <a:rPr lang="en-IN" dirty="0"/>
              <a:t> in S mode.</a:t>
            </a:r>
          </a:p>
          <a:p>
            <a:r>
              <a:rPr lang="en-IN" dirty="0"/>
              <a:t>If transaction T2 modifies record R</a:t>
            </a:r>
            <a:r>
              <a:rPr lang="en-IN" baseline="-25000" dirty="0"/>
              <a:t>a9</a:t>
            </a:r>
            <a:r>
              <a:rPr lang="en-IN" dirty="0"/>
              <a:t> in file </a:t>
            </a:r>
            <a:r>
              <a:rPr lang="en-IN" dirty="0" err="1"/>
              <a:t>F</a:t>
            </a:r>
            <a:r>
              <a:rPr lang="en-IN" baseline="-25000" dirty="0" err="1"/>
              <a:t>a</a:t>
            </a:r>
            <a:r>
              <a:rPr lang="en-IN" dirty="0"/>
              <a:t>, then it can do so after locking the database, area A</a:t>
            </a:r>
            <a:r>
              <a:rPr lang="en-IN" baseline="-25000" dirty="0"/>
              <a:t>1</a:t>
            </a:r>
            <a:r>
              <a:rPr lang="en-IN" dirty="0"/>
              <a:t> and file </a:t>
            </a:r>
            <a:r>
              <a:rPr lang="en-IN" dirty="0" err="1"/>
              <a:t>F</a:t>
            </a:r>
            <a:r>
              <a:rPr lang="en-IN" baseline="-25000" dirty="0" err="1"/>
              <a:t>a</a:t>
            </a:r>
            <a:r>
              <a:rPr lang="en-IN" dirty="0"/>
              <a:t> in IX mode. Finally, it needs to lock the R</a:t>
            </a:r>
            <a:r>
              <a:rPr lang="en-IN" baseline="-25000" dirty="0"/>
              <a:t>a9</a:t>
            </a:r>
            <a:r>
              <a:rPr lang="en-IN" dirty="0"/>
              <a:t> in X mode.</a:t>
            </a:r>
          </a:p>
          <a:p>
            <a:r>
              <a:rPr lang="en-IN" dirty="0"/>
              <a:t>If transaction T3 reads all the records in file </a:t>
            </a:r>
            <a:r>
              <a:rPr lang="en-IN" dirty="0" err="1"/>
              <a:t>F</a:t>
            </a:r>
            <a:r>
              <a:rPr lang="en-IN" baseline="-25000" dirty="0" err="1"/>
              <a:t>a</a:t>
            </a:r>
            <a:r>
              <a:rPr lang="en-IN" dirty="0"/>
              <a:t>, then transaction T3 needs to lock the database, and area A in IS mode. At last, it needs to lock </a:t>
            </a:r>
            <a:r>
              <a:rPr lang="en-IN" dirty="0" err="1"/>
              <a:t>F</a:t>
            </a:r>
            <a:r>
              <a:rPr lang="en-IN" baseline="-25000" dirty="0" err="1"/>
              <a:t>a</a:t>
            </a:r>
            <a:r>
              <a:rPr lang="en-IN" dirty="0"/>
              <a:t> in S mode.</a:t>
            </a:r>
          </a:p>
          <a:p>
            <a:r>
              <a:rPr lang="en-IN" dirty="0"/>
              <a:t>If transaction T4 reads the entire database, then T4 needs to lock the database in S mode.</a:t>
            </a:r>
          </a:p>
          <a:p>
            <a:r>
              <a:rPr lang="en-IN" dirty="0"/>
              <a:t/>
            </a:r>
            <a:br>
              <a:rPr lang="en-IN" dirty="0"/>
            </a:br>
            <a:endParaRPr lang="en-IN" dirty="0"/>
          </a:p>
        </p:txBody>
      </p:sp>
      <p:sp>
        <p:nvSpPr>
          <p:cNvPr id="4" name="AutoShape 2" descr="DBMS Multiple Granularity"/>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6" name="Picture 4" descr="DBMS Multiple Granula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617220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05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The </a:t>
            </a:r>
            <a:r>
              <a:rPr lang="en-IN" dirty="0"/>
              <a:t>Lost Update Problem</a:t>
            </a:r>
          </a:p>
        </p:txBody>
      </p:sp>
      <p:sp>
        <p:nvSpPr>
          <p:cNvPr id="3" name="Content Placeholder 2"/>
          <p:cNvSpPr>
            <a:spLocks noGrp="1"/>
          </p:cNvSpPr>
          <p:nvPr>
            <p:ph idx="1"/>
          </p:nvPr>
        </p:nvSpPr>
        <p:spPr/>
        <p:txBody>
          <a:bodyPr>
            <a:normAutofit fontScale="70000" lnSpcReduction="20000"/>
          </a:bodyPr>
          <a:lstStyle/>
          <a:p>
            <a:r>
              <a:rPr lang="en-IN" dirty="0"/>
              <a:t>The Lost Update Problem. This problem occurs when two transactions that access the same database items have their operations interleaved in a way that makes the value of some database items incorrect. </a:t>
            </a:r>
            <a:endParaRPr lang="en-IN" dirty="0" smtClean="0"/>
          </a:p>
          <a:p>
            <a:pPr lvl="1"/>
            <a:r>
              <a:rPr lang="en-IN" dirty="0" smtClean="0"/>
              <a:t>Suppose </a:t>
            </a:r>
            <a:r>
              <a:rPr lang="en-IN" dirty="0"/>
              <a:t>that transactions T1 and T2 are submitted at approximately the same time, and </a:t>
            </a:r>
            <a:endParaRPr lang="en-IN" dirty="0" smtClean="0"/>
          </a:p>
          <a:p>
            <a:pPr lvl="1"/>
            <a:r>
              <a:rPr lang="en-IN" dirty="0" smtClean="0"/>
              <a:t>suppose </a:t>
            </a:r>
            <a:r>
              <a:rPr lang="en-IN" dirty="0"/>
              <a:t>that their operations are interleaved </a:t>
            </a:r>
            <a:r>
              <a:rPr lang="en-IN" dirty="0" smtClean="0"/>
              <a:t>then </a:t>
            </a:r>
            <a:r>
              <a:rPr lang="en-IN" dirty="0"/>
              <a:t>the final value of item X is incorrect because T2 reads the value of X before T1 changes it in the database, and hence the updated value resulting from T1 is lost. </a:t>
            </a:r>
            <a:endParaRPr lang="en-IN" dirty="0" smtClean="0"/>
          </a:p>
          <a:p>
            <a:r>
              <a:rPr lang="en-IN" dirty="0" smtClean="0"/>
              <a:t>For </a:t>
            </a:r>
            <a:r>
              <a:rPr lang="en-IN" dirty="0"/>
              <a:t>example, if X = 80 at the start (originally there were 80 reservations on the flight), N = 5 (T1 transfers 5 seat reservations from the flight corresponding to X to the flight corresponding to Y), and M = 4 (T2 reserves 4 seats on X), the final result should be X = 79. However, in the interleaving of </a:t>
            </a:r>
            <a:r>
              <a:rPr lang="en-IN" dirty="0" smtClean="0"/>
              <a:t>operations, it </a:t>
            </a:r>
            <a:r>
              <a:rPr lang="en-IN" dirty="0"/>
              <a:t>is X = 84 because the update in T1 that removed the five seats from X was lost.</a:t>
            </a:r>
          </a:p>
        </p:txBody>
      </p:sp>
    </p:spTree>
    <p:extLst>
      <p:ext uri="{BB962C8B-B14F-4D97-AF65-F5344CB8AC3E}">
        <p14:creationId xmlns:p14="http://schemas.microsoft.com/office/powerpoint/2010/main" val="249857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The </a:t>
            </a:r>
            <a:r>
              <a:rPr lang="en-IN" dirty="0"/>
              <a:t>Temporary Update (or Dirty Read) Problem</a:t>
            </a:r>
          </a:p>
        </p:txBody>
      </p:sp>
      <p:sp>
        <p:nvSpPr>
          <p:cNvPr id="3" name="Content Placeholder 2"/>
          <p:cNvSpPr>
            <a:spLocks noGrp="1"/>
          </p:cNvSpPr>
          <p:nvPr>
            <p:ph idx="1"/>
          </p:nvPr>
        </p:nvSpPr>
        <p:spPr/>
        <p:txBody>
          <a:bodyPr>
            <a:normAutofit fontScale="70000" lnSpcReduction="20000"/>
          </a:bodyPr>
          <a:lstStyle/>
          <a:p>
            <a:r>
              <a:rPr lang="en-IN" dirty="0"/>
              <a:t>The Temporary Update (or Dirty Read) Problem</a:t>
            </a:r>
            <a:r>
              <a:rPr lang="en-IN" dirty="0" smtClean="0"/>
              <a:t>.</a:t>
            </a:r>
          </a:p>
          <a:p>
            <a:r>
              <a:rPr lang="en-IN" dirty="0" smtClean="0"/>
              <a:t>This </a:t>
            </a:r>
            <a:r>
              <a:rPr lang="en-IN" dirty="0"/>
              <a:t>problem occurs when one transaction updates a database item and then the transaction fails for some </a:t>
            </a:r>
            <a:r>
              <a:rPr lang="en-IN" dirty="0" smtClean="0"/>
              <a:t>reason.</a:t>
            </a:r>
          </a:p>
          <a:p>
            <a:r>
              <a:rPr lang="en-IN" dirty="0" smtClean="0"/>
              <a:t>Meanwhile</a:t>
            </a:r>
            <a:r>
              <a:rPr lang="en-IN" dirty="0"/>
              <a:t>, the updated item is accessed (read) by another transaction before it is changed back to its original value. </a:t>
            </a:r>
            <a:endParaRPr lang="en-IN" dirty="0" smtClean="0"/>
          </a:p>
          <a:p>
            <a:pPr lvl="1"/>
            <a:r>
              <a:rPr lang="en-IN" dirty="0" smtClean="0"/>
              <a:t>where </a:t>
            </a:r>
            <a:r>
              <a:rPr lang="en-IN" dirty="0"/>
              <a:t>T1 updates item X and then fails before completion, so the system must change X back to its original value. </a:t>
            </a:r>
            <a:endParaRPr lang="en-IN" dirty="0" smtClean="0"/>
          </a:p>
          <a:p>
            <a:r>
              <a:rPr lang="en-IN" dirty="0" smtClean="0"/>
              <a:t>Before </a:t>
            </a:r>
            <a:r>
              <a:rPr lang="en-IN" dirty="0"/>
              <a:t>it can do so, however, transaction T2 reads the temporary value of X, which will not be recorded permanently in the database because of the failure of T1</a:t>
            </a:r>
            <a:r>
              <a:rPr lang="en-IN" dirty="0" smtClean="0"/>
              <a:t>.</a:t>
            </a:r>
          </a:p>
          <a:p>
            <a:r>
              <a:rPr lang="en-IN" dirty="0" smtClean="0"/>
              <a:t>The </a:t>
            </a:r>
            <a:r>
              <a:rPr lang="en-IN" dirty="0"/>
              <a:t>value of item X that is read by T2 is called </a:t>
            </a:r>
            <a:r>
              <a:rPr lang="en-IN" b="1" u="sng" dirty="0"/>
              <a:t>dirty data </a:t>
            </a:r>
            <a:r>
              <a:rPr lang="en-IN" dirty="0"/>
              <a:t>because it has been created by a transaction that has not completed and committed yet; </a:t>
            </a:r>
            <a:endParaRPr lang="en-IN" dirty="0" smtClean="0"/>
          </a:p>
          <a:p>
            <a:r>
              <a:rPr lang="en-IN" u="sng" dirty="0" smtClean="0"/>
              <a:t>hence</a:t>
            </a:r>
            <a:r>
              <a:rPr lang="en-IN" u="sng" dirty="0"/>
              <a:t>, this problem is also known as the dirty read problem</a:t>
            </a:r>
          </a:p>
        </p:txBody>
      </p:sp>
    </p:spTree>
    <p:extLst>
      <p:ext uri="{BB962C8B-B14F-4D97-AF65-F5344CB8AC3E}">
        <p14:creationId xmlns:p14="http://schemas.microsoft.com/office/powerpoint/2010/main" val="150701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 The </a:t>
            </a:r>
            <a:r>
              <a:rPr lang="en-IN" dirty="0"/>
              <a:t>Incorrect Summary Problem</a:t>
            </a:r>
          </a:p>
        </p:txBody>
      </p:sp>
      <p:sp>
        <p:nvSpPr>
          <p:cNvPr id="3" name="Content Placeholder 2"/>
          <p:cNvSpPr>
            <a:spLocks noGrp="1"/>
          </p:cNvSpPr>
          <p:nvPr>
            <p:ph idx="1"/>
          </p:nvPr>
        </p:nvSpPr>
        <p:spPr/>
        <p:txBody>
          <a:bodyPr>
            <a:normAutofit fontScale="85000" lnSpcReduction="20000"/>
          </a:bodyPr>
          <a:lstStyle/>
          <a:p>
            <a:r>
              <a:rPr lang="en-IN" dirty="0" smtClean="0"/>
              <a:t>If </a:t>
            </a:r>
            <a:r>
              <a:rPr lang="en-IN" dirty="0"/>
              <a:t>one transaction is calculating an aggregate summary function on a number of database items while other transactions are updating some of these items, </a:t>
            </a:r>
            <a:endParaRPr lang="en-IN" dirty="0" smtClean="0"/>
          </a:p>
          <a:p>
            <a:r>
              <a:rPr lang="en-IN" dirty="0" smtClean="0"/>
              <a:t>the </a:t>
            </a:r>
            <a:r>
              <a:rPr lang="en-IN" dirty="0"/>
              <a:t>aggregate function may calculate some values before they are updated and others after they are updated</a:t>
            </a:r>
            <a:r>
              <a:rPr lang="en-IN" dirty="0" smtClean="0"/>
              <a:t>.</a:t>
            </a:r>
          </a:p>
          <a:p>
            <a:pPr lvl="1"/>
            <a:r>
              <a:rPr lang="en-IN" dirty="0" smtClean="0"/>
              <a:t> </a:t>
            </a:r>
            <a:r>
              <a:rPr lang="en-IN" dirty="0"/>
              <a:t>For example, suppose that a transaction T3 is calculating the total number of reservations on all the flights; meanwhile, transaction T1 is executing. If the interleaving of </a:t>
            </a:r>
            <a:r>
              <a:rPr lang="en-IN" dirty="0" smtClean="0"/>
              <a:t>operations </a:t>
            </a:r>
            <a:r>
              <a:rPr lang="en-IN" dirty="0"/>
              <a:t>occurs, the result of T3 will be off by an amount N because T3 reads the value of X after N seats have been subtracted from it but reads the value of Y before those N seats have been added to it</a:t>
            </a:r>
          </a:p>
        </p:txBody>
      </p:sp>
    </p:spTree>
    <p:extLst>
      <p:ext uri="{BB962C8B-B14F-4D97-AF65-F5344CB8AC3E}">
        <p14:creationId xmlns:p14="http://schemas.microsoft.com/office/powerpoint/2010/main" val="325626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The </a:t>
            </a:r>
            <a:r>
              <a:rPr lang="en-IN" dirty="0"/>
              <a:t>Unrepeatable Read Problem</a:t>
            </a:r>
          </a:p>
        </p:txBody>
      </p:sp>
      <p:sp>
        <p:nvSpPr>
          <p:cNvPr id="3" name="Content Placeholder 2"/>
          <p:cNvSpPr>
            <a:spLocks noGrp="1"/>
          </p:cNvSpPr>
          <p:nvPr>
            <p:ph idx="1"/>
          </p:nvPr>
        </p:nvSpPr>
        <p:spPr/>
        <p:txBody>
          <a:bodyPr>
            <a:normAutofit fontScale="77500" lnSpcReduction="20000"/>
          </a:bodyPr>
          <a:lstStyle/>
          <a:p>
            <a:r>
              <a:rPr lang="en-IN" dirty="0" smtClean="0"/>
              <a:t>Another </a:t>
            </a:r>
            <a:r>
              <a:rPr lang="en-IN" dirty="0"/>
              <a:t>problem that may occur is called </a:t>
            </a:r>
            <a:r>
              <a:rPr lang="en-IN" b="1" u="sng" dirty="0"/>
              <a:t>unrepeatable</a:t>
            </a:r>
            <a:r>
              <a:rPr lang="en-IN" dirty="0"/>
              <a:t> </a:t>
            </a:r>
            <a:r>
              <a:rPr lang="en-IN" b="1" u="sng" dirty="0"/>
              <a:t>read,</a:t>
            </a:r>
            <a:r>
              <a:rPr lang="en-IN" dirty="0"/>
              <a:t> where a transaction T reads the same item twice and the item is changed by another transaction T between the two reads</a:t>
            </a:r>
            <a:r>
              <a:rPr lang="en-IN" dirty="0" smtClean="0"/>
              <a:t>.</a:t>
            </a:r>
          </a:p>
          <a:p>
            <a:r>
              <a:rPr lang="en-IN" dirty="0" smtClean="0"/>
              <a:t>Hence</a:t>
            </a:r>
            <a:r>
              <a:rPr lang="en-IN" dirty="0"/>
              <a:t>, T receives different values for its two reads of the same item. This may occur, for example</a:t>
            </a:r>
            <a:r>
              <a:rPr lang="en-IN" dirty="0" smtClean="0"/>
              <a:t>,</a:t>
            </a:r>
          </a:p>
          <a:p>
            <a:pPr lvl="1"/>
            <a:r>
              <a:rPr lang="en-IN" dirty="0" smtClean="0"/>
              <a:t> </a:t>
            </a:r>
            <a:r>
              <a:rPr lang="en-IN" dirty="0"/>
              <a:t>if during an airline reservation transaction, a customer inquires about seat availability on several flights</a:t>
            </a:r>
            <a:r>
              <a:rPr lang="en-IN" dirty="0" smtClean="0"/>
              <a:t>.</a:t>
            </a:r>
          </a:p>
          <a:p>
            <a:r>
              <a:rPr lang="en-IN" dirty="0" smtClean="0"/>
              <a:t>When </a:t>
            </a:r>
            <a:r>
              <a:rPr lang="en-IN" dirty="0"/>
              <a:t>the customer decides on a particular flight, the transaction then reads the number of seats on that flight a second time before completing the reservation, and it may end up reading a different value for the item.</a:t>
            </a:r>
          </a:p>
        </p:txBody>
      </p:sp>
    </p:spTree>
    <p:extLst>
      <p:ext uri="{BB962C8B-B14F-4D97-AF65-F5344CB8AC3E}">
        <p14:creationId xmlns:p14="http://schemas.microsoft.com/office/powerpoint/2010/main" val="43261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Recovery Is </a:t>
            </a:r>
            <a:r>
              <a:rPr lang="en-IN" dirty="0" smtClean="0"/>
              <a:t>Needed?</a:t>
            </a:r>
            <a:endParaRPr lang="en-IN" dirty="0"/>
          </a:p>
        </p:txBody>
      </p:sp>
      <p:sp>
        <p:nvSpPr>
          <p:cNvPr id="3" name="Content Placeholder 2"/>
          <p:cNvSpPr>
            <a:spLocks noGrp="1"/>
          </p:cNvSpPr>
          <p:nvPr>
            <p:ph idx="1"/>
          </p:nvPr>
        </p:nvSpPr>
        <p:spPr/>
        <p:txBody>
          <a:bodyPr>
            <a:normAutofit fontScale="62500" lnSpcReduction="20000"/>
          </a:bodyPr>
          <a:lstStyle/>
          <a:p>
            <a:r>
              <a:rPr lang="en-IN" dirty="0"/>
              <a:t>Why Recovery Is Needed Whenever a transaction is submitted to a DBMS for execution, </a:t>
            </a:r>
            <a:endParaRPr lang="en-IN" dirty="0" smtClean="0"/>
          </a:p>
          <a:p>
            <a:r>
              <a:rPr lang="en-IN" dirty="0" smtClean="0"/>
              <a:t>the </a:t>
            </a:r>
            <a:r>
              <a:rPr lang="en-IN" dirty="0"/>
              <a:t>system is </a:t>
            </a:r>
            <a:r>
              <a:rPr lang="en-IN" dirty="0" smtClean="0"/>
              <a:t>responsible </a:t>
            </a:r>
            <a:r>
              <a:rPr lang="en-IN" dirty="0"/>
              <a:t>for making sure that either all the operations in the transaction are completed successfully and their effect is recorded permanently in the database, or that the transaction does not have any effect on the database or any other transactions. </a:t>
            </a:r>
            <a:endParaRPr lang="en-IN" dirty="0" smtClean="0"/>
          </a:p>
          <a:p>
            <a:pPr marL="914400" lvl="1" indent="-514350">
              <a:buFont typeface="+mj-lt"/>
              <a:buAutoNum type="arabicPeriod"/>
            </a:pPr>
            <a:r>
              <a:rPr lang="en-IN" dirty="0" smtClean="0"/>
              <a:t>In </a:t>
            </a:r>
            <a:r>
              <a:rPr lang="en-IN" dirty="0"/>
              <a:t>the first case, the transaction is said to be committed, </a:t>
            </a:r>
            <a:endParaRPr lang="en-IN" dirty="0" smtClean="0"/>
          </a:p>
          <a:p>
            <a:pPr marL="914400" lvl="1" indent="-514350">
              <a:buFont typeface="+mj-lt"/>
              <a:buAutoNum type="arabicPeriod"/>
            </a:pPr>
            <a:r>
              <a:rPr lang="en-IN" dirty="0" smtClean="0"/>
              <a:t>whereas </a:t>
            </a:r>
            <a:r>
              <a:rPr lang="en-IN" dirty="0"/>
              <a:t>in the second case, the transaction is aborted. </a:t>
            </a:r>
            <a:endParaRPr lang="en-IN" dirty="0" smtClean="0"/>
          </a:p>
          <a:p>
            <a:r>
              <a:rPr lang="en-IN" dirty="0" smtClean="0"/>
              <a:t>The </a:t>
            </a:r>
            <a:r>
              <a:rPr lang="en-IN" dirty="0"/>
              <a:t>DBMS must not permit some operations of a </a:t>
            </a:r>
            <a:r>
              <a:rPr lang="en-IN" dirty="0" smtClean="0"/>
              <a:t>transaction </a:t>
            </a:r>
            <a:r>
              <a:rPr lang="en-IN" dirty="0"/>
              <a:t>T to be applied to the database while other operations of T are not, because the whole transaction is a logical unit of database processing. </a:t>
            </a:r>
            <a:endParaRPr lang="en-IN" dirty="0" smtClean="0"/>
          </a:p>
          <a:p>
            <a:r>
              <a:rPr lang="en-IN" dirty="0" smtClean="0"/>
              <a:t>If </a:t>
            </a:r>
            <a:r>
              <a:rPr lang="en-IN" dirty="0"/>
              <a:t>a transaction fails after executing some of its operations but before executing all of them, the </a:t>
            </a:r>
            <a:r>
              <a:rPr lang="en-IN" dirty="0" smtClean="0"/>
              <a:t>operations </a:t>
            </a:r>
            <a:r>
              <a:rPr lang="en-IN" dirty="0"/>
              <a:t>already executed must be undone and have no lasting </a:t>
            </a:r>
            <a:r>
              <a:rPr lang="en-IN" dirty="0" smtClean="0"/>
              <a:t>effect</a:t>
            </a:r>
            <a:endParaRPr lang="en-IN" dirty="0"/>
          </a:p>
        </p:txBody>
      </p:sp>
    </p:spTree>
    <p:extLst>
      <p:ext uri="{BB962C8B-B14F-4D97-AF65-F5344CB8AC3E}">
        <p14:creationId xmlns:p14="http://schemas.microsoft.com/office/powerpoint/2010/main" val="422622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Failures.</a:t>
            </a:r>
          </a:p>
        </p:txBody>
      </p:sp>
      <p:sp>
        <p:nvSpPr>
          <p:cNvPr id="3" name="Content Placeholder 2"/>
          <p:cNvSpPr>
            <a:spLocks noGrp="1"/>
          </p:cNvSpPr>
          <p:nvPr>
            <p:ph idx="1"/>
          </p:nvPr>
        </p:nvSpPr>
        <p:spPr/>
        <p:txBody>
          <a:bodyPr>
            <a:normAutofit fontScale="55000" lnSpcReduction="20000"/>
          </a:bodyPr>
          <a:lstStyle/>
          <a:p>
            <a:r>
              <a:rPr lang="en-IN" dirty="0"/>
              <a:t>Types of Failures. Failures are generally classified as transaction, system, and media failures. There are several possible reasons for a transaction to fail in the </a:t>
            </a:r>
            <a:r>
              <a:rPr lang="en-IN" dirty="0" smtClean="0"/>
              <a:t>middle </a:t>
            </a:r>
            <a:r>
              <a:rPr lang="en-IN" dirty="0"/>
              <a:t>of execution</a:t>
            </a:r>
            <a:r>
              <a:rPr lang="en-IN" dirty="0" smtClean="0"/>
              <a:t>:</a:t>
            </a:r>
          </a:p>
          <a:p>
            <a:r>
              <a:rPr lang="en-IN" dirty="0" smtClean="0"/>
              <a:t> </a:t>
            </a:r>
            <a:r>
              <a:rPr lang="en-IN" dirty="0"/>
              <a:t>1</a:t>
            </a:r>
            <a:r>
              <a:rPr lang="en-IN" b="1" dirty="0"/>
              <a:t>. A computer failure </a:t>
            </a:r>
            <a:r>
              <a:rPr lang="en-IN" dirty="0"/>
              <a:t>(system crash). A hardware, software, or network error occurs in the computer system during transaction execution. Hardware crashes are usually media failures—for example, main memory failure. </a:t>
            </a:r>
            <a:endParaRPr lang="en-IN" dirty="0" smtClean="0"/>
          </a:p>
          <a:p>
            <a:r>
              <a:rPr lang="en-IN" dirty="0" smtClean="0"/>
              <a:t>2</a:t>
            </a:r>
            <a:r>
              <a:rPr lang="en-IN" dirty="0"/>
              <a:t>. </a:t>
            </a:r>
            <a:r>
              <a:rPr lang="en-IN" b="1" dirty="0"/>
              <a:t>A transaction or system error. </a:t>
            </a:r>
            <a:r>
              <a:rPr lang="en-IN" dirty="0"/>
              <a:t>Some operation in the transaction may cause it to fail, such as integer overflow or division by zero. Transaction failure may also occur because of erroneous parameter values or because of a logical programming </a:t>
            </a:r>
            <a:r>
              <a:rPr lang="en-IN" dirty="0" smtClean="0"/>
              <a:t>error. Additionally</a:t>
            </a:r>
            <a:r>
              <a:rPr lang="en-IN" dirty="0"/>
              <a:t>, the user may interrupt the transaction during its execution. </a:t>
            </a:r>
            <a:endParaRPr lang="en-IN" dirty="0" smtClean="0"/>
          </a:p>
          <a:p>
            <a:r>
              <a:rPr lang="en-IN" dirty="0" smtClean="0"/>
              <a:t>3</a:t>
            </a:r>
            <a:r>
              <a:rPr lang="en-IN" b="1" dirty="0"/>
              <a:t>. Local errors or exception conditions </a:t>
            </a:r>
            <a:r>
              <a:rPr lang="en-IN" dirty="0"/>
              <a:t>detected by the transaction. During transaction execution, certain conditions may occur that necessitate </a:t>
            </a:r>
            <a:r>
              <a:rPr lang="en-IN" dirty="0" err="1"/>
              <a:t>cancellation</a:t>
            </a:r>
            <a:r>
              <a:rPr lang="en-IN" dirty="0"/>
              <a:t> of the transaction. For example, data for the transaction may not be found. An exception </a:t>
            </a:r>
            <a:r>
              <a:rPr lang="en-IN" dirty="0" smtClean="0"/>
              <a:t>condition</a:t>
            </a:r>
          </a:p>
          <a:p>
            <a:r>
              <a:rPr lang="en-IN" b="1" dirty="0" smtClean="0"/>
              <a:t>4 </a:t>
            </a:r>
            <a:r>
              <a:rPr lang="en-IN" b="1" dirty="0"/>
              <a:t>such as insufficient account balance </a:t>
            </a:r>
            <a:r>
              <a:rPr lang="en-IN" dirty="0"/>
              <a:t>in a banking database, may cause a transaction, such as a fund withdrawal, to be </a:t>
            </a:r>
            <a:r>
              <a:rPr lang="en-IN" dirty="0" err="1"/>
              <a:t>canceled</a:t>
            </a:r>
            <a:r>
              <a:rPr lang="en-IN" dirty="0"/>
              <a:t>. </a:t>
            </a:r>
            <a:endParaRPr lang="en-IN" dirty="0" smtClean="0"/>
          </a:p>
          <a:p>
            <a:r>
              <a:rPr lang="en-IN" dirty="0" smtClean="0"/>
              <a:t>This </a:t>
            </a:r>
            <a:r>
              <a:rPr lang="en-IN" dirty="0"/>
              <a:t>exception could be programmed in the transaction itself, and in such a case would not be considered as a transaction failure</a:t>
            </a:r>
          </a:p>
        </p:txBody>
      </p:sp>
    </p:spTree>
    <p:extLst>
      <p:ext uri="{BB962C8B-B14F-4D97-AF65-F5344CB8AC3E}">
        <p14:creationId xmlns:p14="http://schemas.microsoft.com/office/powerpoint/2010/main" val="223377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rmAutofit fontScale="55000" lnSpcReduction="20000"/>
          </a:bodyPr>
          <a:lstStyle/>
          <a:p>
            <a:r>
              <a:rPr lang="en-IN" dirty="0"/>
              <a:t>4. </a:t>
            </a:r>
            <a:r>
              <a:rPr lang="en-IN" b="1" dirty="0"/>
              <a:t>Concurrency control enforcement</a:t>
            </a:r>
            <a:r>
              <a:rPr lang="en-IN" dirty="0"/>
              <a:t>. The concurrency control method </a:t>
            </a:r>
            <a:r>
              <a:rPr lang="en-IN" dirty="0" smtClean="0"/>
              <a:t> </a:t>
            </a:r>
            <a:r>
              <a:rPr lang="en-IN" dirty="0"/>
              <a:t>may decide to abort a transaction because it </a:t>
            </a:r>
            <a:r>
              <a:rPr lang="en-IN" dirty="0" smtClean="0"/>
              <a:t>violates  </a:t>
            </a:r>
            <a:r>
              <a:rPr lang="en-IN" dirty="0" err="1" smtClean="0"/>
              <a:t>serializability</a:t>
            </a:r>
            <a:r>
              <a:rPr lang="en-IN" dirty="0" smtClean="0"/>
              <a:t>, </a:t>
            </a:r>
            <a:r>
              <a:rPr lang="en-IN" dirty="0"/>
              <a:t>or it may </a:t>
            </a:r>
            <a:r>
              <a:rPr lang="en-IN" dirty="0" smtClean="0"/>
              <a:t>abort. </a:t>
            </a:r>
            <a:r>
              <a:rPr lang="en-IN" dirty="0"/>
              <a:t>one or more transactions to resolve a state of deadlock among several </a:t>
            </a:r>
            <a:r>
              <a:rPr lang="en-IN" dirty="0" smtClean="0"/>
              <a:t>transactions. Transactions  aborted </a:t>
            </a:r>
            <a:r>
              <a:rPr lang="en-IN" dirty="0"/>
              <a:t>because of </a:t>
            </a:r>
            <a:r>
              <a:rPr lang="en-IN" dirty="0" err="1"/>
              <a:t>serializability</a:t>
            </a:r>
            <a:r>
              <a:rPr lang="en-IN" dirty="0"/>
              <a:t> violations or deadlocks are typically restarted automatically at a later time. </a:t>
            </a:r>
            <a:endParaRPr lang="en-IN" dirty="0" smtClean="0"/>
          </a:p>
          <a:p>
            <a:r>
              <a:rPr lang="en-IN" dirty="0" smtClean="0"/>
              <a:t>5</a:t>
            </a:r>
            <a:r>
              <a:rPr lang="en-IN" dirty="0"/>
              <a:t>. </a:t>
            </a:r>
            <a:r>
              <a:rPr lang="en-IN" b="1" dirty="0"/>
              <a:t>Disk failure</a:t>
            </a:r>
            <a:r>
              <a:rPr lang="en-IN" dirty="0"/>
              <a:t>. Some disk blocks may lose their data because of a read or write malfunction or because of a disk read/write head crash. This may happen during a read or a write operation of the transaction. </a:t>
            </a:r>
            <a:endParaRPr lang="en-IN" dirty="0" smtClean="0"/>
          </a:p>
          <a:p>
            <a:r>
              <a:rPr lang="en-IN" dirty="0" smtClean="0"/>
              <a:t>6</a:t>
            </a:r>
            <a:r>
              <a:rPr lang="en-IN" dirty="0"/>
              <a:t>. </a:t>
            </a:r>
            <a:r>
              <a:rPr lang="en-IN" b="1" dirty="0"/>
              <a:t>Physical problems and catastrophes</a:t>
            </a:r>
            <a:r>
              <a:rPr lang="en-IN" dirty="0"/>
              <a:t>. This refers to an endless list of </a:t>
            </a:r>
            <a:r>
              <a:rPr lang="en-IN" dirty="0" err="1"/>
              <a:t>problems</a:t>
            </a:r>
            <a:r>
              <a:rPr lang="en-IN" dirty="0"/>
              <a:t> that includes power or air-conditioning failure, fire, theft, sabotage, overwriting disks or tapes by mistake, and mounting of a wrong tape by the operator</a:t>
            </a:r>
            <a:r>
              <a:rPr lang="en-IN" dirty="0" smtClean="0"/>
              <a:t>.</a:t>
            </a:r>
          </a:p>
          <a:p>
            <a:r>
              <a:rPr lang="en-IN" dirty="0"/>
              <a:t>Failures of types 1, 2, 3, and 4 are more common than those of types 5 or 6. Whenever a failure of type 1 through 4 occurs, the system must keep sufficient information to quickly recover from the failure. Disk failure or other catastrophic failures of type 5 or 6 do not happen frequently; if they do occur, recovery is a major task. </a:t>
            </a:r>
            <a:r>
              <a:rPr lang="en-IN" dirty="0" smtClean="0"/>
              <a:t> </a:t>
            </a:r>
            <a:r>
              <a:rPr lang="en-IN" dirty="0"/>
              <a:t>The concept of transaction is fundamental to many techniques for concurrency control and recovery from failures</a:t>
            </a:r>
          </a:p>
        </p:txBody>
      </p:sp>
    </p:spTree>
    <p:extLst>
      <p:ext uri="{BB962C8B-B14F-4D97-AF65-F5344CB8AC3E}">
        <p14:creationId xmlns:p14="http://schemas.microsoft.com/office/powerpoint/2010/main" val="246339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1 </a:t>
            </a:r>
            <a:r>
              <a:rPr lang="en-IN" sz="3600" dirty="0"/>
              <a:t>Transaction States and Additional Operations</a:t>
            </a:r>
          </a:p>
        </p:txBody>
      </p:sp>
      <p:sp>
        <p:nvSpPr>
          <p:cNvPr id="3" name="Content Placeholder 2"/>
          <p:cNvSpPr>
            <a:spLocks noGrp="1"/>
          </p:cNvSpPr>
          <p:nvPr>
            <p:ph idx="1"/>
          </p:nvPr>
        </p:nvSpPr>
        <p:spPr/>
        <p:txBody>
          <a:bodyPr>
            <a:normAutofit fontScale="62500" lnSpcReduction="20000"/>
          </a:bodyPr>
          <a:lstStyle/>
          <a:p>
            <a:r>
              <a:rPr lang="en-IN" dirty="0"/>
              <a:t>1 Transaction States and Additional Operations A transaction is an atomic unit of work that should either be completed in its entirety or not done at all. For recovery purposes, the system needs to keep track of when each transaction starts, terminates, and commits or </a:t>
            </a:r>
            <a:r>
              <a:rPr lang="en-IN" dirty="0" smtClean="0"/>
              <a:t>aborts. </a:t>
            </a:r>
          </a:p>
          <a:p>
            <a:r>
              <a:rPr lang="en-IN" dirty="0" smtClean="0"/>
              <a:t>Therefore</a:t>
            </a:r>
            <a:r>
              <a:rPr lang="en-IN" dirty="0"/>
              <a:t>, the recovery manager of the DBMS needs to keep track of the following operations: </a:t>
            </a:r>
            <a:endParaRPr lang="en-IN" dirty="0" smtClean="0"/>
          </a:p>
          <a:p>
            <a:r>
              <a:rPr lang="en-IN" dirty="0" smtClean="0"/>
              <a:t>■ </a:t>
            </a:r>
            <a:r>
              <a:rPr lang="en-IN" dirty="0"/>
              <a:t>BEGIN_TRANSACTION. This marks the beginning of transaction execution</a:t>
            </a:r>
            <a:r>
              <a:rPr lang="en-IN" dirty="0" smtClean="0"/>
              <a:t>.</a:t>
            </a:r>
          </a:p>
          <a:p>
            <a:r>
              <a:rPr lang="en-IN" dirty="0" smtClean="0"/>
              <a:t> </a:t>
            </a:r>
            <a:r>
              <a:rPr lang="en-IN" dirty="0"/>
              <a:t>■ READ or WRITE. These specify read or write operations on the database items that are executed as part of a transaction</a:t>
            </a:r>
            <a:r>
              <a:rPr lang="en-IN" dirty="0" smtClean="0"/>
              <a:t>.</a:t>
            </a:r>
          </a:p>
          <a:p>
            <a:r>
              <a:rPr lang="en-IN" dirty="0" smtClean="0"/>
              <a:t> </a:t>
            </a:r>
            <a:r>
              <a:rPr lang="en-IN" dirty="0"/>
              <a:t>■ END_TRANSACTION. This specifies that READ and WRITE transaction </a:t>
            </a:r>
            <a:r>
              <a:rPr lang="en-IN" dirty="0" err="1"/>
              <a:t>operations</a:t>
            </a:r>
            <a:r>
              <a:rPr lang="en-IN" dirty="0"/>
              <a:t> have ended and marks the end of transaction execution. </a:t>
            </a:r>
            <a:endParaRPr lang="en-IN" dirty="0" smtClean="0"/>
          </a:p>
          <a:p>
            <a:r>
              <a:rPr lang="en-IN" dirty="0" smtClean="0"/>
              <a:t>However</a:t>
            </a:r>
            <a:r>
              <a:rPr lang="en-IN" dirty="0"/>
              <a:t>, at this point it may be necessary to check whether the changes introduced by</a:t>
            </a:r>
          </a:p>
        </p:txBody>
      </p:sp>
    </p:spTree>
    <p:extLst>
      <p:ext uri="{BB962C8B-B14F-4D97-AF65-F5344CB8AC3E}">
        <p14:creationId xmlns:p14="http://schemas.microsoft.com/office/powerpoint/2010/main" val="2729892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transaction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The concept of transaction provides a mechanism for describing logical units of database processing. </a:t>
            </a:r>
            <a:endParaRPr lang="en-IN" dirty="0" smtClean="0"/>
          </a:p>
          <a:p>
            <a:r>
              <a:rPr lang="en-IN" dirty="0" smtClean="0"/>
              <a:t>Transaction </a:t>
            </a:r>
            <a:r>
              <a:rPr lang="en-IN" dirty="0"/>
              <a:t>processing systems are systems with large databases and hundreds of concurrent users executing database transactions</a:t>
            </a:r>
            <a:r>
              <a:rPr lang="en-IN" dirty="0" smtClean="0"/>
              <a:t>.</a:t>
            </a:r>
          </a:p>
          <a:p>
            <a:pPr lvl="1"/>
            <a:r>
              <a:rPr lang="en-IN" dirty="0" smtClean="0"/>
              <a:t> </a:t>
            </a:r>
            <a:r>
              <a:rPr lang="en-IN" dirty="0"/>
              <a:t>Examples of such systems include airline reservations, banking, credit card processing, online retail purchasing, stock markets, supermarket checkouts, and many other applications. </a:t>
            </a:r>
            <a:endParaRPr lang="en-IN" dirty="0" smtClean="0"/>
          </a:p>
          <a:p>
            <a:pPr lvl="1"/>
            <a:r>
              <a:rPr lang="en-IN" dirty="0" smtClean="0"/>
              <a:t>These </a:t>
            </a:r>
            <a:r>
              <a:rPr lang="en-IN" dirty="0"/>
              <a:t>systems require high availability and fast response time for hundreds of concurrent users. </a:t>
            </a:r>
            <a:endParaRPr lang="en-IN" dirty="0" smtClean="0"/>
          </a:p>
          <a:p>
            <a:pPr lvl="1"/>
            <a:endParaRPr lang="en-IN" dirty="0" smtClean="0"/>
          </a:p>
          <a:p>
            <a:pPr lvl="1"/>
            <a:r>
              <a:rPr lang="en-IN" dirty="0" smtClean="0"/>
              <a:t>A </a:t>
            </a:r>
            <a:r>
              <a:rPr lang="en-IN" dirty="0"/>
              <a:t>transaction is typically implemented by a computer program, which includes database commands such as retrievals, insertions, deletions, and updates. </a:t>
            </a:r>
          </a:p>
        </p:txBody>
      </p:sp>
    </p:spTree>
    <p:extLst>
      <p:ext uri="{BB962C8B-B14F-4D97-AF65-F5344CB8AC3E}">
        <p14:creationId xmlns:p14="http://schemas.microsoft.com/office/powerpoint/2010/main" val="274893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229600" cy="4525963"/>
          </a:xfrm>
        </p:spPr>
        <p:txBody>
          <a:bodyPr>
            <a:normAutofit fontScale="85000" lnSpcReduction="20000"/>
          </a:bodyPr>
          <a:lstStyle/>
          <a:p>
            <a:r>
              <a:rPr lang="en-IN" dirty="0"/>
              <a:t>the transaction can be permanently applied to the database (committed) or whether the transaction has to be aborted because it violates </a:t>
            </a:r>
            <a:r>
              <a:rPr lang="en-IN" dirty="0" err="1"/>
              <a:t>serializability</a:t>
            </a:r>
            <a:r>
              <a:rPr lang="en-IN" dirty="0"/>
              <a:t> </a:t>
            </a:r>
            <a:r>
              <a:rPr lang="en-IN" dirty="0" smtClean="0"/>
              <a:t> </a:t>
            </a:r>
            <a:r>
              <a:rPr lang="en-IN" dirty="0"/>
              <a:t>or for some other reason</a:t>
            </a:r>
            <a:r>
              <a:rPr lang="en-IN" dirty="0" smtClean="0"/>
              <a:t>.</a:t>
            </a:r>
          </a:p>
          <a:p>
            <a:r>
              <a:rPr lang="en-IN" dirty="0" smtClean="0"/>
              <a:t>■ </a:t>
            </a:r>
            <a:r>
              <a:rPr lang="en-IN" dirty="0"/>
              <a:t>COMMIT_TRANSACTION. This signals a successful end of the transaction so that any changes (updates) executed by the transaction can be safely committed to the database and will not be </a:t>
            </a:r>
            <a:r>
              <a:rPr lang="en-IN" dirty="0" smtClean="0"/>
              <a:t>undone</a:t>
            </a:r>
          </a:p>
          <a:p>
            <a:r>
              <a:rPr lang="en-IN" dirty="0" smtClean="0"/>
              <a:t>■ </a:t>
            </a:r>
            <a:r>
              <a:rPr lang="en-IN" dirty="0"/>
              <a:t>ROLLBACK (or ABORT). This signals that the transaction has ended </a:t>
            </a:r>
            <a:r>
              <a:rPr lang="en-IN" dirty="0" err="1"/>
              <a:t>unsuccessfully</a:t>
            </a:r>
            <a:r>
              <a:rPr lang="en-IN" dirty="0"/>
              <a:t>, so that any changes or effects that the transaction may have applied to the database must be undone</a:t>
            </a:r>
          </a:p>
        </p:txBody>
      </p:sp>
    </p:spTree>
    <p:extLst>
      <p:ext uri="{BB962C8B-B14F-4D97-AF65-F5344CB8AC3E}">
        <p14:creationId xmlns:p14="http://schemas.microsoft.com/office/powerpoint/2010/main" val="403503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rmAutofit fontScale="70000" lnSpcReduction="20000"/>
          </a:bodyPr>
          <a:lstStyle/>
          <a:p>
            <a:pPr marL="0" indent="0">
              <a:buNone/>
            </a:pPr>
            <a:endParaRPr lang="en-IN" dirty="0" smtClean="0"/>
          </a:p>
          <a:p>
            <a:r>
              <a:rPr lang="en-IN" dirty="0" smtClean="0"/>
              <a:t>A </a:t>
            </a:r>
            <a:r>
              <a:rPr lang="en-IN" dirty="0"/>
              <a:t>transaction goes into an active state immediately after it starts execution, where it can execute its READ and WRITE operations. When the transaction ends, it moves to the partially committed state. </a:t>
            </a:r>
            <a:endParaRPr lang="en-IN" dirty="0" smtClean="0"/>
          </a:p>
          <a:p>
            <a:r>
              <a:rPr lang="en-IN" dirty="0" smtClean="0"/>
              <a:t>At </a:t>
            </a:r>
            <a:r>
              <a:rPr lang="en-IN" dirty="0"/>
              <a:t>this point, some recovery protocols need to ensure that a system failure will not result in an inability to record the changes of the transaction permanently (usually by recording changes in the system </a:t>
            </a:r>
            <a:r>
              <a:rPr lang="en-IN" dirty="0" smtClean="0"/>
              <a:t>log)</a:t>
            </a:r>
          </a:p>
          <a:p>
            <a:r>
              <a:rPr lang="en-IN" dirty="0" smtClean="0"/>
              <a:t>Once </a:t>
            </a:r>
            <a:r>
              <a:rPr lang="en-IN" dirty="0"/>
              <a:t>this check is successful, the transaction is said to have reached its commit point and enters the committed </a:t>
            </a:r>
            <a:r>
              <a:rPr lang="en-IN" dirty="0" smtClean="0"/>
              <a:t>state.</a:t>
            </a:r>
          </a:p>
          <a:p>
            <a:r>
              <a:rPr lang="en-IN" dirty="0" smtClean="0"/>
              <a:t>When </a:t>
            </a:r>
            <a:r>
              <a:rPr lang="en-IN" dirty="0"/>
              <a:t>a transaction is committed, it has concluded its execution successfully and all its changes must be recorded permanently in the database, even if a system failure occurs</a:t>
            </a:r>
          </a:p>
        </p:txBody>
      </p:sp>
    </p:spTree>
    <p:extLst>
      <p:ext uri="{BB962C8B-B14F-4D97-AF65-F5344CB8AC3E}">
        <p14:creationId xmlns:p14="http://schemas.microsoft.com/office/powerpoint/2010/main" val="300686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77500" lnSpcReduction="20000"/>
          </a:bodyPr>
          <a:lstStyle/>
          <a:p>
            <a:r>
              <a:rPr lang="en-IN" dirty="0"/>
              <a:t>However, a transaction can go to the failed state if one of the checks fails or if the transaction is aborted during its active state. </a:t>
            </a:r>
            <a:endParaRPr lang="en-IN" dirty="0" smtClean="0"/>
          </a:p>
          <a:p>
            <a:r>
              <a:rPr lang="en-IN" dirty="0" smtClean="0"/>
              <a:t>The </a:t>
            </a:r>
            <a:r>
              <a:rPr lang="en-IN" dirty="0"/>
              <a:t>transaction may then have to be rolled back to undo the effect of its WRITE operations on the database. </a:t>
            </a:r>
            <a:endParaRPr lang="en-IN" dirty="0" smtClean="0"/>
          </a:p>
          <a:p>
            <a:r>
              <a:rPr lang="en-IN" dirty="0" smtClean="0"/>
              <a:t>The </a:t>
            </a:r>
            <a:r>
              <a:rPr lang="en-IN" dirty="0"/>
              <a:t>terminated state corresponds to the transaction leaving the system. The transaction information that is maintained in system tables while the transaction has been running is removed when the transaction terminates. </a:t>
            </a:r>
            <a:endParaRPr lang="en-IN" dirty="0" smtClean="0"/>
          </a:p>
          <a:p>
            <a:r>
              <a:rPr lang="en-IN" dirty="0" smtClean="0"/>
              <a:t>Failed </a:t>
            </a:r>
            <a:r>
              <a:rPr lang="en-IN" dirty="0"/>
              <a:t>or aborted transactions may be restarted later—either automatically or after being resubmitted by the user—as brand new transactions.</a:t>
            </a:r>
          </a:p>
        </p:txBody>
      </p:sp>
    </p:spTree>
    <p:extLst>
      <p:ext uri="{BB962C8B-B14F-4D97-AF65-F5344CB8AC3E}">
        <p14:creationId xmlns:p14="http://schemas.microsoft.com/office/powerpoint/2010/main" val="245264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BMS States of Transactio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9" name="Straight Arrow Connector 8"/>
          <p:cNvCxnSpPr/>
          <p:nvPr/>
        </p:nvCxnSpPr>
        <p:spPr>
          <a:xfrm>
            <a:off x="242454" y="289560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2454" y="2214634"/>
            <a:ext cx="1676400" cy="646331"/>
          </a:xfrm>
          <a:prstGeom prst="rect">
            <a:avLst/>
          </a:prstGeom>
          <a:noFill/>
        </p:spPr>
        <p:txBody>
          <a:bodyPr wrap="square" rtlCol="0">
            <a:spAutoFit/>
          </a:bodyPr>
          <a:lstStyle/>
          <a:p>
            <a:r>
              <a:rPr lang="en-IN" dirty="0" smtClean="0"/>
              <a:t>Begin Transaction</a:t>
            </a:r>
            <a:endParaRPr lang="en-IN" dirty="0"/>
          </a:p>
        </p:txBody>
      </p:sp>
      <p:sp>
        <p:nvSpPr>
          <p:cNvPr id="12" name="Oval 11"/>
          <p:cNvSpPr/>
          <p:nvPr/>
        </p:nvSpPr>
        <p:spPr>
          <a:xfrm>
            <a:off x="1801090" y="2387540"/>
            <a:ext cx="1524000" cy="1142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Active</a:t>
            </a:r>
            <a:endParaRPr lang="en-IN" dirty="0"/>
          </a:p>
        </p:txBody>
      </p:sp>
      <p:cxnSp>
        <p:nvCxnSpPr>
          <p:cNvPr id="14" name="Straight Arrow Connector 13"/>
          <p:cNvCxnSpPr>
            <a:endCxn id="15" idx="2"/>
          </p:cNvCxnSpPr>
          <p:nvPr/>
        </p:nvCxnSpPr>
        <p:spPr>
          <a:xfrm flipV="1">
            <a:off x="3124200" y="2895600"/>
            <a:ext cx="1562100" cy="63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6300" y="2324100"/>
            <a:ext cx="1752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Partially committed</a:t>
            </a:r>
            <a:endParaRPr lang="en-IN" dirty="0"/>
          </a:p>
        </p:txBody>
      </p:sp>
      <p:cxnSp>
        <p:nvCxnSpPr>
          <p:cNvPr id="17" name="Straight Arrow Connector 16"/>
          <p:cNvCxnSpPr/>
          <p:nvPr/>
        </p:nvCxnSpPr>
        <p:spPr>
          <a:xfrm>
            <a:off x="6324600" y="2854038"/>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38900" y="2438401"/>
            <a:ext cx="1104900" cy="369332"/>
          </a:xfrm>
          <a:prstGeom prst="rect">
            <a:avLst/>
          </a:prstGeom>
          <a:noFill/>
        </p:spPr>
        <p:txBody>
          <a:bodyPr wrap="square" rtlCol="0">
            <a:spAutoFit/>
          </a:bodyPr>
          <a:lstStyle/>
          <a:p>
            <a:r>
              <a:rPr lang="en-IN" dirty="0" smtClean="0"/>
              <a:t>Commit</a:t>
            </a:r>
            <a:endParaRPr lang="en-IN" dirty="0"/>
          </a:p>
        </p:txBody>
      </p:sp>
      <p:sp>
        <p:nvSpPr>
          <p:cNvPr id="19" name="Oval 18"/>
          <p:cNvSpPr/>
          <p:nvPr/>
        </p:nvSpPr>
        <p:spPr>
          <a:xfrm>
            <a:off x="7391400" y="2362200"/>
            <a:ext cx="175260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Committed</a:t>
            </a:r>
            <a:endParaRPr lang="en-IN" dirty="0"/>
          </a:p>
        </p:txBody>
      </p:sp>
      <p:sp>
        <p:nvSpPr>
          <p:cNvPr id="21" name="Oval 20"/>
          <p:cNvSpPr/>
          <p:nvPr/>
        </p:nvSpPr>
        <p:spPr>
          <a:xfrm>
            <a:off x="7162800" y="4191000"/>
            <a:ext cx="1828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Terminated</a:t>
            </a:r>
            <a:endParaRPr lang="en-IN" dirty="0"/>
          </a:p>
        </p:txBody>
      </p:sp>
      <p:cxnSp>
        <p:nvCxnSpPr>
          <p:cNvPr id="22" name="Straight Arrow Connector 21"/>
          <p:cNvCxnSpPr/>
          <p:nvPr/>
        </p:nvCxnSpPr>
        <p:spPr>
          <a:xfrm>
            <a:off x="6324600" y="4689765"/>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125691" y="3222914"/>
            <a:ext cx="1" cy="905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800600" y="42672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Failed</a:t>
            </a:r>
            <a:endParaRPr lang="en-IN" dirty="0"/>
          </a:p>
        </p:txBody>
      </p:sp>
      <p:cxnSp>
        <p:nvCxnSpPr>
          <p:cNvPr id="27" name="Straight Arrow Connector 26"/>
          <p:cNvCxnSpPr>
            <a:stCxn id="15" idx="4"/>
            <a:endCxn id="25" idx="0"/>
          </p:cNvCxnSpPr>
          <p:nvPr/>
        </p:nvCxnSpPr>
        <p:spPr>
          <a:xfrm>
            <a:off x="5562600" y="3467100"/>
            <a:ext cx="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83872" y="3581399"/>
            <a:ext cx="0" cy="1143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5" idx="2"/>
          </p:cNvCxnSpPr>
          <p:nvPr/>
        </p:nvCxnSpPr>
        <p:spPr>
          <a:xfrm>
            <a:off x="2583872" y="4724400"/>
            <a:ext cx="22167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676900" y="3670270"/>
            <a:ext cx="1066800" cy="369332"/>
          </a:xfrm>
          <a:prstGeom prst="rect">
            <a:avLst/>
          </a:prstGeom>
          <a:noFill/>
        </p:spPr>
        <p:txBody>
          <a:bodyPr wrap="square" rtlCol="0">
            <a:spAutoFit/>
          </a:bodyPr>
          <a:lstStyle/>
          <a:p>
            <a:r>
              <a:rPr lang="en-IN" dirty="0" smtClean="0"/>
              <a:t>Abort</a:t>
            </a:r>
            <a:endParaRPr lang="en-IN" dirty="0"/>
          </a:p>
        </p:txBody>
      </p:sp>
      <p:sp>
        <p:nvSpPr>
          <p:cNvPr id="41" name="Curved Down Arrow 40"/>
          <p:cNvSpPr/>
          <p:nvPr/>
        </p:nvSpPr>
        <p:spPr>
          <a:xfrm flipH="1">
            <a:off x="1918854" y="1380944"/>
            <a:ext cx="1052946" cy="914400"/>
          </a:xfrm>
          <a:prstGeom prst="curvedDownArrow">
            <a:avLst>
              <a:gd name="adj1" fmla="val 25000"/>
              <a:gd name="adj2" fmla="val 50000"/>
              <a:gd name="adj3" fmla="val 23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TextBox 41"/>
          <p:cNvSpPr txBox="1"/>
          <p:nvPr/>
        </p:nvSpPr>
        <p:spPr>
          <a:xfrm>
            <a:off x="1842654" y="713831"/>
            <a:ext cx="1482436" cy="369332"/>
          </a:xfrm>
          <a:prstGeom prst="rect">
            <a:avLst/>
          </a:prstGeom>
          <a:noFill/>
        </p:spPr>
        <p:txBody>
          <a:bodyPr wrap="square" rtlCol="0">
            <a:spAutoFit/>
          </a:bodyPr>
          <a:lstStyle/>
          <a:p>
            <a:r>
              <a:rPr lang="en-IN" dirty="0" smtClean="0"/>
              <a:t>Read , Write</a:t>
            </a:r>
            <a:endParaRPr lang="en-IN" dirty="0"/>
          </a:p>
        </p:txBody>
      </p:sp>
      <p:sp>
        <p:nvSpPr>
          <p:cNvPr id="43" name="TextBox 42"/>
          <p:cNvSpPr txBox="1"/>
          <p:nvPr/>
        </p:nvSpPr>
        <p:spPr>
          <a:xfrm>
            <a:off x="3333750" y="2134969"/>
            <a:ext cx="1257300" cy="646331"/>
          </a:xfrm>
          <a:prstGeom prst="rect">
            <a:avLst/>
          </a:prstGeom>
          <a:noFill/>
        </p:spPr>
        <p:txBody>
          <a:bodyPr wrap="square" rtlCol="0">
            <a:spAutoFit/>
          </a:bodyPr>
          <a:lstStyle/>
          <a:p>
            <a:r>
              <a:rPr lang="en-IN" dirty="0" smtClean="0"/>
              <a:t>End Transaction</a:t>
            </a:r>
            <a:endParaRPr lang="en-IN" dirty="0"/>
          </a:p>
        </p:txBody>
      </p:sp>
      <p:sp>
        <p:nvSpPr>
          <p:cNvPr id="47" name="TextBox 46"/>
          <p:cNvSpPr txBox="1"/>
          <p:nvPr/>
        </p:nvSpPr>
        <p:spPr>
          <a:xfrm>
            <a:off x="4343400" y="168275"/>
            <a:ext cx="3962400" cy="646331"/>
          </a:xfrm>
          <a:prstGeom prst="rect">
            <a:avLst/>
          </a:prstGeom>
          <a:noFill/>
        </p:spPr>
        <p:txBody>
          <a:bodyPr wrap="square" rtlCol="0">
            <a:spAutoFit/>
          </a:bodyPr>
          <a:lstStyle/>
          <a:p>
            <a:r>
              <a:rPr lang="en-IN" dirty="0">
                <a:solidFill>
                  <a:srgbClr val="7030A0"/>
                </a:solidFill>
              </a:rPr>
              <a:t>State transition diagram illustrating the states for transaction execution.</a:t>
            </a:r>
          </a:p>
        </p:txBody>
      </p:sp>
      <p:sp>
        <p:nvSpPr>
          <p:cNvPr id="50" name="Rectangle 49"/>
          <p:cNvSpPr/>
          <p:nvPr/>
        </p:nvSpPr>
        <p:spPr>
          <a:xfrm>
            <a:off x="2764967" y="3968233"/>
            <a:ext cx="718466" cy="369332"/>
          </a:xfrm>
          <a:prstGeom prst="rect">
            <a:avLst/>
          </a:prstGeom>
        </p:spPr>
        <p:txBody>
          <a:bodyPr wrap="none">
            <a:spAutoFit/>
          </a:bodyPr>
          <a:lstStyle/>
          <a:p>
            <a:r>
              <a:rPr lang="en-IN" dirty="0"/>
              <a:t>Abort</a:t>
            </a:r>
          </a:p>
        </p:txBody>
      </p:sp>
    </p:spTree>
    <p:extLst>
      <p:ext uri="{BB962C8B-B14F-4D97-AF65-F5344CB8AC3E}">
        <p14:creationId xmlns:p14="http://schemas.microsoft.com/office/powerpoint/2010/main" val="1377851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Transaction Means </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smtClean="0"/>
              <a:t>The </a:t>
            </a:r>
            <a:r>
              <a:rPr lang="en-IN" dirty="0"/>
              <a:t>transaction is a set of logically related operation. It contains a group of tasks.</a:t>
            </a:r>
          </a:p>
          <a:p>
            <a:r>
              <a:rPr lang="en-IN" dirty="0"/>
              <a:t>A transaction is an action or series of actions. It is performed by a single user to perform operations for accessing the contents of the database.</a:t>
            </a:r>
          </a:p>
          <a:p>
            <a:r>
              <a:rPr lang="en-IN" b="1" dirty="0"/>
              <a:t>Example:</a:t>
            </a:r>
            <a:r>
              <a:rPr lang="en-IN" dirty="0"/>
              <a:t> Suppose an </a:t>
            </a:r>
            <a:r>
              <a:rPr lang="en-IN" dirty="0" smtClean="0"/>
              <a:t>employee </a:t>
            </a:r>
            <a:r>
              <a:rPr lang="en-IN" dirty="0"/>
              <a:t>of bank transfers </a:t>
            </a:r>
            <a:r>
              <a:rPr lang="en-IN" dirty="0" err="1"/>
              <a:t>Rs</a:t>
            </a:r>
            <a:r>
              <a:rPr lang="en-IN" dirty="0"/>
              <a:t> 800 from X's account to Y's account. This small transaction contains several low-level tasks:</a:t>
            </a:r>
          </a:p>
          <a:p>
            <a:endParaRPr lang="en-IN" dirty="0"/>
          </a:p>
        </p:txBody>
      </p:sp>
    </p:spTree>
    <p:extLst>
      <p:ext uri="{BB962C8B-B14F-4D97-AF65-F5344CB8AC3E}">
        <p14:creationId xmlns:p14="http://schemas.microsoft.com/office/powerpoint/2010/main" val="341654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 account</a:t>
            </a:r>
            <a:endParaRPr lang="en-IN" dirty="0"/>
          </a:p>
        </p:txBody>
      </p:sp>
      <p:sp>
        <p:nvSpPr>
          <p:cNvPr id="3" name="Content Placeholder 2"/>
          <p:cNvSpPr>
            <a:spLocks noGrp="1"/>
          </p:cNvSpPr>
          <p:nvPr>
            <p:ph idx="1"/>
          </p:nvPr>
        </p:nvSpPr>
        <p:spPr/>
        <p:txBody>
          <a:bodyPr/>
          <a:lstStyle/>
          <a:p>
            <a:r>
              <a:rPr lang="en-IN" dirty="0" err="1"/>
              <a:t>Open_Account</a:t>
            </a:r>
            <a:r>
              <a:rPr lang="en-IN" dirty="0"/>
              <a:t>(X)  </a:t>
            </a:r>
          </a:p>
          <a:p>
            <a:r>
              <a:rPr lang="en-IN" dirty="0" err="1"/>
              <a:t>Old_Balance</a:t>
            </a:r>
            <a:r>
              <a:rPr lang="en-IN" dirty="0"/>
              <a:t> = </a:t>
            </a:r>
            <a:r>
              <a:rPr lang="en-IN" dirty="0" err="1"/>
              <a:t>X.balance</a:t>
            </a:r>
            <a:r>
              <a:rPr lang="en-IN" dirty="0"/>
              <a:t>  </a:t>
            </a:r>
          </a:p>
          <a:p>
            <a:r>
              <a:rPr lang="en-IN" dirty="0" err="1"/>
              <a:t>New_Balance</a:t>
            </a:r>
            <a:r>
              <a:rPr lang="en-IN" dirty="0"/>
              <a:t> = </a:t>
            </a:r>
            <a:r>
              <a:rPr lang="en-IN" dirty="0" err="1"/>
              <a:t>Old_Balance</a:t>
            </a:r>
            <a:r>
              <a:rPr lang="en-IN" dirty="0"/>
              <a:t> - 800  </a:t>
            </a:r>
          </a:p>
          <a:p>
            <a:r>
              <a:rPr lang="en-IN" dirty="0" err="1"/>
              <a:t>X.balance</a:t>
            </a:r>
            <a:r>
              <a:rPr lang="en-IN" dirty="0"/>
              <a:t> = </a:t>
            </a:r>
            <a:r>
              <a:rPr lang="en-IN" dirty="0" err="1"/>
              <a:t>New_Balance</a:t>
            </a:r>
            <a:r>
              <a:rPr lang="en-IN" dirty="0"/>
              <a:t>  </a:t>
            </a:r>
          </a:p>
          <a:p>
            <a:r>
              <a:rPr lang="en-IN" dirty="0" err="1"/>
              <a:t>Close_Account</a:t>
            </a:r>
            <a:r>
              <a:rPr lang="en-IN" dirty="0"/>
              <a:t>(X)  </a:t>
            </a:r>
          </a:p>
          <a:p>
            <a:endParaRPr lang="en-IN" dirty="0"/>
          </a:p>
        </p:txBody>
      </p:sp>
    </p:spTree>
    <p:extLst>
      <p:ext uri="{BB962C8B-B14F-4D97-AF65-F5344CB8AC3E}">
        <p14:creationId xmlns:p14="http://schemas.microsoft.com/office/powerpoint/2010/main" val="4000484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Y’s Account</a:t>
            </a:r>
            <a:endParaRPr lang="en-IN" dirty="0"/>
          </a:p>
        </p:txBody>
      </p:sp>
      <p:sp>
        <p:nvSpPr>
          <p:cNvPr id="3" name="Content Placeholder 2"/>
          <p:cNvSpPr>
            <a:spLocks noGrp="1"/>
          </p:cNvSpPr>
          <p:nvPr>
            <p:ph idx="1"/>
          </p:nvPr>
        </p:nvSpPr>
        <p:spPr/>
        <p:txBody>
          <a:bodyPr/>
          <a:lstStyle/>
          <a:p>
            <a:r>
              <a:rPr lang="en-IN" dirty="0" err="1"/>
              <a:t>Open_Account</a:t>
            </a:r>
            <a:r>
              <a:rPr lang="en-IN" dirty="0"/>
              <a:t>(Y)  </a:t>
            </a:r>
          </a:p>
          <a:p>
            <a:r>
              <a:rPr lang="en-IN" dirty="0" err="1"/>
              <a:t>Old_Balance</a:t>
            </a:r>
            <a:r>
              <a:rPr lang="en-IN" dirty="0"/>
              <a:t> = </a:t>
            </a:r>
            <a:r>
              <a:rPr lang="en-IN" dirty="0" err="1"/>
              <a:t>Y.balance</a:t>
            </a:r>
            <a:r>
              <a:rPr lang="en-IN" dirty="0"/>
              <a:t>  </a:t>
            </a:r>
          </a:p>
          <a:p>
            <a:r>
              <a:rPr lang="en-IN" dirty="0" err="1"/>
              <a:t>New_Balance</a:t>
            </a:r>
            <a:r>
              <a:rPr lang="en-IN" dirty="0"/>
              <a:t> = </a:t>
            </a:r>
            <a:r>
              <a:rPr lang="en-IN" dirty="0" err="1"/>
              <a:t>Old_Balance</a:t>
            </a:r>
            <a:r>
              <a:rPr lang="en-IN" dirty="0"/>
              <a:t> + 800  </a:t>
            </a:r>
          </a:p>
          <a:p>
            <a:r>
              <a:rPr lang="en-IN" dirty="0" err="1"/>
              <a:t>Y.balance</a:t>
            </a:r>
            <a:r>
              <a:rPr lang="en-IN" dirty="0"/>
              <a:t> = </a:t>
            </a:r>
            <a:r>
              <a:rPr lang="en-IN" dirty="0" err="1"/>
              <a:t>New_Balance</a:t>
            </a:r>
            <a:r>
              <a:rPr lang="en-IN" dirty="0"/>
              <a:t>  </a:t>
            </a:r>
          </a:p>
          <a:p>
            <a:r>
              <a:rPr lang="en-IN" dirty="0" err="1"/>
              <a:t>Close_Account</a:t>
            </a:r>
            <a:r>
              <a:rPr lang="en-IN" dirty="0"/>
              <a:t>(Y)  </a:t>
            </a:r>
          </a:p>
          <a:p>
            <a:endParaRPr lang="en-IN" dirty="0"/>
          </a:p>
        </p:txBody>
      </p:sp>
    </p:spTree>
    <p:extLst>
      <p:ext uri="{BB962C8B-B14F-4D97-AF65-F5344CB8AC3E}">
        <p14:creationId xmlns:p14="http://schemas.microsoft.com/office/powerpoint/2010/main" val="2714955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Operations of Transaction:</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smtClean="0"/>
              <a:t>Following </a:t>
            </a:r>
            <a:r>
              <a:rPr lang="en-IN" dirty="0"/>
              <a:t>are the main operations of transaction:</a:t>
            </a:r>
          </a:p>
          <a:p>
            <a:r>
              <a:rPr lang="en-IN" b="1" dirty="0"/>
              <a:t>Read(X):</a:t>
            </a:r>
            <a:r>
              <a:rPr lang="en-IN" dirty="0"/>
              <a:t> Read operation is used to read the value of X from the database and stores it in a buffer in main memory.</a:t>
            </a:r>
          </a:p>
          <a:p>
            <a:r>
              <a:rPr lang="en-IN" b="1" dirty="0"/>
              <a:t>Write(X):</a:t>
            </a:r>
            <a:r>
              <a:rPr lang="en-IN" dirty="0"/>
              <a:t> Write operation is used to write the value back to the database from the buffer.</a:t>
            </a:r>
          </a:p>
          <a:p>
            <a:r>
              <a:rPr lang="en-IN" dirty="0"/>
              <a:t>Let's take an example to debit transaction from an account which consists of following operations:</a:t>
            </a:r>
          </a:p>
          <a:p>
            <a:endParaRPr lang="en-IN" dirty="0"/>
          </a:p>
        </p:txBody>
      </p:sp>
    </p:spTree>
    <p:extLst>
      <p:ext uri="{BB962C8B-B14F-4D97-AF65-F5344CB8AC3E}">
        <p14:creationId xmlns:p14="http://schemas.microsoft.com/office/powerpoint/2010/main" val="37384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23/03/21 two </a:t>
            </a:r>
            <a:r>
              <a:rPr lang="en-IN" dirty="0" err="1" smtClean="0"/>
              <a:t>lect</a:t>
            </a:r>
            <a:r>
              <a:rPr lang="en-IN" dirty="0" smtClean="0"/>
              <a:t> </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00225"/>
            <a:ext cx="9220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61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Operations of Transaction:</a:t>
            </a:r>
          </a:p>
          <a:p>
            <a:r>
              <a:rPr lang="en-IN" dirty="0"/>
              <a:t>Following are the main operations of transaction:</a:t>
            </a:r>
          </a:p>
          <a:p>
            <a:r>
              <a:rPr lang="en-IN" b="1" dirty="0"/>
              <a:t>Read(X):</a:t>
            </a:r>
            <a:r>
              <a:rPr lang="en-IN" dirty="0"/>
              <a:t> Read operation is used to read the value of X from the database and stores it in a buffer in main memory.</a:t>
            </a:r>
          </a:p>
          <a:p>
            <a:r>
              <a:rPr lang="en-IN" b="1" dirty="0"/>
              <a:t>Write(X):</a:t>
            </a:r>
            <a:r>
              <a:rPr lang="en-IN" dirty="0"/>
              <a:t> Write operation is used to write the value back to the database from the buffer.</a:t>
            </a:r>
          </a:p>
          <a:p>
            <a:r>
              <a:rPr lang="en-IN" dirty="0"/>
              <a:t>Let's take an example to debit transaction from an account which consists of following operations:</a:t>
            </a:r>
          </a:p>
          <a:p>
            <a:r>
              <a:rPr lang="en-IN" dirty="0"/>
              <a:t>1.  R(X);  </a:t>
            </a:r>
          </a:p>
          <a:p>
            <a:r>
              <a:rPr lang="en-IN" dirty="0"/>
              <a:t>2.  X = X - 500;  </a:t>
            </a:r>
          </a:p>
          <a:p>
            <a:r>
              <a:rPr lang="en-IN" dirty="0"/>
              <a:t>3.  W(X);  </a:t>
            </a:r>
          </a:p>
          <a:p>
            <a:r>
              <a:rPr lang="en-IN" dirty="0"/>
              <a:t>Let's assume the value of X before starting of the transaction is 4000.</a:t>
            </a:r>
          </a:p>
          <a:p>
            <a:r>
              <a:rPr lang="en-IN" dirty="0"/>
              <a:t>The first operation reads X's value from database and stores it in a buffer.</a:t>
            </a:r>
          </a:p>
          <a:p>
            <a:r>
              <a:rPr lang="en-IN" dirty="0"/>
              <a:t>The second operation will decrease the value of X by 500. So buffer will contain 3500.</a:t>
            </a:r>
          </a:p>
          <a:p>
            <a:r>
              <a:rPr lang="en-IN" dirty="0"/>
              <a:t>The third operation will write the buffer's value to the database. So X's final value will be 3500.</a:t>
            </a:r>
          </a:p>
          <a:p>
            <a:endParaRPr lang="en-IN" dirty="0"/>
          </a:p>
        </p:txBody>
      </p:sp>
    </p:spTree>
    <p:extLst>
      <p:ext uri="{BB962C8B-B14F-4D97-AF65-F5344CB8AC3E}">
        <p14:creationId xmlns:p14="http://schemas.microsoft.com/office/powerpoint/2010/main" val="406152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r>
              <a:rPr lang="en-IN" b="1" dirty="0" smtClean="0"/>
              <a:t>Single-User </a:t>
            </a:r>
            <a:r>
              <a:rPr lang="en-IN" b="1" dirty="0"/>
              <a:t>versus Multiuser Systems </a:t>
            </a:r>
            <a:r>
              <a:rPr lang="en-IN" dirty="0"/>
              <a:t>One criterion for classifying a database system is according to the number of users who can use the system concurrently</a:t>
            </a:r>
            <a:r>
              <a:rPr lang="en-IN" dirty="0" smtClean="0"/>
              <a:t>.</a:t>
            </a:r>
          </a:p>
          <a:p>
            <a:r>
              <a:rPr lang="en-IN" dirty="0" smtClean="0"/>
              <a:t> </a:t>
            </a:r>
            <a:r>
              <a:rPr lang="en-IN" dirty="0"/>
              <a:t>A DBMS is single-user if at most one user at a time can use the system, and it is </a:t>
            </a:r>
            <a:r>
              <a:rPr lang="en-IN" dirty="0" smtClean="0"/>
              <a:t>multiuser if </a:t>
            </a:r>
            <a:r>
              <a:rPr lang="en-IN" dirty="0"/>
              <a:t>many users can use the </a:t>
            </a:r>
            <a:r>
              <a:rPr lang="en-IN" dirty="0" smtClean="0"/>
              <a:t>system</a:t>
            </a:r>
          </a:p>
          <a:p>
            <a:pPr lvl="1"/>
            <a:r>
              <a:rPr lang="en-IN" dirty="0" smtClean="0"/>
              <a:t>and </a:t>
            </a:r>
            <a:r>
              <a:rPr lang="en-IN" dirty="0"/>
              <a:t>hence access the database—concurrently. </a:t>
            </a:r>
            <a:endParaRPr lang="en-IN" dirty="0" smtClean="0"/>
          </a:p>
          <a:p>
            <a:pPr lvl="1"/>
            <a:r>
              <a:rPr lang="en-IN" dirty="0" smtClean="0"/>
              <a:t>Single-user </a:t>
            </a:r>
            <a:r>
              <a:rPr lang="en-IN" dirty="0"/>
              <a:t>DBMSs are mostly restricted to personal computer systems; </a:t>
            </a:r>
            <a:endParaRPr lang="en-IN" dirty="0" smtClean="0"/>
          </a:p>
          <a:p>
            <a:pPr lvl="1"/>
            <a:r>
              <a:rPr lang="en-IN" dirty="0" smtClean="0"/>
              <a:t>most </a:t>
            </a:r>
            <a:r>
              <a:rPr lang="en-IN" dirty="0"/>
              <a:t>other DBMSs are multiuser. </a:t>
            </a:r>
            <a:endParaRPr lang="en-IN" dirty="0" smtClean="0"/>
          </a:p>
          <a:p>
            <a:pPr lvl="2"/>
            <a:r>
              <a:rPr lang="en-IN" dirty="0" smtClean="0"/>
              <a:t>For </a:t>
            </a:r>
            <a:r>
              <a:rPr lang="en-IN" dirty="0"/>
              <a:t>example, an airline reservations system is used by hundreds of travel agents and reservation clerks concurrently. </a:t>
            </a:r>
            <a:endParaRPr lang="en-IN" dirty="0" smtClean="0"/>
          </a:p>
          <a:p>
            <a:pPr lvl="2"/>
            <a:r>
              <a:rPr lang="en-IN" dirty="0" smtClean="0"/>
              <a:t>Database </a:t>
            </a:r>
            <a:r>
              <a:rPr lang="en-IN" dirty="0"/>
              <a:t>systems used in banks, insurance agencies, stock exchanges, supermarkets, and many other applications are multiuser systems. </a:t>
            </a:r>
            <a:endParaRPr lang="en-IN" dirty="0" smtClean="0"/>
          </a:p>
          <a:p>
            <a:pPr lvl="2"/>
            <a:r>
              <a:rPr lang="en-IN" dirty="0" smtClean="0"/>
              <a:t>In </a:t>
            </a:r>
            <a:r>
              <a:rPr lang="en-IN" dirty="0"/>
              <a:t>these systems, hundreds or thousands of users are typically operating on the </a:t>
            </a:r>
            <a:r>
              <a:rPr lang="en-IN" dirty="0" err="1"/>
              <a:t>database</a:t>
            </a:r>
            <a:r>
              <a:rPr lang="en-IN" dirty="0"/>
              <a:t> by submitting transactions concurrently to the system. </a:t>
            </a:r>
            <a:endParaRPr lang="en-IN" dirty="0" smtClean="0"/>
          </a:p>
          <a:p>
            <a:pPr lvl="2"/>
            <a:r>
              <a:rPr lang="en-IN" dirty="0" smtClean="0"/>
              <a:t>Multiple </a:t>
            </a:r>
            <a:r>
              <a:rPr lang="en-IN" dirty="0"/>
              <a:t>users can access databases—and use computer systems—simultaneously because of the concept of multiprogramming, </a:t>
            </a:r>
            <a:endParaRPr lang="en-IN" dirty="0" smtClean="0"/>
          </a:p>
          <a:p>
            <a:pPr lvl="2"/>
            <a:r>
              <a:rPr lang="en-IN" dirty="0" smtClean="0"/>
              <a:t>which </a:t>
            </a:r>
            <a:r>
              <a:rPr lang="en-IN" dirty="0"/>
              <a:t>allows the operating system of the computer to execute multiple programs—or processes—at the same time. </a:t>
            </a:r>
            <a:endParaRPr lang="en-IN" dirty="0" smtClean="0"/>
          </a:p>
          <a:p>
            <a:pPr lvl="2"/>
            <a:r>
              <a:rPr lang="en-IN" dirty="0" smtClean="0"/>
              <a:t>A </a:t>
            </a:r>
            <a:r>
              <a:rPr lang="en-IN" dirty="0"/>
              <a:t>single central processing unit (CPU) can only execute at most one process at a time. </a:t>
            </a:r>
            <a:endParaRPr lang="en-IN" dirty="0" smtClean="0"/>
          </a:p>
          <a:p>
            <a:pPr lvl="2"/>
            <a:r>
              <a:rPr lang="en-IN" dirty="0" smtClean="0"/>
              <a:t>However</a:t>
            </a:r>
            <a:r>
              <a:rPr lang="en-IN" dirty="0"/>
              <a:t>, multiprogramming operating systems execute some commands from one process, then suspend that process and execute some commands from the next</a:t>
            </a:r>
          </a:p>
        </p:txBody>
      </p:sp>
    </p:spTree>
    <p:extLst>
      <p:ext uri="{BB962C8B-B14F-4D97-AF65-F5344CB8AC3E}">
        <p14:creationId xmlns:p14="http://schemas.microsoft.com/office/powerpoint/2010/main" val="190944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But it may be possible that because of the failure of hardware, software or power, etc. that transaction may fail before finished all the operations in the set.</a:t>
            </a:r>
          </a:p>
          <a:p>
            <a:r>
              <a:rPr lang="en-IN" b="1" dirty="0"/>
              <a:t>For example:</a:t>
            </a:r>
            <a:r>
              <a:rPr lang="en-IN" dirty="0"/>
              <a:t> If in the above transaction, the debit transaction fails after executing operation 2 then X's value will remain 4000 in the database which is not acceptable by the bank.</a:t>
            </a:r>
          </a:p>
          <a:p>
            <a:r>
              <a:rPr lang="en-IN" dirty="0"/>
              <a:t>To solve this problem, we have two important operations:</a:t>
            </a:r>
          </a:p>
          <a:p>
            <a:r>
              <a:rPr lang="en-IN" b="1" dirty="0"/>
              <a:t>Commit:</a:t>
            </a:r>
            <a:r>
              <a:rPr lang="en-IN" dirty="0"/>
              <a:t> It is used to save the work done permanently.</a:t>
            </a:r>
          </a:p>
          <a:p>
            <a:r>
              <a:rPr lang="en-IN" b="1" dirty="0"/>
              <a:t>Rollback:</a:t>
            </a:r>
            <a:r>
              <a:rPr lang="en-IN" dirty="0"/>
              <a:t> It is used to undo the work done</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614298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a:bodyPr>
          <a:lstStyle/>
          <a:p>
            <a:r>
              <a:rPr lang="en-US" dirty="0"/>
              <a:t>ACID </a:t>
            </a:r>
            <a:r>
              <a:rPr lang="en-US" dirty="0" smtClean="0"/>
              <a:t>Properties</a:t>
            </a:r>
            <a:r>
              <a:rPr lang="en-IN" dirty="0"/>
              <a:t/>
            </a:r>
            <a:br>
              <a:rPr lang="en-IN" dirty="0"/>
            </a:br>
            <a:r>
              <a:rPr lang="en-US" sz="2200" dirty="0"/>
              <a:t>A  </a:t>
            </a:r>
            <a:r>
              <a:rPr kumimoji="1" lang="en-US" sz="2200" b="1" dirty="0">
                <a:solidFill>
                  <a:srgbClr val="000099"/>
                </a:solidFill>
              </a:rPr>
              <a:t>transaction</a:t>
            </a:r>
            <a:r>
              <a:rPr lang="en-US" sz="2200" dirty="0"/>
              <a:t>  is a unit of program execution that accesses and possibly updates various data items. </a:t>
            </a:r>
            <a:r>
              <a:rPr lang="en-US" sz="2200" dirty="0" smtClean="0"/>
              <a:t/>
            </a:r>
            <a:br>
              <a:rPr lang="en-US" sz="2200" dirty="0" smtClean="0"/>
            </a:br>
            <a:r>
              <a:rPr lang="en-US" sz="2200" dirty="0" smtClean="0"/>
              <a:t>To </a:t>
            </a:r>
            <a:r>
              <a:rPr lang="en-US" sz="2200" dirty="0"/>
              <a:t>preserve the integrity of data the database system must ensure:</a:t>
            </a:r>
            <a:br>
              <a:rPr lang="en-US" sz="2200" dirty="0"/>
            </a:br>
            <a:endParaRPr lang="en-IN" sz="2200" dirty="0"/>
          </a:p>
        </p:txBody>
      </p:sp>
      <p:sp>
        <p:nvSpPr>
          <p:cNvPr id="5" name="Content Placeholder 4"/>
          <p:cNvSpPr>
            <a:spLocks noGrp="1"/>
          </p:cNvSpPr>
          <p:nvPr>
            <p:ph idx="1"/>
          </p:nvPr>
        </p:nvSpPr>
        <p:spPr>
          <a:xfrm>
            <a:off x="457200" y="2286001"/>
            <a:ext cx="8229600" cy="3352800"/>
          </a:xfrm>
        </p:spPr>
        <p:txBody>
          <a:bodyPr>
            <a:normAutofit fontScale="55000" lnSpcReduction="20000"/>
          </a:bodyPr>
          <a:lstStyle/>
          <a:p>
            <a:endParaRPr lang="en-US" b="1" dirty="0" smtClean="0">
              <a:solidFill>
                <a:srgbClr val="000099"/>
              </a:solidFill>
              <a:ea typeface="ＭＳ Ｐゴシック" pitchFamily="34" charset="-128"/>
            </a:endParaRPr>
          </a:p>
          <a:p>
            <a:r>
              <a:rPr lang="en-US" b="1" dirty="0" smtClean="0">
                <a:solidFill>
                  <a:srgbClr val="000099"/>
                </a:solidFill>
                <a:ea typeface="ＭＳ Ｐゴシック" pitchFamily="34" charset="-128"/>
              </a:rPr>
              <a:t>Atomicity</a:t>
            </a:r>
            <a:r>
              <a:rPr lang="en-US" b="1" dirty="0">
                <a:ea typeface="ＭＳ Ｐゴシック" pitchFamily="34" charset="-128"/>
              </a:rPr>
              <a:t>. </a:t>
            </a:r>
            <a:r>
              <a:rPr lang="en-US" dirty="0">
                <a:ea typeface="ＭＳ Ｐゴシック" pitchFamily="34" charset="-128"/>
              </a:rPr>
              <a:t> Either all operations of the transaction are properly reflected in the database </a:t>
            </a:r>
            <a:r>
              <a:rPr lang="en-US" dirty="0" smtClean="0">
                <a:ea typeface="ＭＳ Ｐゴシック" pitchFamily="34" charset="-128"/>
              </a:rPr>
              <a:t> or </a:t>
            </a:r>
            <a:r>
              <a:rPr lang="en-US" dirty="0">
                <a:ea typeface="ＭＳ Ｐゴシック" pitchFamily="34" charset="-128"/>
              </a:rPr>
              <a:t>none are.</a:t>
            </a:r>
          </a:p>
          <a:p>
            <a:r>
              <a:rPr lang="en-US" b="1" dirty="0">
                <a:solidFill>
                  <a:srgbClr val="000099"/>
                </a:solidFill>
                <a:ea typeface="ＭＳ Ｐゴシック" pitchFamily="34" charset="-128"/>
              </a:rPr>
              <a:t>Consistency</a:t>
            </a:r>
            <a:r>
              <a:rPr lang="en-US" b="1" dirty="0">
                <a:ea typeface="ＭＳ Ｐゴシック" pitchFamily="34" charset="-128"/>
              </a:rPr>
              <a:t>.</a:t>
            </a:r>
            <a:r>
              <a:rPr lang="en-US" dirty="0">
                <a:ea typeface="ＭＳ Ｐゴシック" pitchFamily="34" charset="-128"/>
              </a:rPr>
              <a:t>  Execution of a transaction in isolation preserves the consistency of the database.</a:t>
            </a:r>
          </a:p>
          <a:p>
            <a:r>
              <a:rPr lang="en-US" b="1" dirty="0" smtClean="0">
                <a:solidFill>
                  <a:srgbClr val="000099"/>
                </a:solidFill>
                <a:ea typeface="ＭＳ Ｐゴシック" pitchFamily="34" charset="-128"/>
              </a:rPr>
              <a:t>Isolation</a:t>
            </a:r>
            <a:r>
              <a:rPr lang="en-US" b="1" dirty="0" smtClean="0">
                <a:ea typeface="ＭＳ Ｐゴシック" pitchFamily="34" charset="-128"/>
              </a:rPr>
              <a:t>.</a:t>
            </a:r>
            <a:r>
              <a:rPr lang="en-US" dirty="0" smtClean="0">
                <a:ea typeface="ＭＳ Ｐゴシック" pitchFamily="34" charset="-128"/>
              </a:rPr>
              <a:t>  Although multiple transactions may execute concurrently, each transaction must be unaware of other concurrently executing transactions.  Intermediate transaction results must be hidden from other concurrently executed transactions.  </a:t>
            </a:r>
          </a:p>
          <a:p>
            <a:pPr lvl="1"/>
            <a:r>
              <a:rPr lang="en-US" dirty="0" smtClean="0">
                <a:ea typeface="ＭＳ Ｐゴシック" pitchFamily="34" charset="-128"/>
              </a:rPr>
              <a:t>That </a:t>
            </a:r>
            <a:r>
              <a:rPr lang="en-US" dirty="0">
                <a:ea typeface="ＭＳ Ｐゴシック" pitchFamily="34" charset="-128"/>
              </a:rPr>
              <a:t>is, for every pair of transactions </a:t>
            </a:r>
            <a:r>
              <a:rPr lang="en-US" i="1" dirty="0">
                <a:ea typeface="ＭＳ Ｐゴシック" pitchFamily="34" charset="-128"/>
              </a:rPr>
              <a:t>T</a:t>
            </a:r>
            <a:r>
              <a:rPr lang="en-US" i="1" baseline="-25000" dirty="0">
                <a:ea typeface="ＭＳ Ｐゴシック" pitchFamily="34" charset="-128"/>
              </a:rPr>
              <a:t>i</a:t>
            </a:r>
            <a:r>
              <a:rPr lang="en-US" i="1" dirty="0">
                <a:ea typeface="ＭＳ Ｐゴシック" pitchFamily="34" charset="-128"/>
              </a:rPr>
              <a:t> </a:t>
            </a:r>
            <a:r>
              <a:rPr lang="en-US" dirty="0">
                <a:ea typeface="ＭＳ Ｐゴシック" pitchFamily="34" charset="-128"/>
              </a:rPr>
              <a:t>and </a:t>
            </a:r>
            <a:r>
              <a:rPr lang="en-US" i="1" dirty="0" err="1">
                <a:ea typeface="ＭＳ Ｐゴシック" pitchFamily="34" charset="-128"/>
              </a:rPr>
              <a:t>T</a:t>
            </a:r>
            <a:r>
              <a:rPr lang="en-US" i="1" baseline="-25000" dirty="0" err="1">
                <a:ea typeface="ＭＳ Ｐゴシック" pitchFamily="34" charset="-128"/>
              </a:rPr>
              <a:t>j</a:t>
            </a:r>
            <a:r>
              <a:rPr lang="en-US" i="1" dirty="0">
                <a:ea typeface="ＭＳ Ｐゴシック" pitchFamily="34" charset="-128"/>
              </a:rPr>
              <a:t>, </a:t>
            </a:r>
            <a:r>
              <a:rPr lang="en-US" dirty="0">
                <a:ea typeface="ＭＳ Ｐゴシック" pitchFamily="34" charset="-128"/>
              </a:rPr>
              <a:t>it appears to </a:t>
            </a:r>
            <a:r>
              <a:rPr lang="en-US" i="1" dirty="0">
                <a:ea typeface="ＭＳ Ｐゴシック" pitchFamily="34" charset="-128"/>
              </a:rPr>
              <a:t>T</a:t>
            </a:r>
            <a:r>
              <a:rPr lang="en-US" i="1" baseline="-25000" dirty="0">
                <a:ea typeface="ＭＳ Ｐゴシック" pitchFamily="34" charset="-128"/>
              </a:rPr>
              <a:t>i</a:t>
            </a:r>
            <a:r>
              <a:rPr lang="en-US" i="1" dirty="0">
                <a:ea typeface="ＭＳ Ｐゴシック" pitchFamily="34" charset="-128"/>
              </a:rPr>
              <a:t> </a:t>
            </a:r>
            <a:r>
              <a:rPr lang="en-US" dirty="0">
                <a:ea typeface="ＭＳ Ｐゴシック" pitchFamily="34" charset="-128"/>
              </a:rPr>
              <a:t>that either </a:t>
            </a:r>
            <a:r>
              <a:rPr lang="en-US" i="1" dirty="0" err="1">
                <a:ea typeface="ＭＳ Ｐゴシック" pitchFamily="34" charset="-128"/>
              </a:rPr>
              <a:t>T</a:t>
            </a:r>
            <a:r>
              <a:rPr lang="en-US" i="1" baseline="-25000" dirty="0" err="1">
                <a:ea typeface="ＭＳ Ｐゴシック" pitchFamily="34" charset="-128"/>
              </a:rPr>
              <a:t>j</a:t>
            </a:r>
            <a:r>
              <a:rPr lang="en-US" i="1" dirty="0">
                <a:ea typeface="ＭＳ Ｐゴシック" pitchFamily="34" charset="-128"/>
              </a:rPr>
              <a:t>, </a:t>
            </a:r>
            <a:r>
              <a:rPr lang="en-US" dirty="0">
                <a:ea typeface="ＭＳ Ｐゴシック" pitchFamily="34" charset="-128"/>
              </a:rPr>
              <a:t>finished execution before </a:t>
            </a:r>
            <a:r>
              <a:rPr lang="en-US" i="1" dirty="0">
                <a:ea typeface="ＭＳ Ｐゴシック" pitchFamily="34" charset="-128"/>
              </a:rPr>
              <a:t>T</a:t>
            </a:r>
            <a:r>
              <a:rPr lang="en-US" i="1" baseline="-25000" dirty="0">
                <a:ea typeface="ＭＳ Ｐゴシック" pitchFamily="34" charset="-128"/>
              </a:rPr>
              <a:t>i</a:t>
            </a:r>
            <a:r>
              <a:rPr lang="en-US" dirty="0">
                <a:ea typeface="ＭＳ Ｐゴシック" pitchFamily="34" charset="-128"/>
              </a:rPr>
              <a:t> started, or </a:t>
            </a:r>
            <a:r>
              <a:rPr lang="en-US" i="1" dirty="0" err="1">
                <a:ea typeface="ＭＳ Ｐゴシック" pitchFamily="34" charset="-128"/>
              </a:rPr>
              <a:t>T</a:t>
            </a:r>
            <a:r>
              <a:rPr lang="en-US" i="1" baseline="-25000" dirty="0" err="1">
                <a:ea typeface="ＭＳ Ｐゴシック" pitchFamily="34" charset="-128"/>
              </a:rPr>
              <a:t>j</a:t>
            </a:r>
            <a:r>
              <a:rPr lang="en-US" dirty="0">
                <a:ea typeface="ＭＳ Ｐゴシック" pitchFamily="34" charset="-128"/>
              </a:rPr>
              <a:t> started execution after </a:t>
            </a:r>
            <a:r>
              <a:rPr lang="en-US" i="1" dirty="0">
                <a:ea typeface="ＭＳ Ｐゴシック" pitchFamily="34" charset="-128"/>
              </a:rPr>
              <a:t>T</a:t>
            </a:r>
            <a:r>
              <a:rPr lang="en-US" i="1" baseline="-25000" dirty="0">
                <a:ea typeface="ＭＳ Ｐゴシック" pitchFamily="34" charset="-128"/>
              </a:rPr>
              <a:t>i</a:t>
            </a:r>
            <a:r>
              <a:rPr lang="en-US" dirty="0">
                <a:ea typeface="ＭＳ Ｐゴシック" pitchFamily="34" charset="-128"/>
              </a:rPr>
              <a:t> finished.</a:t>
            </a:r>
          </a:p>
          <a:p>
            <a:r>
              <a:rPr lang="en-US" b="1" dirty="0">
                <a:solidFill>
                  <a:srgbClr val="000099"/>
                </a:solidFill>
                <a:ea typeface="ＭＳ Ｐゴシック" pitchFamily="34" charset="-128"/>
              </a:rPr>
              <a:t>Durability</a:t>
            </a:r>
            <a:r>
              <a:rPr lang="en-US" b="1" dirty="0">
                <a:ea typeface="ＭＳ Ｐゴシック" pitchFamily="34" charset="-128"/>
              </a:rPr>
              <a:t>.  </a:t>
            </a:r>
            <a:r>
              <a:rPr lang="en-US" dirty="0">
                <a:ea typeface="ＭＳ Ｐゴシック" pitchFamily="34" charset="-128"/>
              </a:rPr>
              <a:t>After a transaction completes successfully, the changes it has made to the database persist, even if there are system failures. </a:t>
            </a:r>
            <a:endParaRPr lang="en-US" i="1" dirty="0">
              <a:ea typeface="ＭＳ Ｐゴシック" pitchFamily="34" charset="-128"/>
            </a:endParaRPr>
          </a:p>
          <a:p>
            <a:endParaRPr lang="en-IN" dirty="0"/>
          </a:p>
        </p:txBody>
      </p:sp>
    </p:spTree>
    <p:extLst>
      <p:ext uri="{BB962C8B-B14F-4D97-AF65-F5344CB8AC3E}">
        <p14:creationId xmlns:p14="http://schemas.microsoft.com/office/powerpoint/2010/main" val="3206842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Concept</a:t>
            </a:r>
            <a:endParaRPr lang="en-IN" dirty="0"/>
          </a:p>
        </p:txBody>
      </p:sp>
      <p:sp>
        <p:nvSpPr>
          <p:cNvPr id="3" name="Content Placeholder 2"/>
          <p:cNvSpPr>
            <a:spLocks noGrp="1"/>
          </p:cNvSpPr>
          <p:nvPr>
            <p:ph idx="1"/>
          </p:nvPr>
        </p:nvSpPr>
        <p:spPr/>
        <p:txBody>
          <a:bodyPr>
            <a:normAutofit fontScale="85000" lnSpcReduction="20000"/>
          </a:bodyPr>
          <a:lstStyle/>
          <a:p>
            <a:r>
              <a:rPr lang="en-US" dirty="0">
                <a:ea typeface="ＭＳ Ｐゴシック" pitchFamily="34" charset="-128"/>
              </a:rPr>
              <a:t>A </a:t>
            </a:r>
            <a:r>
              <a:rPr lang="en-US" b="1" dirty="0">
                <a:solidFill>
                  <a:srgbClr val="000099"/>
                </a:solidFill>
                <a:ea typeface="ＭＳ Ｐゴシック" pitchFamily="34" charset="-128"/>
              </a:rPr>
              <a:t>transaction</a:t>
            </a:r>
            <a:r>
              <a:rPr lang="en-US" i="1" dirty="0">
                <a:ea typeface="ＭＳ Ｐゴシック" pitchFamily="34" charset="-128"/>
              </a:rPr>
              <a:t> </a:t>
            </a:r>
            <a:r>
              <a:rPr lang="en-US" dirty="0">
                <a:ea typeface="ＭＳ Ｐゴシック" pitchFamily="34" charset="-128"/>
              </a:rPr>
              <a:t>is a </a:t>
            </a:r>
            <a:r>
              <a:rPr lang="en-US" i="1" dirty="0">
                <a:ea typeface="ＭＳ Ｐゴシック" pitchFamily="34" charset="-128"/>
              </a:rPr>
              <a:t>unit </a:t>
            </a:r>
            <a:r>
              <a:rPr lang="en-US" dirty="0">
                <a:ea typeface="ＭＳ Ｐゴシック" pitchFamily="34" charset="-128"/>
              </a:rPr>
              <a:t>of program execution that accesses and  possibly updates various data items.</a:t>
            </a:r>
          </a:p>
          <a:p>
            <a:r>
              <a:rPr lang="en-US" dirty="0">
                <a:ea typeface="ＭＳ Ｐゴシック" pitchFamily="34" charset="-128"/>
              </a:rPr>
              <a:t>E.g., transaction to transfer $50 from account A to account B:</a:t>
            </a:r>
          </a:p>
          <a:p>
            <a:pPr lvl="1">
              <a:buFont typeface="Monotype Sorts" charset="2"/>
              <a:buNone/>
            </a:pPr>
            <a:r>
              <a:rPr lang="en-US" sz="1600" dirty="0">
                <a:ea typeface="ＭＳ Ｐゴシック" pitchFamily="34" charset="-128"/>
              </a:rPr>
              <a:t>1.	</a:t>
            </a:r>
            <a:r>
              <a:rPr lang="en-US" sz="1600" b="1" dirty="0">
                <a:ea typeface="ＭＳ Ｐゴシック" pitchFamily="34" charset="-128"/>
              </a:rPr>
              <a:t>read</a:t>
            </a:r>
            <a:r>
              <a:rPr lang="en-US" sz="1600" dirty="0">
                <a:ea typeface="ＭＳ Ｐゴシック" pitchFamily="34" charset="-128"/>
              </a:rPr>
              <a:t>(</a:t>
            </a:r>
            <a:r>
              <a:rPr lang="en-US" sz="1600" i="1" dirty="0">
                <a:ea typeface="ＭＳ Ｐゴシック" pitchFamily="34" charset="-128"/>
              </a:rPr>
              <a:t>A</a:t>
            </a:r>
            <a:r>
              <a:rPr lang="en-US" sz="1600" dirty="0">
                <a:ea typeface="ＭＳ Ｐゴシック" pitchFamily="34" charset="-128"/>
              </a:rPr>
              <a:t>)</a:t>
            </a:r>
          </a:p>
          <a:p>
            <a:pPr lvl="1">
              <a:buFont typeface="Monotype Sorts" charset="2"/>
              <a:buNone/>
            </a:pPr>
            <a:r>
              <a:rPr lang="en-US" sz="1600" dirty="0">
                <a:ea typeface="ＭＳ Ｐゴシック" pitchFamily="34" charset="-128"/>
              </a:rPr>
              <a:t>2.	</a:t>
            </a:r>
            <a:r>
              <a:rPr lang="en-US" sz="1600" i="1" dirty="0">
                <a:ea typeface="ＭＳ Ｐゴシック" pitchFamily="34" charset="-128"/>
              </a:rPr>
              <a:t>A</a:t>
            </a:r>
            <a:r>
              <a:rPr lang="en-US" sz="1600" dirty="0">
                <a:ea typeface="ＭＳ Ｐゴシック" pitchFamily="34" charset="-128"/>
              </a:rPr>
              <a:t> := </a:t>
            </a:r>
            <a:r>
              <a:rPr lang="en-US" sz="1600" i="1" dirty="0">
                <a:ea typeface="ＭＳ Ｐゴシック" pitchFamily="34" charset="-128"/>
              </a:rPr>
              <a:t>A – </a:t>
            </a:r>
            <a:r>
              <a:rPr lang="en-US" sz="1600" dirty="0">
                <a:ea typeface="ＭＳ Ｐゴシック" pitchFamily="34" charset="-128"/>
              </a:rPr>
              <a:t>50</a:t>
            </a:r>
          </a:p>
          <a:p>
            <a:pPr lvl="1">
              <a:buFont typeface="Monotype Sorts" charset="2"/>
              <a:buNone/>
            </a:pPr>
            <a:r>
              <a:rPr lang="en-US" sz="1600" dirty="0">
                <a:ea typeface="ＭＳ Ｐゴシック" pitchFamily="34" charset="-128"/>
              </a:rPr>
              <a:t>3.	</a:t>
            </a:r>
            <a:r>
              <a:rPr lang="en-US" sz="1600" b="1" dirty="0">
                <a:ea typeface="ＭＳ Ｐゴシック" pitchFamily="34" charset="-128"/>
              </a:rPr>
              <a:t>write</a:t>
            </a:r>
            <a:r>
              <a:rPr lang="en-US" sz="1600" dirty="0">
                <a:ea typeface="ＭＳ Ｐゴシック" pitchFamily="34" charset="-128"/>
              </a:rPr>
              <a:t>(</a:t>
            </a:r>
            <a:r>
              <a:rPr lang="en-US" sz="1600" i="1" dirty="0">
                <a:ea typeface="ＭＳ Ｐゴシック" pitchFamily="34" charset="-128"/>
              </a:rPr>
              <a:t>A</a:t>
            </a:r>
            <a:r>
              <a:rPr lang="en-US" sz="1600" dirty="0">
                <a:ea typeface="ＭＳ Ｐゴシック" pitchFamily="34" charset="-128"/>
              </a:rPr>
              <a:t>)</a:t>
            </a:r>
          </a:p>
          <a:p>
            <a:pPr lvl="1">
              <a:buFont typeface="Monotype Sorts" charset="2"/>
              <a:buNone/>
            </a:pPr>
            <a:r>
              <a:rPr lang="en-US" sz="1600" dirty="0">
                <a:ea typeface="ＭＳ Ｐゴシック" pitchFamily="34" charset="-128"/>
              </a:rPr>
              <a:t>4.	</a:t>
            </a:r>
            <a:r>
              <a:rPr lang="en-US" sz="1600" b="1" dirty="0">
                <a:ea typeface="ＭＳ Ｐゴシック" pitchFamily="34" charset="-128"/>
              </a:rPr>
              <a:t>read</a:t>
            </a:r>
            <a:r>
              <a:rPr lang="en-US" sz="1600" dirty="0">
                <a:ea typeface="ＭＳ Ｐゴシック" pitchFamily="34" charset="-128"/>
              </a:rPr>
              <a:t>(</a:t>
            </a:r>
            <a:r>
              <a:rPr lang="en-US" sz="1600" i="1" dirty="0">
                <a:ea typeface="ＭＳ Ｐゴシック" pitchFamily="34" charset="-128"/>
              </a:rPr>
              <a:t>B</a:t>
            </a:r>
            <a:r>
              <a:rPr lang="en-US" sz="1600" dirty="0">
                <a:ea typeface="ＭＳ Ｐゴシック" pitchFamily="34" charset="-128"/>
              </a:rPr>
              <a:t>)</a:t>
            </a:r>
          </a:p>
          <a:p>
            <a:pPr lvl="1">
              <a:buFont typeface="Monotype Sorts" charset="2"/>
              <a:buNone/>
            </a:pPr>
            <a:r>
              <a:rPr lang="en-US" sz="1600" dirty="0">
                <a:ea typeface="ＭＳ Ｐゴシック" pitchFamily="34" charset="-128"/>
              </a:rPr>
              <a:t>5.	</a:t>
            </a:r>
            <a:r>
              <a:rPr lang="en-US" sz="1600" i="1" dirty="0">
                <a:ea typeface="ＭＳ Ｐゴシック" pitchFamily="34" charset="-128"/>
              </a:rPr>
              <a:t>B</a:t>
            </a:r>
            <a:r>
              <a:rPr lang="en-US" sz="1600" dirty="0">
                <a:ea typeface="ＭＳ Ｐゴシック" pitchFamily="34" charset="-128"/>
              </a:rPr>
              <a:t> := </a:t>
            </a:r>
            <a:r>
              <a:rPr lang="en-US" sz="1600" i="1" dirty="0">
                <a:ea typeface="ＭＳ Ｐゴシック" pitchFamily="34" charset="-128"/>
              </a:rPr>
              <a:t>B + </a:t>
            </a:r>
            <a:r>
              <a:rPr lang="en-US" sz="1600" dirty="0">
                <a:ea typeface="ＭＳ Ｐゴシック" pitchFamily="34" charset="-128"/>
              </a:rPr>
              <a:t>50</a:t>
            </a:r>
          </a:p>
          <a:p>
            <a:pPr lvl="1">
              <a:buFont typeface="Monotype Sorts" charset="2"/>
              <a:buNone/>
            </a:pPr>
            <a:r>
              <a:rPr lang="en-US" sz="1600" dirty="0">
                <a:ea typeface="ＭＳ Ｐゴシック" pitchFamily="34" charset="-128"/>
              </a:rPr>
              <a:t>6.	</a:t>
            </a:r>
            <a:r>
              <a:rPr lang="en-US" sz="1600" b="1" dirty="0">
                <a:ea typeface="ＭＳ Ｐゴシック" pitchFamily="34" charset="-128"/>
              </a:rPr>
              <a:t>write</a:t>
            </a:r>
            <a:r>
              <a:rPr lang="en-US" sz="1600" dirty="0">
                <a:ea typeface="ＭＳ Ｐゴシック" pitchFamily="34" charset="-128"/>
              </a:rPr>
              <a:t>(</a:t>
            </a:r>
            <a:r>
              <a:rPr lang="en-US" sz="1600" i="1" dirty="0">
                <a:ea typeface="ＭＳ Ｐゴシック" pitchFamily="34" charset="-128"/>
              </a:rPr>
              <a:t>B)</a:t>
            </a:r>
            <a:endParaRPr lang="en-US" dirty="0">
              <a:ea typeface="ＭＳ Ｐゴシック" pitchFamily="34" charset="-128"/>
            </a:endParaRPr>
          </a:p>
          <a:p>
            <a:r>
              <a:rPr lang="en-US" dirty="0">
                <a:ea typeface="ＭＳ Ｐゴシック" pitchFamily="34" charset="-128"/>
              </a:rPr>
              <a:t>Two main issues to deal with:</a:t>
            </a:r>
          </a:p>
          <a:p>
            <a:pPr lvl="1"/>
            <a:r>
              <a:rPr lang="en-US" dirty="0">
                <a:ea typeface="ＭＳ Ｐゴシック" pitchFamily="34" charset="-128"/>
              </a:rPr>
              <a:t>Failures of various kinds, such as hardware failures and system crashes</a:t>
            </a:r>
          </a:p>
          <a:p>
            <a:pPr lvl="1"/>
            <a:r>
              <a:rPr lang="en-US" dirty="0">
                <a:ea typeface="ＭＳ Ｐゴシック" pitchFamily="34" charset="-128"/>
              </a:rPr>
              <a:t>Concurrent execution of multiple transactions</a:t>
            </a:r>
          </a:p>
          <a:p>
            <a:endParaRPr lang="en-IN" dirty="0"/>
          </a:p>
        </p:txBody>
      </p:sp>
    </p:spTree>
    <p:extLst>
      <p:ext uri="{BB962C8B-B14F-4D97-AF65-F5344CB8AC3E}">
        <p14:creationId xmlns:p14="http://schemas.microsoft.com/office/powerpoint/2010/main" val="658148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sz="1600" b="1" dirty="0">
                <a:solidFill>
                  <a:srgbClr val="000099"/>
                </a:solidFill>
                <a:ea typeface="ＭＳ Ｐゴシック" pitchFamily="34" charset="-128"/>
              </a:rPr>
              <a:t>Atomicity requirement</a:t>
            </a:r>
            <a:r>
              <a:rPr lang="en-US" sz="1600" dirty="0">
                <a:ea typeface="ＭＳ Ｐゴシック" pitchFamily="34" charset="-128"/>
              </a:rPr>
              <a:t> </a:t>
            </a:r>
          </a:p>
          <a:p>
            <a:pPr lvl="1"/>
            <a:r>
              <a:rPr lang="en-US" sz="1600" dirty="0">
                <a:ea typeface="ＭＳ Ｐゴシック" pitchFamily="34" charset="-128"/>
              </a:rPr>
              <a:t>If the transaction fails after step 3 and before step 6, money will be “lost” leading to an inconsistent database state</a:t>
            </a:r>
          </a:p>
          <a:p>
            <a:pPr lvl="2"/>
            <a:r>
              <a:rPr lang="en-US" sz="1600" dirty="0">
                <a:ea typeface="ＭＳ Ｐゴシック" pitchFamily="34" charset="-128"/>
              </a:rPr>
              <a:t>Failure could be due to software or hardware</a:t>
            </a:r>
          </a:p>
          <a:p>
            <a:pPr lvl="1"/>
            <a:r>
              <a:rPr lang="en-US" sz="1600" dirty="0">
                <a:ea typeface="ＭＳ Ｐゴシック" pitchFamily="34" charset="-128"/>
              </a:rPr>
              <a:t>The system should ensure that updates of a partially executed transaction are not reflected in the database</a:t>
            </a:r>
          </a:p>
          <a:p>
            <a:r>
              <a:rPr lang="en-US" sz="1600" b="1" dirty="0">
                <a:solidFill>
                  <a:srgbClr val="000099"/>
                </a:solidFill>
                <a:ea typeface="ＭＳ Ｐゴシック" pitchFamily="34" charset="-128"/>
              </a:rPr>
              <a:t>Durability requirement</a:t>
            </a:r>
            <a:r>
              <a:rPr lang="en-US" sz="1600" dirty="0">
                <a:ea typeface="ＭＳ Ｐゴシック" pitchFamily="34" charset="-128"/>
              </a:rPr>
              <a:t> — once the user has been notified that the transaction has completed (i.e., the transfer of the $50 has taken place), the updates to the database by the </a:t>
            </a:r>
            <a:r>
              <a:rPr lang="en-US" sz="1600" dirty="0" smtClean="0">
                <a:ea typeface="ＭＳ Ｐゴシック" pitchFamily="34" charset="-128"/>
              </a:rPr>
              <a:t>transaction </a:t>
            </a:r>
            <a:r>
              <a:rPr lang="en-US" sz="1600" dirty="0">
                <a:ea typeface="ＭＳ Ｐゴシック" pitchFamily="34" charset="-128"/>
              </a:rPr>
              <a:t>must persist even if there are software or hardware </a:t>
            </a:r>
            <a:r>
              <a:rPr lang="en-US" sz="1600" dirty="0" smtClean="0">
                <a:ea typeface="ＭＳ Ｐゴシック" pitchFamily="34" charset="-128"/>
              </a:rPr>
              <a:t>failures</a:t>
            </a:r>
          </a:p>
          <a:p>
            <a:r>
              <a:rPr lang="en-US" b="1" dirty="0">
                <a:solidFill>
                  <a:srgbClr val="000099"/>
                </a:solidFill>
                <a:ea typeface="ＭＳ Ｐゴシック" pitchFamily="34" charset="-128"/>
              </a:rPr>
              <a:t>Consistency requirement</a:t>
            </a:r>
            <a:r>
              <a:rPr lang="en-US" dirty="0">
                <a:ea typeface="ＭＳ Ｐゴシック" pitchFamily="34" charset="-128"/>
              </a:rPr>
              <a:t> in above example:</a:t>
            </a:r>
          </a:p>
          <a:p>
            <a:pPr lvl="1"/>
            <a:r>
              <a:rPr lang="en-US" dirty="0">
                <a:ea typeface="ＭＳ Ｐゴシック" pitchFamily="34" charset="-128"/>
              </a:rPr>
              <a:t> </a:t>
            </a:r>
            <a:r>
              <a:rPr lang="en-US" sz="1600" dirty="0">
                <a:ea typeface="ＭＳ Ｐゴシック" pitchFamily="34" charset="-128"/>
              </a:rPr>
              <a:t>The sum of A and B is unchanged by the execution of the transaction</a:t>
            </a:r>
          </a:p>
          <a:p>
            <a:r>
              <a:rPr lang="en-US" sz="1600" dirty="0">
                <a:ea typeface="ＭＳ Ｐゴシック" pitchFamily="34" charset="-128"/>
              </a:rPr>
              <a:t>In general, consistency requirements include </a:t>
            </a:r>
          </a:p>
          <a:p>
            <a:pPr lvl="2"/>
            <a:r>
              <a:rPr lang="en-US" sz="1600" dirty="0">
                <a:ea typeface="ＭＳ Ｐゴシック" pitchFamily="34" charset="-128"/>
              </a:rPr>
              <a:t>Explicitly specified integrity constraints such as primary keys and foreign keys</a:t>
            </a:r>
          </a:p>
          <a:p>
            <a:pPr lvl="2"/>
            <a:r>
              <a:rPr lang="en-US" sz="1600" dirty="0">
                <a:ea typeface="ＭＳ Ｐゴシック" pitchFamily="34" charset="-128"/>
              </a:rPr>
              <a:t>Implicit integrity constraints</a:t>
            </a:r>
          </a:p>
          <a:p>
            <a:pPr lvl="3"/>
            <a:r>
              <a:rPr lang="en-US" sz="1600" dirty="0">
                <a:ea typeface="ＭＳ Ｐゴシック" pitchFamily="34" charset="-128"/>
              </a:rPr>
              <a:t>e.g., sum of balances of all accounts, minus sum of loan amounts must equal value of cash-in-hand</a:t>
            </a:r>
          </a:p>
          <a:p>
            <a:r>
              <a:rPr lang="en-US" sz="1600" dirty="0">
                <a:ea typeface="ＭＳ Ｐゴシック" pitchFamily="34" charset="-128"/>
              </a:rPr>
              <a:t>A transaction, when starting to execute,  must see a consistent database.</a:t>
            </a:r>
          </a:p>
          <a:p>
            <a:r>
              <a:rPr lang="en-US" sz="1600" dirty="0">
                <a:ea typeface="ＭＳ Ｐゴシック" pitchFamily="34" charset="-128"/>
              </a:rPr>
              <a:t>During transaction execution the database may be temporarily inconsistent.</a:t>
            </a:r>
          </a:p>
          <a:p>
            <a:r>
              <a:rPr lang="en-US" sz="1600" dirty="0">
                <a:ea typeface="ＭＳ Ｐゴシック" pitchFamily="34" charset="-128"/>
              </a:rPr>
              <a:t>When the transaction completes successfully the database must be consistent</a:t>
            </a:r>
          </a:p>
          <a:p>
            <a:pPr lvl="1"/>
            <a:r>
              <a:rPr lang="en-US" sz="1600" dirty="0">
                <a:ea typeface="ＭＳ Ｐゴシック" pitchFamily="34" charset="-128"/>
              </a:rPr>
              <a:t>Erroneous transaction logic can lead to inconsistency</a:t>
            </a:r>
          </a:p>
          <a:p>
            <a:endParaRPr lang="en-IN" dirty="0"/>
          </a:p>
        </p:txBody>
      </p:sp>
    </p:spTree>
    <p:extLst>
      <p:ext uri="{BB962C8B-B14F-4D97-AF65-F5344CB8AC3E}">
        <p14:creationId xmlns:p14="http://schemas.microsoft.com/office/powerpoint/2010/main" val="161736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1600" b="1" dirty="0">
                <a:solidFill>
                  <a:srgbClr val="000099"/>
                </a:solidFill>
                <a:ea typeface="ＭＳ Ｐゴシック" pitchFamily="34" charset="-128"/>
              </a:rPr>
              <a:t>Isolation requirement</a:t>
            </a:r>
            <a:r>
              <a:rPr lang="en-US" sz="1600" dirty="0">
                <a:ea typeface="ＭＳ Ｐゴシック" pitchFamily="34" charset="-128"/>
              </a:rPr>
              <a:t> — if between steps 3 and 6 (of the fund transfer transaction) , another transaction </a:t>
            </a:r>
            <a:r>
              <a:rPr lang="en-US" sz="1600" b="1" dirty="0">
                <a:ea typeface="ＭＳ Ｐゴシック" pitchFamily="34" charset="-128"/>
              </a:rPr>
              <a:t>T2</a:t>
            </a:r>
            <a:r>
              <a:rPr lang="en-US" sz="1600" dirty="0">
                <a:ea typeface="ＭＳ Ｐゴシック" pitchFamily="34" charset="-128"/>
              </a:rPr>
              <a:t> is allowed to access the partially updated database, it will see an inconsistent database (the sum  </a:t>
            </a:r>
            <a:r>
              <a:rPr lang="en-US" sz="1600" i="1" dirty="0">
                <a:ea typeface="ＭＳ Ｐゴシック" pitchFamily="34" charset="-128"/>
              </a:rPr>
              <a:t>A + B</a:t>
            </a:r>
            <a:r>
              <a:rPr lang="en-US" sz="1600" dirty="0">
                <a:ea typeface="ＭＳ Ｐゴシック" pitchFamily="34" charset="-128"/>
              </a:rPr>
              <a:t> will be less than it should be).</a:t>
            </a:r>
            <a:br>
              <a:rPr lang="en-US" sz="1600" dirty="0">
                <a:ea typeface="ＭＳ Ｐゴシック" pitchFamily="34" charset="-128"/>
              </a:rPr>
            </a:br>
            <a:endParaRPr lang="en-US" sz="1600" dirty="0">
              <a:ea typeface="ＭＳ Ｐゴシック" pitchFamily="34" charset="-128"/>
            </a:endParaRPr>
          </a:p>
          <a:p>
            <a:pPr>
              <a:buFont typeface="Monotype Sorts" charset="2"/>
              <a:buNone/>
            </a:pPr>
            <a:r>
              <a:rPr lang="en-US" sz="1600" dirty="0">
                <a:ea typeface="ＭＳ Ｐゴシック" pitchFamily="34" charset="-128"/>
              </a:rPr>
              <a:t>               </a:t>
            </a:r>
            <a:r>
              <a:rPr lang="en-US" sz="1600" b="1" dirty="0">
                <a:ea typeface="ＭＳ Ｐゴシック" pitchFamily="34" charset="-128"/>
              </a:rPr>
              <a:t>T1                                        T2</a:t>
            </a:r>
          </a:p>
          <a:p>
            <a:pPr lvl="1">
              <a:buFont typeface="Monotype Sorts" charset="2"/>
              <a:buNone/>
            </a:pPr>
            <a:r>
              <a:rPr lang="en-US" sz="1400" dirty="0">
                <a:ea typeface="ＭＳ Ｐゴシック" pitchFamily="34" charset="-128"/>
              </a:rPr>
              <a:t>1.	</a:t>
            </a:r>
            <a:r>
              <a:rPr lang="en-US" sz="1400" b="1" dirty="0">
                <a:ea typeface="ＭＳ Ｐゴシック" pitchFamily="34" charset="-128"/>
              </a:rPr>
              <a:t>read</a:t>
            </a:r>
            <a:r>
              <a:rPr lang="en-US" sz="1400" dirty="0">
                <a:ea typeface="ＭＳ Ｐゴシック" pitchFamily="34" charset="-128"/>
              </a:rPr>
              <a:t>(</a:t>
            </a:r>
            <a:r>
              <a:rPr lang="en-US" sz="1400" i="1" dirty="0">
                <a:ea typeface="ＭＳ Ｐゴシック" pitchFamily="34" charset="-128"/>
              </a:rPr>
              <a:t>A</a:t>
            </a:r>
            <a:r>
              <a:rPr lang="en-US" sz="1400" dirty="0">
                <a:ea typeface="ＭＳ Ｐゴシック" pitchFamily="34" charset="-128"/>
              </a:rPr>
              <a:t>)</a:t>
            </a:r>
          </a:p>
          <a:p>
            <a:pPr lvl="1">
              <a:buFont typeface="Monotype Sorts" charset="2"/>
              <a:buNone/>
            </a:pPr>
            <a:r>
              <a:rPr lang="en-US" sz="1400" dirty="0">
                <a:ea typeface="ＭＳ Ｐゴシック" pitchFamily="34" charset="-128"/>
              </a:rPr>
              <a:t>2.	</a:t>
            </a:r>
            <a:r>
              <a:rPr lang="en-US" sz="1400" i="1" dirty="0">
                <a:ea typeface="ＭＳ Ｐゴシック" pitchFamily="34" charset="-128"/>
              </a:rPr>
              <a:t>A</a:t>
            </a:r>
            <a:r>
              <a:rPr lang="en-US" sz="1400" dirty="0">
                <a:ea typeface="ＭＳ Ｐゴシック" pitchFamily="34" charset="-128"/>
              </a:rPr>
              <a:t> := </a:t>
            </a:r>
            <a:r>
              <a:rPr lang="en-US" sz="1400" i="1" dirty="0">
                <a:ea typeface="ＭＳ Ｐゴシック" pitchFamily="34" charset="-128"/>
              </a:rPr>
              <a:t>A – </a:t>
            </a:r>
            <a:r>
              <a:rPr lang="en-US" sz="1400" dirty="0">
                <a:ea typeface="ＭＳ Ｐゴシック" pitchFamily="34" charset="-128"/>
              </a:rPr>
              <a:t>50</a:t>
            </a:r>
          </a:p>
          <a:p>
            <a:pPr lvl="1">
              <a:buFont typeface="Monotype Sorts" charset="2"/>
              <a:buNone/>
            </a:pPr>
            <a:r>
              <a:rPr lang="en-US" sz="1400" dirty="0">
                <a:ea typeface="ＭＳ Ｐゴシック" pitchFamily="34" charset="-128"/>
              </a:rPr>
              <a:t>3.	</a:t>
            </a:r>
            <a:r>
              <a:rPr lang="en-US" sz="1400" b="1" dirty="0">
                <a:ea typeface="ＭＳ Ｐゴシック" pitchFamily="34" charset="-128"/>
              </a:rPr>
              <a:t>write</a:t>
            </a:r>
            <a:r>
              <a:rPr lang="en-US" sz="1400" dirty="0">
                <a:ea typeface="ＭＳ Ｐゴシック" pitchFamily="34" charset="-128"/>
              </a:rPr>
              <a:t>(</a:t>
            </a:r>
            <a:r>
              <a:rPr lang="en-US" sz="1400" i="1" dirty="0">
                <a:ea typeface="ＭＳ Ｐゴシック" pitchFamily="34" charset="-128"/>
              </a:rPr>
              <a:t>A</a:t>
            </a:r>
            <a:r>
              <a:rPr lang="en-US" sz="1400" dirty="0">
                <a:ea typeface="ＭＳ Ｐゴシック" pitchFamily="34" charset="-128"/>
              </a:rPr>
              <a:t>)</a:t>
            </a:r>
            <a:br>
              <a:rPr lang="en-US" sz="1400" dirty="0">
                <a:ea typeface="ＭＳ Ｐゴシック" pitchFamily="34" charset="-128"/>
              </a:rPr>
            </a:br>
            <a:r>
              <a:rPr lang="en-US" sz="1400" dirty="0">
                <a:ea typeface="ＭＳ Ｐゴシック" pitchFamily="34" charset="-128"/>
              </a:rPr>
              <a:t>                                      read(A), read(B), print(A+B)</a:t>
            </a:r>
          </a:p>
          <a:p>
            <a:pPr lvl="1">
              <a:buFont typeface="Monotype Sorts" charset="2"/>
              <a:buNone/>
            </a:pPr>
            <a:r>
              <a:rPr lang="en-US" sz="1400" dirty="0">
                <a:ea typeface="ＭＳ Ｐゴシック" pitchFamily="34" charset="-128"/>
              </a:rPr>
              <a:t>4.	</a:t>
            </a:r>
            <a:r>
              <a:rPr lang="en-US" sz="1400" b="1" dirty="0">
                <a:ea typeface="ＭＳ Ｐゴシック" pitchFamily="34" charset="-128"/>
              </a:rPr>
              <a:t>read</a:t>
            </a:r>
            <a:r>
              <a:rPr lang="en-US" sz="1400" dirty="0">
                <a:ea typeface="ＭＳ Ｐゴシック" pitchFamily="34" charset="-128"/>
              </a:rPr>
              <a:t>(</a:t>
            </a:r>
            <a:r>
              <a:rPr lang="en-US" sz="1400" i="1" dirty="0">
                <a:ea typeface="ＭＳ Ｐゴシック" pitchFamily="34" charset="-128"/>
              </a:rPr>
              <a:t>B</a:t>
            </a:r>
            <a:r>
              <a:rPr lang="en-US" sz="1400" dirty="0">
                <a:ea typeface="ＭＳ Ｐゴシック" pitchFamily="34" charset="-128"/>
              </a:rPr>
              <a:t>)</a:t>
            </a:r>
          </a:p>
          <a:p>
            <a:pPr lvl="1">
              <a:buFont typeface="Monotype Sorts" charset="2"/>
              <a:buNone/>
            </a:pPr>
            <a:r>
              <a:rPr lang="en-US" sz="1400" dirty="0">
                <a:ea typeface="ＭＳ Ｐゴシック" pitchFamily="34" charset="-128"/>
              </a:rPr>
              <a:t>5.	</a:t>
            </a:r>
            <a:r>
              <a:rPr lang="en-US" sz="1400" i="1" dirty="0">
                <a:ea typeface="ＭＳ Ｐゴシック" pitchFamily="34" charset="-128"/>
              </a:rPr>
              <a:t>B</a:t>
            </a:r>
            <a:r>
              <a:rPr lang="en-US" sz="1400" dirty="0">
                <a:ea typeface="ＭＳ Ｐゴシック" pitchFamily="34" charset="-128"/>
              </a:rPr>
              <a:t> := </a:t>
            </a:r>
            <a:r>
              <a:rPr lang="en-US" sz="1400" i="1" dirty="0">
                <a:ea typeface="ＭＳ Ｐゴシック" pitchFamily="34" charset="-128"/>
              </a:rPr>
              <a:t>B + </a:t>
            </a:r>
            <a:r>
              <a:rPr lang="en-US" sz="1400" dirty="0">
                <a:ea typeface="ＭＳ Ｐゴシック" pitchFamily="34" charset="-128"/>
              </a:rPr>
              <a:t>50</a:t>
            </a:r>
          </a:p>
          <a:p>
            <a:pPr lvl="1">
              <a:buFont typeface="Monotype Sorts" charset="2"/>
              <a:buNone/>
            </a:pPr>
            <a:r>
              <a:rPr lang="en-US" sz="1400" dirty="0">
                <a:ea typeface="ＭＳ Ｐゴシック" pitchFamily="34" charset="-128"/>
              </a:rPr>
              <a:t>6.	</a:t>
            </a:r>
            <a:r>
              <a:rPr lang="en-US" sz="1400" b="1" dirty="0">
                <a:ea typeface="ＭＳ Ｐゴシック" pitchFamily="34" charset="-128"/>
              </a:rPr>
              <a:t>write</a:t>
            </a:r>
            <a:r>
              <a:rPr lang="en-US" sz="1400" dirty="0">
                <a:ea typeface="ＭＳ Ｐゴシック" pitchFamily="34" charset="-128"/>
              </a:rPr>
              <a:t>(</a:t>
            </a:r>
            <a:r>
              <a:rPr lang="en-US" sz="1400" i="1" dirty="0">
                <a:ea typeface="ＭＳ Ｐゴシック" pitchFamily="34" charset="-128"/>
              </a:rPr>
              <a:t>B</a:t>
            </a:r>
            <a:endParaRPr lang="en-US" sz="1600" dirty="0">
              <a:ea typeface="ＭＳ Ｐゴシック" pitchFamily="34" charset="-128"/>
            </a:endParaRPr>
          </a:p>
          <a:p>
            <a:r>
              <a:rPr lang="en-US" sz="1600" dirty="0">
                <a:ea typeface="ＭＳ Ｐゴシック" pitchFamily="34" charset="-128"/>
              </a:rPr>
              <a:t>Isolation can be ensured trivially by running transactions </a:t>
            </a:r>
            <a:r>
              <a:rPr lang="en-US" sz="1600" b="1" dirty="0">
                <a:solidFill>
                  <a:srgbClr val="000099"/>
                </a:solidFill>
                <a:ea typeface="ＭＳ Ｐゴシック" pitchFamily="34" charset="-128"/>
              </a:rPr>
              <a:t>serially</a:t>
            </a:r>
          </a:p>
          <a:p>
            <a:pPr lvl="1"/>
            <a:r>
              <a:rPr lang="en-US" sz="1600" dirty="0">
                <a:ea typeface="ＭＳ Ｐゴシック" pitchFamily="34" charset="-128"/>
              </a:rPr>
              <a:t> That is, one after the other.   </a:t>
            </a:r>
          </a:p>
          <a:p>
            <a:r>
              <a:rPr lang="en-US" sz="1600" dirty="0">
                <a:ea typeface="ＭＳ Ｐゴシック" pitchFamily="34" charset="-128"/>
              </a:rPr>
              <a:t>However, executing multiple transactions concurrently has significant benefits, as we will see later.</a:t>
            </a:r>
          </a:p>
          <a:p>
            <a:endParaRPr lang="en-IN" dirty="0"/>
          </a:p>
        </p:txBody>
      </p:sp>
    </p:spTree>
    <p:extLst>
      <p:ext uri="{BB962C8B-B14F-4D97-AF65-F5344CB8AC3E}">
        <p14:creationId xmlns:p14="http://schemas.microsoft.com/office/powerpoint/2010/main" val="2805800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a typeface="+mj-ea"/>
              </a:rPr>
              <a:t>Transaction State</a:t>
            </a:r>
          </a:p>
        </p:txBody>
      </p:sp>
      <p:sp>
        <p:nvSpPr>
          <p:cNvPr id="10243" name="Rectangle 3"/>
          <p:cNvSpPr>
            <a:spLocks noGrp="1" noChangeArrowheads="1"/>
          </p:cNvSpPr>
          <p:nvPr>
            <p:ph type="body" idx="1"/>
          </p:nvPr>
        </p:nvSpPr>
        <p:spPr>
          <a:xfrm>
            <a:off x="914400" y="1106488"/>
            <a:ext cx="7493000" cy="5072062"/>
          </a:xfrm>
        </p:spPr>
        <p:txBody>
          <a:bodyPr>
            <a:normAutofit fontScale="77500" lnSpcReduction="20000"/>
          </a:bodyPr>
          <a:lstStyle/>
          <a:p>
            <a:r>
              <a:rPr lang="en-US" b="1" smtClean="0">
                <a:solidFill>
                  <a:srgbClr val="000099"/>
                </a:solidFill>
                <a:ea typeface="ＭＳ Ｐゴシック" pitchFamily="34" charset="-128"/>
              </a:rPr>
              <a:t>Active</a:t>
            </a:r>
            <a:r>
              <a:rPr lang="en-US" b="1" smtClean="0">
                <a:solidFill>
                  <a:schemeClr val="tx2"/>
                </a:solidFill>
                <a:ea typeface="ＭＳ Ｐゴシック" pitchFamily="34" charset="-128"/>
              </a:rPr>
              <a:t> </a:t>
            </a:r>
            <a:r>
              <a:rPr lang="en-US" smtClean="0">
                <a:ea typeface="ＭＳ Ｐゴシック" pitchFamily="34" charset="-128"/>
              </a:rPr>
              <a:t>–</a:t>
            </a:r>
            <a:r>
              <a:rPr lang="en-US" b="1" smtClean="0">
                <a:solidFill>
                  <a:schemeClr val="tx2"/>
                </a:solidFill>
                <a:ea typeface="ＭＳ Ｐゴシック" pitchFamily="34" charset="-128"/>
              </a:rPr>
              <a:t> </a:t>
            </a:r>
            <a:r>
              <a:rPr lang="en-US" smtClean="0">
                <a:ea typeface="ＭＳ Ｐゴシック" pitchFamily="34" charset="-128"/>
              </a:rPr>
              <a:t>the initial state; the transaction stays in this state while it is executing</a:t>
            </a:r>
          </a:p>
          <a:p>
            <a:r>
              <a:rPr lang="en-US" b="1" smtClean="0">
                <a:solidFill>
                  <a:srgbClr val="000099"/>
                </a:solidFill>
                <a:ea typeface="ＭＳ Ｐゴシック" pitchFamily="34" charset="-128"/>
              </a:rPr>
              <a:t>Partially committed</a:t>
            </a:r>
            <a:r>
              <a:rPr lang="en-US" b="1" smtClean="0">
                <a:solidFill>
                  <a:schemeClr val="tx2"/>
                </a:solidFill>
                <a:ea typeface="ＭＳ Ｐゴシック" pitchFamily="34" charset="-128"/>
              </a:rPr>
              <a:t> </a:t>
            </a:r>
            <a:r>
              <a:rPr lang="en-US" smtClean="0">
                <a:ea typeface="ＭＳ Ｐゴシック" pitchFamily="34" charset="-128"/>
              </a:rPr>
              <a:t>–</a:t>
            </a:r>
            <a:r>
              <a:rPr lang="en-US" b="1" smtClean="0">
                <a:solidFill>
                  <a:schemeClr val="tx2"/>
                </a:solidFill>
                <a:ea typeface="ＭＳ Ｐゴシック" pitchFamily="34" charset="-128"/>
              </a:rPr>
              <a:t> </a:t>
            </a:r>
            <a:r>
              <a:rPr lang="en-US" smtClean="0">
                <a:ea typeface="ＭＳ Ｐゴシック" pitchFamily="34" charset="-128"/>
              </a:rPr>
              <a:t>after the final statement has been executed.</a:t>
            </a:r>
          </a:p>
          <a:p>
            <a:r>
              <a:rPr lang="en-US" b="1" smtClean="0">
                <a:solidFill>
                  <a:srgbClr val="000099"/>
                </a:solidFill>
                <a:ea typeface="ＭＳ Ｐゴシック" pitchFamily="34" charset="-128"/>
              </a:rPr>
              <a:t>Failed</a:t>
            </a:r>
            <a:r>
              <a:rPr lang="en-US" b="1" smtClean="0">
                <a:solidFill>
                  <a:schemeClr val="tx2"/>
                </a:solidFill>
                <a:ea typeface="ＭＳ Ｐゴシック" pitchFamily="34" charset="-128"/>
              </a:rPr>
              <a:t> </a:t>
            </a:r>
            <a:r>
              <a:rPr lang="en-US" sz="1600" b="1" smtClean="0">
                <a:ea typeface="ＭＳ Ｐゴシック" pitchFamily="34" charset="-128"/>
              </a:rPr>
              <a:t>-- </a:t>
            </a:r>
            <a:r>
              <a:rPr lang="en-US" smtClean="0">
                <a:ea typeface="ＭＳ Ｐゴシック" pitchFamily="34" charset="-128"/>
              </a:rPr>
              <a:t>after the discovery that normal execution can no longer proceed.</a:t>
            </a:r>
          </a:p>
          <a:p>
            <a:r>
              <a:rPr lang="en-US" b="1" smtClean="0">
                <a:solidFill>
                  <a:srgbClr val="000099"/>
                </a:solidFill>
                <a:ea typeface="ＭＳ Ｐゴシック" pitchFamily="34" charset="-128"/>
              </a:rPr>
              <a:t>Aborted</a:t>
            </a:r>
            <a:r>
              <a:rPr lang="en-US" b="1" smtClean="0">
                <a:solidFill>
                  <a:schemeClr val="tx2"/>
                </a:solidFill>
                <a:ea typeface="ＭＳ Ｐゴシック" pitchFamily="34" charset="-128"/>
              </a:rPr>
              <a:t> </a:t>
            </a:r>
            <a:r>
              <a:rPr lang="en-US" smtClean="0">
                <a:ea typeface="ＭＳ Ｐゴシック" pitchFamily="34" charset="-128"/>
              </a:rPr>
              <a:t>– after the transaction has been rolled back and the database restored to its state prior to the start of the transaction.  Two options after it has been aborted:</a:t>
            </a:r>
          </a:p>
          <a:p>
            <a:pPr lvl="1"/>
            <a:r>
              <a:rPr lang="en-US" smtClean="0">
                <a:ea typeface="ＭＳ Ｐゴシック" pitchFamily="34" charset="-128"/>
              </a:rPr>
              <a:t>Restart the transaction</a:t>
            </a:r>
          </a:p>
          <a:p>
            <a:pPr lvl="2"/>
            <a:r>
              <a:rPr lang="en-US" smtClean="0">
                <a:ea typeface="ＭＳ Ｐゴシック" pitchFamily="34" charset="-128"/>
              </a:rPr>
              <a:t> can be done only if no internal logical error</a:t>
            </a:r>
          </a:p>
          <a:p>
            <a:pPr lvl="1"/>
            <a:r>
              <a:rPr lang="en-US" smtClean="0">
                <a:ea typeface="ＭＳ Ｐゴシック" pitchFamily="34" charset="-128"/>
              </a:rPr>
              <a:t>Kill the transaction</a:t>
            </a:r>
          </a:p>
          <a:p>
            <a:r>
              <a:rPr lang="en-US" b="1" smtClean="0">
                <a:solidFill>
                  <a:srgbClr val="000099"/>
                </a:solidFill>
                <a:ea typeface="ＭＳ Ｐゴシック" pitchFamily="34" charset="-128"/>
              </a:rPr>
              <a:t>Committed</a:t>
            </a:r>
            <a:r>
              <a:rPr lang="en-US" b="1" smtClean="0">
                <a:solidFill>
                  <a:schemeClr val="tx2"/>
                </a:solidFill>
                <a:ea typeface="ＭＳ Ｐゴシック" pitchFamily="34" charset="-128"/>
              </a:rPr>
              <a:t> </a:t>
            </a:r>
            <a:r>
              <a:rPr lang="en-US" smtClean="0">
                <a:ea typeface="ＭＳ Ｐゴシック" pitchFamily="34" charset="-128"/>
              </a:rPr>
              <a:t>– after successful completion.</a:t>
            </a:r>
          </a:p>
        </p:txBody>
      </p:sp>
    </p:spTree>
    <p:extLst>
      <p:ext uri="{BB962C8B-B14F-4D97-AF65-F5344CB8AC3E}">
        <p14:creationId xmlns:p14="http://schemas.microsoft.com/office/powerpoint/2010/main" val="2677796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a typeface="+mj-ea"/>
              </a:rPr>
              <a:t>Transaction State (Cont.)</a:t>
            </a:r>
          </a:p>
        </p:txBody>
      </p:sp>
      <p:pic>
        <p:nvPicPr>
          <p:cNvPr id="1126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88" y="1593850"/>
            <a:ext cx="5453062"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905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a typeface="+mj-ea"/>
              </a:rPr>
              <a:t>Concurrent Executions</a:t>
            </a:r>
          </a:p>
        </p:txBody>
      </p:sp>
      <p:sp>
        <p:nvSpPr>
          <p:cNvPr id="12291" name="Rectangle 3"/>
          <p:cNvSpPr>
            <a:spLocks noGrp="1" noChangeArrowheads="1"/>
          </p:cNvSpPr>
          <p:nvPr>
            <p:ph type="body" idx="1"/>
          </p:nvPr>
        </p:nvSpPr>
        <p:spPr>
          <a:xfrm>
            <a:off x="914400" y="1001713"/>
            <a:ext cx="6910388" cy="5099050"/>
          </a:xfrm>
        </p:spPr>
        <p:txBody>
          <a:bodyPr>
            <a:normAutofit fontScale="85000" lnSpcReduction="20000"/>
          </a:bodyPr>
          <a:lstStyle/>
          <a:p>
            <a:r>
              <a:rPr lang="en-US" dirty="0" smtClean="0">
                <a:ea typeface="ＭＳ Ｐゴシック" pitchFamily="34" charset="-128"/>
              </a:rPr>
              <a:t>Multiple transactions are allowed to run concurrently in the system.  Advantages are:</a:t>
            </a:r>
          </a:p>
          <a:p>
            <a:pPr lvl="1"/>
            <a:r>
              <a:rPr lang="en-US" b="1" dirty="0" smtClean="0">
                <a:ea typeface="ＭＳ Ｐゴシック" pitchFamily="34" charset="-128"/>
              </a:rPr>
              <a:t>Increased processor and disk utilization</a:t>
            </a:r>
            <a:r>
              <a:rPr lang="en-US" dirty="0" smtClean="0">
                <a:ea typeface="ＭＳ Ｐゴシック" pitchFamily="34" charset="-128"/>
              </a:rPr>
              <a:t>, leading to better transaction </a:t>
            </a:r>
            <a:r>
              <a:rPr lang="en-US" i="1" dirty="0" smtClean="0">
                <a:ea typeface="ＭＳ Ｐゴシック" pitchFamily="34" charset="-128"/>
              </a:rPr>
              <a:t>throughput</a:t>
            </a:r>
          </a:p>
          <a:p>
            <a:pPr lvl="2"/>
            <a:r>
              <a:rPr lang="en-US" dirty="0" smtClean="0">
                <a:ea typeface="ＭＳ Ｐゴシック" pitchFamily="34" charset="-128"/>
              </a:rPr>
              <a:t>E.g. one transaction can be using the CPU while another is reading from or writing to the disk</a:t>
            </a:r>
          </a:p>
          <a:p>
            <a:pPr lvl="1"/>
            <a:r>
              <a:rPr lang="en-US" b="1" dirty="0" smtClean="0">
                <a:ea typeface="ＭＳ Ｐゴシック" pitchFamily="34" charset="-128"/>
              </a:rPr>
              <a:t>Reduced average response time</a:t>
            </a:r>
            <a:r>
              <a:rPr lang="en-US" dirty="0" smtClean="0">
                <a:ea typeface="ＭＳ Ｐゴシック" pitchFamily="34" charset="-128"/>
              </a:rPr>
              <a:t> for transactions: short transactions need not wait behind long ones.</a:t>
            </a:r>
          </a:p>
          <a:p>
            <a:r>
              <a:rPr lang="en-US" b="1" dirty="0" smtClean="0">
                <a:solidFill>
                  <a:srgbClr val="000099"/>
                </a:solidFill>
                <a:ea typeface="ＭＳ Ｐゴシック" pitchFamily="34" charset="-128"/>
              </a:rPr>
              <a:t>Concurrency control schemes</a:t>
            </a:r>
            <a:r>
              <a:rPr lang="en-US" i="1" dirty="0" smtClean="0">
                <a:ea typeface="ＭＳ Ｐゴシック" pitchFamily="34" charset="-128"/>
              </a:rPr>
              <a:t> </a:t>
            </a:r>
            <a:r>
              <a:rPr lang="en-US" dirty="0" smtClean="0">
                <a:ea typeface="ＭＳ Ｐゴシック" pitchFamily="34" charset="-128"/>
              </a:rPr>
              <a:t>– mechanisms  to achieve isolation</a:t>
            </a:r>
          </a:p>
          <a:p>
            <a:pPr lvl="1"/>
            <a:r>
              <a:rPr lang="en-US" dirty="0" smtClean="0">
                <a:ea typeface="ＭＳ Ｐゴシック" pitchFamily="34" charset="-128"/>
              </a:rPr>
              <a:t>That is, to control the interaction among the concurrent transactions in order to prevent them from destroying the consistency of the database</a:t>
            </a:r>
          </a:p>
        </p:txBody>
      </p:sp>
    </p:spTree>
    <p:extLst>
      <p:ext uri="{BB962C8B-B14F-4D97-AF65-F5344CB8AC3E}">
        <p14:creationId xmlns:p14="http://schemas.microsoft.com/office/powerpoint/2010/main" val="13291467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a typeface="+mj-ea"/>
              </a:rPr>
              <a:t>Schedule 1</a:t>
            </a:r>
          </a:p>
        </p:txBody>
      </p:sp>
      <p:sp>
        <p:nvSpPr>
          <p:cNvPr id="14339" name="Rectangle 3"/>
          <p:cNvSpPr>
            <a:spLocks noGrp="1" noChangeArrowheads="1"/>
          </p:cNvSpPr>
          <p:nvPr>
            <p:ph type="body" idx="1"/>
          </p:nvPr>
        </p:nvSpPr>
        <p:spPr>
          <a:xfrm>
            <a:off x="814388" y="1093788"/>
            <a:ext cx="7945437" cy="1184275"/>
          </a:xfrm>
        </p:spPr>
        <p:txBody>
          <a:bodyPr/>
          <a:lstStyle/>
          <a:p>
            <a:pPr>
              <a:tabLst>
                <a:tab pos="1947863" algn="l"/>
                <a:tab pos="2684463" algn="l"/>
                <a:tab pos="3594100" algn="l"/>
                <a:tab pos="4286250" algn="l"/>
              </a:tabLst>
            </a:pPr>
            <a:r>
              <a:rPr lang="en-US" sz="1600" smtClean="0">
                <a:ea typeface="ＭＳ Ｐゴシック" pitchFamily="34" charset="-128"/>
              </a:rPr>
              <a:t>Let </a:t>
            </a:r>
            <a:r>
              <a:rPr lang="en-US" sz="1600" i="1" smtClean="0">
                <a:ea typeface="ＭＳ Ｐゴシック" pitchFamily="34" charset="-128"/>
              </a:rPr>
              <a:t>T</a:t>
            </a:r>
            <a:r>
              <a:rPr lang="en-US" sz="1600" baseline="-25000" smtClean="0">
                <a:ea typeface="ＭＳ Ｐゴシック" pitchFamily="34" charset="-128"/>
              </a:rPr>
              <a:t>1</a:t>
            </a:r>
            <a:r>
              <a:rPr lang="en-US" sz="1600" smtClean="0">
                <a:ea typeface="ＭＳ Ｐゴシック" pitchFamily="34" charset="-128"/>
              </a:rPr>
              <a:t> transfer $50 from </a:t>
            </a:r>
            <a:r>
              <a:rPr lang="en-US" sz="1600" i="1" smtClean="0">
                <a:ea typeface="ＭＳ Ｐゴシック" pitchFamily="34" charset="-128"/>
              </a:rPr>
              <a:t>A </a:t>
            </a:r>
            <a:r>
              <a:rPr lang="en-US" sz="1600" smtClean="0">
                <a:ea typeface="ＭＳ Ｐゴシック" pitchFamily="34" charset="-128"/>
              </a:rPr>
              <a:t>to </a:t>
            </a:r>
            <a:r>
              <a:rPr lang="en-US" sz="1600" i="1" smtClean="0">
                <a:ea typeface="ＭＳ Ｐゴシック" pitchFamily="34" charset="-128"/>
              </a:rPr>
              <a:t>B</a:t>
            </a:r>
            <a:r>
              <a:rPr lang="en-US" sz="1600" smtClean="0">
                <a:ea typeface="ＭＳ Ｐゴシック" pitchFamily="34" charset="-128"/>
              </a:rPr>
              <a:t>, and </a:t>
            </a:r>
            <a:r>
              <a:rPr lang="en-US" sz="1600" i="1" smtClean="0">
                <a:ea typeface="ＭＳ Ｐゴシック" pitchFamily="34" charset="-128"/>
              </a:rPr>
              <a:t>T</a:t>
            </a:r>
            <a:r>
              <a:rPr lang="en-US" sz="1600" baseline="-25000" smtClean="0">
                <a:ea typeface="ＭＳ Ｐゴシック" pitchFamily="34" charset="-128"/>
              </a:rPr>
              <a:t>2</a:t>
            </a:r>
            <a:r>
              <a:rPr lang="en-US" sz="1600" smtClean="0">
                <a:ea typeface="ＭＳ Ｐゴシック" pitchFamily="34" charset="-128"/>
              </a:rPr>
              <a:t> transfer 10% of the balance from </a:t>
            </a:r>
            <a:r>
              <a:rPr lang="en-US" sz="1600" i="1" smtClean="0">
                <a:ea typeface="ＭＳ Ｐゴシック" pitchFamily="34" charset="-128"/>
              </a:rPr>
              <a:t>A </a:t>
            </a:r>
            <a:r>
              <a:rPr lang="en-US" sz="1600" smtClean="0">
                <a:ea typeface="ＭＳ Ｐゴシック" pitchFamily="34" charset="-128"/>
              </a:rPr>
              <a:t>to </a:t>
            </a:r>
            <a:r>
              <a:rPr lang="en-US" sz="1600" i="1" smtClean="0">
                <a:ea typeface="ＭＳ Ｐゴシック" pitchFamily="34" charset="-128"/>
              </a:rPr>
              <a:t>B.</a:t>
            </a:r>
            <a:r>
              <a:rPr lang="en-US" sz="1600" smtClean="0">
                <a:ea typeface="ＭＳ Ｐゴシック" pitchFamily="34" charset="-128"/>
              </a:rPr>
              <a:t>  </a:t>
            </a:r>
          </a:p>
          <a:p>
            <a:pPr>
              <a:tabLst>
                <a:tab pos="1947863" algn="l"/>
                <a:tab pos="2684463" algn="l"/>
                <a:tab pos="3594100" algn="l"/>
                <a:tab pos="4286250" algn="l"/>
              </a:tabLst>
            </a:pPr>
            <a:r>
              <a:rPr lang="en-US" sz="1600" smtClean="0">
                <a:ea typeface="ＭＳ Ｐゴシック" pitchFamily="34" charset="-128"/>
              </a:rPr>
              <a:t>An example of a  </a:t>
            </a:r>
            <a:r>
              <a:rPr lang="en-US" sz="1600" b="1" smtClean="0">
                <a:solidFill>
                  <a:srgbClr val="000099"/>
                </a:solidFill>
                <a:ea typeface="ＭＳ Ｐゴシック" pitchFamily="34" charset="-128"/>
              </a:rPr>
              <a:t>serial </a:t>
            </a:r>
            <a:r>
              <a:rPr lang="en-US" sz="1600" smtClean="0">
                <a:ea typeface="ＭＳ Ｐゴシック" pitchFamily="34" charset="-128"/>
              </a:rPr>
              <a:t>schedule in which </a:t>
            </a:r>
            <a:r>
              <a:rPr lang="en-US" sz="1600" i="1" smtClean="0">
                <a:ea typeface="ＭＳ Ｐゴシック" pitchFamily="34" charset="-128"/>
              </a:rPr>
              <a:t>T</a:t>
            </a:r>
            <a:r>
              <a:rPr lang="en-US" sz="1600" baseline="-25000" smtClean="0">
                <a:ea typeface="ＭＳ Ｐゴシック" pitchFamily="34" charset="-128"/>
              </a:rPr>
              <a:t>1</a:t>
            </a:r>
            <a:r>
              <a:rPr lang="en-US" sz="1600" smtClean="0">
                <a:ea typeface="ＭＳ Ｐゴシック" pitchFamily="34" charset="-128"/>
              </a:rPr>
              <a:t> is followed by </a:t>
            </a:r>
            <a:r>
              <a:rPr lang="en-US" sz="1600" i="1" smtClean="0">
                <a:ea typeface="ＭＳ Ｐゴシック" pitchFamily="34" charset="-128"/>
              </a:rPr>
              <a:t>T</a:t>
            </a:r>
            <a:r>
              <a:rPr lang="en-US" sz="1600" baseline="-25000" smtClean="0">
                <a:ea typeface="ＭＳ Ｐゴシック" pitchFamily="34" charset="-128"/>
              </a:rPr>
              <a:t>2</a:t>
            </a:r>
            <a:r>
              <a:rPr lang="en-US" sz="1600" smtClean="0">
                <a:ea typeface="ＭＳ Ｐゴシック" pitchFamily="34" charset="-128"/>
              </a:rPr>
              <a:t> :</a:t>
            </a:r>
          </a:p>
          <a:p>
            <a:pPr>
              <a:buFont typeface="Monotype Sorts" charset="2"/>
              <a:buNone/>
              <a:tabLst>
                <a:tab pos="1947863" algn="l"/>
                <a:tab pos="2684463" algn="l"/>
                <a:tab pos="3594100" algn="l"/>
                <a:tab pos="4286250" algn="l"/>
              </a:tabLst>
            </a:pPr>
            <a:r>
              <a:rPr lang="en-US" sz="1400" smtClean="0">
                <a:ea typeface="ＭＳ Ｐゴシック" pitchFamily="34" charset="-128"/>
              </a:rPr>
              <a:t>		</a:t>
            </a:r>
          </a:p>
        </p:txBody>
      </p:sp>
      <p:pic>
        <p:nvPicPr>
          <p:cNvPr id="1434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363" y="2063750"/>
            <a:ext cx="2932112"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068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dirty="0">
                <a:ea typeface="+mj-ea"/>
              </a:rPr>
              <a:t>Schedule </a:t>
            </a:r>
            <a:r>
              <a:rPr lang="en-US" dirty="0" smtClean="0">
                <a:ea typeface="+mj-ea"/>
              </a:rPr>
              <a:t>2</a:t>
            </a:r>
            <a:endParaRPr lang="en-US" dirty="0">
              <a:ea typeface="+mj-ea"/>
            </a:endParaRPr>
          </a:p>
        </p:txBody>
      </p:sp>
      <p:sp>
        <p:nvSpPr>
          <p:cNvPr id="15363" name="Rectangle 3"/>
          <p:cNvSpPr>
            <a:spLocks noGrp="1" noChangeArrowheads="1"/>
          </p:cNvSpPr>
          <p:nvPr>
            <p:ph type="body" idx="1"/>
          </p:nvPr>
        </p:nvSpPr>
        <p:spPr>
          <a:xfrm>
            <a:off x="814388" y="1093788"/>
            <a:ext cx="7945437" cy="1184275"/>
          </a:xfrm>
        </p:spPr>
        <p:txBody>
          <a:bodyPr/>
          <a:lstStyle/>
          <a:p>
            <a:pPr>
              <a:tabLst>
                <a:tab pos="1947863" algn="l"/>
                <a:tab pos="2684463" algn="l"/>
                <a:tab pos="3594100" algn="l"/>
                <a:tab pos="4286250" algn="l"/>
              </a:tabLst>
            </a:pPr>
            <a:r>
              <a:rPr lang="en-US" sz="1600" smtClean="0">
                <a:ea typeface="ＭＳ Ｐゴシック" pitchFamily="34" charset="-128"/>
              </a:rPr>
              <a:t>A </a:t>
            </a:r>
            <a:r>
              <a:rPr lang="en-US" sz="1600" b="1" smtClean="0">
                <a:solidFill>
                  <a:srgbClr val="000099"/>
                </a:solidFill>
                <a:ea typeface="ＭＳ Ｐゴシック" pitchFamily="34" charset="-128"/>
              </a:rPr>
              <a:t>serial</a:t>
            </a:r>
            <a:r>
              <a:rPr lang="en-US" sz="1600" smtClean="0">
                <a:solidFill>
                  <a:srgbClr val="000099"/>
                </a:solidFill>
                <a:ea typeface="ＭＳ Ｐゴシック" pitchFamily="34" charset="-128"/>
              </a:rPr>
              <a:t> </a:t>
            </a:r>
            <a:r>
              <a:rPr lang="en-US" sz="1600" smtClean="0">
                <a:ea typeface="ＭＳ Ｐゴシック" pitchFamily="34" charset="-128"/>
              </a:rPr>
              <a:t>schedule in which </a:t>
            </a:r>
            <a:r>
              <a:rPr lang="en-US" sz="1600" i="1" smtClean="0">
                <a:ea typeface="ＭＳ Ｐゴシック" pitchFamily="34" charset="-128"/>
              </a:rPr>
              <a:t>T</a:t>
            </a:r>
            <a:r>
              <a:rPr lang="en-US" sz="1600" baseline="-25000" smtClean="0">
                <a:ea typeface="ＭＳ Ｐゴシック" pitchFamily="34" charset="-128"/>
              </a:rPr>
              <a:t>2</a:t>
            </a:r>
            <a:r>
              <a:rPr lang="en-US" sz="1600" smtClean="0">
                <a:ea typeface="ＭＳ Ｐゴシック" pitchFamily="34" charset="-128"/>
              </a:rPr>
              <a:t> is followed by </a:t>
            </a:r>
            <a:r>
              <a:rPr lang="en-US" sz="1600" i="1" smtClean="0">
                <a:ea typeface="ＭＳ Ｐゴシック" pitchFamily="34" charset="-128"/>
              </a:rPr>
              <a:t>T</a:t>
            </a:r>
            <a:r>
              <a:rPr lang="en-US" sz="1600" baseline="-25000" smtClean="0">
                <a:ea typeface="ＭＳ Ｐゴシック" pitchFamily="34" charset="-128"/>
              </a:rPr>
              <a:t>1</a:t>
            </a:r>
            <a:r>
              <a:rPr lang="en-US" sz="1600" smtClean="0">
                <a:ea typeface="ＭＳ Ｐゴシック" pitchFamily="34" charset="-128"/>
              </a:rPr>
              <a:t> :</a:t>
            </a:r>
          </a:p>
          <a:p>
            <a:pPr>
              <a:buFont typeface="Monotype Sorts" charset="2"/>
              <a:buNone/>
              <a:tabLst>
                <a:tab pos="1947863" algn="l"/>
                <a:tab pos="2684463" algn="l"/>
                <a:tab pos="3594100" algn="l"/>
                <a:tab pos="4286250" algn="l"/>
              </a:tabLst>
            </a:pPr>
            <a:r>
              <a:rPr lang="en-US" sz="1400" smtClean="0">
                <a:ea typeface="ＭＳ Ｐゴシック" pitchFamily="34" charset="-128"/>
              </a:rPr>
              <a:t>		</a:t>
            </a:r>
          </a:p>
        </p:txBody>
      </p:sp>
      <p:pic>
        <p:nvPicPr>
          <p:cNvPr id="1536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6238" y="1763713"/>
            <a:ext cx="2678112"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74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55000" lnSpcReduction="20000"/>
          </a:bodyPr>
          <a:lstStyle/>
          <a:p>
            <a:r>
              <a:rPr lang="en-IN" dirty="0"/>
              <a:t>process, and so on. A process is resumed at the point where it was suspended </a:t>
            </a:r>
            <a:r>
              <a:rPr lang="en-IN" dirty="0" err="1"/>
              <a:t>whenever</a:t>
            </a:r>
            <a:r>
              <a:rPr lang="en-IN" dirty="0"/>
              <a:t> it gets its turn to use the CPU again. </a:t>
            </a:r>
            <a:endParaRPr lang="en-IN" dirty="0" smtClean="0"/>
          </a:p>
          <a:p>
            <a:r>
              <a:rPr lang="en-IN" dirty="0" smtClean="0"/>
              <a:t>Hence</a:t>
            </a:r>
            <a:r>
              <a:rPr lang="en-IN" dirty="0"/>
              <a:t>, concurrent execution of processes is actually interleaved, as illustrated in Figure 21.1, </a:t>
            </a:r>
            <a:endParaRPr lang="en-IN" dirty="0" smtClean="0"/>
          </a:p>
          <a:p>
            <a:r>
              <a:rPr lang="en-IN" dirty="0" smtClean="0"/>
              <a:t>which </a:t>
            </a:r>
            <a:r>
              <a:rPr lang="en-IN" dirty="0"/>
              <a:t>shows two processes, A and B, executing concurrently in an interleaved fashion</a:t>
            </a:r>
            <a:r>
              <a:rPr lang="en-IN" dirty="0" smtClean="0"/>
              <a:t>.</a:t>
            </a:r>
          </a:p>
          <a:p>
            <a:r>
              <a:rPr lang="en-IN" dirty="0" smtClean="0"/>
              <a:t> </a:t>
            </a:r>
            <a:r>
              <a:rPr lang="en-IN" dirty="0"/>
              <a:t>Interleaving keeps the CPU busy when a process requires an input or output (I/O) operation, such as reading a block from disk</a:t>
            </a:r>
            <a:r>
              <a:rPr lang="en-IN" dirty="0" smtClean="0"/>
              <a:t>.</a:t>
            </a:r>
          </a:p>
          <a:p>
            <a:r>
              <a:rPr lang="en-IN" dirty="0" smtClean="0"/>
              <a:t> </a:t>
            </a:r>
            <a:r>
              <a:rPr lang="en-IN" dirty="0"/>
              <a:t>The CPU is switched to execute another process rather than remaining idle during I/O time. Interleaving also prevents a long process from delaying other processes</a:t>
            </a:r>
            <a:r>
              <a:rPr lang="en-IN" dirty="0" smtClean="0"/>
              <a:t>.</a:t>
            </a:r>
          </a:p>
          <a:p>
            <a:r>
              <a:rPr lang="en-IN" dirty="0" smtClean="0"/>
              <a:t> </a:t>
            </a:r>
            <a:r>
              <a:rPr lang="en-IN" dirty="0"/>
              <a:t>If the computer system has multiple hardware processors (CPUs), parallel </a:t>
            </a:r>
            <a:r>
              <a:rPr lang="en-IN" dirty="0" err="1"/>
              <a:t>processing</a:t>
            </a:r>
            <a:r>
              <a:rPr lang="en-IN" dirty="0"/>
              <a:t> of multiple processes is possible, as illustrated by processes C and D in Figure 21.1</a:t>
            </a:r>
            <a:r>
              <a:rPr lang="en-IN" dirty="0" smtClean="0"/>
              <a:t>.</a:t>
            </a:r>
          </a:p>
          <a:p>
            <a:r>
              <a:rPr lang="en-IN" dirty="0" smtClean="0"/>
              <a:t> </a:t>
            </a:r>
            <a:r>
              <a:rPr lang="en-IN" dirty="0"/>
              <a:t>Most of the theory concerning concurrency control in databases is developed in terms of interleaved concurrency, so for the remainder of this chapter we assume this model. In a multiuser DBMS, the stored data items are the primary resources that may be accessed concurrently by interactive users or application programs, which are constantly retrieving information from and modifying the database</a:t>
            </a:r>
          </a:p>
        </p:txBody>
      </p:sp>
    </p:spTree>
    <p:extLst>
      <p:ext uri="{BB962C8B-B14F-4D97-AF65-F5344CB8AC3E}">
        <p14:creationId xmlns:p14="http://schemas.microsoft.com/office/powerpoint/2010/main" val="2745362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a typeface="+mj-ea"/>
              </a:rPr>
              <a:t>Schedule 3</a:t>
            </a:r>
          </a:p>
        </p:txBody>
      </p:sp>
      <p:sp>
        <p:nvSpPr>
          <p:cNvPr id="16387" name="Rectangle 4"/>
          <p:cNvSpPr>
            <a:spLocks noGrp="1" noChangeArrowheads="1"/>
          </p:cNvSpPr>
          <p:nvPr>
            <p:ph type="body" idx="1"/>
          </p:nvPr>
        </p:nvSpPr>
        <p:spPr>
          <a:xfrm>
            <a:off x="814388" y="1093788"/>
            <a:ext cx="6765925" cy="1054100"/>
          </a:xfrm>
          <a:noFill/>
        </p:spPr>
        <p:txBody>
          <a:bodyPr>
            <a:normAutofit lnSpcReduction="10000"/>
          </a:bodyPr>
          <a:lstStyle/>
          <a:p>
            <a:pPr>
              <a:lnSpc>
                <a:spcPct val="90000"/>
              </a:lnSpc>
              <a:tabLst>
                <a:tab pos="1947863" algn="l"/>
                <a:tab pos="2684463" algn="l"/>
                <a:tab pos="3594100" algn="l"/>
                <a:tab pos="4286250" algn="l"/>
              </a:tabLst>
            </a:pPr>
            <a:r>
              <a:rPr lang="en-US" sz="1600" smtClean="0">
                <a:ea typeface="ＭＳ Ｐゴシック" pitchFamily="34" charset="-128"/>
              </a:rPr>
              <a:t>Let </a:t>
            </a:r>
            <a:r>
              <a:rPr lang="en-US" sz="1600" i="1" smtClean="0">
                <a:ea typeface="ＭＳ Ｐゴシック" pitchFamily="34" charset="-128"/>
              </a:rPr>
              <a:t>T</a:t>
            </a:r>
            <a:r>
              <a:rPr lang="en-US" sz="1600" baseline="-25000" smtClean="0">
                <a:ea typeface="ＭＳ Ｐゴシック" pitchFamily="34" charset="-128"/>
              </a:rPr>
              <a:t>1</a:t>
            </a:r>
            <a:r>
              <a:rPr lang="en-US" sz="1600" smtClean="0">
                <a:ea typeface="ＭＳ Ｐゴシック" pitchFamily="34" charset="-128"/>
              </a:rPr>
              <a:t> and </a:t>
            </a:r>
            <a:r>
              <a:rPr lang="en-US" sz="1600" i="1" smtClean="0">
                <a:ea typeface="ＭＳ Ｐゴシック" pitchFamily="34" charset="-128"/>
              </a:rPr>
              <a:t>T</a:t>
            </a:r>
            <a:r>
              <a:rPr lang="en-US" sz="1600" baseline="-25000" smtClean="0">
                <a:ea typeface="ＭＳ Ｐゴシック" pitchFamily="34" charset="-128"/>
              </a:rPr>
              <a:t>2</a:t>
            </a:r>
            <a:r>
              <a:rPr lang="en-US" sz="1600" smtClean="0">
                <a:ea typeface="ＭＳ Ｐゴシック" pitchFamily="34" charset="-128"/>
              </a:rPr>
              <a:t> be the transactions defined previously</a:t>
            </a:r>
            <a:r>
              <a:rPr lang="en-US" sz="1600" i="1" smtClean="0">
                <a:ea typeface="ＭＳ Ｐゴシック" pitchFamily="34" charset="-128"/>
              </a:rPr>
              <a:t>.</a:t>
            </a:r>
            <a:r>
              <a:rPr lang="en-US" sz="1600" smtClean="0">
                <a:ea typeface="ＭＳ Ｐゴシック" pitchFamily="34" charset="-128"/>
              </a:rPr>
              <a:t>  The following schedule is not a serial schedule, but it is </a:t>
            </a:r>
            <a:r>
              <a:rPr lang="en-US" sz="1600" b="1" smtClean="0">
                <a:solidFill>
                  <a:srgbClr val="000099"/>
                </a:solidFill>
                <a:ea typeface="ＭＳ Ｐゴシック" pitchFamily="34" charset="-128"/>
              </a:rPr>
              <a:t>equivalent</a:t>
            </a:r>
            <a:r>
              <a:rPr lang="en-US" sz="1600" smtClean="0">
                <a:solidFill>
                  <a:srgbClr val="000099"/>
                </a:solidFill>
                <a:ea typeface="ＭＳ Ｐゴシック" pitchFamily="34" charset="-128"/>
              </a:rPr>
              <a:t> </a:t>
            </a:r>
            <a:r>
              <a:rPr lang="en-US" sz="1600" smtClean="0">
                <a:ea typeface="ＭＳ Ｐゴシック" pitchFamily="34" charset="-128"/>
              </a:rPr>
              <a:t>to Schedule 1.</a:t>
            </a:r>
          </a:p>
          <a:p>
            <a:pPr>
              <a:lnSpc>
                <a:spcPct val="90000"/>
              </a:lnSpc>
              <a:buFont typeface="Monotype Sorts" charset="2"/>
              <a:buNone/>
              <a:tabLst>
                <a:tab pos="1947863" algn="l"/>
                <a:tab pos="2684463" algn="l"/>
                <a:tab pos="3594100" algn="l"/>
                <a:tab pos="4286250" algn="l"/>
              </a:tabLst>
            </a:pPr>
            <a:r>
              <a:rPr lang="en-US" smtClean="0">
                <a:ea typeface="ＭＳ Ｐゴシック" pitchFamily="34" charset="-128"/>
              </a:rPr>
              <a:t>		</a:t>
            </a:r>
            <a:endParaRPr lang="en-US" i="1" smtClean="0">
              <a:ea typeface="ＭＳ Ｐゴシック" pitchFamily="34" charset="-128"/>
            </a:endParaRPr>
          </a:p>
        </p:txBody>
      </p:sp>
      <p:sp>
        <p:nvSpPr>
          <p:cNvPr id="16388" name="Rectangle 7"/>
          <p:cNvSpPr>
            <a:spLocks noChangeArrowheads="1"/>
          </p:cNvSpPr>
          <p:nvPr/>
        </p:nvSpPr>
        <p:spPr bwMode="auto">
          <a:xfrm>
            <a:off x="1169988" y="5472113"/>
            <a:ext cx="6724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chemeClr val="tx2"/>
              </a:buClr>
              <a:buFont typeface="Monotype Sorts" charset="2"/>
              <a:buNone/>
              <a:tabLst>
                <a:tab pos="1947863" algn="l"/>
                <a:tab pos="2684463" algn="l"/>
                <a:tab pos="3594100" algn="l"/>
                <a:tab pos="4286250" algn="l"/>
              </a:tabLst>
            </a:pPr>
            <a:r>
              <a:rPr kumimoji="1" lang="en-US">
                <a:latin typeface="Arial" charset="0"/>
              </a:rPr>
              <a:t>Note -- In schedules 1, 2 and 3, the sum “A + B” is preserved</a:t>
            </a:r>
            <a:r>
              <a:rPr kumimoji="1" lang="en-US" sz="1800">
                <a:latin typeface="Arial" charset="0"/>
              </a:rPr>
              <a:t>.</a:t>
            </a:r>
          </a:p>
        </p:txBody>
      </p:sp>
      <p:pic>
        <p:nvPicPr>
          <p:cNvPr id="16389"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8488" y="1803400"/>
            <a:ext cx="2716212"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463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a typeface="+mj-ea"/>
              </a:rPr>
              <a:t>Schedule 4</a:t>
            </a:r>
          </a:p>
        </p:txBody>
      </p:sp>
      <p:sp>
        <p:nvSpPr>
          <p:cNvPr id="17411" name="Rectangle 4"/>
          <p:cNvSpPr>
            <a:spLocks noGrp="1" noChangeArrowheads="1"/>
          </p:cNvSpPr>
          <p:nvPr>
            <p:ph type="body" idx="1"/>
          </p:nvPr>
        </p:nvSpPr>
        <p:spPr>
          <a:xfrm>
            <a:off x="814388" y="1093788"/>
            <a:ext cx="6213475" cy="1184275"/>
          </a:xfrm>
          <a:noFill/>
        </p:spPr>
        <p:txBody>
          <a:bodyPr/>
          <a:lstStyle/>
          <a:p>
            <a:pPr>
              <a:tabLst>
                <a:tab pos="1947863" algn="l"/>
                <a:tab pos="2684463" algn="l"/>
                <a:tab pos="3594100" algn="l"/>
                <a:tab pos="4286250" algn="l"/>
              </a:tabLst>
            </a:pPr>
            <a:r>
              <a:rPr lang="en-US" sz="1600" smtClean="0">
                <a:ea typeface="ＭＳ Ｐゴシック" pitchFamily="34" charset="-128"/>
              </a:rPr>
              <a:t>The following concurrent schedule does not preserve the sum  of  “</a:t>
            </a:r>
            <a:r>
              <a:rPr lang="en-US" sz="1600" i="1" smtClean="0">
                <a:ea typeface="ＭＳ Ｐゴシック" pitchFamily="34" charset="-128"/>
              </a:rPr>
              <a:t>A </a:t>
            </a:r>
            <a:r>
              <a:rPr lang="en-US" sz="1600" smtClean="0">
                <a:ea typeface="ＭＳ Ｐゴシック" pitchFamily="34" charset="-128"/>
              </a:rPr>
              <a:t>+ </a:t>
            </a:r>
            <a:r>
              <a:rPr lang="en-US" sz="1600" i="1" smtClean="0">
                <a:ea typeface="ＭＳ Ｐゴシック" pitchFamily="34" charset="-128"/>
              </a:rPr>
              <a:t>B</a:t>
            </a:r>
            <a:r>
              <a:rPr lang="en-US" sz="1600" smtClean="0">
                <a:ea typeface="ＭＳ Ｐゴシック" pitchFamily="34" charset="-128"/>
              </a:rPr>
              <a:t>”</a:t>
            </a:r>
            <a:r>
              <a:rPr lang="en-US" smtClean="0">
                <a:ea typeface="ＭＳ Ｐゴシック" pitchFamily="34" charset="-128"/>
              </a:rPr>
              <a:t>			</a:t>
            </a:r>
            <a:endParaRPr lang="en-US" i="1" smtClean="0">
              <a:ea typeface="ＭＳ Ｐゴシック" pitchFamily="34" charset="-128"/>
            </a:endParaRPr>
          </a:p>
        </p:txBody>
      </p:sp>
      <p:pic>
        <p:nvPicPr>
          <p:cNvPr id="17412"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3063" y="1974850"/>
            <a:ext cx="2901950"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609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Schedule</a:t>
            </a:r>
          </a:p>
        </p:txBody>
      </p:sp>
      <p:sp>
        <p:nvSpPr>
          <p:cNvPr id="3" name="Content Placeholder 2"/>
          <p:cNvSpPr>
            <a:spLocks noGrp="1"/>
          </p:cNvSpPr>
          <p:nvPr>
            <p:ph idx="1"/>
          </p:nvPr>
        </p:nvSpPr>
        <p:spPr/>
        <p:txBody>
          <a:bodyPr/>
          <a:lstStyle/>
          <a:p>
            <a:r>
              <a:rPr lang="en-IN" sz="2400" dirty="0"/>
              <a:t>A series of operation from one transaction to another transaction is known as schedule. </a:t>
            </a:r>
          </a:p>
          <a:p>
            <a:r>
              <a:rPr lang="en-IN" sz="2000" dirty="0"/>
              <a:t>It is used to preserve the order of the operation in each of the individual transaction</a:t>
            </a:r>
            <a:r>
              <a:rPr lang="en-IN" sz="2400" dirty="0"/>
              <a:t>.</a:t>
            </a:r>
          </a:p>
          <a:p>
            <a:r>
              <a:rPr lang="en-IN" dirty="0"/>
              <a:t/>
            </a:r>
            <a:br>
              <a:rPr lang="en-IN" dirty="0"/>
            </a:br>
            <a:endParaRPr lang="en-IN" dirty="0"/>
          </a:p>
          <a:p>
            <a:endParaRPr lang="en-IN" dirty="0"/>
          </a:p>
        </p:txBody>
      </p:sp>
      <p:pic>
        <p:nvPicPr>
          <p:cNvPr id="1026" name="Picture 2" descr="DBMS Sche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29000"/>
            <a:ext cx="5048250" cy="188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67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Schedule</a:t>
            </a:r>
            <a:endParaRPr lang="en-IN" dirty="0"/>
          </a:p>
        </p:txBody>
      </p:sp>
      <p:sp>
        <p:nvSpPr>
          <p:cNvPr id="3" name="Content Placeholder 2"/>
          <p:cNvSpPr>
            <a:spLocks noGrp="1"/>
          </p:cNvSpPr>
          <p:nvPr>
            <p:ph idx="1"/>
          </p:nvPr>
        </p:nvSpPr>
        <p:spPr>
          <a:xfrm>
            <a:off x="457200" y="1447800"/>
            <a:ext cx="8229600" cy="4525963"/>
          </a:xfrm>
        </p:spPr>
        <p:txBody>
          <a:bodyPr>
            <a:normAutofit fontScale="62500" lnSpcReduction="20000"/>
          </a:bodyPr>
          <a:lstStyle/>
          <a:p>
            <a:r>
              <a:rPr lang="en-IN" dirty="0"/>
              <a:t>1. Serial Schedule</a:t>
            </a:r>
          </a:p>
          <a:p>
            <a:r>
              <a:rPr lang="en-IN" dirty="0"/>
              <a:t>The serial schedule is a type of schedule where one transaction is executed completely before starting another transaction. In the serial schedule, when the first transaction completes its cycle, then the next transaction is executed.</a:t>
            </a:r>
          </a:p>
          <a:p>
            <a:r>
              <a:rPr lang="en-IN" b="1" dirty="0"/>
              <a:t>For example:</a:t>
            </a:r>
            <a:r>
              <a:rPr lang="en-IN" dirty="0"/>
              <a:t> Suppose there are two transactions T1 and T2 which have some operations. If it has no interleaving of operations, then there are the following two possible outcomes:</a:t>
            </a:r>
          </a:p>
          <a:p>
            <a:r>
              <a:rPr lang="en-IN" dirty="0"/>
              <a:t>Execute all the operations of T1 which was followed by all the operations of T2.</a:t>
            </a:r>
          </a:p>
          <a:p>
            <a:r>
              <a:rPr lang="en-IN" dirty="0"/>
              <a:t>Execute all the operations of T1 which was followed by all the operations of T2.</a:t>
            </a:r>
          </a:p>
          <a:p>
            <a:r>
              <a:rPr lang="en-IN" dirty="0"/>
              <a:t>In the given (a) figure, Schedule A shows the serial schedule where T1 followed by T2.</a:t>
            </a:r>
          </a:p>
          <a:p>
            <a:r>
              <a:rPr lang="en-IN" dirty="0"/>
              <a:t>In the given (b) figure, Schedule B shows the serial schedule where T2 followed by T1.</a:t>
            </a:r>
          </a:p>
          <a:p>
            <a:endParaRPr lang="en-IN" dirty="0"/>
          </a:p>
        </p:txBody>
      </p:sp>
    </p:spTree>
    <p:extLst>
      <p:ext uri="{BB962C8B-B14F-4D97-AF65-F5344CB8AC3E}">
        <p14:creationId xmlns:p14="http://schemas.microsoft.com/office/powerpoint/2010/main" val="689704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 Non-serial Schedule</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If </a:t>
            </a:r>
            <a:r>
              <a:rPr lang="en-IN" dirty="0"/>
              <a:t>interleaving of operations is allowed, then there will be non-serial schedule.</a:t>
            </a:r>
          </a:p>
          <a:p>
            <a:r>
              <a:rPr lang="en-IN" dirty="0"/>
              <a:t>It contains many possible orders in which the system can execute the individual operations of the transactions.</a:t>
            </a:r>
          </a:p>
          <a:p>
            <a:r>
              <a:rPr lang="en-IN" dirty="0"/>
              <a:t>In the given figure (c) and (d), Schedule C and Schedule D are the non-serial schedules. It has interleaving of operations.</a:t>
            </a:r>
          </a:p>
          <a:p>
            <a:endParaRPr lang="en-IN" dirty="0"/>
          </a:p>
        </p:txBody>
      </p:sp>
    </p:spTree>
    <p:extLst>
      <p:ext uri="{BB962C8B-B14F-4D97-AF65-F5344CB8AC3E}">
        <p14:creationId xmlns:p14="http://schemas.microsoft.com/office/powerpoint/2010/main" val="3509037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Serializable schedule</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err="1"/>
              <a:t>serializability</a:t>
            </a:r>
            <a:r>
              <a:rPr lang="en-IN" dirty="0"/>
              <a:t> of schedules is used to find non-serial schedules that allow the transaction to execute concurrently without interfering with one another.</a:t>
            </a:r>
          </a:p>
          <a:p>
            <a:r>
              <a:rPr lang="en-IN" dirty="0"/>
              <a:t>It identifies which schedules are correct when executions of the transaction have interleaving of their operations.</a:t>
            </a:r>
          </a:p>
          <a:p>
            <a:r>
              <a:rPr lang="en-IN" dirty="0"/>
              <a:t>A non-serial schedule will be serializable if its result is equal to the result of its transactions executed serially</a:t>
            </a:r>
          </a:p>
          <a:p>
            <a:endParaRPr lang="en-IN" dirty="0"/>
          </a:p>
        </p:txBody>
      </p:sp>
    </p:spTree>
    <p:extLst>
      <p:ext uri="{BB962C8B-B14F-4D97-AF65-F5344CB8AC3E}">
        <p14:creationId xmlns:p14="http://schemas.microsoft.com/office/powerpoint/2010/main" val="2729010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MS 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3886200" cy="3400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BMS Sche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33400"/>
            <a:ext cx="4219575"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87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MS 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4219575" cy="33242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BMS Sche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
            <a:ext cx="3990975" cy="32194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00125" y="3371851"/>
            <a:ext cx="6172200" cy="1477328"/>
          </a:xfrm>
          <a:prstGeom prst="rect">
            <a:avLst/>
          </a:prstGeom>
        </p:spPr>
        <p:txBody>
          <a:bodyPr wrap="square">
            <a:spAutoFit/>
          </a:bodyPr>
          <a:lstStyle/>
          <a:p>
            <a:r>
              <a:rPr lang="en-IN" b="1" dirty="0"/>
              <a:t>Here,</a:t>
            </a:r>
            <a:endParaRPr lang="en-IN" dirty="0"/>
          </a:p>
          <a:p>
            <a:r>
              <a:rPr lang="en-IN" dirty="0"/>
              <a:t>Schedule A and Schedule B are serial schedule.</a:t>
            </a:r>
          </a:p>
          <a:p>
            <a:r>
              <a:rPr lang="en-IN" dirty="0"/>
              <a:t>Schedule C and Schedule D are Non-serial schedule.</a:t>
            </a:r>
          </a:p>
          <a:p>
            <a:r>
              <a:rPr lang="en-IN" dirty="0"/>
              <a:t/>
            </a:r>
            <a:br>
              <a:rPr lang="en-IN" dirty="0"/>
            </a:br>
            <a:endParaRPr lang="en-IN" dirty="0"/>
          </a:p>
        </p:txBody>
      </p:sp>
    </p:spTree>
    <p:extLst>
      <p:ext uri="{BB962C8B-B14F-4D97-AF65-F5344CB8AC3E}">
        <p14:creationId xmlns:p14="http://schemas.microsoft.com/office/powerpoint/2010/main" val="3705177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serialization?</a:t>
            </a:r>
            <a:endParaRPr lang="en-IN" dirty="0"/>
          </a:p>
        </p:txBody>
      </p:sp>
      <p:sp>
        <p:nvSpPr>
          <p:cNvPr id="3" name="Content Placeholder 2"/>
          <p:cNvSpPr>
            <a:spLocks noGrp="1"/>
          </p:cNvSpPr>
          <p:nvPr>
            <p:ph idx="1"/>
          </p:nvPr>
        </p:nvSpPr>
        <p:spPr/>
        <p:txBody>
          <a:bodyPr/>
          <a:lstStyle/>
          <a:p>
            <a:r>
              <a:rPr lang="en-IN" dirty="0"/>
              <a:t>When multiple transactions are running concurrently then there is a possibility that the database may be left in an </a:t>
            </a:r>
            <a:r>
              <a:rPr lang="en-IN" dirty="0" smtClean="0"/>
              <a:t>inconsistent </a:t>
            </a:r>
            <a:r>
              <a:rPr lang="en-IN" dirty="0"/>
              <a:t>state. </a:t>
            </a:r>
            <a:endParaRPr lang="en-IN" dirty="0" smtClean="0"/>
          </a:p>
          <a:p>
            <a:r>
              <a:rPr lang="en-IN" dirty="0" smtClean="0"/>
              <a:t>Serializability </a:t>
            </a:r>
            <a:r>
              <a:rPr lang="en-IN" dirty="0"/>
              <a:t>is a concept that helps us to check which </a:t>
            </a:r>
            <a:r>
              <a:rPr lang="en-IN" b="1" dirty="0">
                <a:hlinkClick r:id="rId2"/>
              </a:rPr>
              <a:t>schedules</a:t>
            </a:r>
            <a:r>
              <a:rPr lang="en-IN" dirty="0"/>
              <a:t> are serializable. </a:t>
            </a:r>
            <a:endParaRPr lang="en-IN" dirty="0" smtClean="0"/>
          </a:p>
          <a:p>
            <a:r>
              <a:rPr lang="en-IN" dirty="0" smtClean="0"/>
              <a:t>A </a:t>
            </a:r>
            <a:r>
              <a:rPr lang="en-IN" dirty="0"/>
              <a:t>serializable schedule is the one that always leaves the database in consistent state.</a:t>
            </a:r>
          </a:p>
        </p:txBody>
      </p:sp>
    </p:spTree>
    <p:extLst>
      <p:ext uri="{BB962C8B-B14F-4D97-AF65-F5344CB8AC3E}">
        <p14:creationId xmlns:p14="http://schemas.microsoft.com/office/powerpoint/2010/main" val="2990357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25/03/21 due to network problem </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5410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32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55000" lnSpcReduction="20000"/>
          </a:bodyPr>
          <a:lstStyle/>
          <a:p>
            <a:r>
              <a:rPr lang="en-IN" dirty="0"/>
              <a:t>A transaction is an executing program that forms a logical unit of database </a:t>
            </a:r>
            <a:r>
              <a:rPr lang="en-IN" dirty="0" smtClean="0"/>
              <a:t>processing.</a:t>
            </a:r>
          </a:p>
          <a:p>
            <a:r>
              <a:rPr lang="en-IN" dirty="0" smtClean="0"/>
              <a:t> </a:t>
            </a:r>
            <a:r>
              <a:rPr lang="en-IN" dirty="0"/>
              <a:t>A transaction includes one or more database access operations—these can include insertion, deletion, modification, or retrieval operations. </a:t>
            </a:r>
            <a:endParaRPr lang="en-IN" dirty="0" smtClean="0"/>
          </a:p>
          <a:p>
            <a:r>
              <a:rPr lang="en-IN" dirty="0" smtClean="0"/>
              <a:t>The </a:t>
            </a:r>
            <a:r>
              <a:rPr lang="en-IN" dirty="0"/>
              <a:t>database operations that form a transaction can either be embedded within an application program or they can be specified interactively via a high-level query language such as SQL. </a:t>
            </a:r>
            <a:endParaRPr lang="en-IN" dirty="0" smtClean="0"/>
          </a:p>
          <a:p>
            <a:r>
              <a:rPr lang="en-IN" dirty="0" smtClean="0"/>
              <a:t>One </a:t>
            </a:r>
            <a:r>
              <a:rPr lang="en-IN" dirty="0"/>
              <a:t>way of specifying the transaction boundaries is by specifying explicit begin transaction and end transaction statements in an application program; </a:t>
            </a:r>
            <a:endParaRPr lang="en-IN" dirty="0" smtClean="0"/>
          </a:p>
          <a:p>
            <a:r>
              <a:rPr lang="en-IN" dirty="0" smtClean="0"/>
              <a:t>in </a:t>
            </a:r>
            <a:r>
              <a:rPr lang="en-IN" dirty="0"/>
              <a:t>this case, all database access operations between the two are considered as forming one transaction</a:t>
            </a:r>
            <a:r>
              <a:rPr lang="en-IN" dirty="0" smtClean="0"/>
              <a:t>.</a:t>
            </a:r>
          </a:p>
          <a:p>
            <a:r>
              <a:rPr lang="en-IN" dirty="0" smtClean="0"/>
              <a:t> </a:t>
            </a:r>
            <a:r>
              <a:rPr lang="en-IN" dirty="0"/>
              <a:t>A single application program may contain more than one </a:t>
            </a:r>
            <a:r>
              <a:rPr lang="en-IN" dirty="0" smtClean="0"/>
              <a:t>transaction </a:t>
            </a:r>
            <a:r>
              <a:rPr lang="en-IN" dirty="0"/>
              <a:t>if it contains several transaction boundaries</a:t>
            </a:r>
            <a:r>
              <a:rPr lang="en-IN" dirty="0" smtClean="0"/>
              <a:t>.</a:t>
            </a:r>
          </a:p>
          <a:p>
            <a:r>
              <a:rPr lang="en-IN" dirty="0" smtClean="0"/>
              <a:t> </a:t>
            </a:r>
            <a:r>
              <a:rPr lang="en-IN" b="1" dirty="0" smtClean="0"/>
              <a:t>If the </a:t>
            </a:r>
            <a:r>
              <a:rPr lang="en-IN" b="1" dirty="0"/>
              <a:t>database operations in a transaction do not update the database but only retrieve data, the transaction is called a read-only transaction; otherwise it is known as a read-write transaction</a:t>
            </a:r>
          </a:p>
        </p:txBody>
      </p:sp>
    </p:spTree>
    <p:extLst>
      <p:ext uri="{BB962C8B-B14F-4D97-AF65-F5344CB8AC3E}">
        <p14:creationId xmlns:p14="http://schemas.microsoft.com/office/powerpoint/2010/main" val="18375630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Testing of </a:t>
            </a:r>
            <a:r>
              <a:rPr lang="en-IN" dirty="0" err="1"/>
              <a:t>Serializability</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Serialization </a:t>
            </a:r>
            <a:r>
              <a:rPr lang="en-IN" dirty="0"/>
              <a:t>Graph is used to test the </a:t>
            </a:r>
            <a:r>
              <a:rPr lang="en-IN" dirty="0" err="1"/>
              <a:t>Serializability</a:t>
            </a:r>
            <a:r>
              <a:rPr lang="en-IN" dirty="0"/>
              <a:t> of a schedule.</a:t>
            </a:r>
          </a:p>
          <a:p>
            <a:r>
              <a:rPr lang="en-IN" dirty="0"/>
              <a:t>Assume a schedule S. </a:t>
            </a:r>
            <a:endParaRPr lang="en-IN" dirty="0" smtClean="0"/>
          </a:p>
          <a:p>
            <a:r>
              <a:rPr lang="en-IN" dirty="0" smtClean="0"/>
              <a:t>For </a:t>
            </a:r>
            <a:r>
              <a:rPr lang="en-IN" dirty="0"/>
              <a:t>S, we construct a graph known as precedence graph. This graph has a pair G = (V, E), where V consists a set of vertices, and E consists a set of edges. The set of vertices is used to contain all the transactions participating in the schedule. The set of edges is used to contain all edges Ti -&gt;Tj for which one of the three conditions holds:</a:t>
            </a:r>
          </a:p>
          <a:p>
            <a:r>
              <a:rPr lang="en-IN" dirty="0"/>
              <a:t>Create a node Ti → Tj if Ti executes write (Q) before Tj executes read (Q).</a:t>
            </a:r>
          </a:p>
          <a:p>
            <a:r>
              <a:rPr lang="en-IN" dirty="0"/>
              <a:t>Create a node Ti → Tj if Ti executes read (Q) before Tj executes write (Q).</a:t>
            </a:r>
          </a:p>
          <a:p>
            <a:r>
              <a:rPr lang="en-IN" dirty="0"/>
              <a:t>Create a node Ti → Tj if Ti executes write (Q) before Tj executes write (Q).</a:t>
            </a:r>
          </a:p>
          <a:p>
            <a:r>
              <a:rPr lang="en-IN" dirty="0"/>
              <a:t/>
            </a:r>
            <a:br>
              <a:rPr lang="en-IN" dirty="0"/>
            </a:br>
            <a:r>
              <a:rPr lang="en-IN" dirty="0"/>
              <a:t/>
            </a:r>
            <a:br>
              <a:rPr lang="en-IN" dirty="0"/>
            </a:br>
            <a:r>
              <a:rPr lang="en-IN" dirty="0"/>
              <a:t>If a precedence graph contains a single edge Ti → Tj, then all the instructions of Ti are executed before the first instruction of Tj is executed.</a:t>
            </a:r>
          </a:p>
          <a:p>
            <a:r>
              <a:rPr lang="en-IN" dirty="0"/>
              <a:t>If a precedence graph for schedule </a:t>
            </a:r>
            <a:r>
              <a:rPr lang="en-IN" b="1" u="sng" dirty="0"/>
              <a:t>S contains a cycle, then S is non-</a:t>
            </a:r>
            <a:r>
              <a:rPr lang="en-IN" b="1" u="sng" dirty="0" err="1"/>
              <a:t>serializable</a:t>
            </a:r>
            <a:r>
              <a:rPr lang="en-IN" dirty="0"/>
              <a:t>. If the precedence graph has no cycle, then </a:t>
            </a:r>
            <a:r>
              <a:rPr lang="en-IN" b="1" u="sng" dirty="0"/>
              <a:t>S is known as serializable</a:t>
            </a:r>
            <a:r>
              <a:rPr lang="en-IN" dirty="0"/>
              <a:t>.</a:t>
            </a:r>
          </a:p>
          <a:p>
            <a:endParaRPr lang="en-IN" dirty="0"/>
          </a:p>
        </p:txBody>
      </p:sp>
    </p:spTree>
    <p:extLst>
      <p:ext uri="{BB962C8B-B14F-4D97-AF65-F5344CB8AC3E}">
        <p14:creationId xmlns:p14="http://schemas.microsoft.com/office/powerpoint/2010/main" val="3251559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MS Testing of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
            <a:ext cx="5562600"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409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51344"/>
            <a:ext cx="6248400" cy="2862322"/>
          </a:xfrm>
          <a:prstGeom prst="rect">
            <a:avLst/>
          </a:prstGeom>
        </p:spPr>
        <p:txBody>
          <a:bodyPr wrap="square">
            <a:spAutoFit/>
          </a:bodyPr>
          <a:lstStyle/>
          <a:p>
            <a:r>
              <a:rPr lang="en-IN" b="1" dirty="0"/>
              <a:t>Explanation:</a:t>
            </a:r>
            <a:endParaRPr lang="en-IN" dirty="0"/>
          </a:p>
          <a:p>
            <a:r>
              <a:rPr lang="en-IN" b="1" dirty="0"/>
              <a:t>Read(A):</a:t>
            </a:r>
            <a:r>
              <a:rPr lang="en-IN" dirty="0"/>
              <a:t> In T1, no subsequent writes to A, so no new edges</a:t>
            </a:r>
            <a:br>
              <a:rPr lang="en-IN" dirty="0"/>
            </a:br>
            <a:r>
              <a:rPr lang="en-IN" b="1" dirty="0"/>
              <a:t>Read(B):</a:t>
            </a:r>
            <a:r>
              <a:rPr lang="en-IN" dirty="0"/>
              <a:t> In T2, no subsequent writes to B, so no new edges</a:t>
            </a:r>
            <a:br>
              <a:rPr lang="en-IN" dirty="0"/>
            </a:br>
            <a:r>
              <a:rPr lang="en-IN" b="1" dirty="0"/>
              <a:t>Read(C):</a:t>
            </a:r>
            <a:r>
              <a:rPr lang="en-IN" dirty="0"/>
              <a:t> In T3, no subsequent writes to C, so no new edges</a:t>
            </a:r>
            <a:br>
              <a:rPr lang="en-IN" dirty="0"/>
            </a:br>
            <a:r>
              <a:rPr lang="en-IN" b="1" dirty="0"/>
              <a:t>Write(B):</a:t>
            </a:r>
            <a:r>
              <a:rPr lang="en-IN" dirty="0"/>
              <a:t> B is subsequently read by T3, so add edge T2 → T3</a:t>
            </a:r>
            <a:br>
              <a:rPr lang="en-IN" dirty="0"/>
            </a:br>
            <a:r>
              <a:rPr lang="en-IN" b="1" dirty="0"/>
              <a:t>Write(C):</a:t>
            </a:r>
            <a:r>
              <a:rPr lang="en-IN" dirty="0"/>
              <a:t> C is subsequently read by T1, so add edge T3 → T1</a:t>
            </a:r>
            <a:br>
              <a:rPr lang="en-IN" dirty="0"/>
            </a:br>
            <a:r>
              <a:rPr lang="en-IN" b="1" dirty="0"/>
              <a:t>Write(A):</a:t>
            </a:r>
            <a:r>
              <a:rPr lang="en-IN" dirty="0"/>
              <a:t> A is subsequently read by T2, so add edge T1 → T2</a:t>
            </a:r>
            <a:br>
              <a:rPr lang="en-IN" dirty="0"/>
            </a:br>
            <a:r>
              <a:rPr lang="en-IN" b="1" dirty="0"/>
              <a:t>Write(A):</a:t>
            </a:r>
            <a:r>
              <a:rPr lang="en-IN" dirty="0"/>
              <a:t> In T2, no subsequent reads to A, so no new edges</a:t>
            </a:r>
            <a:br>
              <a:rPr lang="en-IN" dirty="0"/>
            </a:br>
            <a:r>
              <a:rPr lang="en-IN" b="1" dirty="0"/>
              <a:t>Write(C):</a:t>
            </a:r>
            <a:r>
              <a:rPr lang="en-IN" dirty="0"/>
              <a:t> In T1, no subsequent reads to C, so no new edges</a:t>
            </a:r>
            <a:br>
              <a:rPr lang="en-IN" dirty="0"/>
            </a:br>
            <a:r>
              <a:rPr lang="en-IN" b="1" dirty="0"/>
              <a:t>Write(B):</a:t>
            </a:r>
            <a:r>
              <a:rPr lang="en-IN" dirty="0"/>
              <a:t> In T3, no subsequent reads to B, so no new edges</a:t>
            </a:r>
          </a:p>
        </p:txBody>
      </p:sp>
    </p:spTree>
    <p:extLst>
      <p:ext uri="{BB962C8B-B14F-4D97-AF65-F5344CB8AC3E}">
        <p14:creationId xmlns:p14="http://schemas.microsoft.com/office/powerpoint/2010/main" val="3966486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Precedence </a:t>
            </a:r>
            <a:r>
              <a:rPr lang="en-IN" dirty="0"/>
              <a:t>graph for schedule S1:</a:t>
            </a:r>
            <a:br>
              <a:rPr lang="en-IN" dirty="0"/>
            </a:br>
            <a:r>
              <a:rPr lang="en-IN" dirty="0"/>
              <a:t/>
            </a:r>
            <a:br>
              <a:rPr lang="en-IN" dirty="0"/>
            </a:br>
            <a:endParaRPr lang="en-IN" dirty="0"/>
          </a:p>
        </p:txBody>
      </p:sp>
      <p:pic>
        <p:nvPicPr>
          <p:cNvPr id="6146" name="Picture 2" descr="DBMS Testing of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25563"/>
            <a:ext cx="3571875" cy="2476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38600" y="1236344"/>
            <a:ext cx="4572000" cy="1477328"/>
          </a:xfrm>
          <a:prstGeom prst="rect">
            <a:avLst/>
          </a:prstGeom>
        </p:spPr>
        <p:txBody>
          <a:bodyPr>
            <a:spAutoFit/>
          </a:bodyPr>
          <a:lstStyle/>
          <a:p>
            <a:r>
              <a:rPr lang="en-IN" dirty="0"/>
              <a:t>The precedence graph for schedule S1 contains a cycle that's why Schedule S1 is non-</a:t>
            </a:r>
            <a:r>
              <a:rPr lang="en-IN" dirty="0" err="1"/>
              <a:t>serializable</a:t>
            </a:r>
            <a:r>
              <a:rPr lang="en-IN" dirty="0"/>
              <a:t>.</a:t>
            </a:r>
          </a:p>
          <a:p>
            <a:r>
              <a:rPr lang="en-IN" dirty="0"/>
              <a:t/>
            </a:r>
            <a:br>
              <a:rPr lang="en-IN" dirty="0"/>
            </a:br>
            <a:endParaRPr lang="en-IN" dirty="0"/>
          </a:p>
        </p:txBody>
      </p:sp>
    </p:spTree>
    <p:extLst>
      <p:ext uri="{BB962C8B-B14F-4D97-AF65-F5344CB8AC3E}">
        <p14:creationId xmlns:p14="http://schemas.microsoft.com/office/powerpoint/2010/main" val="2252463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BMS Testing of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16811"/>
            <a:ext cx="3733800" cy="4648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91000" y="1752600"/>
            <a:ext cx="3810000" cy="5355312"/>
          </a:xfrm>
          <a:prstGeom prst="rect">
            <a:avLst/>
          </a:prstGeom>
        </p:spPr>
        <p:txBody>
          <a:bodyPr wrap="square">
            <a:spAutoFit/>
          </a:bodyPr>
          <a:lstStyle/>
          <a:p>
            <a:r>
              <a:rPr lang="en-IN" b="1" dirty="0" smtClean="0"/>
              <a:t>explanation</a:t>
            </a:r>
            <a:r>
              <a:rPr lang="en-IN" b="1" dirty="0"/>
              <a:t>:</a:t>
            </a:r>
            <a:endParaRPr lang="en-IN" dirty="0"/>
          </a:p>
          <a:p>
            <a:r>
              <a:rPr lang="en-IN" b="1" dirty="0"/>
              <a:t>Read(A):</a:t>
            </a:r>
            <a:r>
              <a:rPr lang="en-IN" dirty="0"/>
              <a:t> In T4,no subsequent writes to A, so no new edges</a:t>
            </a:r>
            <a:br>
              <a:rPr lang="en-IN" dirty="0"/>
            </a:br>
            <a:r>
              <a:rPr lang="en-IN" b="1" dirty="0"/>
              <a:t>Read(C):</a:t>
            </a:r>
            <a:r>
              <a:rPr lang="en-IN" dirty="0"/>
              <a:t> In T4, no subsequent writes to C, so no new edges</a:t>
            </a:r>
            <a:br>
              <a:rPr lang="en-IN" dirty="0"/>
            </a:br>
            <a:r>
              <a:rPr lang="en-IN" b="1" dirty="0"/>
              <a:t>Write(A):</a:t>
            </a:r>
            <a:r>
              <a:rPr lang="en-IN" dirty="0"/>
              <a:t> A is subsequently read by T5, so add edge T4 → T5</a:t>
            </a:r>
            <a:br>
              <a:rPr lang="en-IN" dirty="0"/>
            </a:br>
            <a:r>
              <a:rPr lang="en-IN" b="1" dirty="0"/>
              <a:t>Read(B):</a:t>
            </a:r>
            <a:r>
              <a:rPr lang="en-IN" dirty="0"/>
              <a:t> In T5,no subsequent writes to B, so no new edges</a:t>
            </a:r>
            <a:br>
              <a:rPr lang="en-IN" dirty="0"/>
            </a:br>
            <a:r>
              <a:rPr lang="en-IN" b="1" dirty="0"/>
              <a:t>Write(C):</a:t>
            </a:r>
            <a:r>
              <a:rPr lang="en-IN" dirty="0"/>
              <a:t> C is subsequently read by T6, so add edge T4 → T6</a:t>
            </a:r>
            <a:br>
              <a:rPr lang="en-IN" dirty="0"/>
            </a:br>
            <a:r>
              <a:rPr lang="en-IN" b="1" dirty="0"/>
              <a:t>Write(B):</a:t>
            </a:r>
            <a:r>
              <a:rPr lang="en-IN" dirty="0"/>
              <a:t> A is subsequently read by T6, so add edge T5 → T6</a:t>
            </a:r>
            <a:br>
              <a:rPr lang="en-IN" dirty="0"/>
            </a:br>
            <a:r>
              <a:rPr lang="en-IN" b="1" dirty="0"/>
              <a:t>Write(C):</a:t>
            </a:r>
            <a:r>
              <a:rPr lang="en-IN" dirty="0"/>
              <a:t> In T6, no subsequent reads to C, so no new edges</a:t>
            </a:r>
            <a:br>
              <a:rPr lang="en-IN" dirty="0"/>
            </a:br>
            <a:r>
              <a:rPr lang="en-IN" b="1" dirty="0"/>
              <a:t>Write(A):</a:t>
            </a:r>
            <a:r>
              <a:rPr lang="en-IN" dirty="0"/>
              <a:t> In T5, no subsequent reads to A, so no new edges</a:t>
            </a:r>
            <a:br>
              <a:rPr lang="en-IN" dirty="0"/>
            </a:br>
            <a:r>
              <a:rPr lang="en-IN" b="1" dirty="0"/>
              <a:t>Write(B):</a:t>
            </a:r>
            <a:r>
              <a:rPr lang="en-IN" dirty="0"/>
              <a:t> In T6, no subsequent reads to B, so no new edges</a:t>
            </a:r>
          </a:p>
        </p:txBody>
      </p:sp>
    </p:spTree>
    <p:extLst>
      <p:ext uri="{BB962C8B-B14F-4D97-AF65-F5344CB8AC3E}">
        <p14:creationId xmlns:p14="http://schemas.microsoft.com/office/powerpoint/2010/main" val="2957888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4572000" cy="923330"/>
          </a:xfrm>
          <a:prstGeom prst="rect">
            <a:avLst/>
          </a:prstGeom>
        </p:spPr>
        <p:txBody>
          <a:bodyPr>
            <a:spAutoFit/>
          </a:bodyPr>
          <a:lstStyle/>
          <a:p>
            <a:r>
              <a:rPr lang="en-IN" dirty="0" smtClean="0"/>
              <a:t>precedence </a:t>
            </a:r>
            <a:r>
              <a:rPr lang="en-IN" dirty="0"/>
              <a:t>graph for schedule S2:</a:t>
            </a:r>
          </a:p>
          <a:p>
            <a:r>
              <a:rPr lang="en-IN" dirty="0"/>
              <a:t/>
            </a:r>
            <a:br>
              <a:rPr lang="en-IN" dirty="0"/>
            </a:br>
            <a:endParaRPr lang="en-IN" dirty="0"/>
          </a:p>
        </p:txBody>
      </p:sp>
      <p:pic>
        <p:nvPicPr>
          <p:cNvPr id="8196" name="Picture 4" descr="DBMS Testing of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981200"/>
            <a:ext cx="3724275" cy="22669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43400" y="1828800"/>
            <a:ext cx="4572000" cy="1200329"/>
          </a:xfrm>
          <a:prstGeom prst="rect">
            <a:avLst/>
          </a:prstGeom>
        </p:spPr>
        <p:txBody>
          <a:bodyPr>
            <a:spAutoFit/>
          </a:bodyPr>
          <a:lstStyle/>
          <a:p>
            <a:r>
              <a:rPr lang="en-IN" dirty="0"/>
              <a:t>T</a:t>
            </a:r>
            <a:r>
              <a:rPr lang="en-IN" dirty="0" smtClean="0"/>
              <a:t>he </a:t>
            </a:r>
            <a:r>
              <a:rPr lang="en-IN" dirty="0"/>
              <a:t>precedence graph for schedule S2 contains no cycle that's why ScheduleS2 is serializable.</a:t>
            </a:r>
          </a:p>
          <a:p>
            <a:r>
              <a:rPr lang="en-IN" dirty="0"/>
              <a:t/>
            </a:r>
            <a:br>
              <a:rPr lang="en-IN" dirty="0"/>
            </a:br>
            <a:endParaRPr lang="en-IN" dirty="0"/>
          </a:p>
        </p:txBody>
      </p:sp>
    </p:spTree>
    <p:extLst>
      <p:ext uri="{BB962C8B-B14F-4D97-AF65-F5344CB8AC3E}">
        <p14:creationId xmlns:p14="http://schemas.microsoft.com/office/powerpoint/2010/main" val="452226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Conflict Serializable Schedule</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 </a:t>
            </a:r>
            <a:r>
              <a:rPr lang="en-IN" dirty="0"/>
              <a:t>schedule is called conflict </a:t>
            </a:r>
            <a:r>
              <a:rPr lang="en-IN" dirty="0" err="1"/>
              <a:t>serializability</a:t>
            </a:r>
            <a:r>
              <a:rPr lang="en-IN" dirty="0"/>
              <a:t> if after swapping of non-conflicting operations, it can transform into a serial schedule.</a:t>
            </a:r>
          </a:p>
          <a:p>
            <a:r>
              <a:rPr lang="en-IN" dirty="0"/>
              <a:t>The schedule will be a conflict serializable if it is conflict equivalent to a serial schedule.</a:t>
            </a:r>
          </a:p>
          <a:p>
            <a:r>
              <a:rPr lang="en-IN" dirty="0"/>
              <a:t>Conflicting Operations</a:t>
            </a:r>
          </a:p>
          <a:p>
            <a:r>
              <a:rPr lang="en-IN" dirty="0"/>
              <a:t>The two operations become conflicting if all conditions satisfy:</a:t>
            </a:r>
          </a:p>
          <a:p>
            <a:r>
              <a:rPr lang="en-IN" dirty="0"/>
              <a:t>Both belong to separate transactions.</a:t>
            </a:r>
          </a:p>
          <a:p>
            <a:r>
              <a:rPr lang="en-IN" dirty="0"/>
              <a:t>They have the same data item.</a:t>
            </a:r>
          </a:p>
          <a:p>
            <a:r>
              <a:rPr lang="en-IN" dirty="0"/>
              <a:t>They contain at least one write operation.</a:t>
            </a:r>
          </a:p>
          <a:p>
            <a:endParaRPr lang="en-IN" dirty="0"/>
          </a:p>
        </p:txBody>
      </p:sp>
    </p:spTree>
    <p:extLst>
      <p:ext uri="{BB962C8B-B14F-4D97-AF65-F5344CB8AC3E}">
        <p14:creationId xmlns:p14="http://schemas.microsoft.com/office/powerpoint/2010/main" val="1645221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smtClean="0"/>
              <a:t/>
            </a:r>
            <a:br>
              <a:rPr lang="en-IN" sz="2700" dirty="0" smtClean="0"/>
            </a:br>
            <a:r>
              <a:rPr lang="en-IN" sz="2700" dirty="0"/>
              <a:t/>
            </a:r>
            <a:br>
              <a:rPr lang="en-IN" sz="2700" dirty="0"/>
            </a:br>
            <a:r>
              <a:rPr lang="en-IN" sz="2700" dirty="0" smtClean="0"/>
              <a:t>Example: Swapping </a:t>
            </a:r>
            <a:r>
              <a:rPr lang="en-IN" sz="2700" dirty="0"/>
              <a:t>is possible only if S1 and S2 are logically equal</a:t>
            </a:r>
            <a:r>
              <a:rPr lang="en-IN" dirty="0"/>
              <a:t>.</a:t>
            </a:r>
            <a:br>
              <a:rPr lang="en-IN" dirty="0"/>
            </a:br>
            <a:r>
              <a:rPr lang="en-IN" dirty="0"/>
              <a:t/>
            </a:r>
            <a:br>
              <a:rPr lang="en-IN" dirty="0"/>
            </a:br>
            <a:endParaRPr lang="en-IN" dirty="0"/>
          </a:p>
        </p:txBody>
      </p:sp>
      <p:pic>
        <p:nvPicPr>
          <p:cNvPr id="9218" name="Picture 2" descr="DBMS Conflict Serializable 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57374"/>
            <a:ext cx="5467350" cy="2714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62200" y="4377810"/>
            <a:ext cx="4233467" cy="369332"/>
          </a:xfrm>
          <a:prstGeom prst="rect">
            <a:avLst/>
          </a:prstGeom>
        </p:spPr>
        <p:txBody>
          <a:bodyPr wrap="none">
            <a:spAutoFit/>
          </a:bodyPr>
          <a:lstStyle/>
          <a:p>
            <a:r>
              <a:rPr lang="en-IN" dirty="0"/>
              <a:t>Here, S1 = S2. That means it is non-conflict.</a:t>
            </a:r>
          </a:p>
        </p:txBody>
      </p:sp>
    </p:spTree>
    <p:extLst>
      <p:ext uri="{BB962C8B-B14F-4D97-AF65-F5344CB8AC3E}">
        <p14:creationId xmlns:p14="http://schemas.microsoft.com/office/powerpoint/2010/main" val="3105581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BMS Conflict Serializable 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110734"/>
            <a:ext cx="5486400" cy="2600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44625" y="4267200"/>
            <a:ext cx="3797450" cy="369332"/>
          </a:xfrm>
          <a:prstGeom prst="rect">
            <a:avLst/>
          </a:prstGeom>
        </p:spPr>
        <p:txBody>
          <a:bodyPr wrap="none">
            <a:spAutoFit/>
          </a:bodyPr>
          <a:lstStyle/>
          <a:p>
            <a:r>
              <a:rPr lang="en-IN" dirty="0"/>
              <a:t>Here, S1 ≠ S2. That means it is conflict.</a:t>
            </a:r>
          </a:p>
        </p:txBody>
      </p:sp>
    </p:spTree>
    <p:extLst>
      <p:ext uri="{BB962C8B-B14F-4D97-AF65-F5344CB8AC3E}">
        <p14:creationId xmlns:p14="http://schemas.microsoft.com/office/powerpoint/2010/main" val="3680048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conflict equivalent</a:t>
            </a:r>
          </a:p>
        </p:txBody>
      </p:sp>
      <p:sp>
        <p:nvSpPr>
          <p:cNvPr id="4" name="Content Placeholder 3"/>
          <p:cNvSpPr>
            <a:spLocks noGrp="1"/>
          </p:cNvSpPr>
          <p:nvPr>
            <p:ph idx="1"/>
          </p:nvPr>
        </p:nvSpPr>
        <p:spPr/>
        <p:txBody>
          <a:bodyPr>
            <a:normAutofit fontScale="92500" lnSpcReduction="10000"/>
          </a:bodyPr>
          <a:lstStyle/>
          <a:p>
            <a:r>
              <a:rPr lang="en-IN" dirty="0"/>
              <a:t>In the conflict equivalent, one can be transformed to another by swapping non-conflicting operations. In the given example, S2 is conflict equivalent to S1 (S1 can be converted to S2 by swapping non-conflicting operations).</a:t>
            </a:r>
          </a:p>
          <a:p>
            <a:r>
              <a:rPr lang="en-IN" dirty="0"/>
              <a:t>Two schedules are said to be conflict equivalent if and only if:</a:t>
            </a:r>
          </a:p>
          <a:p>
            <a:r>
              <a:rPr lang="en-IN" dirty="0"/>
              <a:t>They contain the same set of the transaction.</a:t>
            </a:r>
          </a:p>
          <a:p>
            <a:r>
              <a:rPr lang="en-IN" dirty="0"/>
              <a:t>If each pair of conflict operations are ordered in the same way.</a:t>
            </a:r>
          </a:p>
          <a:p>
            <a:endParaRPr lang="en-IN" dirty="0"/>
          </a:p>
        </p:txBody>
      </p:sp>
    </p:spTree>
    <p:extLst>
      <p:ext uri="{BB962C8B-B14F-4D97-AF65-F5344CB8AC3E}">
        <p14:creationId xmlns:p14="http://schemas.microsoft.com/office/powerpoint/2010/main" val="361611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5516563"/>
          </a:xfrm>
        </p:spPr>
        <p:txBody>
          <a:bodyPr>
            <a:noAutofit/>
          </a:bodyPr>
          <a:lstStyle/>
          <a:p>
            <a:r>
              <a:rPr lang="en-IN" sz="2000" dirty="0" smtClean="0"/>
              <a:t>A </a:t>
            </a:r>
            <a:r>
              <a:rPr lang="en-IN" sz="2000" dirty="0"/>
              <a:t>database is basically represented as a collection of named data items. </a:t>
            </a:r>
            <a:endParaRPr lang="en-IN" sz="2000" dirty="0" smtClean="0"/>
          </a:p>
          <a:p>
            <a:r>
              <a:rPr lang="en-IN" sz="2000" dirty="0" smtClean="0"/>
              <a:t>The </a:t>
            </a:r>
            <a:r>
              <a:rPr lang="en-IN" sz="2000" dirty="0"/>
              <a:t>size of a data item is called its </a:t>
            </a:r>
            <a:r>
              <a:rPr lang="en-IN" sz="2000" b="1" dirty="0"/>
              <a:t>granularity. </a:t>
            </a:r>
            <a:endParaRPr lang="en-IN" sz="2000" b="1" dirty="0" smtClean="0"/>
          </a:p>
          <a:p>
            <a:r>
              <a:rPr lang="en-IN" sz="2000" dirty="0" smtClean="0"/>
              <a:t>A </a:t>
            </a:r>
            <a:r>
              <a:rPr lang="en-IN" sz="2000" dirty="0"/>
              <a:t>data item can be a database record, but it can also be a larger unit such as a whole disk block, or even a smaller unit such as an individual field (attribute) value of some record in the database. </a:t>
            </a:r>
            <a:endParaRPr lang="en-IN" sz="2000" dirty="0" smtClean="0"/>
          </a:p>
          <a:p>
            <a:r>
              <a:rPr lang="en-IN" sz="2000" dirty="0" smtClean="0"/>
              <a:t>The </a:t>
            </a:r>
            <a:r>
              <a:rPr lang="en-IN" sz="2000" dirty="0"/>
              <a:t>transaction processing concepts we discuss are </a:t>
            </a:r>
            <a:r>
              <a:rPr lang="en-IN" sz="2000" dirty="0" smtClean="0"/>
              <a:t>independent </a:t>
            </a:r>
            <a:r>
              <a:rPr lang="en-IN" sz="2000" dirty="0"/>
              <a:t>of the data item granularity (size) and apply to data items in general. </a:t>
            </a:r>
            <a:endParaRPr lang="en-IN" sz="2000" dirty="0" smtClean="0"/>
          </a:p>
          <a:p>
            <a:r>
              <a:rPr lang="en-IN" sz="2000" dirty="0" smtClean="0"/>
              <a:t>Each </a:t>
            </a:r>
            <a:r>
              <a:rPr lang="en-IN" sz="2000" dirty="0"/>
              <a:t>data item has a unique name, but this name is not typically used by the programmer; rather, it is just a means to uniquely identify each data </a:t>
            </a:r>
            <a:r>
              <a:rPr lang="en-IN" sz="2000" dirty="0" smtClean="0"/>
              <a:t>item</a:t>
            </a:r>
          </a:p>
          <a:p>
            <a:pPr lvl="1"/>
            <a:r>
              <a:rPr lang="en-IN" sz="1600" dirty="0" smtClean="0"/>
              <a:t>For </a:t>
            </a:r>
            <a:r>
              <a:rPr lang="en-IN" sz="1600" dirty="0"/>
              <a:t>example, if the data item granularity is one disk block, then the disk block address can be used as the data item name. </a:t>
            </a:r>
            <a:endParaRPr lang="en-IN" sz="1600" dirty="0" smtClean="0"/>
          </a:p>
          <a:p>
            <a:pPr lvl="1"/>
            <a:r>
              <a:rPr lang="en-IN" sz="1600" dirty="0" smtClean="0"/>
              <a:t>Using </a:t>
            </a:r>
            <a:r>
              <a:rPr lang="en-IN" sz="1600" dirty="0"/>
              <a:t>this simplified database model, the basic database access operations that a transaction can include are as follows: </a:t>
            </a:r>
            <a:endParaRPr lang="en-IN" sz="1600" dirty="0" smtClean="0"/>
          </a:p>
          <a:p>
            <a:pPr lvl="1"/>
            <a:r>
              <a:rPr lang="en-IN" sz="1600" dirty="0" err="1" smtClean="0"/>
              <a:t>read_item</a:t>
            </a:r>
            <a:r>
              <a:rPr lang="en-IN" sz="1600" dirty="0" smtClean="0"/>
              <a:t>(X</a:t>
            </a:r>
            <a:r>
              <a:rPr lang="en-IN" sz="1600" dirty="0"/>
              <a:t>). Reads a database item named X into a program variable. To simplify our notation, we assume that the program variable is also named X</a:t>
            </a:r>
            <a:r>
              <a:rPr lang="en-IN" sz="1600" dirty="0" smtClean="0"/>
              <a:t>.</a:t>
            </a:r>
          </a:p>
          <a:p>
            <a:pPr lvl="1"/>
            <a:r>
              <a:rPr lang="en-IN" sz="1600" dirty="0" err="1" smtClean="0"/>
              <a:t>write_item</a:t>
            </a:r>
            <a:r>
              <a:rPr lang="en-IN" sz="1600" dirty="0" smtClean="0"/>
              <a:t>(X</a:t>
            </a:r>
            <a:r>
              <a:rPr lang="en-IN" sz="1600" dirty="0"/>
              <a:t>). Writes the value of program variable X into the database item named X. </a:t>
            </a:r>
          </a:p>
        </p:txBody>
      </p:sp>
    </p:spTree>
    <p:extLst>
      <p:ext uri="{BB962C8B-B14F-4D97-AF65-F5344CB8AC3E}">
        <p14:creationId xmlns:p14="http://schemas.microsoft.com/office/powerpoint/2010/main" val="2574175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BMS Conflict Serializable 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5981700"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5825" y="3724364"/>
            <a:ext cx="7239000" cy="1200329"/>
          </a:xfrm>
          <a:prstGeom prst="rect">
            <a:avLst/>
          </a:prstGeom>
        </p:spPr>
        <p:txBody>
          <a:bodyPr wrap="square">
            <a:spAutoFit/>
          </a:bodyPr>
          <a:lstStyle/>
          <a:p>
            <a:r>
              <a:rPr lang="en-IN" dirty="0"/>
              <a:t>Schedule S2 is a serial schedule because, in this, all operations of T1 are performed before starting any operation of T2. Schedule S1 can be transformed into a serial schedule by swapping non-conflicting operations of S1.</a:t>
            </a:r>
          </a:p>
        </p:txBody>
      </p:sp>
    </p:spTree>
    <p:extLst>
      <p:ext uri="{BB962C8B-B14F-4D97-AF65-F5344CB8AC3E}">
        <p14:creationId xmlns:p14="http://schemas.microsoft.com/office/powerpoint/2010/main" val="2070530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t>After swapping of non-conflict operations, the schedule S1 becomes</a:t>
            </a:r>
            <a:r>
              <a:rPr lang="en-IN" b="1" dirty="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9543755"/>
              </p:ext>
            </p:extLst>
          </p:nvPr>
        </p:nvGraphicFramePr>
        <p:xfrm>
          <a:off x="685800" y="2599730"/>
          <a:ext cx="8067676" cy="2849880"/>
        </p:xfrm>
        <a:graphic>
          <a:graphicData uri="http://schemas.openxmlformats.org/drawingml/2006/table">
            <a:tbl>
              <a:tblPr/>
              <a:tblGrid>
                <a:gridCol w="4033838"/>
                <a:gridCol w="4033838"/>
              </a:tblGrid>
              <a:tr h="0">
                <a:tc>
                  <a:txBody>
                    <a:bodyPr/>
                    <a:lstStyle/>
                    <a:p>
                      <a:pPr algn="l" fontAlgn="t"/>
                      <a:r>
                        <a:rPr lang="en-IN" dirty="0">
                          <a:solidFill>
                            <a:srgbClr val="000000"/>
                          </a:solidFill>
                          <a:effectLst/>
                          <a:latin typeface="times new roman"/>
                        </a:rPr>
                        <a:t>T1</a:t>
                      </a:r>
                    </a:p>
                  </a:txBody>
                  <a:tcPr marL="114300" marR="114300" marT="114300" marB="114300">
                    <a:lnL w="9525" cap="flat" cmpd="sng" algn="ctr">
                      <a:solidFill>
                        <a:srgbClr val="C0633A"/>
                      </a:solidFill>
                      <a:prstDash val="solid"/>
                      <a:round/>
                      <a:headEnd type="none" w="med" len="med"/>
                      <a:tailEnd type="none" w="med" len="med"/>
                    </a:lnL>
                    <a:lnR w="9525" cap="flat" cmpd="sng" algn="ctr">
                      <a:solidFill>
                        <a:srgbClr val="C0633A"/>
                      </a:solidFill>
                      <a:prstDash val="solid"/>
                      <a:round/>
                      <a:headEnd type="none" w="med" len="med"/>
                      <a:tailEnd type="none" w="med" len="med"/>
                    </a:lnR>
                    <a:lnT w="9525" cap="flat" cmpd="sng" algn="ctr">
                      <a:solidFill>
                        <a:srgbClr val="C0633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T2</a:t>
                      </a:r>
                    </a:p>
                  </a:txBody>
                  <a:tcPr marL="114300" marR="114300" marT="114300" marB="114300">
                    <a:lnL w="9525" cap="flat" cmpd="sng" algn="ctr">
                      <a:solidFill>
                        <a:srgbClr val="C0633A"/>
                      </a:solidFill>
                      <a:prstDash val="solid"/>
                      <a:round/>
                      <a:headEnd type="none" w="med" len="med"/>
                      <a:tailEnd type="none" w="med" len="med"/>
                    </a:lnL>
                    <a:lnR w="9525" cap="flat" cmpd="sng" algn="ctr">
                      <a:solidFill>
                        <a:srgbClr val="C0633A"/>
                      </a:solidFill>
                      <a:prstDash val="solid"/>
                      <a:round/>
                      <a:headEnd type="none" w="med" len="med"/>
                      <a:tailEnd type="none" w="med" len="med"/>
                    </a:lnR>
                    <a:lnT w="9525" cap="flat" cmpd="sng" algn="ctr">
                      <a:solidFill>
                        <a:srgbClr val="C0633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dirty="0">
                          <a:solidFill>
                            <a:srgbClr val="000000"/>
                          </a:solidFill>
                          <a:effectLst/>
                          <a:latin typeface="verdana"/>
                        </a:rPr>
                        <a:t>Read(A)</a:t>
                      </a:r>
                      <a:br>
                        <a:rPr lang="en-IN" dirty="0">
                          <a:solidFill>
                            <a:srgbClr val="000000"/>
                          </a:solidFill>
                          <a:effectLst/>
                          <a:latin typeface="verdana"/>
                        </a:rPr>
                      </a:br>
                      <a:r>
                        <a:rPr lang="en-IN" dirty="0">
                          <a:solidFill>
                            <a:srgbClr val="000000"/>
                          </a:solidFill>
                          <a:effectLst/>
                          <a:latin typeface="verdana"/>
                        </a:rPr>
                        <a:t>Write(A)</a:t>
                      </a:r>
                      <a:br>
                        <a:rPr lang="en-IN" dirty="0">
                          <a:solidFill>
                            <a:srgbClr val="000000"/>
                          </a:solidFill>
                          <a:effectLst/>
                          <a:latin typeface="verdana"/>
                        </a:rPr>
                      </a:br>
                      <a:r>
                        <a:rPr lang="en-IN" dirty="0">
                          <a:solidFill>
                            <a:srgbClr val="000000"/>
                          </a:solidFill>
                          <a:effectLst/>
                          <a:latin typeface="verdana"/>
                        </a:rPr>
                        <a:t>Read(B)</a:t>
                      </a:r>
                      <a:br>
                        <a:rPr lang="en-IN" dirty="0">
                          <a:solidFill>
                            <a:srgbClr val="000000"/>
                          </a:solidFill>
                          <a:effectLst/>
                          <a:latin typeface="verdana"/>
                        </a:rPr>
                      </a:br>
                      <a:r>
                        <a:rPr lang="en-IN" dirty="0">
                          <a:solidFill>
                            <a:srgbClr val="000000"/>
                          </a:solidFill>
                          <a:effectLst/>
                          <a:latin typeface="verdana"/>
                        </a:rPr>
                        <a:t>Write(B)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
                      </a:r>
                      <a:br>
                        <a:rPr lang="en-IN" dirty="0">
                          <a:solidFill>
                            <a:srgbClr val="000000"/>
                          </a:solidFill>
                          <a:effectLst/>
                          <a:latin typeface="verdana"/>
                        </a:rPr>
                      </a:br>
                      <a:r>
                        <a:rPr lang="en-IN" dirty="0">
                          <a:solidFill>
                            <a:srgbClr val="000000"/>
                          </a:solidFill>
                          <a:effectLst/>
                          <a:latin typeface="verdana"/>
                        </a:rPr>
                        <a:t/>
                      </a:r>
                      <a:br>
                        <a:rPr lang="en-IN" dirty="0">
                          <a:solidFill>
                            <a:srgbClr val="000000"/>
                          </a:solidFill>
                          <a:effectLst/>
                          <a:latin typeface="verdana"/>
                        </a:rPr>
                      </a:br>
                      <a:r>
                        <a:rPr lang="en-IN" dirty="0">
                          <a:solidFill>
                            <a:srgbClr val="000000"/>
                          </a:solidFill>
                          <a:effectLst/>
                          <a:latin typeface="verdana"/>
                        </a:rPr>
                        <a:t/>
                      </a:r>
                      <a:br>
                        <a:rPr lang="en-IN" dirty="0">
                          <a:solidFill>
                            <a:srgbClr val="000000"/>
                          </a:solidFill>
                          <a:effectLst/>
                          <a:latin typeface="verdana"/>
                        </a:rPr>
                      </a:br>
                      <a:r>
                        <a:rPr lang="en-IN" dirty="0">
                          <a:solidFill>
                            <a:srgbClr val="000000"/>
                          </a:solidFill>
                          <a:effectLst/>
                          <a:latin typeface="verdana"/>
                        </a:rPr>
                        <a:t/>
                      </a:r>
                      <a:br>
                        <a:rPr lang="en-IN" dirty="0">
                          <a:solidFill>
                            <a:srgbClr val="000000"/>
                          </a:solidFill>
                          <a:effectLst/>
                          <a:latin typeface="verdana"/>
                        </a:rPr>
                      </a:br>
                      <a:r>
                        <a:rPr lang="en-IN" dirty="0">
                          <a:solidFill>
                            <a:srgbClr val="000000"/>
                          </a:solidFill>
                          <a:effectLst/>
                          <a:latin typeface="verdana"/>
                        </a:rPr>
                        <a:t>Read(A)</a:t>
                      </a:r>
                      <a:br>
                        <a:rPr lang="en-IN" dirty="0">
                          <a:solidFill>
                            <a:srgbClr val="000000"/>
                          </a:solidFill>
                          <a:effectLst/>
                          <a:latin typeface="verdana"/>
                        </a:rPr>
                      </a:br>
                      <a:r>
                        <a:rPr lang="en-IN" dirty="0">
                          <a:solidFill>
                            <a:srgbClr val="000000"/>
                          </a:solidFill>
                          <a:effectLst/>
                          <a:latin typeface="verdana"/>
                        </a:rPr>
                        <a:t>Write(A)</a:t>
                      </a:r>
                      <a:br>
                        <a:rPr lang="en-IN" dirty="0">
                          <a:solidFill>
                            <a:srgbClr val="000000"/>
                          </a:solidFill>
                          <a:effectLst/>
                          <a:latin typeface="verdana"/>
                        </a:rPr>
                      </a:br>
                      <a:r>
                        <a:rPr lang="en-IN" dirty="0">
                          <a:solidFill>
                            <a:srgbClr val="000000"/>
                          </a:solidFill>
                          <a:effectLst/>
                          <a:latin typeface="verdana"/>
                        </a:rPr>
                        <a:t>Read(B)</a:t>
                      </a:r>
                      <a:br>
                        <a:rPr lang="en-IN" dirty="0">
                          <a:solidFill>
                            <a:srgbClr val="000000"/>
                          </a:solidFill>
                          <a:effectLst/>
                          <a:latin typeface="verdana"/>
                        </a:rPr>
                      </a:br>
                      <a:r>
                        <a:rPr lang="en-IN" dirty="0">
                          <a:solidFill>
                            <a:srgbClr val="000000"/>
                          </a:solidFill>
                          <a:effectLst/>
                          <a:latin typeface="verdana"/>
                        </a:rPr>
                        <a:t>Write(B)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4"/>
          <p:cNvSpPr/>
          <p:nvPr/>
        </p:nvSpPr>
        <p:spPr>
          <a:xfrm>
            <a:off x="1828800" y="1676400"/>
            <a:ext cx="4572000" cy="923330"/>
          </a:xfrm>
          <a:prstGeom prst="rect">
            <a:avLst/>
          </a:prstGeom>
        </p:spPr>
        <p:txBody>
          <a:bodyPr>
            <a:spAutoFit/>
          </a:bodyPr>
          <a:lstStyle/>
          <a:p>
            <a:r>
              <a:rPr lang="en-IN" dirty="0"/>
              <a:t>Since, S1 is conflict serializable.</a:t>
            </a:r>
          </a:p>
          <a:p>
            <a:r>
              <a:rPr lang="en-IN" dirty="0"/>
              <a:t/>
            </a:r>
            <a:br>
              <a:rPr lang="en-IN" dirty="0"/>
            </a:br>
            <a:endParaRPr lang="en-IN" dirty="0"/>
          </a:p>
        </p:txBody>
      </p:sp>
    </p:spTree>
    <p:extLst>
      <p:ext uri="{BB962C8B-B14F-4D97-AF65-F5344CB8AC3E}">
        <p14:creationId xmlns:p14="http://schemas.microsoft.com/office/powerpoint/2010/main" val="1294862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a typeface="+mj-ea"/>
              </a:rPr>
              <a:t>Serializability</a:t>
            </a:r>
          </a:p>
        </p:txBody>
      </p:sp>
      <p:sp>
        <p:nvSpPr>
          <p:cNvPr id="18435" name="Rectangle 3"/>
          <p:cNvSpPr>
            <a:spLocks noGrp="1" noChangeArrowheads="1"/>
          </p:cNvSpPr>
          <p:nvPr>
            <p:ph type="body" idx="1"/>
          </p:nvPr>
        </p:nvSpPr>
        <p:spPr>
          <a:xfrm>
            <a:off x="1303338" y="1157288"/>
            <a:ext cx="6915150" cy="4927600"/>
          </a:xfrm>
        </p:spPr>
        <p:txBody>
          <a:bodyPr>
            <a:normAutofit fontScale="92500" lnSpcReduction="10000"/>
          </a:bodyPr>
          <a:lstStyle/>
          <a:p>
            <a:r>
              <a:rPr lang="en-US" b="1" smtClean="0">
                <a:ea typeface="ＭＳ Ｐゴシック" pitchFamily="34" charset="-128"/>
              </a:rPr>
              <a:t>Basic Assumption</a:t>
            </a:r>
            <a:r>
              <a:rPr lang="en-US" smtClean="0">
                <a:ea typeface="ＭＳ Ｐゴシック" pitchFamily="34" charset="-128"/>
              </a:rPr>
              <a:t> – Each transaction preserves database consistency.</a:t>
            </a:r>
          </a:p>
          <a:p>
            <a:r>
              <a:rPr lang="en-US" smtClean="0">
                <a:ea typeface="ＭＳ Ｐゴシック" pitchFamily="34" charset="-128"/>
              </a:rPr>
              <a:t>Thus, serial execution of a set of transactions preserves database consistency.</a:t>
            </a:r>
          </a:p>
          <a:p>
            <a:r>
              <a:rPr lang="en-US" smtClean="0">
                <a:ea typeface="ＭＳ Ｐゴシック" pitchFamily="34" charset="-128"/>
              </a:rPr>
              <a:t>A (possibly concurrent) schedule is serializable if it is equivalent to a serial schedule.  Different forms of schedule equivalence give rise to the notions of:</a:t>
            </a:r>
          </a:p>
          <a:p>
            <a:pPr lvl="1">
              <a:buFont typeface="Monotype Sorts" charset="2"/>
              <a:buNone/>
            </a:pPr>
            <a:r>
              <a:rPr lang="en-US" smtClean="0">
                <a:ea typeface="ＭＳ Ｐゴシック" pitchFamily="34" charset="-128"/>
              </a:rPr>
              <a:t>1.	</a:t>
            </a:r>
            <a:r>
              <a:rPr lang="en-US" b="1" smtClean="0">
                <a:solidFill>
                  <a:srgbClr val="000099"/>
                </a:solidFill>
                <a:ea typeface="ＭＳ Ｐゴシック" pitchFamily="34" charset="-128"/>
              </a:rPr>
              <a:t>conflict serializability</a:t>
            </a:r>
          </a:p>
          <a:p>
            <a:pPr lvl="1">
              <a:buFont typeface="Monotype Sorts" charset="2"/>
              <a:buNone/>
            </a:pPr>
            <a:r>
              <a:rPr lang="en-US" smtClean="0">
                <a:ea typeface="ＭＳ Ｐゴシック" pitchFamily="34" charset="-128"/>
              </a:rPr>
              <a:t>2.	</a:t>
            </a:r>
            <a:r>
              <a:rPr lang="en-US" b="1" smtClean="0">
                <a:solidFill>
                  <a:srgbClr val="000099"/>
                </a:solidFill>
                <a:ea typeface="ＭＳ Ｐゴシック" pitchFamily="34" charset="-128"/>
              </a:rPr>
              <a:t>view serializability</a:t>
            </a:r>
          </a:p>
        </p:txBody>
      </p:sp>
    </p:spTree>
    <p:extLst>
      <p:ext uri="{BB962C8B-B14F-4D97-AF65-F5344CB8AC3E}">
        <p14:creationId xmlns:p14="http://schemas.microsoft.com/office/powerpoint/2010/main" val="2911749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dirty="0">
                <a:ea typeface="+mj-ea"/>
              </a:rPr>
              <a:t>Simplified view of transactions</a:t>
            </a:r>
          </a:p>
        </p:txBody>
      </p:sp>
      <p:sp>
        <p:nvSpPr>
          <p:cNvPr id="19459" name="Rectangle 3"/>
          <p:cNvSpPr>
            <a:spLocks noGrp="1" noChangeArrowheads="1"/>
          </p:cNvSpPr>
          <p:nvPr>
            <p:ph type="body" idx="1"/>
          </p:nvPr>
        </p:nvSpPr>
        <p:spPr>
          <a:xfrm>
            <a:off x="995363" y="844550"/>
            <a:ext cx="6761162" cy="4956175"/>
          </a:xfrm>
        </p:spPr>
        <p:txBody>
          <a:bodyPr/>
          <a:lstStyle/>
          <a:p>
            <a:pPr>
              <a:buFont typeface="Monotype Sorts" charset="2"/>
              <a:buNone/>
            </a:pPr>
            <a:endParaRPr lang="en-US" i="1" smtClean="0">
              <a:ea typeface="ＭＳ Ｐゴシック" pitchFamily="34" charset="-128"/>
            </a:endParaRPr>
          </a:p>
          <a:p>
            <a:r>
              <a:rPr lang="en-US" smtClean="0">
                <a:ea typeface="ＭＳ Ｐゴシック" pitchFamily="34" charset="-128"/>
              </a:rPr>
              <a:t>We ignore operations other than </a:t>
            </a:r>
            <a:r>
              <a:rPr lang="en-US" b="1" smtClean="0">
                <a:ea typeface="ＭＳ Ｐゴシック" pitchFamily="34" charset="-128"/>
              </a:rPr>
              <a:t>read</a:t>
            </a:r>
            <a:r>
              <a:rPr lang="en-US" smtClean="0">
                <a:ea typeface="ＭＳ Ｐゴシック" pitchFamily="34" charset="-128"/>
              </a:rPr>
              <a:t> and </a:t>
            </a:r>
            <a:r>
              <a:rPr lang="en-US" b="1" smtClean="0">
                <a:ea typeface="ＭＳ Ｐゴシック" pitchFamily="34" charset="-128"/>
              </a:rPr>
              <a:t>write</a:t>
            </a:r>
            <a:r>
              <a:rPr lang="en-US" smtClean="0">
                <a:ea typeface="ＭＳ Ｐゴシック" pitchFamily="34" charset="-128"/>
              </a:rPr>
              <a:t> instructions</a:t>
            </a:r>
          </a:p>
          <a:p>
            <a:r>
              <a:rPr lang="en-US" smtClean="0">
                <a:ea typeface="ＭＳ Ｐゴシック" pitchFamily="34" charset="-128"/>
              </a:rPr>
              <a:t>We assume that transactions may perform arbitrary computations on data in local buffers in between reads and writes.  </a:t>
            </a:r>
          </a:p>
          <a:p>
            <a:r>
              <a:rPr lang="en-US" smtClean="0">
                <a:ea typeface="ＭＳ Ｐゴシック" pitchFamily="34" charset="-128"/>
              </a:rPr>
              <a:t>Our simplified schedules consist of only </a:t>
            </a:r>
            <a:r>
              <a:rPr lang="en-US" b="1" smtClean="0">
                <a:ea typeface="ＭＳ Ｐゴシック" pitchFamily="34" charset="-128"/>
              </a:rPr>
              <a:t>read</a:t>
            </a:r>
            <a:r>
              <a:rPr lang="en-US" smtClean="0">
                <a:ea typeface="ＭＳ Ｐゴシック" pitchFamily="34" charset="-128"/>
              </a:rPr>
              <a:t> and </a:t>
            </a:r>
            <a:r>
              <a:rPr lang="en-US" b="1" smtClean="0">
                <a:ea typeface="ＭＳ Ｐゴシック" pitchFamily="34" charset="-128"/>
              </a:rPr>
              <a:t>write </a:t>
            </a:r>
            <a:r>
              <a:rPr lang="en-US" smtClean="0">
                <a:ea typeface="ＭＳ Ｐゴシック" pitchFamily="34" charset="-128"/>
              </a:rPr>
              <a:t>instructions.</a:t>
            </a:r>
          </a:p>
        </p:txBody>
      </p:sp>
    </p:spTree>
    <p:extLst>
      <p:ext uri="{BB962C8B-B14F-4D97-AF65-F5344CB8AC3E}">
        <p14:creationId xmlns:p14="http://schemas.microsoft.com/office/powerpoint/2010/main" val="7120711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a:ea typeface="+mj-ea"/>
              </a:rPr>
              <a:t>Conflicting Instructions </a:t>
            </a:r>
          </a:p>
        </p:txBody>
      </p:sp>
      <p:sp>
        <p:nvSpPr>
          <p:cNvPr id="20483" name="Rectangle 3"/>
          <p:cNvSpPr>
            <a:spLocks noGrp="1" noChangeArrowheads="1"/>
          </p:cNvSpPr>
          <p:nvPr>
            <p:ph type="body" idx="1"/>
          </p:nvPr>
        </p:nvSpPr>
        <p:spPr>
          <a:xfrm>
            <a:off x="914400" y="1106488"/>
            <a:ext cx="7146925" cy="5091112"/>
          </a:xfrm>
        </p:spPr>
        <p:txBody>
          <a:bodyPr>
            <a:normAutofit fontScale="77500" lnSpcReduction="20000"/>
          </a:bodyPr>
          <a:lstStyle/>
          <a:p>
            <a:r>
              <a:rPr lang="en-US" dirty="0" smtClean="0">
                <a:ea typeface="ＭＳ Ｐゴシック" pitchFamily="34" charset="-128"/>
              </a:rPr>
              <a:t>Let</a:t>
            </a:r>
            <a:r>
              <a:rPr lang="en-US" i="1" dirty="0" smtClean="0">
                <a:ea typeface="ＭＳ Ｐゴシック" pitchFamily="34" charset="-128"/>
              </a:rPr>
              <a:t> l</a:t>
            </a:r>
            <a:r>
              <a:rPr lang="en-US" i="1" baseline="-25000" dirty="0" smtClean="0">
                <a:ea typeface="ＭＳ Ｐゴシック" pitchFamily="34" charset="-128"/>
              </a:rPr>
              <a:t>i</a:t>
            </a:r>
            <a:r>
              <a:rPr lang="en-US" dirty="0" smtClean="0">
                <a:ea typeface="ＭＳ Ｐゴシック" pitchFamily="34" charset="-128"/>
              </a:rPr>
              <a:t> and </a:t>
            </a:r>
            <a:r>
              <a:rPr lang="en-US" i="1" dirty="0" err="1" smtClean="0">
                <a:ea typeface="ＭＳ Ｐゴシック" pitchFamily="34" charset="-128"/>
              </a:rPr>
              <a:t>l</a:t>
            </a:r>
            <a:r>
              <a:rPr lang="en-US" i="1" baseline="-25000" dirty="0" err="1" smtClean="0">
                <a:ea typeface="ＭＳ Ｐゴシック" pitchFamily="34" charset="-128"/>
              </a:rPr>
              <a:t>j</a:t>
            </a:r>
            <a:r>
              <a:rPr lang="en-US" dirty="0" smtClean="0">
                <a:ea typeface="ＭＳ Ｐゴシック" pitchFamily="34" charset="-128"/>
              </a:rPr>
              <a:t>  be two Instructions of transactions </a:t>
            </a:r>
            <a:r>
              <a:rPr lang="en-US" i="1" dirty="0" smtClean="0">
                <a:ea typeface="ＭＳ Ｐゴシック" pitchFamily="34" charset="-128"/>
              </a:rPr>
              <a:t>T</a:t>
            </a:r>
            <a:r>
              <a:rPr lang="en-US" i="1" baseline="-25000" dirty="0" smtClean="0">
                <a:ea typeface="ＭＳ Ｐゴシック" pitchFamily="34" charset="-128"/>
              </a:rPr>
              <a:t>i</a:t>
            </a:r>
            <a:r>
              <a:rPr lang="en-US" dirty="0" smtClean="0">
                <a:ea typeface="ＭＳ Ｐゴシック" pitchFamily="34" charset="-128"/>
              </a:rPr>
              <a:t> and </a:t>
            </a:r>
            <a:r>
              <a:rPr lang="en-US" i="1" dirty="0" err="1" smtClean="0">
                <a:ea typeface="ＭＳ Ｐゴシック" pitchFamily="34" charset="-128"/>
              </a:rPr>
              <a:t>T</a:t>
            </a:r>
            <a:r>
              <a:rPr lang="en-US" i="1" baseline="-25000" dirty="0" err="1" smtClean="0">
                <a:ea typeface="ＭＳ Ｐゴシック" pitchFamily="34" charset="-128"/>
              </a:rPr>
              <a:t>j</a:t>
            </a:r>
            <a:r>
              <a:rPr lang="en-US" dirty="0" smtClean="0">
                <a:ea typeface="ＭＳ Ｐゴシック" pitchFamily="34" charset="-128"/>
              </a:rPr>
              <a:t> respectively.  Instructions</a:t>
            </a:r>
            <a:r>
              <a:rPr lang="en-US" i="1" dirty="0" smtClean="0">
                <a:ea typeface="ＭＳ Ｐゴシック" pitchFamily="34" charset="-128"/>
              </a:rPr>
              <a:t> l</a:t>
            </a:r>
            <a:r>
              <a:rPr lang="en-US" i="1" baseline="-25000" dirty="0" smtClean="0">
                <a:ea typeface="ＭＳ Ｐゴシック" pitchFamily="34" charset="-128"/>
              </a:rPr>
              <a:t>i</a:t>
            </a:r>
            <a:r>
              <a:rPr lang="en-US" dirty="0" smtClean="0">
                <a:ea typeface="ＭＳ Ｐゴシック" pitchFamily="34" charset="-128"/>
              </a:rPr>
              <a:t> and </a:t>
            </a:r>
            <a:r>
              <a:rPr lang="en-US" i="1" dirty="0" err="1" smtClean="0">
                <a:ea typeface="ＭＳ Ｐゴシック" pitchFamily="34" charset="-128"/>
              </a:rPr>
              <a:t>l</a:t>
            </a:r>
            <a:r>
              <a:rPr lang="en-US" i="1" baseline="-25000" dirty="0" err="1" smtClean="0">
                <a:ea typeface="ＭＳ Ｐゴシック" pitchFamily="34" charset="-128"/>
              </a:rPr>
              <a:t>j</a:t>
            </a:r>
            <a:r>
              <a:rPr lang="en-US" dirty="0" smtClean="0">
                <a:ea typeface="ＭＳ Ｐゴシック" pitchFamily="34" charset="-128"/>
              </a:rPr>
              <a:t> </a:t>
            </a:r>
            <a:r>
              <a:rPr lang="en-US" b="1" dirty="0" smtClean="0">
                <a:solidFill>
                  <a:srgbClr val="000099"/>
                </a:solidFill>
                <a:ea typeface="ＭＳ Ｐゴシック" pitchFamily="34" charset="-128"/>
              </a:rPr>
              <a:t>conflict</a:t>
            </a:r>
            <a:r>
              <a:rPr lang="en-US" dirty="0" smtClean="0">
                <a:ea typeface="ＭＳ Ｐゴシック" pitchFamily="34" charset="-128"/>
              </a:rPr>
              <a:t> if and only if there exists some item </a:t>
            </a:r>
            <a:r>
              <a:rPr lang="en-US" i="1" dirty="0" smtClean="0">
                <a:ea typeface="ＭＳ Ｐゴシック" pitchFamily="34" charset="-128"/>
              </a:rPr>
              <a:t>Q</a:t>
            </a:r>
            <a:r>
              <a:rPr lang="en-US" dirty="0" smtClean="0">
                <a:ea typeface="ＭＳ Ｐゴシック" pitchFamily="34" charset="-128"/>
              </a:rPr>
              <a:t> accessed by both </a:t>
            </a:r>
            <a:r>
              <a:rPr lang="en-US" i="1" dirty="0" smtClean="0">
                <a:ea typeface="ＭＳ Ｐゴシック" pitchFamily="34" charset="-128"/>
              </a:rPr>
              <a:t>l</a:t>
            </a:r>
            <a:r>
              <a:rPr lang="en-US" i="1" baseline="-25000" dirty="0" smtClean="0">
                <a:ea typeface="ＭＳ Ｐゴシック" pitchFamily="34" charset="-128"/>
              </a:rPr>
              <a:t>i</a:t>
            </a:r>
            <a:r>
              <a:rPr lang="en-US" dirty="0" smtClean="0">
                <a:ea typeface="ＭＳ Ｐゴシック" pitchFamily="34" charset="-128"/>
              </a:rPr>
              <a:t> and </a:t>
            </a:r>
            <a:r>
              <a:rPr lang="en-US" i="1" dirty="0" err="1" smtClean="0">
                <a:ea typeface="ＭＳ Ｐゴシック" pitchFamily="34" charset="-128"/>
              </a:rPr>
              <a:t>l</a:t>
            </a:r>
            <a:r>
              <a:rPr lang="en-US" i="1" baseline="-25000" dirty="0" err="1" smtClean="0">
                <a:ea typeface="ＭＳ Ｐゴシック" pitchFamily="34" charset="-128"/>
              </a:rPr>
              <a:t>j</a:t>
            </a:r>
            <a:r>
              <a:rPr lang="en-US" dirty="0" smtClean="0">
                <a:ea typeface="ＭＳ Ｐゴシック" pitchFamily="34" charset="-128"/>
              </a:rPr>
              <a:t>, and at least one of these instructions wrote </a:t>
            </a:r>
            <a:r>
              <a:rPr lang="en-US" i="1" dirty="0" smtClean="0">
                <a:ea typeface="ＭＳ Ｐゴシック" pitchFamily="34" charset="-128"/>
              </a:rPr>
              <a:t>Q.</a:t>
            </a:r>
            <a:endParaRPr lang="en-US" dirty="0" smtClean="0">
              <a:ea typeface="ＭＳ Ｐゴシック" pitchFamily="34" charset="-128"/>
            </a:endParaRPr>
          </a:p>
          <a:p>
            <a:pPr>
              <a:buFont typeface="Monotype Sorts" charset="2"/>
              <a:buNone/>
            </a:pPr>
            <a:r>
              <a:rPr lang="en-US" dirty="0" smtClean="0">
                <a:ea typeface="ＭＳ Ｐゴシック" pitchFamily="34" charset="-128"/>
              </a:rPr>
              <a:t>	   1. </a:t>
            </a:r>
            <a:r>
              <a:rPr lang="en-US" i="1" dirty="0" smtClean="0">
                <a:ea typeface="ＭＳ Ｐゴシック" pitchFamily="34" charset="-128"/>
              </a:rPr>
              <a:t>l</a:t>
            </a:r>
            <a:r>
              <a:rPr lang="en-US" i="1" baseline="-25000" dirty="0" smtClean="0">
                <a:ea typeface="ＭＳ Ｐゴシック" pitchFamily="34" charset="-128"/>
              </a:rPr>
              <a:t>i</a:t>
            </a:r>
            <a:r>
              <a:rPr lang="en-US" dirty="0" smtClean="0">
                <a:ea typeface="ＭＳ Ｐゴシック" pitchFamily="34" charset="-128"/>
              </a:rPr>
              <a:t> =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 </a:t>
            </a:r>
            <a:r>
              <a:rPr lang="en-US" i="1" dirty="0" err="1" smtClean="0">
                <a:ea typeface="ＭＳ Ｐゴシック" pitchFamily="34" charset="-128"/>
              </a:rPr>
              <a:t>l</a:t>
            </a:r>
            <a:r>
              <a:rPr lang="en-US" i="1" baseline="-25000" dirty="0" err="1" smtClean="0">
                <a:ea typeface="ＭＳ Ｐゴシック" pitchFamily="34" charset="-128"/>
              </a:rPr>
              <a:t>j</a:t>
            </a:r>
            <a:r>
              <a:rPr lang="en-US" i="1" dirty="0" smtClean="0">
                <a:ea typeface="ＭＳ Ｐゴシック" pitchFamily="34" charset="-128"/>
              </a:rPr>
              <a:t> =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a:t>
            </a:r>
            <a:r>
              <a:rPr lang="en-US" i="1" dirty="0" smtClean="0">
                <a:ea typeface="ＭＳ Ｐゴシック" pitchFamily="34" charset="-128"/>
              </a:rPr>
              <a:t>l</a:t>
            </a:r>
            <a:r>
              <a:rPr lang="en-US" i="1" baseline="-25000" dirty="0" smtClean="0">
                <a:ea typeface="ＭＳ Ｐゴシック" pitchFamily="34" charset="-128"/>
              </a:rPr>
              <a:t>i</a:t>
            </a:r>
            <a:r>
              <a:rPr lang="en-US" dirty="0" smtClean="0">
                <a:ea typeface="ＭＳ Ｐゴシック" pitchFamily="34" charset="-128"/>
              </a:rPr>
              <a:t> and </a:t>
            </a:r>
            <a:r>
              <a:rPr lang="en-US" i="1" dirty="0" err="1" smtClean="0">
                <a:ea typeface="ＭＳ Ｐゴシック" pitchFamily="34" charset="-128"/>
              </a:rPr>
              <a:t>l</a:t>
            </a:r>
            <a:r>
              <a:rPr lang="en-US" i="1" baseline="-25000" dirty="0" err="1" smtClean="0">
                <a:ea typeface="ＭＳ Ｐゴシック" pitchFamily="34" charset="-128"/>
              </a:rPr>
              <a:t>j</a:t>
            </a:r>
            <a:r>
              <a:rPr lang="en-US" i="1" dirty="0" smtClean="0">
                <a:ea typeface="ＭＳ Ｐゴシック" pitchFamily="34" charset="-128"/>
              </a:rPr>
              <a:t> </a:t>
            </a:r>
            <a:r>
              <a:rPr lang="en-US" dirty="0" smtClean="0">
                <a:ea typeface="ＭＳ Ｐゴシック" pitchFamily="34" charset="-128"/>
              </a:rPr>
              <a:t>don’t conflict.</a:t>
            </a:r>
            <a:br>
              <a:rPr lang="en-US" dirty="0" smtClean="0">
                <a:ea typeface="ＭＳ Ｐゴシック" pitchFamily="34" charset="-128"/>
              </a:rPr>
            </a:br>
            <a:r>
              <a:rPr lang="en-US" dirty="0" smtClean="0">
                <a:ea typeface="ＭＳ Ｐゴシック" pitchFamily="34" charset="-128"/>
              </a:rPr>
              <a:t>   2. </a:t>
            </a:r>
            <a:r>
              <a:rPr lang="en-US" i="1" dirty="0" smtClean="0">
                <a:ea typeface="ＭＳ Ｐゴシック" pitchFamily="34" charset="-128"/>
              </a:rPr>
              <a:t>l</a:t>
            </a:r>
            <a:r>
              <a:rPr lang="en-US" i="1" baseline="-25000" dirty="0" smtClean="0">
                <a:ea typeface="ＭＳ Ｐゴシック" pitchFamily="34" charset="-128"/>
              </a:rPr>
              <a:t>i</a:t>
            </a:r>
            <a:r>
              <a:rPr lang="en-US" dirty="0" smtClean="0">
                <a:ea typeface="ＭＳ Ｐゴシック" pitchFamily="34" charset="-128"/>
              </a:rPr>
              <a:t> =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  </a:t>
            </a:r>
            <a:r>
              <a:rPr lang="en-US" i="1" dirty="0" err="1" smtClean="0">
                <a:ea typeface="ＭＳ Ｐゴシック" pitchFamily="34" charset="-128"/>
              </a:rPr>
              <a:t>l</a:t>
            </a:r>
            <a:r>
              <a:rPr lang="en-US" i="1" baseline="-25000" dirty="0" err="1" smtClean="0">
                <a:ea typeface="ＭＳ Ｐゴシック" pitchFamily="34" charset="-128"/>
              </a:rPr>
              <a:t>j</a:t>
            </a:r>
            <a:r>
              <a:rPr lang="en-US" i="1" dirty="0" smtClean="0">
                <a:ea typeface="ＭＳ Ｐゴシック" pitchFamily="34" charset="-128"/>
              </a:rPr>
              <a:t> =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They conflict.</a:t>
            </a:r>
            <a:br>
              <a:rPr lang="en-US" dirty="0" smtClean="0">
                <a:ea typeface="ＭＳ Ｐゴシック" pitchFamily="34" charset="-128"/>
              </a:rPr>
            </a:br>
            <a:r>
              <a:rPr lang="en-US" dirty="0" smtClean="0">
                <a:ea typeface="ＭＳ Ｐゴシック" pitchFamily="34" charset="-128"/>
              </a:rPr>
              <a:t>   3. </a:t>
            </a:r>
            <a:r>
              <a:rPr lang="en-US" i="1" dirty="0" smtClean="0">
                <a:ea typeface="ＭＳ Ｐゴシック" pitchFamily="34" charset="-128"/>
              </a:rPr>
              <a:t>l</a:t>
            </a:r>
            <a:r>
              <a:rPr lang="en-US" i="1" baseline="-25000" dirty="0" smtClean="0">
                <a:ea typeface="ＭＳ Ｐゴシック" pitchFamily="34" charset="-128"/>
              </a:rPr>
              <a:t>i</a:t>
            </a:r>
            <a:r>
              <a:rPr lang="en-US" dirty="0" smtClean="0">
                <a:ea typeface="ＭＳ Ｐゴシック" pitchFamily="34" charset="-128"/>
              </a:rPr>
              <a:t> =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 </a:t>
            </a:r>
            <a:r>
              <a:rPr lang="en-US" i="1" dirty="0" err="1" smtClean="0">
                <a:ea typeface="ＭＳ Ｐゴシック" pitchFamily="34" charset="-128"/>
              </a:rPr>
              <a:t>l</a:t>
            </a:r>
            <a:r>
              <a:rPr lang="en-US" i="1" baseline="-25000" dirty="0" err="1" smtClean="0">
                <a:ea typeface="ＭＳ Ｐゴシック" pitchFamily="34" charset="-128"/>
              </a:rPr>
              <a:t>j</a:t>
            </a:r>
            <a:r>
              <a:rPr lang="en-US" i="1" dirty="0" smtClean="0">
                <a:ea typeface="ＭＳ Ｐゴシック" pitchFamily="34" charset="-128"/>
              </a:rPr>
              <a:t> =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They conflict</a:t>
            </a:r>
            <a:br>
              <a:rPr lang="en-US" dirty="0" smtClean="0">
                <a:ea typeface="ＭＳ Ｐゴシック" pitchFamily="34" charset="-128"/>
              </a:rPr>
            </a:br>
            <a:r>
              <a:rPr lang="en-US" dirty="0" smtClean="0">
                <a:ea typeface="ＭＳ Ｐゴシック" pitchFamily="34" charset="-128"/>
              </a:rPr>
              <a:t>   4. </a:t>
            </a:r>
            <a:r>
              <a:rPr lang="en-US" i="1" dirty="0" smtClean="0">
                <a:ea typeface="ＭＳ Ｐゴシック" pitchFamily="34" charset="-128"/>
              </a:rPr>
              <a:t>l</a:t>
            </a:r>
            <a:r>
              <a:rPr lang="en-US" i="1" baseline="-25000" dirty="0" smtClean="0">
                <a:ea typeface="ＭＳ Ｐゴシック" pitchFamily="34" charset="-128"/>
              </a:rPr>
              <a:t>i</a:t>
            </a:r>
            <a:r>
              <a:rPr lang="en-US" dirty="0" smtClean="0">
                <a:ea typeface="ＭＳ Ｐゴシック" pitchFamily="34" charset="-128"/>
              </a:rPr>
              <a:t> =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 </a:t>
            </a:r>
            <a:r>
              <a:rPr lang="en-US" i="1" dirty="0" err="1" smtClean="0">
                <a:ea typeface="ＭＳ Ｐゴシック" pitchFamily="34" charset="-128"/>
              </a:rPr>
              <a:t>l</a:t>
            </a:r>
            <a:r>
              <a:rPr lang="en-US" i="1" baseline="-25000" dirty="0" err="1" smtClean="0">
                <a:ea typeface="ＭＳ Ｐゴシック" pitchFamily="34" charset="-128"/>
              </a:rPr>
              <a:t>j</a:t>
            </a:r>
            <a:r>
              <a:rPr lang="en-US" i="1" dirty="0" smtClean="0">
                <a:ea typeface="ＭＳ Ｐゴシック" pitchFamily="34" charset="-128"/>
              </a:rPr>
              <a:t> =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They conflict</a:t>
            </a:r>
          </a:p>
          <a:p>
            <a:r>
              <a:rPr lang="en-US" dirty="0" smtClean="0">
                <a:ea typeface="ＭＳ Ｐゴシック" pitchFamily="34" charset="-128"/>
              </a:rPr>
              <a:t>Intuitively, a conflict between </a:t>
            </a:r>
            <a:r>
              <a:rPr lang="en-US" i="1" dirty="0" smtClean="0">
                <a:ea typeface="ＭＳ Ｐゴシック" pitchFamily="34" charset="-128"/>
              </a:rPr>
              <a:t>l</a:t>
            </a:r>
            <a:r>
              <a:rPr lang="en-US" i="1" baseline="-25000" dirty="0" smtClean="0">
                <a:ea typeface="ＭＳ Ｐゴシック" pitchFamily="34" charset="-128"/>
              </a:rPr>
              <a:t>i</a:t>
            </a:r>
            <a:r>
              <a:rPr lang="en-US" i="1" dirty="0" smtClean="0">
                <a:ea typeface="ＭＳ Ｐゴシック" pitchFamily="34" charset="-128"/>
              </a:rPr>
              <a:t> </a:t>
            </a:r>
            <a:r>
              <a:rPr lang="en-US" dirty="0" smtClean="0">
                <a:ea typeface="ＭＳ Ｐゴシック" pitchFamily="34" charset="-128"/>
              </a:rPr>
              <a:t>and </a:t>
            </a:r>
            <a:r>
              <a:rPr lang="en-US" i="1" dirty="0" err="1" smtClean="0">
                <a:ea typeface="ＭＳ Ｐゴシック" pitchFamily="34" charset="-128"/>
              </a:rPr>
              <a:t>l</a:t>
            </a:r>
            <a:r>
              <a:rPr lang="en-US" i="1" baseline="-25000" dirty="0" err="1" smtClean="0">
                <a:ea typeface="ＭＳ Ｐゴシック" pitchFamily="34" charset="-128"/>
              </a:rPr>
              <a:t>j</a:t>
            </a:r>
            <a:r>
              <a:rPr lang="en-US" dirty="0" smtClean="0">
                <a:ea typeface="ＭＳ Ｐゴシック" pitchFamily="34" charset="-128"/>
              </a:rPr>
              <a:t> forces a (logical) temporal order between them.  </a:t>
            </a:r>
          </a:p>
          <a:p>
            <a:pPr lvl="1"/>
            <a:r>
              <a:rPr lang="en-US" dirty="0" smtClean="0">
                <a:ea typeface="ＭＳ Ｐゴシック" pitchFamily="34" charset="-128"/>
              </a:rPr>
              <a:t>If </a:t>
            </a:r>
            <a:r>
              <a:rPr lang="en-US" i="1" dirty="0" smtClean="0">
                <a:ea typeface="ＭＳ Ｐゴシック" pitchFamily="34" charset="-128"/>
              </a:rPr>
              <a:t>l</a:t>
            </a:r>
            <a:r>
              <a:rPr lang="en-US" i="1" baseline="-25000" dirty="0" smtClean="0">
                <a:ea typeface="ＭＳ Ｐゴシック" pitchFamily="34" charset="-128"/>
              </a:rPr>
              <a:t>i</a:t>
            </a:r>
            <a:r>
              <a:rPr lang="en-US" dirty="0" smtClean="0">
                <a:ea typeface="ＭＳ Ｐゴシック" pitchFamily="34" charset="-128"/>
              </a:rPr>
              <a:t> and </a:t>
            </a:r>
            <a:r>
              <a:rPr lang="en-US" i="1" dirty="0" err="1" smtClean="0">
                <a:ea typeface="ＭＳ Ｐゴシック" pitchFamily="34" charset="-128"/>
              </a:rPr>
              <a:t>l</a:t>
            </a:r>
            <a:r>
              <a:rPr lang="en-US" i="1" baseline="-25000" dirty="0" err="1" smtClean="0">
                <a:ea typeface="ＭＳ Ｐゴシック" pitchFamily="34" charset="-128"/>
              </a:rPr>
              <a:t>j</a:t>
            </a:r>
            <a:r>
              <a:rPr lang="en-US" dirty="0" smtClean="0">
                <a:ea typeface="ＭＳ Ｐゴシック" pitchFamily="34" charset="-128"/>
              </a:rPr>
              <a:t> are consecutive in a schedule and they do not conflict, their results would remain the same even if they had been interchanged in the schedule.</a:t>
            </a:r>
          </a:p>
        </p:txBody>
      </p:sp>
    </p:spTree>
    <p:extLst>
      <p:ext uri="{BB962C8B-B14F-4D97-AF65-F5344CB8AC3E}">
        <p14:creationId xmlns:p14="http://schemas.microsoft.com/office/powerpoint/2010/main" val="33257704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a typeface="+mj-ea"/>
              </a:rPr>
              <a:t>Conflict Serializability</a:t>
            </a:r>
          </a:p>
        </p:txBody>
      </p:sp>
      <p:sp>
        <p:nvSpPr>
          <p:cNvPr id="21507" name="Rectangle 3"/>
          <p:cNvSpPr>
            <a:spLocks noGrp="1" noChangeArrowheads="1"/>
          </p:cNvSpPr>
          <p:nvPr>
            <p:ph type="body" idx="1"/>
          </p:nvPr>
        </p:nvSpPr>
        <p:spPr>
          <a:xfrm>
            <a:off x="857250" y="1179513"/>
            <a:ext cx="6365875" cy="4275137"/>
          </a:xfrm>
        </p:spPr>
        <p:txBody>
          <a:bodyPr/>
          <a:lstStyle/>
          <a:p>
            <a:pPr>
              <a:tabLst>
                <a:tab pos="2222500" algn="l"/>
                <a:tab pos="2568575" algn="l"/>
                <a:tab pos="3319463" algn="l"/>
                <a:tab pos="3594100" algn="l"/>
              </a:tabLst>
            </a:pPr>
            <a:r>
              <a:rPr lang="en-US" dirty="0" smtClean="0">
                <a:ea typeface="ＭＳ Ｐゴシック" pitchFamily="34" charset="-128"/>
              </a:rPr>
              <a:t>If a schedule </a:t>
            </a:r>
            <a:r>
              <a:rPr lang="en-US" i="1" dirty="0" smtClean="0">
                <a:ea typeface="ＭＳ Ｐゴシック" pitchFamily="34" charset="-128"/>
              </a:rPr>
              <a:t>S</a:t>
            </a:r>
            <a:r>
              <a:rPr lang="en-US" dirty="0" smtClean="0">
                <a:ea typeface="ＭＳ Ｐゴシック" pitchFamily="34" charset="-128"/>
              </a:rPr>
              <a:t> can be transformed into a schedule </a:t>
            </a:r>
            <a:r>
              <a:rPr lang="en-US" i="1" dirty="0" smtClean="0">
                <a:ea typeface="ＭＳ Ｐゴシック" pitchFamily="34" charset="-128"/>
              </a:rPr>
              <a:t>S´  </a:t>
            </a:r>
            <a:r>
              <a:rPr lang="en-US" dirty="0" smtClean="0">
                <a:ea typeface="ＭＳ Ｐゴシック" pitchFamily="34" charset="-128"/>
              </a:rPr>
              <a:t>by a series of swaps of non-conflicting instructions, we say that </a:t>
            </a:r>
            <a:r>
              <a:rPr lang="en-US" i="1" dirty="0" smtClean="0">
                <a:ea typeface="ＭＳ Ｐゴシック" pitchFamily="34" charset="-128"/>
              </a:rPr>
              <a:t>S</a:t>
            </a:r>
            <a:r>
              <a:rPr lang="en-US" dirty="0" smtClean="0">
                <a:ea typeface="ＭＳ Ｐゴシック" pitchFamily="34" charset="-128"/>
              </a:rPr>
              <a:t> and </a:t>
            </a:r>
            <a:r>
              <a:rPr lang="en-US" i="1" dirty="0" smtClean="0">
                <a:ea typeface="ＭＳ Ｐゴシック" pitchFamily="34" charset="-128"/>
              </a:rPr>
              <a:t>S´ </a:t>
            </a:r>
            <a:r>
              <a:rPr lang="en-US" dirty="0" smtClean="0">
                <a:ea typeface="ＭＳ Ｐゴシック" pitchFamily="34" charset="-128"/>
              </a:rPr>
              <a:t>are </a:t>
            </a:r>
            <a:r>
              <a:rPr lang="en-US" b="1" dirty="0" smtClean="0">
                <a:solidFill>
                  <a:srgbClr val="000099"/>
                </a:solidFill>
                <a:ea typeface="ＭＳ Ｐゴシック" pitchFamily="34" charset="-128"/>
              </a:rPr>
              <a:t>conflict equivalent</a:t>
            </a:r>
            <a:r>
              <a:rPr lang="en-US" i="1" dirty="0" smtClean="0">
                <a:ea typeface="ＭＳ Ｐゴシック" pitchFamily="34" charset="-128"/>
              </a:rPr>
              <a:t>.</a:t>
            </a:r>
            <a:endParaRPr lang="en-US" dirty="0" smtClean="0">
              <a:ea typeface="ＭＳ Ｐゴシック" pitchFamily="34" charset="-128"/>
            </a:endParaRPr>
          </a:p>
          <a:p>
            <a:pPr>
              <a:tabLst>
                <a:tab pos="2222500" algn="l"/>
                <a:tab pos="2568575" algn="l"/>
                <a:tab pos="3319463" algn="l"/>
                <a:tab pos="3594100" algn="l"/>
              </a:tabLst>
            </a:pPr>
            <a:r>
              <a:rPr lang="en-US" dirty="0" smtClean="0">
                <a:ea typeface="ＭＳ Ｐゴシック" pitchFamily="34" charset="-128"/>
              </a:rPr>
              <a:t>We say that a schedule </a:t>
            </a:r>
            <a:r>
              <a:rPr lang="en-US" i="1" dirty="0" smtClean="0">
                <a:ea typeface="ＭＳ Ｐゴシック" pitchFamily="34" charset="-128"/>
              </a:rPr>
              <a:t>S</a:t>
            </a:r>
            <a:r>
              <a:rPr lang="en-US" dirty="0" smtClean="0">
                <a:ea typeface="ＭＳ Ｐゴシック" pitchFamily="34" charset="-128"/>
              </a:rPr>
              <a:t> is </a:t>
            </a:r>
            <a:r>
              <a:rPr lang="en-US" b="1" dirty="0" smtClean="0">
                <a:solidFill>
                  <a:srgbClr val="000099"/>
                </a:solidFill>
                <a:ea typeface="ＭＳ Ｐゴシック" pitchFamily="34" charset="-128"/>
              </a:rPr>
              <a:t>conflict </a:t>
            </a:r>
            <a:r>
              <a:rPr lang="en-US" b="1" dirty="0" err="1" smtClean="0">
                <a:solidFill>
                  <a:srgbClr val="000099"/>
                </a:solidFill>
                <a:ea typeface="ＭＳ Ｐゴシック" pitchFamily="34" charset="-128"/>
              </a:rPr>
              <a:t>serializable</a:t>
            </a:r>
            <a:r>
              <a:rPr lang="en-US" dirty="0" smtClean="0">
                <a:ea typeface="ＭＳ Ｐゴシック" pitchFamily="34" charset="-128"/>
              </a:rPr>
              <a:t> if it is conflict equivalent to a serial schedule</a:t>
            </a:r>
          </a:p>
        </p:txBody>
      </p:sp>
    </p:spTree>
    <p:extLst>
      <p:ext uri="{BB962C8B-B14F-4D97-AF65-F5344CB8AC3E}">
        <p14:creationId xmlns:p14="http://schemas.microsoft.com/office/powerpoint/2010/main" val="1080304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a typeface="+mj-ea"/>
              </a:rPr>
              <a:t>Conflict Serializability (Cont.)</a:t>
            </a:r>
          </a:p>
        </p:txBody>
      </p:sp>
      <p:sp>
        <p:nvSpPr>
          <p:cNvPr id="22531" name="Rectangle 3"/>
          <p:cNvSpPr>
            <a:spLocks noGrp="1" noChangeArrowheads="1"/>
          </p:cNvSpPr>
          <p:nvPr>
            <p:ph type="body" idx="1"/>
          </p:nvPr>
        </p:nvSpPr>
        <p:spPr>
          <a:xfrm>
            <a:off x="814388" y="1093788"/>
            <a:ext cx="7189787" cy="4068762"/>
          </a:xfrm>
        </p:spPr>
        <p:txBody>
          <a:bodyPr/>
          <a:lstStyle/>
          <a:p>
            <a:pPr>
              <a:tabLst>
                <a:tab pos="2063750" algn="l"/>
                <a:tab pos="2511425" algn="l"/>
                <a:tab pos="3262313" algn="l"/>
                <a:tab pos="3881438" algn="l"/>
              </a:tabLst>
            </a:pPr>
            <a:r>
              <a:rPr lang="en-US" sz="1600" smtClean="0">
                <a:ea typeface="ＭＳ Ｐゴシック" pitchFamily="34" charset="-128"/>
              </a:rPr>
              <a:t>Schedule 3 can be transformed into Schedule 6 -- a serial schedule where </a:t>
            </a:r>
            <a:r>
              <a:rPr lang="en-US" sz="1600" i="1" smtClean="0">
                <a:ea typeface="ＭＳ Ｐゴシック" pitchFamily="34" charset="-128"/>
              </a:rPr>
              <a:t>T</a:t>
            </a:r>
            <a:r>
              <a:rPr lang="en-US" sz="1600" baseline="-25000" smtClean="0">
                <a:ea typeface="ＭＳ Ｐゴシック" pitchFamily="34" charset="-128"/>
              </a:rPr>
              <a:t>2</a:t>
            </a:r>
            <a:r>
              <a:rPr lang="en-US" sz="1600" smtClean="0">
                <a:ea typeface="ＭＳ Ｐゴシック" pitchFamily="34" charset="-128"/>
              </a:rPr>
              <a:t> follows </a:t>
            </a:r>
            <a:r>
              <a:rPr lang="en-US" sz="1600" i="1" smtClean="0">
                <a:ea typeface="ＭＳ Ｐゴシック" pitchFamily="34" charset="-128"/>
              </a:rPr>
              <a:t>T</a:t>
            </a:r>
            <a:r>
              <a:rPr lang="en-US" sz="1600" baseline="-25000" smtClean="0">
                <a:ea typeface="ＭＳ Ｐゴシック" pitchFamily="34" charset="-128"/>
              </a:rPr>
              <a:t>1</a:t>
            </a:r>
            <a:r>
              <a:rPr lang="en-US" sz="1600" smtClean="0">
                <a:ea typeface="ＭＳ Ｐゴシック" pitchFamily="34" charset="-128"/>
              </a:rPr>
              <a:t>, by a series of swaps of non-conflicting instructions.  Therefore, Schedule 3 is conflict serializable.</a:t>
            </a:r>
          </a:p>
        </p:txBody>
      </p:sp>
      <p:sp>
        <p:nvSpPr>
          <p:cNvPr id="22532" name="Text Box 11"/>
          <p:cNvSpPr txBox="1">
            <a:spLocks noChangeArrowheads="1"/>
          </p:cNvSpPr>
          <p:nvPr/>
        </p:nvSpPr>
        <p:spPr bwMode="auto">
          <a:xfrm>
            <a:off x="2082800" y="5059363"/>
            <a:ext cx="1455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r>
              <a:rPr lang="en-US" sz="2000"/>
              <a:t>Schedule 3</a:t>
            </a:r>
          </a:p>
        </p:txBody>
      </p:sp>
      <p:sp>
        <p:nvSpPr>
          <p:cNvPr id="22533" name="Text Box 12"/>
          <p:cNvSpPr txBox="1">
            <a:spLocks noChangeArrowheads="1"/>
          </p:cNvSpPr>
          <p:nvPr/>
        </p:nvSpPr>
        <p:spPr bwMode="auto">
          <a:xfrm>
            <a:off x="5986463" y="5078413"/>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r>
              <a:rPr lang="en-US" sz="2000"/>
              <a:t>Schedule 6</a:t>
            </a:r>
          </a:p>
        </p:txBody>
      </p:sp>
      <p:pic>
        <p:nvPicPr>
          <p:cNvPr id="2253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2181225"/>
            <a:ext cx="30924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725" y="2182813"/>
            <a:ext cx="331946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498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a typeface="+mj-ea"/>
              </a:rPr>
              <a:t>Conflict Serializability (Cont.)</a:t>
            </a:r>
          </a:p>
        </p:txBody>
      </p:sp>
      <p:sp>
        <p:nvSpPr>
          <p:cNvPr id="23555" name="Rectangle 3"/>
          <p:cNvSpPr>
            <a:spLocks noGrp="1" noChangeArrowheads="1"/>
          </p:cNvSpPr>
          <p:nvPr>
            <p:ph type="body" idx="1"/>
          </p:nvPr>
        </p:nvSpPr>
        <p:spPr>
          <a:xfrm>
            <a:off x="1042988" y="727075"/>
            <a:ext cx="6997700" cy="4565650"/>
          </a:xfrm>
        </p:spPr>
        <p:txBody>
          <a:bodyPr>
            <a:normAutofit fontScale="77500" lnSpcReduction="20000"/>
          </a:bodyPr>
          <a:lstStyle/>
          <a:p>
            <a:pPr>
              <a:buFont typeface="Monotype Sorts" charset="2"/>
              <a:buNone/>
              <a:tabLst>
                <a:tab pos="2222500" algn="l"/>
                <a:tab pos="2568575" algn="l"/>
                <a:tab pos="3319463" algn="l"/>
                <a:tab pos="3594100" algn="l"/>
              </a:tabLst>
            </a:pPr>
            <a:endParaRPr lang="en-US" smtClean="0">
              <a:ea typeface="ＭＳ Ｐゴシック" pitchFamily="34" charset="-128"/>
            </a:endParaRPr>
          </a:p>
          <a:p>
            <a:pPr>
              <a:tabLst>
                <a:tab pos="2222500" algn="l"/>
                <a:tab pos="2568575" algn="l"/>
                <a:tab pos="3319463" algn="l"/>
                <a:tab pos="3594100" algn="l"/>
              </a:tabLst>
            </a:pPr>
            <a:r>
              <a:rPr lang="en-US" smtClean="0">
                <a:ea typeface="ＭＳ Ｐゴシック" pitchFamily="34" charset="-128"/>
              </a:rPr>
              <a:t>Example of a schedule that is not conflict serializable:</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endParaRPr lang="en-US" smtClean="0">
              <a:ea typeface="ＭＳ Ｐゴシック" pitchFamily="34" charset="-128"/>
            </a:endParaRPr>
          </a:p>
          <a:p>
            <a:pPr>
              <a:tabLst>
                <a:tab pos="2222500" algn="l"/>
                <a:tab pos="2568575" algn="l"/>
                <a:tab pos="3319463" algn="l"/>
                <a:tab pos="3594100" algn="l"/>
              </a:tabLst>
            </a:pPr>
            <a:r>
              <a:rPr lang="en-US" smtClean="0">
                <a:ea typeface="ＭＳ Ｐゴシック" pitchFamily="34" charset="-128"/>
              </a:rPr>
              <a:t>We are unable to swap instructions in the above schedule to obtain either the serial schedule &lt; </a:t>
            </a:r>
            <a:r>
              <a:rPr lang="en-US" i="1" smtClean="0">
                <a:ea typeface="ＭＳ Ｐゴシック" pitchFamily="34" charset="-128"/>
              </a:rPr>
              <a:t>T</a:t>
            </a:r>
            <a:r>
              <a:rPr lang="en-US" baseline="-25000" smtClean="0">
                <a:ea typeface="ＭＳ Ｐゴシック" pitchFamily="34" charset="-128"/>
              </a:rPr>
              <a:t>3</a:t>
            </a:r>
            <a:r>
              <a:rPr lang="en-US" smtClean="0">
                <a:ea typeface="ＭＳ Ｐゴシック" pitchFamily="34" charset="-128"/>
              </a:rPr>
              <a:t>, </a:t>
            </a:r>
            <a:r>
              <a:rPr lang="en-US" i="1" smtClean="0">
                <a:ea typeface="ＭＳ Ｐゴシック" pitchFamily="34" charset="-128"/>
              </a:rPr>
              <a:t>T</a:t>
            </a:r>
            <a:r>
              <a:rPr lang="en-US" baseline="-25000" smtClean="0">
                <a:ea typeface="ＭＳ Ｐゴシック" pitchFamily="34" charset="-128"/>
              </a:rPr>
              <a:t>4</a:t>
            </a:r>
            <a:r>
              <a:rPr lang="en-US" smtClean="0">
                <a:ea typeface="ＭＳ Ｐゴシック" pitchFamily="34" charset="-128"/>
              </a:rPr>
              <a:t> &gt;, or the serial schedule &lt; </a:t>
            </a:r>
            <a:r>
              <a:rPr lang="en-US" i="1" smtClean="0">
                <a:ea typeface="ＭＳ Ｐゴシック" pitchFamily="34" charset="-128"/>
              </a:rPr>
              <a:t>T</a:t>
            </a:r>
            <a:r>
              <a:rPr lang="en-US" baseline="-25000" smtClean="0">
                <a:ea typeface="ＭＳ Ｐゴシック" pitchFamily="34" charset="-128"/>
              </a:rPr>
              <a:t>4</a:t>
            </a:r>
            <a:r>
              <a:rPr lang="en-US" smtClean="0">
                <a:ea typeface="ＭＳ Ｐゴシック" pitchFamily="34" charset="-128"/>
              </a:rPr>
              <a:t>, </a:t>
            </a:r>
            <a:r>
              <a:rPr lang="en-US" i="1" smtClean="0">
                <a:ea typeface="ＭＳ Ｐゴシック" pitchFamily="34" charset="-128"/>
              </a:rPr>
              <a:t>T</a:t>
            </a:r>
            <a:r>
              <a:rPr lang="en-US" baseline="-25000" smtClean="0">
                <a:ea typeface="ＭＳ Ｐゴシック" pitchFamily="34" charset="-128"/>
              </a:rPr>
              <a:t>3</a:t>
            </a:r>
            <a:r>
              <a:rPr lang="en-US" smtClean="0">
                <a:ea typeface="ＭＳ Ｐゴシック" pitchFamily="34" charset="-128"/>
              </a:rPr>
              <a:t> &gt;.</a:t>
            </a:r>
          </a:p>
        </p:txBody>
      </p:sp>
      <p:pic>
        <p:nvPicPr>
          <p:cNvPr id="235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275" y="1604963"/>
            <a:ext cx="391636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2510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smtClean="0">
                <a:ea typeface="+mj-ea"/>
              </a:rPr>
              <a:t>Precedence Graph</a:t>
            </a:r>
            <a:endParaRPr lang="en-US" dirty="0">
              <a:ea typeface="+mj-ea"/>
            </a:endParaRPr>
          </a:p>
        </p:txBody>
      </p:sp>
      <p:sp>
        <p:nvSpPr>
          <p:cNvPr id="24579" name="Rectangle 3"/>
          <p:cNvSpPr>
            <a:spLocks noGrp="1" noChangeArrowheads="1"/>
          </p:cNvSpPr>
          <p:nvPr>
            <p:ph type="body" idx="1"/>
          </p:nvPr>
        </p:nvSpPr>
        <p:spPr>
          <a:xfrm>
            <a:off x="1401763" y="1093788"/>
            <a:ext cx="6796087" cy="3219450"/>
          </a:xfrm>
        </p:spPr>
        <p:txBody>
          <a:bodyPr>
            <a:normAutofit fontScale="70000" lnSpcReduction="20000"/>
          </a:bodyPr>
          <a:lstStyle/>
          <a:p>
            <a:r>
              <a:rPr lang="en-US" dirty="0" smtClean="0">
                <a:ea typeface="ＭＳ Ｐゴシック" pitchFamily="34" charset="-128"/>
              </a:rPr>
              <a:t>Consider some schedule of a set of transactions </a:t>
            </a:r>
            <a:r>
              <a:rPr lang="en-US" i="1" dirty="0" smtClean="0">
                <a:ea typeface="ＭＳ Ｐゴシック" pitchFamily="34" charset="-128"/>
              </a:rPr>
              <a:t>T</a:t>
            </a:r>
            <a:r>
              <a:rPr lang="en-US" baseline="-25000" dirty="0" smtClean="0">
                <a:ea typeface="ＭＳ Ｐゴシック" pitchFamily="34" charset="-128"/>
              </a:rPr>
              <a:t>1</a:t>
            </a:r>
            <a:r>
              <a:rPr lang="en-US" dirty="0" smtClean="0">
                <a:ea typeface="ＭＳ Ｐゴシック" pitchFamily="34" charset="-128"/>
              </a:rPr>
              <a:t>, </a:t>
            </a:r>
            <a:r>
              <a:rPr lang="en-US" i="1" dirty="0" smtClean="0">
                <a:ea typeface="ＭＳ Ｐゴシック" pitchFamily="34" charset="-128"/>
              </a:rPr>
              <a:t>T</a:t>
            </a:r>
            <a:r>
              <a:rPr lang="en-US" baseline="-25000" dirty="0" smtClean="0">
                <a:ea typeface="ＭＳ Ｐゴシック" pitchFamily="34" charset="-128"/>
              </a:rPr>
              <a:t>2</a:t>
            </a:r>
            <a:r>
              <a:rPr lang="en-US" dirty="0" smtClean="0">
                <a:ea typeface="ＭＳ Ｐゴシック" pitchFamily="34" charset="-128"/>
              </a:rPr>
              <a:t>, ..., </a:t>
            </a:r>
            <a:r>
              <a:rPr lang="en-US" i="1" dirty="0" err="1" smtClean="0">
                <a:ea typeface="ＭＳ Ｐゴシック" pitchFamily="34" charset="-128"/>
              </a:rPr>
              <a:t>T</a:t>
            </a:r>
            <a:r>
              <a:rPr lang="en-US" i="1" baseline="-25000" dirty="0" err="1" smtClean="0">
                <a:ea typeface="ＭＳ Ｐゴシック" pitchFamily="34" charset="-128"/>
              </a:rPr>
              <a:t>n</a:t>
            </a:r>
            <a:endParaRPr lang="en-US" dirty="0" smtClean="0">
              <a:ea typeface="ＭＳ Ｐゴシック" pitchFamily="34" charset="-128"/>
            </a:endParaRPr>
          </a:p>
          <a:p>
            <a:r>
              <a:rPr lang="en-US" b="1" dirty="0" smtClean="0">
                <a:solidFill>
                  <a:srgbClr val="000099"/>
                </a:solidFill>
                <a:ea typeface="ＭＳ Ｐゴシック" pitchFamily="34" charset="-128"/>
              </a:rPr>
              <a:t>Precedence graph</a:t>
            </a:r>
            <a:r>
              <a:rPr lang="en-US" i="1" dirty="0" smtClean="0">
                <a:ea typeface="ＭＳ Ｐゴシック" pitchFamily="34" charset="-128"/>
              </a:rPr>
              <a:t> </a:t>
            </a:r>
            <a:r>
              <a:rPr lang="en-US" dirty="0" smtClean="0">
                <a:ea typeface="ＭＳ Ｐゴシック" pitchFamily="34" charset="-128"/>
              </a:rPr>
              <a:t>— a direct graph where the vertices are the transactions (names).</a:t>
            </a:r>
          </a:p>
          <a:p>
            <a:r>
              <a:rPr lang="en-US" dirty="0" smtClean="0">
                <a:ea typeface="ＭＳ Ｐゴシック" pitchFamily="34" charset="-128"/>
              </a:rPr>
              <a:t>We draw an arc from </a:t>
            </a:r>
            <a:r>
              <a:rPr lang="en-US" i="1" dirty="0" smtClean="0">
                <a:ea typeface="ＭＳ Ｐゴシック" pitchFamily="34" charset="-128"/>
              </a:rPr>
              <a:t>T</a:t>
            </a:r>
            <a:r>
              <a:rPr lang="en-US" i="1" baseline="-25000" dirty="0" smtClean="0">
                <a:ea typeface="ＭＳ Ｐゴシック" pitchFamily="34" charset="-128"/>
              </a:rPr>
              <a:t>i</a:t>
            </a:r>
            <a:r>
              <a:rPr lang="en-US" i="1" dirty="0" smtClean="0">
                <a:ea typeface="ＭＳ Ｐゴシック" pitchFamily="34" charset="-128"/>
              </a:rPr>
              <a:t> </a:t>
            </a:r>
            <a:r>
              <a:rPr lang="en-US" dirty="0" smtClean="0">
                <a:ea typeface="ＭＳ Ｐゴシック" pitchFamily="34" charset="-128"/>
              </a:rPr>
              <a:t>to </a:t>
            </a:r>
            <a:r>
              <a:rPr lang="en-US" i="1" dirty="0" err="1" smtClean="0">
                <a:ea typeface="ＭＳ Ｐゴシック" pitchFamily="34" charset="-128"/>
              </a:rPr>
              <a:t>T</a:t>
            </a:r>
            <a:r>
              <a:rPr lang="en-US" i="1" baseline="-25000" dirty="0" err="1" smtClean="0">
                <a:ea typeface="ＭＳ Ｐゴシック" pitchFamily="34" charset="-128"/>
              </a:rPr>
              <a:t>j</a:t>
            </a:r>
            <a:r>
              <a:rPr lang="en-US" i="1" dirty="0" smtClean="0">
                <a:ea typeface="ＭＳ Ｐゴシック" pitchFamily="34" charset="-128"/>
              </a:rPr>
              <a:t> </a:t>
            </a:r>
            <a:r>
              <a:rPr lang="en-US" dirty="0" smtClean="0">
                <a:ea typeface="ＭＳ Ｐゴシック" pitchFamily="34" charset="-128"/>
              </a:rPr>
              <a:t>if the two transaction conflict, and </a:t>
            </a:r>
            <a:r>
              <a:rPr lang="en-US" i="1" dirty="0" smtClean="0">
                <a:ea typeface="ＭＳ Ｐゴシック" pitchFamily="34" charset="-128"/>
              </a:rPr>
              <a:t>T</a:t>
            </a:r>
            <a:r>
              <a:rPr lang="en-US" i="1" baseline="-25000" dirty="0" smtClean="0">
                <a:ea typeface="ＭＳ Ｐゴシック" pitchFamily="34" charset="-128"/>
              </a:rPr>
              <a:t>i</a:t>
            </a:r>
            <a:r>
              <a:rPr lang="en-US" i="1" dirty="0" smtClean="0">
                <a:ea typeface="ＭＳ Ｐゴシック" pitchFamily="34" charset="-128"/>
              </a:rPr>
              <a:t> </a:t>
            </a:r>
            <a:r>
              <a:rPr lang="en-US" dirty="0" smtClean="0">
                <a:ea typeface="ＭＳ Ｐゴシック" pitchFamily="34" charset="-128"/>
              </a:rPr>
              <a:t>accessed the data item on which the conflict arose  earlier.</a:t>
            </a:r>
          </a:p>
          <a:p>
            <a:r>
              <a:rPr lang="en-US" dirty="0" smtClean="0">
                <a:ea typeface="ＭＳ Ｐゴシック" pitchFamily="34" charset="-128"/>
              </a:rPr>
              <a:t>We may label the arc by the item that was accessed.</a:t>
            </a:r>
          </a:p>
          <a:p>
            <a:r>
              <a:rPr lang="en-US" b="1" dirty="0" smtClean="0">
                <a:ea typeface="ＭＳ Ｐゴシック" pitchFamily="34" charset="-128"/>
              </a:rPr>
              <a:t>Example</a:t>
            </a:r>
            <a:endParaRPr lang="en-US" dirty="0" smtClean="0">
              <a:ea typeface="ＭＳ Ｐゴシック" pitchFamily="34" charset="-128"/>
            </a:endParaRPr>
          </a:p>
        </p:txBody>
      </p:sp>
      <p:pic>
        <p:nvPicPr>
          <p:cNvPr id="2458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4000500"/>
            <a:ext cx="2589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940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842963" y="117475"/>
            <a:ext cx="8077200" cy="609600"/>
          </a:xfrm>
        </p:spPr>
        <p:txBody>
          <a:bodyPr>
            <a:normAutofit fontScale="90000"/>
          </a:bodyPr>
          <a:lstStyle/>
          <a:p>
            <a:pPr>
              <a:defRPr/>
            </a:pPr>
            <a:r>
              <a:rPr lang="en-US" dirty="0" smtClean="0">
                <a:ea typeface="+mj-ea"/>
              </a:rPr>
              <a:t>Testing </a:t>
            </a:r>
            <a:r>
              <a:rPr lang="en-US" dirty="0">
                <a:ea typeface="+mj-ea"/>
              </a:rPr>
              <a:t>for Conflict </a:t>
            </a:r>
            <a:r>
              <a:rPr lang="en-US" dirty="0" smtClean="0">
                <a:ea typeface="+mj-ea"/>
              </a:rPr>
              <a:t>Serializability</a:t>
            </a:r>
            <a:endParaRPr lang="en-US" dirty="0">
              <a:ea typeface="+mj-ea"/>
            </a:endParaRPr>
          </a:p>
        </p:txBody>
      </p:sp>
      <p:sp>
        <p:nvSpPr>
          <p:cNvPr id="25603" name="Rectangle 3"/>
          <p:cNvSpPr>
            <a:spLocks noGrp="1" noChangeArrowheads="1"/>
          </p:cNvSpPr>
          <p:nvPr>
            <p:ph type="body" idx="1"/>
          </p:nvPr>
        </p:nvSpPr>
        <p:spPr>
          <a:xfrm>
            <a:off x="754063" y="1106488"/>
            <a:ext cx="5097462" cy="5248275"/>
          </a:xfrm>
        </p:spPr>
        <p:txBody>
          <a:bodyPr/>
          <a:lstStyle/>
          <a:p>
            <a:r>
              <a:rPr lang="en-US" sz="1600" dirty="0" smtClean="0">
                <a:ea typeface="ＭＳ Ｐゴシック" pitchFamily="34" charset="-128"/>
              </a:rPr>
              <a:t>A schedule is conflict </a:t>
            </a:r>
            <a:r>
              <a:rPr lang="en-US" sz="1600" dirty="0" err="1" smtClean="0">
                <a:ea typeface="ＭＳ Ｐゴシック" pitchFamily="34" charset="-128"/>
              </a:rPr>
              <a:t>serializable</a:t>
            </a:r>
            <a:r>
              <a:rPr lang="en-US" sz="1600" dirty="0" smtClean="0">
                <a:ea typeface="ＭＳ Ｐゴシック" pitchFamily="34" charset="-128"/>
              </a:rPr>
              <a:t> if and only if its precedence graph is acyclic.</a:t>
            </a:r>
          </a:p>
          <a:p>
            <a:r>
              <a:rPr lang="en-US" sz="1600" dirty="0" smtClean="0">
                <a:ea typeface="ＭＳ Ｐゴシック" pitchFamily="34" charset="-128"/>
              </a:rPr>
              <a:t>Cycle-detection algorithms exist which take order </a:t>
            </a:r>
            <a:r>
              <a:rPr lang="en-US" sz="1600" i="1" dirty="0" smtClean="0">
                <a:ea typeface="ＭＳ Ｐゴシック" pitchFamily="34" charset="-128"/>
              </a:rPr>
              <a:t>n</a:t>
            </a:r>
            <a:r>
              <a:rPr lang="en-US" sz="1600" baseline="30000" dirty="0" smtClean="0">
                <a:ea typeface="ＭＳ Ｐゴシック" pitchFamily="34" charset="-128"/>
              </a:rPr>
              <a:t>2</a:t>
            </a:r>
            <a:r>
              <a:rPr lang="en-US" sz="1600" dirty="0" smtClean="0">
                <a:ea typeface="ＭＳ Ｐゴシック" pitchFamily="34" charset="-128"/>
              </a:rPr>
              <a:t> time, where </a:t>
            </a:r>
            <a:r>
              <a:rPr lang="en-US" sz="1600" i="1" dirty="0" smtClean="0">
                <a:ea typeface="ＭＳ Ｐゴシック" pitchFamily="34" charset="-128"/>
              </a:rPr>
              <a:t>n </a:t>
            </a:r>
            <a:r>
              <a:rPr lang="en-US" sz="1600" dirty="0" smtClean="0">
                <a:ea typeface="ＭＳ Ｐゴシック" pitchFamily="34" charset="-128"/>
              </a:rPr>
              <a:t>is the number of vertices in the graph.  </a:t>
            </a:r>
          </a:p>
          <a:p>
            <a:pPr lvl="1"/>
            <a:r>
              <a:rPr lang="en-US" sz="1600" smtClean="0">
                <a:ea typeface="ＭＳ Ｐゴシック" pitchFamily="34" charset="-128"/>
              </a:rPr>
              <a:t>(Better algorithms take order </a:t>
            </a:r>
            <a:r>
              <a:rPr lang="en-US" sz="1600" i="1" smtClean="0">
                <a:ea typeface="ＭＳ Ｐゴシック" pitchFamily="34" charset="-128"/>
              </a:rPr>
              <a:t>n</a:t>
            </a:r>
            <a:r>
              <a:rPr lang="en-US" sz="1600" smtClean="0">
                <a:ea typeface="ＭＳ Ｐゴシック" pitchFamily="34" charset="-128"/>
              </a:rPr>
              <a:t> + </a:t>
            </a:r>
            <a:r>
              <a:rPr lang="en-US" sz="1600" i="1" smtClean="0">
                <a:ea typeface="ＭＳ Ｐゴシック" pitchFamily="34" charset="-128"/>
              </a:rPr>
              <a:t>e</a:t>
            </a:r>
            <a:r>
              <a:rPr lang="en-US" sz="1600" smtClean="0">
                <a:ea typeface="ＭＳ Ｐゴシック" pitchFamily="34" charset="-128"/>
              </a:rPr>
              <a:t> where </a:t>
            </a:r>
            <a:r>
              <a:rPr lang="en-US" sz="1600" i="1" smtClean="0">
                <a:ea typeface="ＭＳ Ｐゴシック" pitchFamily="34" charset="-128"/>
              </a:rPr>
              <a:t>e</a:t>
            </a:r>
            <a:r>
              <a:rPr lang="en-US" sz="1600" smtClean="0">
                <a:ea typeface="ＭＳ Ｐゴシック" pitchFamily="34" charset="-128"/>
              </a:rPr>
              <a:t> is the number of edges.)    </a:t>
            </a:r>
          </a:p>
          <a:p>
            <a:r>
              <a:rPr lang="en-US" sz="1600" dirty="0" smtClean="0">
                <a:ea typeface="ＭＳ Ｐゴシック" pitchFamily="34" charset="-128"/>
              </a:rPr>
              <a:t>If precedence graph is acyclic, the </a:t>
            </a:r>
            <a:r>
              <a:rPr lang="en-US" sz="1600" dirty="0" err="1" smtClean="0">
                <a:ea typeface="ＭＳ Ｐゴシック" pitchFamily="34" charset="-128"/>
              </a:rPr>
              <a:t>serializability</a:t>
            </a:r>
            <a:r>
              <a:rPr lang="en-US" sz="1600" dirty="0" smtClean="0">
                <a:ea typeface="ＭＳ Ｐゴシック" pitchFamily="34" charset="-128"/>
              </a:rPr>
              <a:t> order can be obtained by a </a:t>
            </a:r>
            <a:r>
              <a:rPr lang="en-US" sz="1600" i="1" dirty="0" smtClean="0">
                <a:solidFill>
                  <a:srgbClr val="000099"/>
                </a:solidFill>
                <a:ea typeface="ＭＳ Ｐゴシック" pitchFamily="34" charset="-128"/>
              </a:rPr>
              <a:t>topological sorting</a:t>
            </a:r>
            <a:r>
              <a:rPr lang="en-US" sz="1600" dirty="0" smtClean="0">
                <a:ea typeface="ＭＳ Ｐゴシック" pitchFamily="34" charset="-128"/>
              </a:rPr>
              <a:t> of the graph. </a:t>
            </a:r>
          </a:p>
          <a:p>
            <a:pPr lvl="1"/>
            <a:r>
              <a:rPr lang="en-US" sz="1600" dirty="0" smtClean="0">
                <a:ea typeface="ＭＳ Ｐゴシック" pitchFamily="34" charset="-128"/>
              </a:rPr>
              <a:t>That is, a linear order consistent with the partial order of the graph.</a:t>
            </a:r>
          </a:p>
          <a:p>
            <a:pPr lvl="1"/>
            <a:r>
              <a:rPr lang="en-US" sz="1600" dirty="0" smtClean="0">
                <a:ea typeface="ＭＳ Ｐゴシック" pitchFamily="34" charset="-128"/>
              </a:rPr>
              <a:t>For example, a </a:t>
            </a:r>
            <a:r>
              <a:rPr lang="en-US" sz="1600" dirty="0" err="1" smtClean="0">
                <a:ea typeface="ＭＳ Ｐゴシック" pitchFamily="34" charset="-128"/>
              </a:rPr>
              <a:t>serializability</a:t>
            </a:r>
            <a:r>
              <a:rPr lang="en-US" sz="1600" dirty="0" smtClean="0">
                <a:ea typeface="ＭＳ Ｐゴシック" pitchFamily="34" charset="-128"/>
              </a:rPr>
              <a:t> order for the schedule (a)  would be one of either (b) or (c)</a:t>
            </a:r>
            <a:br>
              <a:rPr lang="en-US" sz="1600" dirty="0" smtClean="0">
                <a:ea typeface="ＭＳ Ｐゴシック" pitchFamily="34" charset="-128"/>
              </a:rPr>
            </a:br>
            <a:endParaRPr lang="en-US" sz="1600" dirty="0" smtClean="0">
              <a:ea typeface="ＭＳ Ｐゴシック" pitchFamily="34" charset="-128"/>
              <a:sym typeface="Monotype Sorts" charset="2"/>
            </a:endParaRPr>
          </a:p>
        </p:txBody>
      </p:sp>
      <p:pic>
        <p:nvPicPr>
          <p:cNvPr id="2560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463" y="1209675"/>
            <a:ext cx="2630487"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17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70000" lnSpcReduction="20000"/>
          </a:bodyPr>
          <a:lstStyle/>
          <a:p>
            <a:r>
              <a:rPr lang="en-IN" dirty="0"/>
              <a:t>Executing a </a:t>
            </a:r>
            <a:r>
              <a:rPr lang="en-IN" dirty="0" err="1"/>
              <a:t>read_item</a:t>
            </a:r>
            <a:r>
              <a:rPr lang="en-IN" dirty="0"/>
              <a:t>(X) command includes the following steps: </a:t>
            </a:r>
            <a:endParaRPr lang="en-IN" dirty="0" smtClean="0"/>
          </a:p>
          <a:p>
            <a:pPr marL="0" indent="0" defTabSz="542925">
              <a:buNone/>
            </a:pPr>
            <a:r>
              <a:rPr lang="en-IN" dirty="0" smtClean="0"/>
              <a:t>	1</a:t>
            </a:r>
            <a:r>
              <a:rPr lang="en-IN" dirty="0"/>
              <a:t>. Find the address of the disk block that contains item X. </a:t>
            </a:r>
            <a:endParaRPr lang="en-IN" dirty="0" smtClean="0"/>
          </a:p>
          <a:p>
            <a:pPr marL="0" indent="0" defTabSz="542925">
              <a:buNone/>
            </a:pPr>
            <a:r>
              <a:rPr lang="en-IN" dirty="0" smtClean="0"/>
              <a:t>	2</a:t>
            </a:r>
            <a:r>
              <a:rPr lang="en-IN" dirty="0"/>
              <a:t>. Copy that disk block into a buffer in main memory (if that </a:t>
            </a:r>
            <a:r>
              <a:rPr lang="en-IN" dirty="0" smtClean="0"/>
              <a:t>	disk </a:t>
            </a:r>
            <a:r>
              <a:rPr lang="en-IN" dirty="0"/>
              <a:t>block is not already in some main memory buffer). </a:t>
            </a:r>
            <a:endParaRPr lang="en-IN" dirty="0" smtClean="0"/>
          </a:p>
          <a:p>
            <a:pPr marL="0" indent="0" defTabSz="542925">
              <a:buNone/>
            </a:pPr>
            <a:r>
              <a:rPr lang="en-IN" dirty="0" smtClean="0"/>
              <a:t>	3</a:t>
            </a:r>
            <a:r>
              <a:rPr lang="en-IN" dirty="0"/>
              <a:t>. </a:t>
            </a:r>
            <a:r>
              <a:rPr lang="en-IN" sz="2900" dirty="0"/>
              <a:t>Copy item X from the buffer to the program variable named </a:t>
            </a:r>
            <a:r>
              <a:rPr lang="en-IN" dirty="0" smtClean="0"/>
              <a:t>	X</a:t>
            </a:r>
            <a:r>
              <a:rPr lang="en-IN" dirty="0"/>
              <a:t>. </a:t>
            </a:r>
            <a:endParaRPr lang="en-IN" dirty="0" smtClean="0"/>
          </a:p>
          <a:p>
            <a:pPr marL="0" indent="0">
              <a:buNone/>
            </a:pPr>
            <a:r>
              <a:rPr lang="en-IN" dirty="0" smtClean="0"/>
              <a:t>Executing </a:t>
            </a:r>
            <a:r>
              <a:rPr lang="en-IN" dirty="0"/>
              <a:t>a </a:t>
            </a:r>
            <a:r>
              <a:rPr lang="en-IN" dirty="0" err="1"/>
              <a:t>write_item</a:t>
            </a:r>
            <a:r>
              <a:rPr lang="en-IN" dirty="0"/>
              <a:t>(X) command includes the following steps</a:t>
            </a:r>
            <a:r>
              <a:rPr lang="en-IN" dirty="0" smtClean="0"/>
              <a:t>:</a:t>
            </a:r>
          </a:p>
          <a:p>
            <a:pPr lvl="1"/>
            <a:r>
              <a:rPr lang="en-IN" dirty="0" smtClean="0"/>
              <a:t> </a:t>
            </a:r>
            <a:r>
              <a:rPr lang="en-IN" dirty="0"/>
              <a:t>1. Find the address of the disk block that contains item X</a:t>
            </a:r>
            <a:r>
              <a:rPr lang="en-IN" dirty="0" smtClean="0"/>
              <a:t>.</a:t>
            </a:r>
          </a:p>
          <a:p>
            <a:pPr lvl="1"/>
            <a:r>
              <a:rPr lang="en-IN" dirty="0" smtClean="0"/>
              <a:t> </a:t>
            </a:r>
            <a:r>
              <a:rPr lang="en-IN" dirty="0"/>
              <a:t>2. Copy that disk block into a buffer in main memory (if that disk block is not already in some main memory buffer). </a:t>
            </a:r>
            <a:endParaRPr lang="en-IN" dirty="0" smtClean="0"/>
          </a:p>
          <a:p>
            <a:pPr lvl="1"/>
            <a:r>
              <a:rPr lang="en-IN" dirty="0" smtClean="0"/>
              <a:t>3</a:t>
            </a:r>
            <a:r>
              <a:rPr lang="en-IN" dirty="0"/>
              <a:t>. Copy item X from the program variable named X into its correct location in the buffer. </a:t>
            </a:r>
            <a:endParaRPr lang="en-IN" dirty="0" smtClean="0"/>
          </a:p>
          <a:p>
            <a:pPr lvl="1"/>
            <a:r>
              <a:rPr lang="en-IN" dirty="0" smtClean="0"/>
              <a:t>4</a:t>
            </a:r>
            <a:r>
              <a:rPr lang="en-IN" dirty="0"/>
              <a:t>. Store the updated block from the buffer back to disk (either immediately or at some later point in time).</a:t>
            </a:r>
          </a:p>
        </p:txBody>
      </p:sp>
    </p:spTree>
    <p:extLst>
      <p:ext uri="{BB962C8B-B14F-4D97-AF65-F5344CB8AC3E}">
        <p14:creationId xmlns:p14="http://schemas.microsoft.com/office/powerpoint/2010/main" val="27902629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a typeface="+mj-ea"/>
              </a:rPr>
              <a:t>Recoverable Schedules</a:t>
            </a:r>
          </a:p>
        </p:txBody>
      </p:sp>
      <p:sp>
        <p:nvSpPr>
          <p:cNvPr id="26627" name="Rectangle 3"/>
          <p:cNvSpPr>
            <a:spLocks noGrp="1" noChangeArrowheads="1"/>
          </p:cNvSpPr>
          <p:nvPr>
            <p:ph type="body" idx="1"/>
          </p:nvPr>
        </p:nvSpPr>
        <p:spPr>
          <a:xfrm>
            <a:off x="914400" y="1158875"/>
            <a:ext cx="7040563" cy="4876800"/>
          </a:xfrm>
        </p:spPr>
        <p:txBody>
          <a:bodyPr/>
          <a:lstStyle/>
          <a:p>
            <a:pPr>
              <a:tabLst>
                <a:tab pos="2395538" algn="l"/>
                <a:tab pos="2857500" algn="l"/>
                <a:tab pos="3549650" algn="l"/>
                <a:tab pos="3997325" algn="l"/>
              </a:tabLst>
            </a:pPr>
            <a:r>
              <a:rPr lang="en-US" sz="1600" b="1" smtClean="0">
                <a:solidFill>
                  <a:srgbClr val="000099"/>
                </a:solidFill>
                <a:ea typeface="ＭＳ Ｐゴシック" pitchFamily="34" charset="-128"/>
              </a:rPr>
              <a:t>Recoverable</a:t>
            </a:r>
            <a:r>
              <a:rPr lang="en-US" sz="1600" b="1" i="1" smtClean="0">
                <a:solidFill>
                  <a:srgbClr val="000099"/>
                </a:solidFill>
                <a:ea typeface="ＭＳ Ｐゴシック" pitchFamily="34" charset="-128"/>
              </a:rPr>
              <a:t> </a:t>
            </a:r>
            <a:r>
              <a:rPr lang="en-US" sz="1600" b="1" smtClean="0">
                <a:solidFill>
                  <a:srgbClr val="000099"/>
                </a:solidFill>
                <a:ea typeface="ＭＳ Ｐゴシック" pitchFamily="34" charset="-128"/>
              </a:rPr>
              <a:t>schedule</a:t>
            </a:r>
            <a:r>
              <a:rPr lang="en-US" sz="1600" smtClean="0">
                <a:ea typeface="ＭＳ Ｐゴシック" pitchFamily="34" charset="-128"/>
              </a:rPr>
              <a:t> — if a transaction </a:t>
            </a:r>
            <a:r>
              <a:rPr lang="en-US" sz="1600" i="1" smtClean="0">
                <a:ea typeface="ＭＳ Ｐゴシック" pitchFamily="34" charset="-128"/>
              </a:rPr>
              <a:t>T</a:t>
            </a:r>
            <a:r>
              <a:rPr lang="en-US" sz="1600" i="1" baseline="-25000" smtClean="0">
                <a:ea typeface="ＭＳ Ｐゴシック" pitchFamily="34" charset="-128"/>
              </a:rPr>
              <a:t>j</a:t>
            </a:r>
            <a:r>
              <a:rPr lang="en-US" sz="1600" smtClean="0">
                <a:ea typeface="ＭＳ Ｐゴシック" pitchFamily="34" charset="-128"/>
              </a:rPr>
              <a:t> reads a data item previously written by a transaction </a:t>
            </a:r>
            <a:r>
              <a:rPr lang="en-US" sz="1600" i="1" smtClean="0">
                <a:ea typeface="ＭＳ Ｐゴシック" pitchFamily="34" charset="-128"/>
              </a:rPr>
              <a:t>T</a:t>
            </a:r>
            <a:r>
              <a:rPr lang="en-US" sz="1600" i="1" baseline="-25000" smtClean="0">
                <a:ea typeface="ＭＳ Ｐゴシック" pitchFamily="34" charset="-128"/>
              </a:rPr>
              <a:t>i </a:t>
            </a:r>
            <a:r>
              <a:rPr lang="en-US" sz="1600" smtClean="0">
                <a:ea typeface="ＭＳ Ｐゴシック" pitchFamily="34" charset="-128"/>
              </a:rPr>
              <a:t>, then the commit operation of </a:t>
            </a:r>
            <a:r>
              <a:rPr lang="en-US" sz="1600" i="1" smtClean="0">
                <a:ea typeface="ＭＳ Ｐゴシック" pitchFamily="34" charset="-128"/>
              </a:rPr>
              <a:t>T</a:t>
            </a:r>
            <a:r>
              <a:rPr lang="en-US" sz="1600" i="1" baseline="-25000" smtClean="0">
                <a:ea typeface="ＭＳ Ｐゴシック" pitchFamily="34" charset="-128"/>
              </a:rPr>
              <a:t>i</a:t>
            </a:r>
            <a:r>
              <a:rPr lang="en-US" sz="1600" i="1" smtClean="0">
                <a:ea typeface="ＭＳ Ｐゴシック" pitchFamily="34" charset="-128"/>
              </a:rPr>
              <a:t> </a:t>
            </a:r>
            <a:r>
              <a:rPr lang="en-US" sz="1600" smtClean="0">
                <a:ea typeface="ＭＳ Ｐゴシック" pitchFamily="34" charset="-128"/>
              </a:rPr>
              <a:t> </a:t>
            </a:r>
            <a:r>
              <a:rPr lang="en-US" sz="1600" b="1" smtClean="0">
                <a:ea typeface="ＭＳ Ｐゴシック" pitchFamily="34" charset="-128"/>
              </a:rPr>
              <a:t>must</a:t>
            </a:r>
            <a:r>
              <a:rPr lang="en-US" sz="1600" smtClean="0">
                <a:ea typeface="ＭＳ Ｐゴシック" pitchFamily="34" charset="-128"/>
              </a:rPr>
              <a:t> appear before the commit operation of </a:t>
            </a:r>
            <a:r>
              <a:rPr lang="en-US" sz="1600" i="1" smtClean="0">
                <a:ea typeface="ＭＳ Ｐゴシック" pitchFamily="34" charset="-128"/>
              </a:rPr>
              <a:t>T</a:t>
            </a:r>
            <a:r>
              <a:rPr lang="en-US" sz="1600" i="1" baseline="-25000" smtClean="0">
                <a:ea typeface="ＭＳ Ｐゴシック" pitchFamily="34" charset="-128"/>
              </a:rPr>
              <a:t>j</a:t>
            </a:r>
            <a:r>
              <a:rPr lang="en-US" sz="1600" i="1" smtClean="0">
                <a:ea typeface="ＭＳ Ｐゴシック" pitchFamily="34" charset="-128"/>
              </a:rPr>
              <a:t>.</a:t>
            </a:r>
            <a:endParaRPr lang="en-US" sz="1600" smtClean="0">
              <a:ea typeface="ＭＳ Ｐゴシック" pitchFamily="34" charset="-128"/>
            </a:endParaRPr>
          </a:p>
          <a:p>
            <a:pPr>
              <a:tabLst>
                <a:tab pos="2395538" algn="l"/>
                <a:tab pos="2857500" algn="l"/>
                <a:tab pos="3549650" algn="l"/>
                <a:tab pos="3997325" algn="l"/>
              </a:tabLst>
            </a:pPr>
            <a:r>
              <a:rPr lang="en-US" sz="1600" smtClean="0">
                <a:ea typeface="ＭＳ Ｐゴシック" pitchFamily="34" charset="-128"/>
              </a:rPr>
              <a:t>The following schedule is not recoverable if </a:t>
            </a:r>
            <a:r>
              <a:rPr lang="en-US" sz="1600" i="1" smtClean="0">
                <a:ea typeface="ＭＳ Ｐゴシック" pitchFamily="34" charset="-128"/>
              </a:rPr>
              <a:t>T</a:t>
            </a:r>
            <a:r>
              <a:rPr lang="en-US" sz="1600" i="1" baseline="-25000" smtClean="0">
                <a:ea typeface="ＭＳ Ｐゴシック" pitchFamily="34" charset="-128"/>
              </a:rPr>
              <a:t>9</a:t>
            </a:r>
            <a:r>
              <a:rPr lang="en-US" sz="1600" i="1" smtClean="0">
                <a:ea typeface="ＭＳ Ｐゴシック" pitchFamily="34" charset="-128"/>
              </a:rPr>
              <a:t> </a:t>
            </a:r>
            <a:r>
              <a:rPr lang="en-US" sz="1600" smtClean="0">
                <a:ea typeface="ＭＳ Ｐゴシック" pitchFamily="34" charset="-128"/>
              </a:rPr>
              <a:t>commits immediately after the read(A) operation.</a:t>
            </a:r>
            <a:br>
              <a:rPr lang="en-US" sz="1600" smtClean="0">
                <a:ea typeface="ＭＳ Ｐゴシック" pitchFamily="34" charset="-128"/>
              </a:rPr>
            </a:br>
            <a:r>
              <a:rPr lang="en-US" sz="1600" smtClean="0">
                <a:ea typeface="ＭＳ Ｐゴシック" pitchFamily="34" charset="-128"/>
              </a:rPr>
              <a:t>		</a:t>
            </a:r>
          </a:p>
          <a:p>
            <a:pPr>
              <a:tabLst>
                <a:tab pos="2395538" algn="l"/>
                <a:tab pos="2857500" algn="l"/>
                <a:tab pos="3549650" algn="l"/>
                <a:tab pos="3997325" algn="l"/>
              </a:tabLst>
            </a:pPr>
            <a:endParaRPr lang="en-US" sz="1600" smtClean="0">
              <a:ea typeface="ＭＳ Ｐゴシック" pitchFamily="34" charset="-128"/>
            </a:endParaRPr>
          </a:p>
          <a:p>
            <a:pPr>
              <a:tabLst>
                <a:tab pos="2395538" algn="l"/>
                <a:tab pos="2857500" algn="l"/>
                <a:tab pos="3549650" algn="l"/>
                <a:tab pos="3997325" algn="l"/>
              </a:tabLst>
            </a:pPr>
            <a:endParaRPr lang="en-US" sz="1600" smtClean="0">
              <a:ea typeface="ＭＳ Ｐゴシック" pitchFamily="34" charset="-128"/>
            </a:endParaRPr>
          </a:p>
          <a:p>
            <a:pPr>
              <a:tabLst>
                <a:tab pos="2395538" algn="l"/>
                <a:tab pos="2857500" algn="l"/>
                <a:tab pos="3549650" algn="l"/>
                <a:tab pos="3997325" algn="l"/>
              </a:tabLst>
            </a:pPr>
            <a:endParaRPr lang="en-US" sz="1600" smtClean="0">
              <a:ea typeface="ＭＳ Ｐゴシック" pitchFamily="34" charset="-128"/>
            </a:endParaRPr>
          </a:p>
          <a:p>
            <a:pPr>
              <a:tabLst>
                <a:tab pos="2395538" algn="l"/>
                <a:tab pos="2857500" algn="l"/>
                <a:tab pos="3549650" algn="l"/>
                <a:tab pos="3997325" algn="l"/>
              </a:tabLst>
            </a:pPr>
            <a:endParaRPr lang="en-US" sz="1600" smtClean="0">
              <a:ea typeface="ＭＳ Ｐゴシック" pitchFamily="34" charset="-128"/>
            </a:endParaRPr>
          </a:p>
          <a:p>
            <a:pPr>
              <a:tabLst>
                <a:tab pos="2395538" algn="l"/>
                <a:tab pos="2857500" algn="l"/>
                <a:tab pos="3549650" algn="l"/>
                <a:tab pos="3997325" algn="l"/>
              </a:tabLst>
            </a:pPr>
            <a:endParaRPr lang="en-US" sz="1600" smtClean="0">
              <a:ea typeface="ＭＳ Ｐゴシック" pitchFamily="34" charset="-128"/>
            </a:endParaRPr>
          </a:p>
          <a:p>
            <a:pPr>
              <a:tabLst>
                <a:tab pos="2395538" algn="l"/>
                <a:tab pos="2857500" algn="l"/>
                <a:tab pos="3549650" algn="l"/>
                <a:tab pos="3997325" algn="l"/>
              </a:tabLst>
            </a:pPr>
            <a:r>
              <a:rPr lang="en-US" sz="1600" smtClean="0">
                <a:ea typeface="ＭＳ Ｐゴシック" pitchFamily="34" charset="-128"/>
              </a:rPr>
              <a:t>If </a:t>
            </a:r>
            <a:r>
              <a:rPr lang="en-US" sz="1600" i="1" smtClean="0">
                <a:ea typeface="ＭＳ Ｐゴシック" pitchFamily="34" charset="-128"/>
              </a:rPr>
              <a:t>T</a:t>
            </a:r>
            <a:r>
              <a:rPr lang="en-US" sz="1600" baseline="-25000" smtClean="0">
                <a:ea typeface="ＭＳ Ｐゴシック" pitchFamily="34" charset="-128"/>
              </a:rPr>
              <a:t>8</a:t>
            </a:r>
            <a:r>
              <a:rPr lang="en-US" sz="1600" smtClean="0">
                <a:ea typeface="ＭＳ Ｐゴシック" pitchFamily="34" charset="-128"/>
              </a:rPr>
              <a:t> should abort, </a:t>
            </a:r>
            <a:r>
              <a:rPr lang="en-US" sz="1600" i="1" smtClean="0">
                <a:ea typeface="ＭＳ Ｐゴシック" pitchFamily="34" charset="-128"/>
              </a:rPr>
              <a:t>T</a:t>
            </a:r>
            <a:r>
              <a:rPr lang="en-US" sz="1600" baseline="-25000" smtClean="0">
                <a:ea typeface="ＭＳ Ｐゴシック" pitchFamily="34" charset="-128"/>
              </a:rPr>
              <a:t>9</a:t>
            </a:r>
            <a:r>
              <a:rPr lang="en-US" sz="1600" smtClean="0">
                <a:ea typeface="ＭＳ Ｐゴシック" pitchFamily="34" charset="-128"/>
              </a:rPr>
              <a:t> would have read (and possibly shown to the user) an inconsistent database state.  Hence, database must ensure that schedules are recoverable.</a:t>
            </a:r>
          </a:p>
        </p:txBody>
      </p:sp>
      <p:pic>
        <p:nvPicPr>
          <p:cNvPr id="2662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3" y="2705100"/>
            <a:ext cx="303212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29814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a typeface="+mj-ea"/>
              </a:rPr>
              <a:t>Cascading Rollbacks</a:t>
            </a:r>
          </a:p>
        </p:txBody>
      </p:sp>
      <p:sp>
        <p:nvSpPr>
          <p:cNvPr id="27651" name="Rectangle 3"/>
          <p:cNvSpPr>
            <a:spLocks noGrp="1" noChangeArrowheads="1"/>
          </p:cNvSpPr>
          <p:nvPr>
            <p:ph type="body" idx="1"/>
          </p:nvPr>
        </p:nvSpPr>
        <p:spPr>
          <a:xfrm>
            <a:off x="814388" y="1093788"/>
            <a:ext cx="7169150" cy="4622800"/>
          </a:xfrm>
        </p:spPr>
        <p:txBody>
          <a:bodyPr>
            <a:normAutofit fontScale="70000" lnSpcReduction="20000"/>
          </a:bodyPr>
          <a:lstStyle/>
          <a:p>
            <a:pPr>
              <a:tabLst>
                <a:tab pos="1658938" algn="l"/>
                <a:tab pos="2120900" algn="l"/>
                <a:tab pos="2684463" algn="l"/>
                <a:tab pos="3030538" algn="l"/>
                <a:tab pos="3767138" algn="l"/>
                <a:tab pos="4056063" algn="l"/>
              </a:tabLst>
            </a:pPr>
            <a:r>
              <a:rPr lang="en-US" b="1" smtClean="0">
                <a:solidFill>
                  <a:srgbClr val="000099"/>
                </a:solidFill>
                <a:ea typeface="ＭＳ Ｐゴシック" pitchFamily="34" charset="-128"/>
              </a:rPr>
              <a:t>Cascading rollback</a:t>
            </a:r>
            <a:r>
              <a:rPr lang="en-US" smtClean="0">
                <a:ea typeface="ＭＳ Ｐゴシック" pitchFamily="34" charset="-128"/>
              </a:rPr>
              <a:t> – a single transaction failure leads to a series of transaction rollbacks.  Consider the following schedule where none of the transactions has yet committed (so the schedule is recoverable)</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If </a:t>
            </a:r>
            <a:r>
              <a:rPr lang="en-US" i="1" smtClean="0">
                <a:ea typeface="ＭＳ Ｐゴシック" pitchFamily="34" charset="-128"/>
              </a:rPr>
              <a:t>T</a:t>
            </a:r>
            <a:r>
              <a:rPr lang="en-US" baseline="-25000" smtClean="0">
                <a:ea typeface="ＭＳ Ｐゴシック" pitchFamily="34" charset="-128"/>
              </a:rPr>
              <a:t>10</a:t>
            </a:r>
            <a:r>
              <a:rPr lang="en-US" smtClean="0">
                <a:ea typeface="ＭＳ Ｐゴシック" pitchFamily="34" charset="-128"/>
              </a:rPr>
              <a:t> fails, </a:t>
            </a:r>
            <a:r>
              <a:rPr lang="en-US" i="1" smtClean="0">
                <a:ea typeface="ＭＳ Ｐゴシック" pitchFamily="34" charset="-128"/>
              </a:rPr>
              <a:t>T</a:t>
            </a:r>
            <a:r>
              <a:rPr lang="en-US" baseline="-25000" smtClean="0">
                <a:ea typeface="ＭＳ Ｐゴシック" pitchFamily="34" charset="-128"/>
              </a:rPr>
              <a:t>11</a:t>
            </a:r>
            <a:r>
              <a:rPr lang="en-US" smtClean="0">
                <a:ea typeface="ＭＳ Ｐゴシック" pitchFamily="34" charset="-128"/>
              </a:rPr>
              <a:t> and </a:t>
            </a:r>
            <a:r>
              <a:rPr lang="en-US" i="1" smtClean="0">
                <a:ea typeface="ＭＳ Ｐゴシック" pitchFamily="34" charset="-128"/>
              </a:rPr>
              <a:t>T</a:t>
            </a:r>
            <a:r>
              <a:rPr lang="en-US" baseline="-25000" smtClean="0">
                <a:ea typeface="ＭＳ Ｐゴシック" pitchFamily="34" charset="-128"/>
              </a:rPr>
              <a:t>12</a:t>
            </a:r>
            <a:r>
              <a:rPr lang="en-US" smtClean="0">
                <a:ea typeface="ＭＳ Ｐゴシック" pitchFamily="34" charset="-128"/>
              </a:rPr>
              <a:t> must also be rolled back.</a:t>
            </a:r>
          </a:p>
          <a:p>
            <a:pPr>
              <a:tabLst>
                <a:tab pos="1658938" algn="l"/>
                <a:tab pos="2120900" algn="l"/>
                <a:tab pos="2684463" algn="l"/>
                <a:tab pos="3030538" algn="l"/>
                <a:tab pos="3767138" algn="l"/>
                <a:tab pos="4056063" algn="l"/>
              </a:tabLst>
            </a:pPr>
            <a:r>
              <a:rPr lang="en-US" smtClean="0">
                <a:ea typeface="ＭＳ Ｐゴシック" pitchFamily="34" charset="-128"/>
              </a:rPr>
              <a:t>Can lead to the undoing of a significant amount of work</a:t>
            </a:r>
          </a:p>
        </p:txBody>
      </p:sp>
      <p:pic>
        <p:nvPicPr>
          <p:cNvPr id="276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2425700"/>
            <a:ext cx="3806825"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7744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a typeface="+mj-ea"/>
              </a:rPr>
              <a:t>Cascadeless Schedules</a:t>
            </a:r>
          </a:p>
        </p:txBody>
      </p:sp>
      <p:sp>
        <p:nvSpPr>
          <p:cNvPr id="28675" name="Rectangle 3"/>
          <p:cNvSpPr>
            <a:spLocks noGrp="1" noChangeArrowheads="1"/>
          </p:cNvSpPr>
          <p:nvPr>
            <p:ph type="body" idx="1"/>
          </p:nvPr>
        </p:nvSpPr>
        <p:spPr>
          <a:xfrm>
            <a:off x="1057275" y="1222375"/>
            <a:ext cx="7080250" cy="4903788"/>
          </a:xfrm>
        </p:spPr>
        <p:txBody>
          <a:bodyPr>
            <a:noAutofit/>
          </a:bodyPr>
          <a:lstStyle/>
          <a:p>
            <a:r>
              <a:rPr lang="en-US" sz="2000" b="1" dirty="0" err="1" smtClean="0">
                <a:solidFill>
                  <a:srgbClr val="000099"/>
                </a:solidFill>
                <a:ea typeface="ＭＳ Ｐゴシック" pitchFamily="34" charset="-128"/>
              </a:rPr>
              <a:t>Cascadeless</a:t>
            </a:r>
            <a:r>
              <a:rPr lang="en-US" sz="2000" b="1" i="1" dirty="0" smtClean="0">
                <a:solidFill>
                  <a:srgbClr val="000099"/>
                </a:solidFill>
                <a:ea typeface="ＭＳ Ｐゴシック" pitchFamily="34" charset="-128"/>
              </a:rPr>
              <a:t> </a:t>
            </a:r>
            <a:r>
              <a:rPr lang="en-US" sz="2000" b="1" dirty="0" smtClean="0">
                <a:solidFill>
                  <a:srgbClr val="000099"/>
                </a:solidFill>
                <a:ea typeface="ＭＳ Ｐゴシック" pitchFamily="34" charset="-128"/>
              </a:rPr>
              <a:t>schedules</a:t>
            </a:r>
            <a:r>
              <a:rPr lang="en-US" sz="2000" dirty="0" smtClean="0">
                <a:ea typeface="ＭＳ Ｐゴシック" pitchFamily="34" charset="-128"/>
              </a:rPr>
              <a:t> — for each pair of transactions </a:t>
            </a:r>
            <a:r>
              <a:rPr lang="en-US" sz="2000" i="1" dirty="0" smtClean="0">
                <a:ea typeface="ＭＳ Ｐゴシック" pitchFamily="34" charset="-128"/>
              </a:rPr>
              <a:t>T</a:t>
            </a:r>
            <a:r>
              <a:rPr lang="en-US" sz="2000" i="1" baseline="-25000" dirty="0" smtClean="0">
                <a:ea typeface="ＭＳ Ｐゴシック" pitchFamily="34" charset="-128"/>
              </a:rPr>
              <a:t>i</a:t>
            </a:r>
            <a:r>
              <a:rPr lang="en-US" sz="2000" i="1" dirty="0" smtClean="0">
                <a:ea typeface="ＭＳ Ｐゴシック" pitchFamily="34" charset="-128"/>
              </a:rPr>
              <a:t> </a:t>
            </a:r>
            <a:r>
              <a:rPr lang="en-US" sz="2000" dirty="0" smtClean="0">
                <a:ea typeface="ＭＳ Ｐゴシック" pitchFamily="34" charset="-128"/>
              </a:rPr>
              <a:t>and </a:t>
            </a:r>
            <a:r>
              <a:rPr lang="en-US" sz="2000" i="1" dirty="0" err="1" smtClean="0">
                <a:ea typeface="ＭＳ Ｐゴシック" pitchFamily="34" charset="-128"/>
              </a:rPr>
              <a:t>T</a:t>
            </a:r>
            <a:r>
              <a:rPr lang="en-US" sz="2000" i="1" baseline="-25000" dirty="0" err="1" smtClean="0">
                <a:ea typeface="ＭＳ Ｐゴシック" pitchFamily="34" charset="-128"/>
              </a:rPr>
              <a:t>j</a:t>
            </a:r>
            <a:r>
              <a:rPr lang="en-US" sz="2000" dirty="0" smtClean="0">
                <a:ea typeface="ＭＳ Ｐゴシック" pitchFamily="34" charset="-128"/>
              </a:rPr>
              <a:t> such that </a:t>
            </a:r>
            <a:r>
              <a:rPr lang="en-US" sz="2000" i="1" dirty="0" err="1" smtClean="0">
                <a:ea typeface="ＭＳ Ｐゴシック" pitchFamily="34" charset="-128"/>
              </a:rPr>
              <a:t>T</a:t>
            </a:r>
            <a:r>
              <a:rPr lang="en-US" sz="2000" i="1" baseline="-25000" dirty="0" err="1" smtClean="0">
                <a:ea typeface="ＭＳ Ｐゴシック" pitchFamily="34" charset="-128"/>
              </a:rPr>
              <a:t>j</a:t>
            </a:r>
            <a:r>
              <a:rPr lang="en-US" sz="2000" dirty="0" smtClean="0">
                <a:ea typeface="ＭＳ Ｐゴシック" pitchFamily="34" charset="-128"/>
              </a:rPr>
              <a:t>  reads a data item previously written by </a:t>
            </a:r>
            <a:r>
              <a:rPr lang="en-US" sz="2000" i="1" dirty="0" smtClean="0">
                <a:ea typeface="ＭＳ Ｐゴシック" pitchFamily="34" charset="-128"/>
              </a:rPr>
              <a:t>T</a:t>
            </a:r>
            <a:r>
              <a:rPr lang="en-US" sz="2000" i="1" baseline="-25000" dirty="0" smtClean="0">
                <a:ea typeface="ＭＳ Ｐゴシック" pitchFamily="34" charset="-128"/>
              </a:rPr>
              <a:t>i</a:t>
            </a:r>
            <a:r>
              <a:rPr lang="en-US" sz="2000" dirty="0" smtClean="0">
                <a:ea typeface="ＭＳ Ｐゴシック" pitchFamily="34" charset="-128"/>
              </a:rPr>
              <a:t>, the commit operation of </a:t>
            </a:r>
            <a:r>
              <a:rPr lang="en-US" sz="2000" i="1" dirty="0" smtClean="0">
                <a:ea typeface="ＭＳ Ｐゴシック" pitchFamily="34" charset="-128"/>
              </a:rPr>
              <a:t>T</a:t>
            </a:r>
            <a:r>
              <a:rPr lang="en-US" sz="2000" i="1" baseline="-25000" dirty="0" smtClean="0">
                <a:ea typeface="ＭＳ Ｐゴシック" pitchFamily="34" charset="-128"/>
              </a:rPr>
              <a:t>i</a:t>
            </a:r>
            <a:r>
              <a:rPr lang="en-US" sz="2000" i="1" dirty="0" smtClean="0">
                <a:ea typeface="ＭＳ Ｐゴシック" pitchFamily="34" charset="-128"/>
              </a:rPr>
              <a:t> </a:t>
            </a:r>
            <a:r>
              <a:rPr lang="en-US" sz="2000" dirty="0" smtClean="0">
                <a:ea typeface="ＭＳ Ｐゴシック" pitchFamily="34" charset="-128"/>
              </a:rPr>
              <a:t> appears before the read operation of </a:t>
            </a:r>
            <a:r>
              <a:rPr lang="en-US" sz="2000" i="1" dirty="0" err="1" smtClean="0">
                <a:ea typeface="ＭＳ Ｐゴシック" pitchFamily="34" charset="-128"/>
              </a:rPr>
              <a:t>T</a:t>
            </a:r>
            <a:r>
              <a:rPr lang="en-US" sz="2000" i="1" baseline="-25000" dirty="0" err="1" smtClean="0">
                <a:ea typeface="ＭＳ Ｐゴシック" pitchFamily="34" charset="-128"/>
              </a:rPr>
              <a:t>j</a:t>
            </a:r>
            <a:r>
              <a:rPr lang="en-US" sz="2000" dirty="0" smtClean="0">
                <a:ea typeface="ＭＳ Ｐゴシック" pitchFamily="34" charset="-128"/>
              </a:rPr>
              <a:t>.</a:t>
            </a:r>
          </a:p>
          <a:p>
            <a:r>
              <a:rPr lang="en-US" sz="2000" dirty="0" smtClean="0">
                <a:ea typeface="ＭＳ Ｐゴシック" pitchFamily="34" charset="-128"/>
              </a:rPr>
              <a:t>Every </a:t>
            </a:r>
            <a:r>
              <a:rPr lang="en-US" sz="2000" dirty="0" err="1" smtClean="0">
                <a:ea typeface="ＭＳ Ｐゴシック" pitchFamily="34" charset="-128"/>
              </a:rPr>
              <a:t>cascadeless</a:t>
            </a:r>
            <a:r>
              <a:rPr lang="en-US" sz="2000" dirty="0" smtClean="0">
                <a:ea typeface="ＭＳ Ｐゴシック" pitchFamily="34" charset="-128"/>
              </a:rPr>
              <a:t> schedule is also recoverable</a:t>
            </a:r>
          </a:p>
          <a:p>
            <a:r>
              <a:rPr lang="en-US" sz="2000" dirty="0" smtClean="0">
                <a:ea typeface="ＭＳ Ｐゴシック" pitchFamily="34" charset="-128"/>
              </a:rPr>
              <a:t>It is desirable to restrict the schedules to those that are </a:t>
            </a:r>
            <a:r>
              <a:rPr lang="en-US" sz="2000" dirty="0" err="1" smtClean="0">
                <a:ea typeface="ＭＳ Ｐゴシック" pitchFamily="34" charset="-128"/>
              </a:rPr>
              <a:t>cascadeless</a:t>
            </a:r>
            <a:endParaRPr lang="en-US" sz="2000" dirty="0" smtClean="0">
              <a:ea typeface="ＭＳ Ｐゴシック" pitchFamily="34" charset="-128"/>
            </a:endParaRPr>
          </a:p>
          <a:p>
            <a:r>
              <a:rPr lang="en-US" sz="2000" dirty="0" smtClean="0">
                <a:ea typeface="ＭＳ Ｐゴシック" pitchFamily="34" charset="-128"/>
              </a:rPr>
              <a:t>Example of  a schedule that is NOT </a:t>
            </a:r>
            <a:r>
              <a:rPr lang="en-US" sz="2000" dirty="0" err="1" smtClean="0">
                <a:ea typeface="ＭＳ Ｐゴシック" pitchFamily="34" charset="-128"/>
              </a:rPr>
              <a:t>cascadeless</a:t>
            </a:r>
            <a:endParaRPr lang="en-US" sz="2000" dirty="0" smtClean="0">
              <a:ea typeface="ＭＳ Ｐゴシック" pitchFamily="34" charset="-128"/>
            </a:endParaRPr>
          </a:p>
          <a:p>
            <a:endParaRPr lang="en-US" sz="2000" dirty="0" smtClean="0">
              <a:ea typeface="ＭＳ Ｐゴシック" pitchFamily="34" charset="-128"/>
            </a:endParaRPr>
          </a:p>
        </p:txBody>
      </p:sp>
      <p:pic>
        <p:nvPicPr>
          <p:cNvPr id="286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191000"/>
            <a:ext cx="380682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8917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Dirty read. A transaction T1 may read the update of a transaction T2, which has not yet committed. If T2 fails and is aborted, then T1 would have read a value that does not exist and is incorrect</a:t>
            </a:r>
            <a:r>
              <a:rPr lang="en-IN" dirty="0" smtClean="0"/>
              <a:t>.</a:t>
            </a:r>
          </a:p>
          <a:p>
            <a:r>
              <a:rPr lang="en-IN" dirty="0"/>
              <a:t>2. </a:t>
            </a:r>
            <a:r>
              <a:rPr lang="en-IN" dirty="0" err="1"/>
              <a:t>Nonrepeatable</a:t>
            </a:r>
            <a:r>
              <a:rPr lang="en-IN" dirty="0"/>
              <a:t> read. A transaction T1 may read a given value from a table. If another transaction T2 later updates that value and T1 reads that value again, T1 will see a different value. 3. Phantoms. A transaction T1 may read a set of rows from a table, perhaps based on some condition specified in the SQL WHERE-clause. Now suppose that a transaction T2 inserts a new row that also satisfies the WHERE-clause condition used in T1, into the table used by T1. If T1 is repeated, then T1 will see a phantom, a row that previously did not exist.</a:t>
            </a:r>
          </a:p>
        </p:txBody>
      </p:sp>
    </p:spTree>
    <p:extLst>
      <p:ext uri="{BB962C8B-B14F-4D97-AF65-F5344CB8AC3E}">
        <p14:creationId xmlns:p14="http://schemas.microsoft.com/office/powerpoint/2010/main" val="1997182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Table 21.1 summarizes the possible violations for the different isolation levels. An entry of Yes indicates that a violation is possible and an entry of No indicates that it is not possible. READ UNCOMMITTED is the most forgiving, and SERIALIZABLE is the most restrictive in that it avoids all three of the problems mentioned above. A sample SQL transaction might look like the following: EXEC SQL WHENEVER SQLERROR GOTO UNDO; EXEC SQL SET TRANSACTION READ WRITE DIAGNOSTIC SIZE 5 ISOLATION LEVEL SERIALIZABLE; EXEC SQL INSERT INTO EMPLOYEE (</a:t>
            </a:r>
            <a:r>
              <a:rPr lang="en-IN" dirty="0" err="1"/>
              <a:t>Fname</a:t>
            </a:r>
            <a:r>
              <a:rPr lang="en-IN" dirty="0"/>
              <a:t>, </a:t>
            </a:r>
            <a:r>
              <a:rPr lang="en-IN" dirty="0" err="1"/>
              <a:t>Lname</a:t>
            </a:r>
            <a:r>
              <a:rPr lang="en-IN" dirty="0"/>
              <a:t>, </a:t>
            </a:r>
            <a:r>
              <a:rPr lang="en-IN" dirty="0" err="1"/>
              <a:t>Ssn</a:t>
            </a:r>
            <a:r>
              <a:rPr lang="en-IN" dirty="0"/>
              <a:t>, </a:t>
            </a:r>
            <a:r>
              <a:rPr lang="en-IN" dirty="0" err="1"/>
              <a:t>Dno</a:t>
            </a:r>
            <a:r>
              <a:rPr lang="en-IN" dirty="0"/>
              <a:t>, Salary) VALUES ('Robert', 'Smith', '991004321', 2, 35000); EXEC SQL UPDATE EMPLOYEE SET Salary = Salary * 1.1 WHERE </a:t>
            </a:r>
            <a:r>
              <a:rPr lang="en-IN" dirty="0" err="1"/>
              <a:t>Dno</a:t>
            </a:r>
            <a:r>
              <a:rPr lang="en-IN" dirty="0"/>
              <a:t> = 2; EXEC SQL COMMIT; GOTO THE_END; UNDO: EXEC SQL ROLLBACK; THE_END: ... ; The above transaction consists of first inserting a new row in the EMPLOYEE table and then updating the salary of all employees who work in department 2. If an error occurs on any of the SQL statements, the entire transaction is rolled back. This implies that any updated salary (by this transaction) would be restored to its </a:t>
            </a:r>
            <a:r>
              <a:rPr lang="en-IN" dirty="0" err="1"/>
              <a:t>previous</a:t>
            </a:r>
            <a:r>
              <a:rPr lang="en-IN" dirty="0"/>
              <a:t> value and that the newly inserted row would be removed. As we have seen, SQL provides a number of transaction-oriented features. The DBA or database programmers can take advantage of these options to try improving</a:t>
            </a:r>
          </a:p>
        </p:txBody>
      </p:sp>
    </p:spTree>
    <p:extLst>
      <p:ext uri="{BB962C8B-B14F-4D97-AF65-F5344CB8AC3E}">
        <p14:creationId xmlns:p14="http://schemas.microsoft.com/office/powerpoint/2010/main" val="33890842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a typeface="+mj-ea"/>
              </a:rPr>
              <a:t>Concurrency Control</a:t>
            </a:r>
          </a:p>
        </p:txBody>
      </p:sp>
      <p:sp>
        <p:nvSpPr>
          <p:cNvPr id="29699" name="Rectangle 3"/>
          <p:cNvSpPr>
            <a:spLocks noGrp="1" noChangeArrowheads="1"/>
          </p:cNvSpPr>
          <p:nvPr>
            <p:ph type="body" idx="1"/>
          </p:nvPr>
        </p:nvSpPr>
        <p:spPr>
          <a:xfrm>
            <a:off x="938213" y="1106488"/>
            <a:ext cx="7508875" cy="4884737"/>
          </a:xfrm>
        </p:spPr>
        <p:txBody>
          <a:bodyPr>
            <a:normAutofit fontScale="70000" lnSpcReduction="20000"/>
          </a:bodyPr>
          <a:lstStyle/>
          <a:p>
            <a:r>
              <a:rPr lang="en-US" smtClean="0">
                <a:ea typeface="ＭＳ Ｐゴシック" pitchFamily="34" charset="-128"/>
              </a:rPr>
              <a:t>A database must provide a mechanism that will ensure that all possible schedules are both:</a:t>
            </a:r>
          </a:p>
          <a:p>
            <a:pPr lvl="1"/>
            <a:r>
              <a:rPr lang="en-US" smtClean="0">
                <a:ea typeface="ＭＳ Ｐゴシック" pitchFamily="34" charset="-128"/>
              </a:rPr>
              <a:t>Conflict serializable. </a:t>
            </a:r>
          </a:p>
          <a:p>
            <a:pPr lvl="1"/>
            <a:r>
              <a:rPr lang="en-US" smtClean="0">
                <a:ea typeface="ＭＳ Ｐゴシック" pitchFamily="34" charset="-128"/>
              </a:rPr>
              <a:t>Recoverable and preferably cascadeless</a:t>
            </a:r>
          </a:p>
          <a:p>
            <a:r>
              <a:rPr lang="en-US" smtClean="0">
                <a:ea typeface="ＭＳ Ｐゴシック" pitchFamily="34" charset="-128"/>
              </a:rPr>
              <a:t>A policy in which only one transaction can execute at a time generates serial schedules, but provides a poor degree of concurrency</a:t>
            </a:r>
          </a:p>
          <a:p>
            <a:r>
              <a:rPr lang="en-US" smtClean="0">
                <a:ea typeface="ＭＳ Ｐゴシック" pitchFamily="34" charset="-128"/>
              </a:rPr>
              <a:t>Concurrency-control schemes tradeoff between the amount of concurrency they allow and the amount of overhead that they incur</a:t>
            </a:r>
          </a:p>
          <a:p>
            <a:r>
              <a:rPr lang="en-US" smtClean="0">
                <a:ea typeface="ＭＳ Ｐゴシック" pitchFamily="34" charset="-128"/>
              </a:rPr>
              <a:t>Testing a schedule for serializability </a:t>
            </a:r>
            <a:r>
              <a:rPr lang="en-US" i="1" smtClean="0">
                <a:ea typeface="ＭＳ Ｐゴシック" pitchFamily="34" charset="-128"/>
              </a:rPr>
              <a:t>after</a:t>
            </a:r>
            <a:r>
              <a:rPr lang="en-US" smtClean="0">
                <a:ea typeface="ＭＳ Ｐゴシック" pitchFamily="34" charset="-128"/>
              </a:rPr>
              <a:t> it has executed is a little too late! </a:t>
            </a:r>
          </a:p>
          <a:p>
            <a:pPr lvl="1"/>
            <a:r>
              <a:rPr lang="en-US" smtClean="0">
                <a:ea typeface="ＭＳ Ｐゴシック" pitchFamily="34" charset="-128"/>
              </a:rPr>
              <a:t>Tests for serializability help us understand why a concurrency control protocol is correct</a:t>
            </a:r>
          </a:p>
          <a:p>
            <a:r>
              <a:rPr lang="en-US" b="1" smtClean="0">
                <a:solidFill>
                  <a:srgbClr val="000099"/>
                </a:solidFill>
                <a:ea typeface="ＭＳ Ｐゴシック" pitchFamily="34" charset="-128"/>
              </a:rPr>
              <a:t>Goal</a:t>
            </a:r>
            <a:r>
              <a:rPr lang="en-US" smtClean="0">
                <a:ea typeface="ＭＳ Ｐゴシック" pitchFamily="34" charset="-128"/>
              </a:rPr>
              <a:t> – to develop concurrency control protocols that will assure serializability.</a:t>
            </a:r>
          </a:p>
        </p:txBody>
      </p:sp>
    </p:spTree>
    <p:extLst>
      <p:ext uri="{BB962C8B-B14F-4D97-AF65-F5344CB8AC3E}">
        <p14:creationId xmlns:p14="http://schemas.microsoft.com/office/powerpoint/2010/main" val="31489347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a typeface="+mj-ea"/>
              </a:rPr>
              <a:t>Weak Levels of Consistency</a:t>
            </a:r>
          </a:p>
        </p:txBody>
      </p:sp>
      <p:sp>
        <p:nvSpPr>
          <p:cNvPr id="30723" name="Rectangle 3"/>
          <p:cNvSpPr>
            <a:spLocks noGrp="1" noChangeArrowheads="1"/>
          </p:cNvSpPr>
          <p:nvPr>
            <p:ph type="body" idx="1"/>
          </p:nvPr>
        </p:nvSpPr>
        <p:spPr>
          <a:xfrm>
            <a:off x="857250" y="1150938"/>
            <a:ext cx="7181850" cy="4903787"/>
          </a:xfrm>
        </p:spPr>
        <p:txBody>
          <a:bodyPr>
            <a:normAutofit fontScale="92500"/>
          </a:bodyPr>
          <a:lstStyle/>
          <a:p>
            <a:r>
              <a:rPr lang="en-US" smtClean="0">
                <a:ea typeface="ＭＳ Ｐゴシック" pitchFamily="34" charset="-128"/>
              </a:rPr>
              <a:t>Some applications are willing to live with weak levels of consistency, allowing schedules that are not serializable</a:t>
            </a:r>
          </a:p>
          <a:p>
            <a:pPr lvl="1"/>
            <a:r>
              <a:rPr lang="en-US" smtClean="0">
                <a:ea typeface="ＭＳ Ｐゴシック" pitchFamily="34" charset="-128"/>
              </a:rPr>
              <a:t>E.g., a read-only transaction that wants to get an approximate total balance of all accounts </a:t>
            </a:r>
          </a:p>
          <a:p>
            <a:pPr lvl="1"/>
            <a:r>
              <a:rPr lang="en-US" smtClean="0">
                <a:ea typeface="ＭＳ Ｐゴシック" pitchFamily="34" charset="-128"/>
              </a:rPr>
              <a:t>E.g., database statistics computed for query optimization can be approximate (why?)</a:t>
            </a:r>
          </a:p>
          <a:p>
            <a:pPr lvl="1"/>
            <a:r>
              <a:rPr lang="en-US" smtClean="0">
                <a:ea typeface="ＭＳ Ｐゴシック" pitchFamily="34" charset="-128"/>
              </a:rPr>
              <a:t>Such transactions need not be serializable with respect to other transactions</a:t>
            </a:r>
          </a:p>
          <a:p>
            <a:r>
              <a:rPr lang="en-US" smtClean="0">
                <a:ea typeface="ＭＳ Ｐゴシック" pitchFamily="34" charset="-128"/>
              </a:rPr>
              <a:t>Tradeoff accuracy for performance</a:t>
            </a:r>
          </a:p>
        </p:txBody>
      </p:sp>
    </p:spTree>
    <p:extLst>
      <p:ext uri="{BB962C8B-B14F-4D97-AF65-F5344CB8AC3E}">
        <p14:creationId xmlns:p14="http://schemas.microsoft.com/office/powerpoint/2010/main" val="2948829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ea typeface="+mj-ea"/>
              </a:rPr>
              <a:t>Levels of Consistency in SQL-92</a:t>
            </a:r>
          </a:p>
        </p:txBody>
      </p:sp>
      <p:sp>
        <p:nvSpPr>
          <p:cNvPr id="31747" name="Rectangle 3"/>
          <p:cNvSpPr>
            <a:spLocks noGrp="1" noChangeArrowheads="1"/>
          </p:cNvSpPr>
          <p:nvPr>
            <p:ph type="body" idx="1"/>
          </p:nvPr>
        </p:nvSpPr>
        <p:spPr>
          <a:xfrm>
            <a:off x="814388" y="1093788"/>
            <a:ext cx="7258050" cy="5124450"/>
          </a:xfrm>
        </p:spPr>
        <p:txBody>
          <a:bodyPr/>
          <a:lstStyle/>
          <a:p>
            <a:r>
              <a:rPr lang="en-US" sz="1600" b="1" dirty="0" err="1" smtClean="0">
                <a:solidFill>
                  <a:srgbClr val="000099"/>
                </a:solidFill>
                <a:ea typeface="ＭＳ Ｐゴシック" pitchFamily="34" charset="-128"/>
              </a:rPr>
              <a:t>Serializable</a:t>
            </a:r>
            <a:r>
              <a:rPr lang="en-US" sz="1600" b="1" dirty="0" smtClean="0">
                <a:ea typeface="ＭＳ Ｐゴシック" pitchFamily="34" charset="-128"/>
              </a:rPr>
              <a:t> </a:t>
            </a:r>
            <a:r>
              <a:rPr lang="en-US" sz="1600" dirty="0" smtClean="0">
                <a:ea typeface="ＭＳ Ｐゴシック" pitchFamily="34" charset="-128"/>
              </a:rPr>
              <a:t>— default</a:t>
            </a:r>
          </a:p>
          <a:p>
            <a:r>
              <a:rPr lang="en-US" sz="1600" b="1" dirty="0" smtClean="0">
                <a:solidFill>
                  <a:srgbClr val="000099"/>
                </a:solidFill>
                <a:ea typeface="ＭＳ Ｐゴシック" pitchFamily="34" charset="-128"/>
              </a:rPr>
              <a:t>Repeatable read</a:t>
            </a:r>
            <a:r>
              <a:rPr lang="en-US" sz="1600" b="1" dirty="0" smtClean="0">
                <a:ea typeface="ＭＳ Ｐゴシック" pitchFamily="34" charset="-128"/>
              </a:rPr>
              <a:t> </a:t>
            </a:r>
            <a:r>
              <a:rPr lang="en-US" sz="1600" dirty="0" smtClean="0">
                <a:ea typeface="ＭＳ Ｐゴシック" pitchFamily="34" charset="-128"/>
              </a:rPr>
              <a:t>—</a:t>
            </a:r>
            <a:r>
              <a:rPr lang="en-US" sz="1600" b="1" dirty="0" smtClean="0">
                <a:ea typeface="ＭＳ Ｐゴシック" pitchFamily="34" charset="-128"/>
              </a:rPr>
              <a:t> </a:t>
            </a:r>
            <a:r>
              <a:rPr lang="en-US" sz="1600" dirty="0" smtClean="0">
                <a:ea typeface="ＭＳ Ｐゴシック" pitchFamily="34" charset="-128"/>
              </a:rPr>
              <a:t>only committed records to be read, repeated reads of same record must return same value.  However, a transaction may not be </a:t>
            </a:r>
            <a:r>
              <a:rPr lang="en-US" sz="1600" dirty="0" err="1" smtClean="0">
                <a:ea typeface="ＭＳ Ｐゴシック" pitchFamily="34" charset="-128"/>
              </a:rPr>
              <a:t>serializable</a:t>
            </a:r>
            <a:r>
              <a:rPr lang="en-US" sz="1600" dirty="0" smtClean="0">
                <a:ea typeface="ＭＳ Ｐゴシック" pitchFamily="34" charset="-128"/>
              </a:rPr>
              <a:t> – it may find some records inserted by a transaction but not find others.</a:t>
            </a:r>
          </a:p>
          <a:p>
            <a:r>
              <a:rPr lang="en-US" sz="1600" b="1" dirty="0" smtClean="0">
                <a:solidFill>
                  <a:srgbClr val="000099"/>
                </a:solidFill>
                <a:ea typeface="ＭＳ Ｐゴシック" pitchFamily="34" charset="-128"/>
              </a:rPr>
              <a:t>Read committed</a:t>
            </a:r>
            <a:r>
              <a:rPr lang="en-US" sz="1600" b="1" dirty="0" smtClean="0">
                <a:ea typeface="ＭＳ Ｐゴシック" pitchFamily="34" charset="-128"/>
              </a:rPr>
              <a:t> </a:t>
            </a:r>
            <a:r>
              <a:rPr lang="en-US" sz="1600" dirty="0" smtClean="0">
                <a:ea typeface="ＭＳ Ｐゴシック" pitchFamily="34" charset="-128"/>
              </a:rPr>
              <a:t>—</a:t>
            </a:r>
            <a:r>
              <a:rPr lang="en-US" sz="1600" b="1" dirty="0" smtClean="0">
                <a:ea typeface="ＭＳ Ｐゴシック" pitchFamily="34" charset="-128"/>
              </a:rPr>
              <a:t> </a:t>
            </a:r>
            <a:r>
              <a:rPr lang="en-US" sz="1600" dirty="0" smtClean="0">
                <a:ea typeface="ＭＳ Ｐゴシック" pitchFamily="34" charset="-128"/>
              </a:rPr>
              <a:t>only committed records can be read, but successive reads of record may return different (but committed) values.</a:t>
            </a:r>
          </a:p>
          <a:p>
            <a:r>
              <a:rPr lang="en-US" sz="1600" b="1" dirty="0" smtClean="0">
                <a:solidFill>
                  <a:srgbClr val="000099"/>
                </a:solidFill>
                <a:ea typeface="ＭＳ Ｐゴシック" pitchFamily="34" charset="-128"/>
              </a:rPr>
              <a:t>Read uncommitted</a:t>
            </a:r>
            <a:r>
              <a:rPr lang="en-US" sz="1600" dirty="0" smtClean="0">
                <a:ea typeface="ＭＳ Ｐゴシック" pitchFamily="34" charset="-128"/>
              </a:rPr>
              <a:t> —</a:t>
            </a:r>
            <a:r>
              <a:rPr lang="en-US" sz="1600" b="1" dirty="0" smtClean="0">
                <a:ea typeface="ＭＳ Ｐゴシック" pitchFamily="34" charset="-128"/>
              </a:rPr>
              <a:t> </a:t>
            </a:r>
            <a:r>
              <a:rPr lang="en-US" sz="1600" dirty="0" smtClean="0">
                <a:ea typeface="ＭＳ Ｐゴシック" pitchFamily="34" charset="-128"/>
              </a:rPr>
              <a:t>even uncommitted records may be read. </a:t>
            </a:r>
            <a:endParaRPr lang="en-US" sz="1600" b="1" dirty="0" smtClean="0">
              <a:ea typeface="ＭＳ Ｐゴシック" pitchFamily="34" charset="-128"/>
            </a:endParaRPr>
          </a:p>
        </p:txBody>
      </p:sp>
      <p:sp>
        <p:nvSpPr>
          <p:cNvPr id="31748" name="Rectangle 5"/>
          <p:cNvSpPr>
            <a:spLocks noChangeArrowheads="1"/>
          </p:cNvSpPr>
          <p:nvPr/>
        </p:nvSpPr>
        <p:spPr bwMode="auto">
          <a:xfrm>
            <a:off x="839787" y="3048000"/>
            <a:ext cx="7483475"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chemeClr val="tx2"/>
              </a:buClr>
              <a:buSzPct val="90000"/>
              <a:buFont typeface="Monotype Sorts" charset="2"/>
              <a:buChar char="n"/>
            </a:pPr>
            <a:r>
              <a:rPr lang="en-US" dirty="0"/>
              <a:t>Lower degrees of consistency useful for gathering approximate</a:t>
            </a:r>
            <a:br>
              <a:rPr lang="en-US" dirty="0"/>
            </a:br>
            <a:r>
              <a:rPr lang="en-US" dirty="0"/>
              <a:t>information about the database </a:t>
            </a:r>
          </a:p>
          <a:p>
            <a:pPr marL="342900" indent="-342900">
              <a:spcBef>
                <a:spcPct val="35000"/>
              </a:spcBef>
              <a:buClr>
                <a:schemeClr val="tx2"/>
              </a:buClr>
              <a:buSzPct val="90000"/>
              <a:buFont typeface="Monotype Sorts" charset="2"/>
              <a:buChar char="n"/>
            </a:pPr>
            <a:r>
              <a:rPr lang="en-US" dirty="0"/>
              <a:t>Warning: some database systems do not ensure </a:t>
            </a:r>
            <a:r>
              <a:rPr lang="en-US" dirty="0" err="1"/>
              <a:t>serializable</a:t>
            </a:r>
            <a:r>
              <a:rPr lang="en-US" dirty="0"/>
              <a:t> schedules by default</a:t>
            </a:r>
          </a:p>
          <a:p>
            <a:pPr marL="742950" lvl="1" indent="-285750">
              <a:spcBef>
                <a:spcPct val="35000"/>
              </a:spcBef>
              <a:buClr>
                <a:schemeClr val="folHlink"/>
              </a:buClr>
              <a:buSzPct val="80000"/>
              <a:buFont typeface="Monotype Sorts" charset="2"/>
              <a:buChar char="l"/>
            </a:pPr>
            <a:r>
              <a:rPr lang="en-US" dirty="0"/>
              <a:t>E.g., Oracle and </a:t>
            </a:r>
            <a:r>
              <a:rPr lang="en-US" dirty="0" err="1"/>
              <a:t>PostgreSQL</a:t>
            </a:r>
            <a:r>
              <a:rPr lang="en-US" dirty="0"/>
              <a:t> by default support a level of consistency called snapshot isolation (not part of the SQL standard)</a:t>
            </a:r>
          </a:p>
        </p:txBody>
      </p:sp>
    </p:spTree>
    <p:extLst>
      <p:ext uri="{BB962C8B-B14F-4D97-AF65-F5344CB8AC3E}">
        <p14:creationId xmlns:p14="http://schemas.microsoft.com/office/powerpoint/2010/main" val="13139894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a typeface="+mj-ea"/>
              </a:rPr>
              <a:t>Transaction Definition in SQL</a:t>
            </a:r>
          </a:p>
        </p:txBody>
      </p:sp>
      <p:sp>
        <p:nvSpPr>
          <p:cNvPr id="32771" name="Rectangle 3"/>
          <p:cNvSpPr>
            <a:spLocks noGrp="1" noChangeArrowheads="1"/>
          </p:cNvSpPr>
          <p:nvPr>
            <p:ph type="body" idx="1"/>
          </p:nvPr>
        </p:nvSpPr>
        <p:spPr>
          <a:xfrm>
            <a:off x="814388" y="1093788"/>
            <a:ext cx="6951662" cy="4114800"/>
          </a:xfrm>
        </p:spPr>
        <p:txBody>
          <a:bodyPr>
            <a:normAutofit fontScale="70000" lnSpcReduction="20000"/>
          </a:bodyPr>
          <a:lstStyle/>
          <a:p>
            <a:r>
              <a:rPr lang="en-US" smtClean="0">
                <a:ea typeface="ＭＳ Ｐゴシック" pitchFamily="34" charset="-128"/>
              </a:rPr>
              <a:t>Data manipulation language must include a construct for specifying the set of actions that comprise a transaction.</a:t>
            </a:r>
          </a:p>
          <a:p>
            <a:r>
              <a:rPr lang="en-US" smtClean="0">
                <a:ea typeface="ＭＳ Ｐゴシック" pitchFamily="34" charset="-128"/>
              </a:rPr>
              <a:t>In SQL, a transaction begins implicitly.</a:t>
            </a:r>
          </a:p>
          <a:p>
            <a:r>
              <a:rPr lang="en-US" smtClean="0">
                <a:ea typeface="ＭＳ Ｐゴシック" pitchFamily="34" charset="-128"/>
              </a:rPr>
              <a:t>A transaction in SQL ends by:</a:t>
            </a:r>
          </a:p>
          <a:p>
            <a:pPr lvl="1"/>
            <a:r>
              <a:rPr lang="en-US" b="1" smtClean="0">
                <a:ea typeface="ＭＳ Ｐゴシック" pitchFamily="34" charset="-128"/>
              </a:rPr>
              <a:t>Commit work</a:t>
            </a:r>
            <a:r>
              <a:rPr lang="en-US" smtClean="0">
                <a:ea typeface="ＭＳ Ｐゴシック" pitchFamily="34" charset="-128"/>
              </a:rPr>
              <a:t> commits current transaction and begins a new one.</a:t>
            </a:r>
          </a:p>
          <a:p>
            <a:pPr lvl="1"/>
            <a:r>
              <a:rPr lang="en-US" b="1" smtClean="0">
                <a:ea typeface="ＭＳ Ｐゴシック" pitchFamily="34" charset="-128"/>
              </a:rPr>
              <a:t>Rollback work</a:t>
            </a:r>
            <a:r>
              <a:rPr lang="en-US" smtClean="0">
                <a:ea typeface="ＭＳ Ｐゴシック" pitchFamily="34" charset="-128"/>
              </a:rPr>
              <a:t> causes current transaction to abort.</a:t>
            </a:r>
          </a:p>
          <a:p>
            <a:r>
              <a:rPr lang="en-US" smtClean="0">
                <a:ea typeface="ＭＳ Ｐゴシック" pitchFamily="34" charset="-128"/>
              </a:rPr>
              <a:t>In almost all database systems, by default, every SQL statement also commits implicitly if it executes successfully</a:t>
            </a:r>
          </a:p>
          <a:p>
            <a:pPr lvl="1"/>
            <a:r>
              <a:rPr lang="en-US" smtClean="0">
                <a:ea typeface="ＭＳ Ｐゴシック" pitchFamily="34" charset="-128"/>
              </a:rPr>
              <a:t>Implicit commit can be turned off by a database directive</a:t>
            </a:r>
          </a:p>
          <a:p>
            <a:pPr lvl="2"/>
            <a:r>
              <a:rPr lang="en-US" smtClean="0">
                <a:ea typeface="ＭＳ Ｐゴシック" pitchFamily="34" charset="-128"/>
              </a:rPr>
              <a:t>E.g. in JDBC, connection.setAutoCommit(false);</a:t>
            </a:r>
          </a:p>
        </p:txBody>
      </p:sp>
    </p:spTree>
    <p:extLst>
      <p:ext uri="{BB962C8B-B14F-4D97-AF65-F5344CB8AC3E}">
        <p14:creationId xmlns:p14="http://schemas.microsoft.com/office/powerpoint/2010/main" val="13998812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768350" y="2659063"/>
            <a:ext cx="8077200" cy="609600"/>
          </a:xfrm>
        </p:spPr>
        <p:txBody>
          <a:bodyPr>
            <a:normAutofit fontScale="90000"/>
          </a:bodyPr>
          <a:lstStyle/>
          <a:p>
            <a:pPr>
              <a:defRPr/>
            </a:pPr>
            <a:r>
              <a:rPr lang="en-US" dirty="0" smtClean="0">
                <a:ea typeface="+mj-ea"/>
              </a:rPr>
              <a:t>Other Notions of Serializability</a:t>
            </a:r>
            <a:endParaRPr lang="en-US" dirty="0">
              <a:ea typeface="+mj-ea"/>
            </a:endParaRPr>
          </a:p>
        </p:txBody>
      </p:sp>
    </p:spTree>
    <p:extLst>
      <p:ext uri="{BB962C8B-B14F-4D97-AF65-F5344CB8AC3E}">
        <p14:creationId xmlns:p14="http://schemas.microsoft.com/office/powerpoint/2010/main" val="89912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70000" lnSpcReduction="20000"/>
          </a:bodyPr>
          <a:lstStyle/>
          <a:p>
            <a:r>
              <a:rPr lang="en-IN" dirty="0"/>
              <a:t>It is step 4 that actually updates the database on disk</a:t>
            </a:r>
            <a:r>
              <a:rPr lang="en-IN" dirty="0" smtClean="0"/>
              <a:t>.</a:t>
            </a:r>
          </a:p>
          <a:p>
            <a:r>
              <a:rPr lang="en-IN" dirty="0" smtClean="0"/>
              <a:t>In </a:t>
            </a:r>
            <a:r>
              <a:rPr lang="en-IN" dirty="0"/>
              <a:t>some cases the buffer is not immediately stored to disk, in case additional changes are to be made to the buffer. </a:t>
            </a:r>
            <a:endParaRPr lang="en-IN" dirty="0" smtClean="0"/>
          </a:p>
          <a:p>
            <a:r>
              <a:rPr lang="en-IN" dirty="0" smtClean="0"/>
              <a:t>Usually</a:t>
            </a:r>
            <a:r>
              <a:rPr lang="en-IN" dirty="0"/>
              <a:t>, the decision about when to store a modified disk block whose contents are in a main memory buffer is handled by the recovery manager of the DBMS in </a:t>
            </a:r>
            <a:r>
              <a:rPr lang="en-IN" dirty="0" smtClean="0"/>
              <a:t>cooperation </a:t>
            </a:r>
            <a:r>
              <a:rPr lang="en-IN" dirty="0"/>
              <a:t>with the underlying operating system. </a:t>
            </a:r>
            <a:endParaRPr lang="en-IN" dirty="0" smtClean="0"/>
          </a:p>
          <a:p>
            <a:r>
              <a:rPr lang="en-IN" dirty="0" smtClean="0"/>
              <a:t>The </a:t>
            </a:r>
            <a:r>
              <a:rPr lang="en-IN" dirty="0"/>
              <a:t>DBMS will maintain in the database cache a number of data buffers in main memory</a:t>
            </a:r>
            <a:r>
              <a:rPr lang="en-IN" dirty="0" smtClean="0"/>
              <a:t>.</a:t>
            </a:r>
          </a:p>
          <a:p>
            <a:r>
              <a:rPr lang="en-IN" dirty="0" smtClean="0"/>
              <a:t> Each buffer </a:t>
            </a:r>
            <a:r>
              <a:rPr lang="en-IN" dirty="0"/>
              <a:t>typically holds the contents of one database disk block, which contains some of the database items being processed. </a:t>
            </a:r>
            <a:endParaRPr lang="en-IN" dirty="0" smtClean="0"/>
          </a:p>
          <a:p>
            <a:r>
              <a:rPr lang="en-IN" dirty="0" smtClean="0"/>
              <a:t>When </a:t>
            </a:r>
            <a:r>
              <a:rPr lang="en-IN" dirty="0"/>
              <a:t>these buffers are all occupied, and additional database disk blocks must be copied into memory, some buffer replacement policy is used to choose which of the current buffers is to be replaced.</a:t>
            </a:r>
          </a:p>
        </p:txBody>
      </p:sp>
    </p:spTree>
    <p:extLst>
      <p:ext uri="{BB962C8B-B14F-4D97-AF65-F5344CB8AC3E}">
        <p14:creationId xmlns:p14="http://schemas.microsoft.com/office/powerpoint/2010/main" val="13467677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a typeface="+mj-ea"/>
              </a:rPr>
              <a:t>View Serializability</a:t>
            </a:r>
          </a:p>
        </p:txBody>
      </p:sp>
      <p:sp>
        <p:nvSpPr>
          <p:cNvPr id="34819" name="Rectangle 3"/>
          <p:cNvSpPr>
            <a:spLocks noGrp="1" noChangeArrowheads="1"/>
          </p:cNvSpPr>
          <p:nvPr>
            <p:ph type="body" idx="1"/>
          </p:nvPr>
        </p:nvSpPr>
        <p:spPr>
          <a:xfrm>
            <a:off x="1000125" y="1206500"/>
            <a:ext cx="6911975" cy="5106988"/>
          </a:xfrm>
        </p:spPr>
        <p:txBody>
          <a:bodyPr/>
          <a:lstStyle/>
          <a:p>
            <a:r>
              <a:rPr lang="en-US" sz="1600" smtClean="0">
                <a:ea typeface="ＭＳ Ｐゴシック" pitchFamily="34" charset="-128"/>
              </a:rPr>
              <a:t>Let </a:t>
            </a:r>
            <a:r>
              <a:rPr lang="en-US" sz="1600" i="1" smtClean="0">
                <a:ea typeface="ＭＳ Ｐゴシック" pitchFamily="34" charset="-128"/>
              </a:rPr>
              <a:t>S</a:t>
            </a:r>
            <a:r>
              <a:rPr lang="en-US" sz="1600" smtClean="0">
                <a:ea typeface="ＭＳ Ｐゴシック" pitchFamily="34" charset="-128"/>
              </a:rPr>
              <a:t> and </a:t>
            </a:r>
            <a:r>
              <a:rPr lang="en-US" sz="1600" i="1" smtClean="0">
                <a:ea typeface="ＭＳ Ｐゴシック" pitchFamily="34" charset="-128"/>
              </a:rPr>
              <a:t>S´ </a:t>
            </a:r>
            <a:r>
              <a:rPr lang="en-US" sz="1600" smtClean="0">
                <a:ea typeface="ＭＳ Ｐゴシック" pitchFamily="34" charset="-128"/>
              </a:rPr>
              <a:t> be two schedules with the same set of transactions.  </a:t>
            </a:r>
            <a:r>
              <a:rPr lang="en-US" sz="1600" i="1" smtClean="0">
                <a:ea typeface="ＭＳ Ｐゴシック" pitchFamily="34" charset="-128"/>
              </a:rPr>
              <a:t>S</a:t>
            </a:r>
            <a:r>
              <a:rPr lang="en-US" sz="1600" smtClean="0">
                <a:ea typeface="ＭＳ Ｐゴシック" pitchFamily="34" charset="-128"/>
              </a:rPr>
              <a:t> and </a:t>
            </a:r>
            <a:r>
              <a:rPr lang="en-US" sz="1600" i="1" smtClean="0">
                <a:ea typeface="ＭＳ Ｐゴシック" pitchFamily="34" charset="-128"/>
              </a:rPr>
              <a:t>S´</a:t>
            </a:r>
            <a:r>
              <a:rPr lang="en-US" sz="1600" smtClean="0">
                <a:ea typeface="ＭＳ Ｐゴシック" pitchFamily="34" charset="-128"/>
              </a:rPr>
              <a:t> are </a:t>
            </a:r>
            <a:r>
              <a:rPr lang="en-US" sz="1600" b="1" smtClean="0">
                <a:solidFill>
                  <a:srgbClr val="000099"/>
                </a:solidFill>
                <a:ea typeface="ＭＳ Ｐゴシック" pitchFamily="34" charset="-128"/>
              </a:rPr>
              <a:t>view equivalent</a:t>
            </a:r>
            <a:r>
              <a:rPr lang="en-US" sz="1600" i="1" smtClean="0">
                <a:ea typeface="ＭＳ Ｐゴシック" pitchFamily="34" charset="-128"/>
              </a:rPr>
              <a:t> </a:t>
            </a:r>
            <a:r>
              <a:rPr lang="en-US" sz="1600" smtClean="0">
                <a:ea typeface="ＭＳ Ｐゴシック" pitchFamily="34" charset="-128"/>
              </a:rPr>
              <a:t>if the following three conditions are met, for each data item </a:t>
            </a:r>
            <a:r>
              <a:rPr lang="en-US" sz="1600" i="1" smtClean="0">
                <a:ea typeface="ＭＳ Ｐゴシック" pitchFamily="34" charset="-128"/>
              </a:rPr>
              <a:t>Q,</a:t>
            </a:r>
            <a:r>
              <a:rPr lang="en-US" sz="1600" smtClean="0">
                <a:ea typeface="ＭＳ Ｐゴシック" pitchFamily="34" charset="-128"/>
              </a:rPr>
              <a:t> </a:t>
            </a:r>
          </a:p>
          <a:p>
            <a:pPr marL="800100" lvl="1" indent="-342900">
              <a:buFont typeface="Monotype Sorts" charset="2"/>
              <a:buAutoNum type="arabicPeriod"/>
            </a:pPr>
            <a:r>
              <a:rPr lang="en-US" sz="1600" smtClean="0">
                <a:ea typeface="ＭＳ Ｐゴシック" pitchFamily="34" charset="-128"/>
              </a:rPr>
              <a:t>If in schedule S, transaction </a:t>
            </a:r>
            <a:r>
              <a:rPr lang="en-US" sz="1600" i="1" smtClean="0">
                <a:ea typeface="ＭＳ Ｐゴシック" pitchFamily="34" charset="-128"/>
              </a:rPr>
              <a:t>T</a:t>
            </a:r>
            <a:r>
              <a:rPr lang="en-US" sz="1600" i="1" baseline="-25000" smtClean="0">
                <a:ea typeface="ＭＳ Ｐゴシック" pitchFamily="34" charset="-128"/>
              </a:rPr>
              <a:t>i</a:t>
            </a:r>
            <a:r>
              <a:rPr lang="en-US" sz="1600" i="1" smtClean="0">
                <a:ea typeface="ＭＳ Ｐゴシック" pitchFamily="34" charset="-128"/>
              </a:rPr>
              <a:t> </a:t>
            </a:r>
            <a:r>
              <a:rPr lang="en-US" sz="1600" smtClean="0">
                <a:ea typeface="ＭＳ Ｐゴシック" pitchFamily="34" charset="-128"/>
              </a:rPr>
              <a:t>reads the initial value of </a:t>
            </a:r>
            <a:r>
              <a:rPr lang="en-US" sz="1600" i="1" smtClean="0">
                <a:ea typeface="ＭＳ Ｐゴシック" pitchFamily="34" charset="-128"/>
              </a:rPr>
              <a:t>Q</a:t>
            </a:r>
            <a:r>
              <a:rPr lang="en-US" sz="1600" smtClean="0">
                <a:ea typeface="ＭＳ Ｐゴシック" pitchFamily="34" charset="-128"/>
              </a:rPr>
              <a:t>, then in schedule </a:t>
            </a:r>
            <a:r>
              <a:rPr lang="en-US" sz="1600" i="1" smtClean="0">
                <a:ea typeface="ＭＳ Ｐゴシック" pitchFamily="34" charset="-128"/>
              </a:rPr>
              <a:t>S’</a:t>
            </a:r>
            <a:r>
              <a:rPr lang="en-US" sz="1600" smtClean="0">
                <a:ea typeface="ＭＳ Ｐゴシック" pitchFamily="34" charset="-128"/>
              </a:rPr>
              <a:t> also transaction </a:t>
            </a:r>
            <a:r>
              <a:rPr lang="en-US" sz="1600" i="1" smtClean="0">
                <a:ea typeface="ＭＳ Ｐゴシック" pitchFamily="34" charset="-128"/>
              </a:rPr>
              <a:t>T</a:t>
            </a:r>
            <a:r>
              <a:rPr lang="en-US" sz="1600" i="1" baseline="-25000" smtClean="0">
                <a:ea typeface="ＭＳ Ｐゴシック" pitchFamily="34" charset="-128"/>
              </a:rPr>
              <a:t>i</a:t>
            </a:r>
            <a:r>
              <a:rPr lang="en-US" sz="1600" i="1" smtClean="0">
                <a:ea typeface="ＭＳ Ｐゴシック" pitchFamily="34" charset="-128"/>
              </a:rPr>
              <a:t> </a:t>
            </a:r>
            <a:r>
              <a:rPr lang="en-US" sz="1600" smtClean="0">
                <a:ea typeface="ＭＳ Ｐゴシック" pitchFamily="34" charset="-128"/>
              </a:rPr>
              <a:t> must read the initial value of </a:t>
            </a:r>
            <a:r>
              <a:rPr lang="en-US" sz="1600" i="1" smtClean="0">
                <a:ea typeface="ＭＳ Ｐゴシック" pitchFamily="34" charset="-128"/>
              </a:rPr>
              <a:t>Q.</a:t>
            </a:r>
          </a:p>
          <a:p>
            <a:pPr marL="800100" lvl="1" indent="-342900">
              <a:buFont typeface="Monotype Sorts" charset="2"/>
              <a:buAutoNum type="arabicPeriod"/>
            </a:pPr>
            <a:r>
              <a:rPr lang="en-US" sz="1600" smtClean="0">
                <a:ea typeface="ＭＳ Ｐゴシック" pitchFamily="34" charset="-128"/>
              </a:rPr>
              <a:t>If in schedule S transaction </a:t>
            </a:r>
            <a:r>
              <a:rPr lang="en-US" sz="1600" i="1" smtClean="0">
                <a:ea typeface="ＭＳ Ｐゴシック" pitchFamily="34" charset="-128"/>
              </a:rPr>
              <a:t>T</a:t>
            </a:r>
            <a:r>
              <a:rPr lang="en-US" sz="1600" i="1" baseline="-25000" smtClean="0">
                <a:ea typeface="ＭＳ Ｐゴシック" pitchFamily="34" charset="-128"/>
              </a:rPr>
              <a:t>i</a:t>
            </a:r>
            <a:r>
              <a:rPr lang="en-US" sz="1600" i="1" smtClean="0">
                <a:ea typeface="ＭＳ Ｐゴシック" pitchFamily="34" charset="-128"/>
              </a:rPr>
              <a:t> </a:t>
            </a:r>
            <a:r>
              <a:rPr lang="en-US" sz="1600" smtClean="0">
                <a:ea typeface="ＭＳ Ｐゴシック" pitchFamily="34" charset="-128"/>
              </a:rPr>
              <a:t>executes </a:t>
            </a:r>
            <a:r>
              <a:rPr lang="en-US" sz="1600" b="1" smtClean="0">
                <a:ea typeface="ＭＳ Ｐゴシック" pitchFamily="34" charset="-128"/>
              </a:rPr>
              <a:t>read</a:t>
            </a:r>
            <a:r>
              <a:rPr lang="en-US" sz="1600" smtClean="0">
                <a:ea typeface="ＭＳ Ｐゴシック" pitchFamily="34" charset="-128"/>
              </a:rPr>
              <a:t>(</a:t>
            </a:r>
            <a:r>
              <a:rPr lang="en-US" sz="1600" i="1" smtClean="0">
                <a:ea typeface="ＭＳ Ｐゴシック" pitchFamily="34" charset="-128"/>
              </a:rPr>
              <a:t>Q)</a:t>
            </a:r>
            <a:r>
              <a:rPr lang="en-US" sz="1600" smtClean="0">
                <a:ea typeface="ＭＳ Ｐゴシック" pitchFamily="34" charset="-128"/>
              </a:rPr>
              <a:t>, and that value was produced by transaction </a:t>
            </a:r>
            <a:r>
              <a:rPr lang="en-US" sz="1600" i="1" smtClean="0">
                <a:ea typeface="ＭＳ Ｐゴシック" pitchFamily="34" charset="-128"/>
              </a:rPr>
              <a:t>T</a:t>
            </a:r>
            <a:r>
              <a:rPr lang="en-US" sz="1600" i="1" baseline="-25000" smtClean="0">
                <a:ea typeface="ＭＳ Ｐゴシック" pitchFamily="34" charset="-128"/>
              </a:rPr>
              <a:t>j</a:t>
            </a:r>
            <a:r>
              <a:rPr lang="en-US" sz="1600" smtClean="0">
                <a:ea typeface="ＭＳ Ｐゴシック" pitchFamily="34" charset="-128"/>
              </a:rPr>
              <a:t> </a:t>
            </a:r>
            <a:r>
              <a:rPr lang="en-US" sz="1600" i="1" smtClean="0">
                <a:ea typeface="ＭＳ Ｐゴシック" pitchFamily="34" charset="-128"/>
              </a:rPr>
              <a:t> </a:t>
            </a:r>
            <a:r>
              <a:rPr lang="en-US" sz="1600" smtClean="0">
                <a:ea typeface="ＭＳ Ｐゴシック" pitchFamily="34" charset="-128"/>
              </a:rPr>
              <a:t>(if any), then in schedule </a:t>
            </a:r>
            <a:r>
              <a:rPr lang="en-US" sz="1600" i="1" smtClean="0">
                <a:ea typeface="ＭＳ Ｐゴシック" pitchFamily="34" charset="-128"/>
              </a:rPr>
              <a:t>S’</a:t>
            </a:r>
            <a:r>
              <a:rPr lang="en-US" sz="1600" smtClean="0">
                <a:ea typeface="ＭＳ Ｐゴシック" pitchFamily="34" charset="-128"/>
              </a:rPr>
              <a:t> also transaction </a:t>
            </a:r>
            <a:r>
              <a:rPr lang="en-US" sz="1600" i="1" smtClean="0">
                <a:ea typeface="ＭＳ Ｐゴシック" pitchFamily="34" charset="-128"/>
              </a:rPr>
              <a:t>T</a:t>
            </a:r>
            <a:r>
              <a:rPr lang="en-US" sz="1600" i="1" baseline="-25000" smtClean="0">
                <a:ea typeface="ＭＳ Ｐゴシック" pitchFamily="34" charset="-128"/>
              </a:rPr>
              <a:t>i</a:t>
            </a:r>
            <a:r>
              <a:rPr lang="en-US" sz="1600" smtClean="0">
                <a:ea typeface="ＭＳ Ｐゴシック" pitchFamily="34" charset="-128"/>
              </a:rPr>
              <a:t> must read the value of </a:t>
            </a:r>
            <a:r>
              <a:rPr lang="en-US" sz="1600" i="1" smtClean="0">
                <a:ea typeface="ＭＳ Ｐゴシック" pitchFamily="34" charset="-128"/>
              </a:rPr>
              <a:t>Q</a:t>
            </a:r>
            <a:r>
              <a:rPr lang="en-US" sz="1600" smtClean="0">
                <a:ea typeface="ＭＳ Ｐゴシック" pitchFamily="34" charset="-128"/>
              </a:rPr>
              <a:t> that was produced by the same </a:t>
            </a:r>
            <a:r>
              <a:rPr lang="en-US" sz="1600" b="1" smtClean="0">
                <a:ea typeface="ＭＳ Ｐゴシック" pitchFamily="34" charset="-128"/>
              </a:rPr>
              <a:t>write</a:t>
            </a:r>
            <a:r>
              <a:rPr lang="en-US" sz="1600" smtClean="0">
                <a:ea typeface="ＭＳ Ｐゴシック" pitchFamily="34" charset="-128"/>
              </a:rPr>
              <a:t>(Q) operation of transaction </a:t>
            </a:r>
            <a:r>
              <a:rPr lang="en-US" sz="1600" i="1" smtClean="0">
                <a:ea typeface="ＭＳ Ｐゴシック" pitchFamily="34" charset="-128"/>
              </a:rPr>
              <a:t>T</a:t>
            </a:r>
            <a:r>
              <a:rPr lang="en-US" sz="1600" i="1" baseline="-25000" smtClean="0">
                <a:ea typeface="ＭＳ Ｐゴシック" pitchFamily="34" charset="-128"/>
              </a:rPr>
              <a:t>j</a:t>
            </a:r>
            <a:r>
              <a:rPr lang="en-US" sz="1600" smtClean="0">
                <a:ea typeface="ＭＳ Ｐゴシック" pitchFamily="34" charset="-128"/>
              </a:rPr>
              <a:t> .</a:t>
            </a:r>
          </a:p>
          <a:p>
            <a:pPr marL="800100" lvl="1" indent="-342900">
              <a:buFont typeface="Monotype Sorts" charset="2"/>
              <a:buAutoNum type="arabicPeriod"/>
            </a:pPr>
            <a:r>
              <a:rPr lang="en-US" sz="1600" smtClean="0">
                <a:ea typeface="ＭＳ Ｐゴシック" pitchFamily="34" charset="-128"/>
              </a:rPr>
              <a:t>The transaction (if any) that performs the final </a:t>
            </a:r>
            <a:r>
              <a:rPr lang="en-US" sz="1600" b="1" smtClean="0">
                <a:ea typeface="ＭＳ Ｐゴシック" pitchFamily="34" charset="-128"/>
              </a:rPr>
              <a:t>write</a:t>
            </a:r>
            <a:r>
              <a:rPr lang="en-US" sz="1600" smtClean="0">
                <a:ea typeface="ＭＳ Ｐゴシック" pitchFamily="34" charset="-128"/>
              </a:rPr>
              <a:t>(</a:t>
            </a:r>
            <a:r>
              <a:rPr lang="en-US" sz="1600" i="1" smtClean="0">
                <a:ea typeface="ＭＳ Ｐゴシック" pitchFamily="34" charset="-128"/>
              </a:rPr>
              <a:t>Q</a:t>
            </a:r>
            <a:r>
              <a:rPr lang="en-US" sz="1600" smtClean="0">
                <a:ea typeface="ＭＳ Ｐゴシック" pitchFamily="34" charset="-128"/>
              </a:rPr>
              <a:t>) operation in schedule </a:t>
            </a:r>
            <a:r>
              <a:rPr lang="en-US" sz="1600" i="1" smtClean="0">
                <a:ea typeface="ＭＳ Ｐゴシック" pitchFamily="34" charset="-128"/>
              </a:rPr>
              <a:t>S </a:t>
            </a:r>
            <a:r>
              <a:rPr lang="en-US" sz="1600" smtClean="0">
                <a:ea typeface="ＭＳ Ｐゴシック" pitchFamily="34" charset="-128"/>
              </a:rPr>
              <a:t>must also perform the final</a:t>
            </a:r>
            <a:r>
              <a:rPr lang="en-US" sz="1600" i="1" smtClean="0">
                <a:ea typeface="ＭＳ Ｐゴシック" pitchFamily="34" charset="-128"/>
              </a:rPr>
              <a:t> </a:t>
            </a:r>
            <a:r>
              <a:rPr lang="en-US" sz="1600" b="1" smtClean="0">
                <a:ea typeface="ＭＳ Ｐゴシック" pitchFamily="34" charset="-128"/>
              </a:rPr>
              <a:t>write</a:t>
            </a:r>
            <a:r>
              <a:rPr lang="en-US" sz="1600" smtClean="0">
                <a:ea typeface="ＭＳ Ｐゴシック" pitchFamily="34" charset="-128"/>
              </a:rPr>
              <a:t>(</a:t>
            </a:r>
            <a:r>
              <a:rPr lang="en-US" sz="1600" i="1" smtClean="0">
                <a:ea typeface="ＭＳ Ｐゴシック" pitchFamily="34" charset="-128"/>
              </a:rPr>
              <a:t>Q</a:t>
            </a:r>
            <a:r>
              <a:rPr lang="en-US" sz="1600" smtClean="0">
                <a:ea typeface="ＭＳ Ｐゴシック" pitchFamily="34" charset="-128"/>
              </a:rPr>
              <a:t>) operation in schedule </a:t>
            </a:r>
            <a:r>
              <a:rPr lang="en-US" sz="1600" i="1" smtClean="0">
                <a:ea typeface="ＭＳ Ｐゴシック" pitchFamily="34" charset="-128"/>
              </a:rPr>
              <a:t>S’.</a:t>
            </a:r>
            <a:endParaRPr lang="en-US" sz="1600" smtClean="0">
              <a:ea typeface="ＭＳ Ｐゴシック" pitchFamily="34" charset="-128"/>
            </a:endParaRPr>
          </a:p>
          <a:p>
            <a:r>
              <a:rPr lang="en-US" sz="1600" smtClean="0">
                <a:ea typeface="ＭＳ Ｐゴシック" pitchFamily="34" charset="-128"/>
              </a:rPr>
              <a:t>As can be seen, view equivalence is also based purely on </a:t>
            </a:r>
            <a:r>
              <a:rPr lang="en-US" sz="1600" b="1" smtClean="0">
                <a:ea typeface="ＭＳ Ｐゴシック" pitchFamily="34" charset="-128"/>
              </a:rPr>
              <a:t>reads </a:t>
            </a:r>
            <a:r>
              <a:rPr lang="en-US" sz="1600" smtClean="0">
                <a:ea typeface="ＭＳ Ｐゴシック" pitchFamily="34" charset="-128"/>
              </a:rPr>
              <a:t>and </a:t>
            </a:r>
            <a:r>
              <a:rPr lang="en-US" sz="1600" b="1" smtClean="0">
                <a:ea typeface="ＭＳ Ｐゴシック" pitchFamily="34" charset="-128"/>
              </a:rPr>
              <a:t>writes</a:t>
            </a:r>
            <a:r>
              <a:rPr lang="en-US" sz="1600" smtClean="0">
                <a:ea typeface="ＭＳ Ｐゴシック" pitchFamily="34" charset="-128"/>
              </a:rPr>
              <a:t> alone</a:t>
            </a:r>
            <a:r>
              <a:rPr lang="en-US" smtClean="0">
                <a:ea typeface="ＭＳ Ｐゴシック" pitchFamily="34" charset="-128"/>
              </a:rPr>
              <a:t>.</a:t>
            </a:r>
          </a:p>
        </p:txBody>
      </p:sp>
    </p:spTree>
    <p:extLst>
      <p:ext uri="{BB962C8B-B14F-4D97-AF65-F5344CB8AC3E}">
        <p14:creationId xmlns:p14="http://schemas.microsoft.com/office/powerpoint/2010/main" val="25411929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a:ea typeface="+mj-ea"/>
              </a:rPr>
              <a:t>View Serializability (Cont.)</a:t>
            </a:r>
          </a:p>
        </p:txBody>
      </p:sp>
      <p:sp>
        <p:nvSpPr>
          <p:cNvPr id="35843" name="Rectangle 3"/>
          <p:cNvSpPr>
            <a:spLocks noGrp="1" noChangeArrowheads="1"/>
          </p:cNvSpPr>
          <p:nvPr>
            <p:ph type="body" idx="1"/>
          </p:nvPr>
        </p:nvSpPr>
        <p:spPr>
          <a:xfrm>
            <a:off x="1127125" y="1106488"/>
            <a:ext cx="7040563" cy="5003800"/>
          </a:xfrm>
        </p:spPr>
        <p:txBody>
          <a:bodyPr/>
          <a:lstStyle/>
          <a:p>
            <a:pPr>
              <a:tabLst>
                <a:tab pos="1890713" algn="l"/>
                <a:tab pos="2338388" algn="l"/>
                <a:tab pos="2914650" algn="l"/>
                <a:tab pos="3203575" algn="l"/>
                <a:tab pos="3881438" algn="l"/>
                <a:tab pos="4286250" algn="l"/>
              </a:tabLst>
            </a:pPr>
            <a:r>
              <a:rPr lang="en-US" sz="1600" dirty="0" smtClean="0">
                <a:ea typeface="ＭＳ Ｐゴシック" pitchFamily="34" charset="-128"/>
              </a:rPr>
              <a:t>A schedule </a:t>
            </a:r>
            <a:r>
              <a:rPr lang="en-US" sz="1600" i="1" dirty="0" smtClean="0">
                <a:ea typeface="ＭＳ Ｐゴシック" pitchFamily="34" charset="-128"/>
              </a:rPr>
              <a:t>S</a:t>
            </a:r>
            <a:r>
              <a:rPr lang="en-US" sz="1600" dirty="0" smtClean="0">
                <a:ea typeface="ＭＳ Ｐゴシック" pitchFamily="34" charset="-128"/>
              </a:rPr>
              <a:t> is </a:t>
            </a:r>
            <a:r>
              <a:rPr lang="en-US" sz="1600" b="1" dirty="0" smtClean="0">
                <a:solidFill>
                  <a:srgbClr val="000099"/>
                </a:solidFill>
                <a:ea typeface="ＭＳ Ｐゴシック" pitchFamily="34" charset="-128"/>
              </a:rPr>
              <a:t>view </a:t>
            </a:r>
            <a:r>
              <a:rPr lang="en-US" sz="1600" b="1" dirty="0" err="1" smtClean="0">
                <a:solidFill>
                  <a:srgbClr val="000099"/>
                </a:solidFill>
                <a:ea typeface="ＭＳ Ｐゴシック" pitchFamily="34" charset="-128"/>
              </a:rPr>
              <a:t>serializable</a:t>
            </a:r>
            <a:r>
              <a:rPr lang="en-US" sz="1600" i="1" dirty="0" smtClean="0">
                <a:ea typeface="ＭＳ Ｐゴシック" pitchFamily="34" charset="-128"/>
              </a:rPr>
              <a:t> </a:t>
            </a:r>
            <a:r>
              <a:rPr lang="en-US" sz="1600" dirty="0" smtClean="0">
                <a:ea typeface="ＭＳ Ｐゴシック" pitchFamily="34" charset="-128"/>
              </a:rPr>
              <a:t>if it is view equivalent to a serial schedule.</a:t>
            </a:r>
          </a:p>
          <a:p>
            <a:pPr>
              <a:tabLst>
                <a:tab pos="1890713" algn="l"/>
                <a:tab pos="2338388" algn="l"/>
                <a:tab pos="2914650" algn="l"/>
                <a:tab pos="3203575" algn="l"/>
                <a:tab pos="3881438" algn="l"/>
                <a:tab pos="4286250" algn="l"/>
              </a:tabLst>
            </a:pPr>
            <a:r>
              <a:rPr lang="en-US" sz="1600" dirty="0" smtClean="0">
                <a:ea typeface="ＭＳ Ｐゴシック" pitchFamily="34" charset="-128"/>
              </a:rPr>
              <a:t>Every conflict </a:t>
            </a:r>
            <a:r>
              <a:rPr lang="en-US" sz="1600" dirty="0" err="1" smtClean="0">
                <a:ea typeface="ＭＳ Ｐゴシック" pitchFamily="34" charset="-128"/>
              </a:rPr>
              <a:t>serializable</a:t>
            </a:r>
            <a:r>
              <a:rPr lang="en-US" sz="1600" dirty="0" smtClean="0">
                <a:ea typeface="ＭＳ Ｐゴシック" pitchFamily="34" charset="-128"/>
              </a:rPr>
              <a:t> schedule is also view </a:t>
            </a:r>
            <a:r>
              <a:rPr lang="en-US" sz="1600" dirty="0" err="1" smtClean="0">
                <a:ea typeface="ＭＳ Ｐゴシック" pitchFamily="34" charset="-128"/>
              </a:rPr>
              <a:t>serializable</a:t>
            </a:r>
            <a:r>
              <a:rPr lang="en-US" sz="1600" dirty="0" smtClean="0">
                <a:ea typeface="ＭＳ Ｐゴシック" pitchFamily="34" charset="-128"/>
              </a:rPr>
              <a:t>.</a:t>
            </a:r>
          </a:p>
          <a:p>
            <a:pPr>
              <a:tabLst>
                <a:tab pos="1890713" algn="l"/>
                <a:tab pos="2338388" algn="l"/>
                <a:tab pos="2914650" algn="l"/>
                <a:tab pos="3203575" algn="l"/>
                <a:tab pos="3881438" algn="l"/>
                <a:tab pos="4286250" algn="l"/>
              </a:tabLst>
            </a:pPr>
            <a:r>
              <a:rPr lang="en-US" sz="1600" dirty="0" smtClean="0">
                <a:ea typeface="ＭＳ Ｐゴシック" pitchFamily="34" charset="-128"/>
              </a:rPr>
              <a:t>Below is a schedule which is view-</a:t>
            </a:r>
            <a:r>
              <a:rPr lang="en-US" sz="1600" dirty="0" err="1" smtClean="0">
                <a:ea typeface="ＭＳ Ｐゴシック" pitchFamily="34" charset="-128"/>
              </a:rPr>
              <a:t>serializable</a:t>
            </a:r>
            <a:r>
              <a:rPr lang="en-US" sz="1600" dirty="0" smtClean="0">
                <a:ea typeface="ＭＳ Ｐゴシック" pitchFamily="34" charset="-128"/>
              </a:rPr>
              <a:t> but </a:t>
            </a:r>
            <a:r>
              <a:rPr lang="en-US" sz="1600" i="1" dirty="0" smtClean="0">
                <a:ea typeface="ＭＳ Ｐゴシック" pitchFamily="34" charset="-128"/>
              </a:rPr>
              <a:t>not </a:t>
            </a:r>
            <a:r>
              <a:rPr lang="en-US" sz="1600" dirty="0" smtClean="0">
                <a:ea typeface="ＭＳ Ｐゴシック" pitchFamily="34" charset="-128"/>
              </a:rPr>
              <a:t>conflict </a:t>
            </a:r>
            <a:r>
              <a:rPr lang="en-US" sz="1600" dirty="0" err="1" smtClean="0">
                <a:ea typeface="ＭＳ Ｐゴシック" pitchFamily="34" charset="-128"/>
              </a:rPr>
              <a:t>serializable</a:t>
            </a:r>
            <a:r>
              <a:rPr lang="en-US" sz="1600" dirty="0" smtClean="0">
                <a:ea typeface="ＭＳ Ｐゴシック" pitchFamily="34" charset="-128"/>
              </a:rPr>
              <a:t>.</a:t>
            </a:r>
            <a:br>
              <a:rPr lang="en-US" sz="1600" dirty="0" smtClean="0">
                <a:ea typeface="ＭＳ Ｐゴシック" pitchFamily="34" charset="-128"/>
              </a:rPr>
            </a:br>
            <a:endParaRPr lang="en-US" sz="1600" dirty="0" smtClean="0">
              <a:ea typeface="ＭＳ Ｐゴシック" pitchFamily="34" charset="-128"/>
            </a:endParaRPr>
          </a:p>
          <a:p>
            <a:pPr>
              <a:buFont typeface="Monotype Sorts" charset="2"/>
              <a:buNone/>
              <a:tabLst>
                <a:tab pos="1890713" algn="l"/>
                <a:tab pos="2338388" algn="l"/>
                <a:tab pos="2914650" algn="l"/>
                <a:tab pos="3203575" algn="l"/>
                <a:tab pos="3881438" algn="l"/>
                <a:tab pos="4286250" algn="l"/>
              </a:tabLst>
            </a:pPr>
            <a:r>
              <a:rPr lang="en-US" sz="1600" dirty="0" smtClean="0">
                <a:ea typeface="ＭＳ Ｐゴシック" pitchFamily="34" charset="-128"/>
              </a:rPr>
              <a:t>		</a:t>
            </a:r>
          </a:p>
          <a:p>
            <a:pPr>
              <a:buFont typeface="Monotype Sorts" charset="2"/>
              <a:buNone/>
              <a:tabLst>
                <a:tab pos="1890713" algn="l"/>
                <a:tab pos="2338388" algn="l"/>
                <a:tab pos="2914650" algn="l"/>
                <a:tab pos="3203575" algn="l"/>
                <a:tab pos="3881438" algn="l"/>
                <a:tab pos="4286250" algn="l"/>
              </a:tabLst>
            </a:pPr>
            <a:endParaRPr lang="en-US" sz="1600" dirty="0" smtClean="0">
              <a:ea typeface="ＭＳ Ｐゴシック" pitchFamily="34" charset="-128"/>
            </a:endParaRPr>
          </a:p>
          <a:p>
            <a:pPr>
              <a:tabLst>
                <a:tab pos="1890713" algn="l"/>
                <a:tab pos="2338388" algn="l"/>
                <a:tab pos="2914650" algn="l"/>
                <a:tab pos="3203575" algn="l"/>
                <a:tab pos="3881438" algn="l"/>
                <a:tab pos="4286250" algn="l"/>
              </a:tabLst>
            </a:pPr>
            <a:endParaRPr lang="en-US" sz="1600" dirty="0" smtClean="0">
              <a:ea typeface="ＭＳ Ｐゴシック" pitchFamily="34" charset="-128"/>
            </a:endParaRPr>
          </a:p>
          <a:p>
            <a:pPr>
              <a:tabLst>
                <a:tab pos="1890713" algn="l"/>
                <a:tab pos="2338388" algn="l"/>
                <a:tab pos="2914650" algn="l"/>
                <a:tab pos="3203575" algn="l"/>
                <a:tab pos="3881438" algn="l"/>
                <a:tab pos="4286250" algn="l"/>
              </a:tabLst>
            </a:pPr>
            <a:endParaRPr lang="en-US" sz="1600" dirty="0" smtClean="0">
              <a:ea typeface="ＭＳ Ｐゴシック" pitchFamily="34" charset="-128"/>
            </a:endParaRPr>
          </a:p>
          <a:p>
            <a:pPr>
              <a:tabLst>
                <a:tab pos="1890713" algn="l"/>
                <a:tab pos="2338388" algn="l"/>
                <a:tab pos="2914650" algn="l"/>
                <a:tab pos="3203575" algn="l"/>
                <a:tab pos="3881438" algn="l"/>
                <a:tab pos="4286250" algn="l"/>
              </a:tabLst>
            </a:pPr>
            <a:endParaRPr lang="en-US" sz="1600" dirty="0" smtClean="0">
              <a:ea typeface="ＭＳ Ｐゴシック" pitchFamily="34" charset="-128"/>
            </a:endParaRPr>
          </a:p>
          <a:p>
            <a:pPr>
              <a:tabLst>
                <a:tab pos="1890713" algn="l"/>
                <a:tab pos="2338388" algn="l"/>
                <a:tab pos="2914650" algn="l"/>
                <a:tab pos="3203575" algn="l"/>
                <a:tab pos="3881438" algn="l"/>
                <a:tab pos="4286250" algn="l"/>
              </a:tabLst>
            </a:pPr>
            <a:r>
              <a:rPr lang="en-US" sz="1600" dirty="0" smtClean="0">
                <a:ea typeface="ＭＳ Ｐゴシック" pitchFamily="34" charset="-128"/>
              </a:rPr>
              <a:t>What serial schedule is above equivalent to?</a:t>
            </a:r>
          </a:p>
          <a:p>
            <a:pPr>
              <a:tabLst>
                <a:tab pos="1890713" algn="l"/>
                <a:tab pos="2338388" algn="l"/>
                <a:tab pos="2914650" algn="l"/>
                <a:tab pos="3203575" algn="l"/>
                <a:tab pos="3881438" algn="l"/>
                <a:tab pos="4286250" algn="l"/>
              </a:tabLst>
            </a:pPr>
            <a:r>
              <a:rPr lang="en-US" sz="1600" dirty="0" smtClean="0">
                <a:ea typeface="ＭＳ Ｐゴシック" pitchFamily="34" charset="-128"/>
              </a:rPr>
              <a:t>Every view </a:t>
            </a:r>
            <a:r>
              <a:rPr lang="en-US" sz="1600" dirty="0" err="1" smtClean="0">
                <a:ea typeface="ＭＳ Ｐゴシック" pitchFamily="34" charset="-128"/>
              </a:rPr>
              <a:t>serializable</a:t>
            </a:r>
            <a:r>
              <a:rPr lang="en-US" sz="1600" dirty="0" smtClean="0">
                <a:ea typeface="ＭＳ Ｐゴシック" pitchFamily="34" charset="-128"/>
              </a:rPr>
              <a:t> schedule that is not conflict </a:t>
            </a:r>
            <a:r>
              <a:rPr lang="en-US" sz="1600" dirty="0" err="1" smtClean="0">
                <a:ea typeface="ＭＳ Ｐゴシック" pitchFamily="34" charset="-128"/>
              </a:rPr>
              <a:t>serializable</a:t>
            </a:r>
            <a:r>
              <a:rPr lang="en-US" sz="1600" dirty="0" smtClean="0">
                <a:ea typeface="ＭＳ Ｐゴシック" pitchFamily="34" charset="-128"/>
              </a:rPr>
              <a:t> has </a:t>
            </a:r>
            <a:r>
              <a:rPr lang="en-US" sz="1600" b="1" dirty="0" smtClean="0">
                <a:solidFill>
                  <a:srgbClr val="000099"/>
                </a:solidFill>
                <a:ea typeface="ＭＳ Ｐゴシック" pitchFamily="34" charset="-128"/>
              </a:rPr>
              <a:t>blind writes</a:t>
            </a:r>
            <a:r>
              <a:rPr lang="en-US" sz="1600" b="1" dirty="0" smtClean="0">
                <a:ea typeface="ＭＳ Ｐゴシック" pitchFamily="34" charset="-128"/>
              </a:rPr>
              <a:t>.</a:t>
            </a:r>
          </a:p>
        </p:txBody>
      </p:sp>
      <p:pic>
        <p:nvPicPr>
          <p:cNvPr id="35844" name="Picture 4" descr="New PDF from Images Output-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57400"/>
            <a:ext cx="3541712"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479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a:ea typeface="+mj-ea"/>
              </a:rPr>
              <a:t>Test for View Serializability</a:t>
            </a:r>
          </a:p>
        </p:txBody>
      </p:sp>
      <p:sp>
        <p:nvSpPr>
          <p:cNvPr id="36867" name="Rectangle 3"/>
          <p:cNvSpPr>
            <a:spLocks noGrp="1" noChangeArrowheads="1"/>
          </p:cNvSpPr>
          <p:nvPr>
            <p:ph type="body" idx="1"/>
          </p:nvPr>
        </p:nvSpPr>
        <p:spPr>
          <a:xfrm>
            <a:off x="914400" y="1106488"/>
            <a:ext cx="7067550" cy="4114800"/>
          </a:xfrm>
        </p:spPr>
        <p:txBody>
          <a:bodyPr/>
          <a:lstStyle/>
          <a:p>
            <a:r>
              <a:rPr lang="en-US" sz="1600" smtClean="0">
                <a:ea typeface="ＭＳ Ｐゴシック" pitchFamily="34" charset="-128"/>
              </a:rPr>
              <a:t>The precedence graph test for conflict serializability cannot be used directly to test for view serializability.</a:t>
            </a:r>
          </a:p>
          <a:p>
            <a:pPr lvl="1"/>
            <a:r>
              <a:rPr lang="en-US" sz="1600" smtClean="0">
                <a:ea typeface="ＭＳ Ｐゴシック" pitchFamily="34" charset="-128"/>
              </a:rPr>
              <a:t>Extension to test for view serializability has cost exponential in the size of the precedence graph.</a:t>
            </a:r>
          </a:p>
          <a:p>
            <a:r>
              <a:rPr lang="en-US" sz="1600" smtClean="0">
                <a:ea typeface="ＭＳ Ｐゴシック" pitchFamily="34" charset="-128"/>
              </a:rPr>
              <a:t>The problem of checking if a schedule is view serializable falls in the class of </a:t>
            </a:r>
            <a:r>
              <a:rPr lang="en-US" sz="1600" i="1" smtClean="0">
                <a:ea typeface="ＭＳ Ｐゴシック" pitchFamily="34" charset="-128"/>
              </a:rPr>
              <a:t>NP</a:t>
            </a:r>
            <a:r>
              <a:rPr lang="en-US" sz="1600" smtClean="0">
                <a:ea typeface="ＭＳ Ｐゴシック" pitchFamily="34" charset="-128"/>
              </a:rPr>
              <a:t>-complete problems. </a:t>
            </a:r>
          </a:p>
          <a:p>
            <a:pPr lvl="1"/>
            <a:r>
              <a:rPr lang="en-US" sz="1600" smtClean="0">
                <a:ea typeface="ＭＳ Ｐゴシック" pitchFamily="34" charset="-128"/>
              </a:rPr>
              <a:t> Thus, existence of an efficient algorithm is </a:t>
            </a:r>
            <a:r>
              <a:rPr lang="en-US" sz="1600" i="1" smtClean="0">
                <a:ea typeface="ＭＳ Ｐゴシック" pitchFamily="34" charset="-128"/>
              </a:rPr>
              <a:t>extremely</a:t>
            </a:r>
            <a:r>
              <a:rPr lang="en-US" sz="1600" smtClean="0">
                <a:ea typeface="ＭＳ Ｐゴシック" pitchFamily="34" charset="-128"/>
              </a:rPr>
              <a:t> unlikely.</a:t>
            </a:r>
          </a:p>
          <a:p>
            <a:r>
              <a:rPr lang="en-US" sz="1600" smtClean="0">
                <a:ea typeface="ＭＳ Ｐゴシック" pitchFamily="34" charset="-128"/>
              </a:rPr>
              <a:t>However ,practical algorithms that just check some </a:t>
            </a:r>
            <a:r>
              <a:rPr lang="en-US" sz="1600" b="1" smtClean="0">
                <a:ea typeface="ＭＳ Ｐゴシック" pitchFamily="34" charset="-128"/>
              </a:rPr>
              <a:t>sufficient</a:t>
            </a:r>
            <a:r>
              <a:rPr lang="en-US" sz="1600" i="1" smtClean="0">
                <a:ea typeface="ＭＳ Ｐゴシック" pitchFamily="34" charset="-128"/>
              </a:rPr>
              <a:t> </a:t>
            </a:r>
            <a:r>
              <a:rPr lang="en-US" sz="1600" b="1" smtClean="0">
                <a:ea typeface="ＭＳ Ｐゴシック" pitchFamily="34" charset="-128"/>
              </a:rPr>
              <a:t>conditions</a:t>
            </a:r>
            <a:r>
              <a:rPr lang="en-US" sz="1600" smtClean="0">
                <a:ea typeface="ＭＳ Ｐゴシック" pitchFamily="34" charset="-128"/>
              </a:rPr>
              <a:t> for view serializability can still be used.</a:t>
            </a:r>
          </a:p>
        </p:txBody>
      </p:sp>
    </p:spTree>
    <p:extLst>
      <p:ext uri="{BB962C8B-B14F-4D97-AF65-F5344CB8AC3E}">
        <p14:creationId xmlns:p14="http://schemas.microsoft.com/office/powerpoint/2010/main" val="26336422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normAutofit/>
          </a:bodyPr>
          <a:lstStyle/>
          <a:p>
            <a:pPr>
              <a:defRPr/>
            </a:pPr>
            <a:r>
              <a:rPr lang="en-US" sz="3600" dirty="0" smtClean="0">
                <a:ea typeface="+mj-ea"/>
              </a:rPr>
              <a:t>More Complex Notions </a:t>
            </a:r>
            <a:r>
              <a:rPr lang="en-US" sz="3600" dirty="0">
                <a:ea typeface="+mj-ea"/>
              </a:rPr>
              <a:t>of Serializability</a:t>
            </a:r>
          </a:p>
        </p:txBody>
      </p:sp>
      <p:sp>
        <p:nvSpPr>
          <p:cNvPr id="37891" name="Rectangle 3"/>
          <p:cNvSpPr>
            <a:spLocks noGrp="1" noChangeArrowheads="1"/>
          </p:cNvSpPr>
          <p:nvPr>
            <p:ph type="body" idx="1"/>
          </p:nvPr>
        </p:nvSpPr>
        <p:spPr>
          <a:xfrm>
            <a:off x="1077913" y="1131888"/>
            <a:ext cx="7000875" cy="5062537"/>
          </a:xfrm>
        </p:spPr>
        <p:txBody>
          <a:bodyPr/>
          <a:lstStyle/>
          <a:p>
            <a:pPr>
              <a:tabLst>
                <a:tab pos="2120900" algn="l"/>
                <a:tab pos="2568575" algn="l"/>
                <a:tab pos="3600450" algn="l"/>
                <a:tab pos="3940175" algn="l"/>
              </a:tabLst>
            </a:pPr>
            <a:r>
              <a:rPr lang="en-US" sz="1600" dirty="0" smtClean="0">
                <a:ea typeface="ＭＳ Ｐゴシック" pitchFamily="34" charset="-128"/>
              </a:rPr>
              <a:t>The schedule below produces the same outcome as the serial schedule &lt; </a:t>
            </a:r>
            <a:r>
              <a:rPr lang="en-US" sz="1600" i="1" dirty="0" smtClean="0">
                <a:ea typeface="ＭＳ Ｐゴシック" pitchFamily="34" charset="-128"/>
              </a:rPr>
              <a:t>T</a:t>
            </a:r>
            <a:r>
              <a:rPr lang="en-US" sz="1600" baseline="-25000" dirty="0" smtClean="0">
                <a:ea typeface="ＭＳ Ｐゴシック" pitchFamily="34" charset="-128"/>
              </a:rPr>
              <a:t>1</a:t>
            </a:r>
            <a:r>
              <a:rPr lang="en-US" sz="1600" dirty="0" smtClean="0">
                <a:ea typeface="ＭＳ Ｐゴシック" pitchFamily="34" charset="-128"/>
              </a:rPr>
              <a:t>,</a:t>
            </a:r>
            <a:r>
              <a:rPr lang="en-US" sz="1600" baseline="-25000" dirty="0" smtClean="0">
                <a:ea typeface="ＭＳ Ｐゴシック" pitchFamily="34" charset="-128"/>
              </a:rPr>
              <a:t> </a:t>
            </a:r>
            <a:r>
              <a:rPr lang="en-US" sz="1600" i="1" dirty="0" smtClean="0">
                <a:ea typeface="ＭＳ Ｐゴシック" pitchFamily="34" charset="-128"/>
              </a:rPr>
              <a:t>T</a:t>
            </a:r>
            <a:r>
              <a:rPr lang="en-US" sz="1600" baseline="-25000" dirty="0" smtClean="0">
                <a:ea typeface="ＭＳ Ｐゴシック" pitchFamily="34" charset="-128"/>
              </a:rPr>
              <a:t>5</a:t>
            </a:r>
            <a:r>
              <a:rPr lang="en-US" sz="1600" dirty="0" smtClean="0">
                <a:ea typeface="ＭＳ Ｐゴシック" pitchFamily="34" charset="-128"/>
              </a:rPr>
              <a:t> &gt;, yet is not conflict equivalent or view equivalent to it.  </a:t>
            </a:r>
          </a:p>
          <a:p>
            <a:pPr>
              <a:buFont typeface="Monotype Sorts" charset="2"/>
              <a:buNone/>
              <a:tabLst>
                <a:tab pos="2120900" algn="l"/>
                <a:tab pos="2568575" algn="l"/>
                <a:tab pos="3600450" algn="l"/>
                <a:tab pos="3940175" algn="l"/>
              </a:tabLst>
            </a:pPr>
            <a:r>
              <a:rPr lang="en-US" sz="1600" dirty="0" smtClean="0">
                <a:ea typeface="ＭＳ Ｐゴシック" pitchFamily="34" charset="-128"/>
              </a:rPr>
              <a:t>		</a:t>
            </a:r>
          </a:p>
          <a:p>
            <a:pPr>
              <a:tabLst>
                <a:tab pos="2120900" algn="l"/>
                <a:tab pos="2568575" algn="l"/>
                <a:tab pos="3600450" algn="l"/>
                <a:tab pos="3940175" algn="l"/>
              </a:tabLst>
            </a:pPr>
            <a:endParaRPr lang="en-US" sz="1600" dirty="0" smtClean="0">
              <a:ea typeface="ＭＳ Ｐゴシック" pitchFamily="34" charset="-128"/>
            </a:endParaRPr>
          </a:p>
          <a:p>
            <a:pPr>
              <a:tabLst>
                <a:tab pos="2120900" algn="l"/>
                <a:tab pos="2568575" algn="l"/>
                <a:tab pos="3600450" algn="l"/>
                <a:tab pos="3940175" algn="l"/>
              </a:tabLst>
            </a:pPr>
            <a:endParaRPr lang="en-US" sz="1600" dirty="0" smtClean="0">
              <a:ea typeface="ＭＳ Ｐゴシック" pitchFamily="34" charset="-128"/>
            </a:endParaRPr>
          </a:p>
          <a:p>
            <a:pPr>
              <a:tabLst>
                <a:tab pos="2120900" algn="l"/>
                <a:tab pos="2568575" algn="l"/>
                <a:tab pos="3600450" algn="l"/>
                <a:tab pos="3940175" algn="l"/>
              </a:tabLst>
            </a:pPr>
            <a:endParaRPr lang="en-US" sz="1600" dirty="0" smtClean="0">
              <a:ea typeface="ＭＳ Ｐゴシック" pitchFamily="34" charset="-128"/>
            </a:endParaRPr>
          </a:p>
          <a:p>
            <a:pPr>
              <a:tabLst>
                <a:tab pos="2120900" algn="l"/>
                <a:tab pos="2568575" algn="l"/>
                <a:tab pos="3600450" algn="l"/>
                <a:tab pos="3940175" algn="l"/>
              </a:tabLst>
            </a:pPr>
            <a:endParaRPr lang="en-US" sz="1600" dirty="0" smtClean="0">
              <a:ea typeface="ＭＳ Ｐゴシック" pitchFamily="34" charset="-128"/>
            </a:endParaRPr>
          </a:p>
          <a:p>
            <a:pPr>
              <a:tabLst>
                <a:tab pos="2120900" algn="l"/>
                <a:tab pos="2568575" algn="l"/>
                <a:tab pos="3600450" algn="l"/>
                <a:tab pos="3940175" algn="l"/>
              </a:tabLst>
            </a:pPr>
            <a:endParaRPr lang="en-US" sz="1600" dirty="0" smtClean="0">
              <a:ea typeface="ＭＳ Ｐゴシック" pitchFamily="34" charset="-128"/>
            </a:endParaRPr>
          </a:p>
          <a:p>
            <a:pPr>
              <a:buFont typeface="Monotype Sorts" charset="2"/>
              <a:buNone/>
              <a:tabLst>
                <a:tab pos="2120900" algn="l"/>
                <a:tab pos="2568575" algn="l"/>
                <a:tab pos="3600450" algn="l"/>
                <a:tab pos="3940175" algn="l"/>
              </a:tabLst>
            </a:pPr>
            <a:r>
              <a:rPr lang="en-US" sz="1600" dirty="0" smtClean="0">
                <a:ea typeface="ＭＳ Ｐゴシック" pitchFamily="34" charset="-128"/>
              </a:rPr>
              <a:t/>
            </a:r>
            <a:br>
              <a:rPr lang="en-US" sz="1600" dirty="0" smtClean="0">
                <a:ea typeface="ＭＳ Ｐゴシック" pitchFamily="34" charset="-128"/>
              </a:rPr>
            </a:br>
            <a:r>
              <a:rPr lang="en-US" sz="1600" dirty="0" smtClean="0">
                <a:ea typeface="ＭＳ Ｐゴシック" pitchFamily="34" charset="-128"/>
              </a:rPr>
              <a:t/>
            </a:r>
            <a:br>
              <a:rPr lang="en-US" sz="1600" dirty="0" smtClean="0">
                <a:ea typeface="ＭＳ Ｐゴシック" pitchFamily="34" charset="-128"/>
              </a:rPr>
            </a:br>
            <a:endParaRPr lang="en-US" sz="1600" dirty="0" smtClean="0">
              <a:ea typeface="ＭＳ Ｐゴシック" pitchFamily="34" charset="-128"/>
            </a:endParaRPr>
          </a:p>
          <a:p>
            <a:pPr>
              <a:buFont typeface="Monotype Sorts" charset="2"/>
              <a:buNone/>
              <a:tabLst>
                <a:tab pos="2120900" algn="l"/>
                <a:tab pos="2568575" algn="l"/>
                <a:tab pos="3600450" algn="l"/>
                <a:tab pos="3940175" algn="l"/>
              </a:tabLst>
            </a:pPr>
            <a:endParaRPr lang="en-US" sz="1600" dirty="0" smtClean="0">
              <a:ea typeface="ＭＳ Ｐゴシック" pitchFamily="34" charset="-128"/>
            </a:endParaRPr>
          </a:p>
          <a:p>
            <a:pPr>
              <a:tabLst>
                <a:tab pos="2120900" algn="l"/>
                <a:tab pos="2568575" algn="l"/>
                <a:tab pos="3600450" algn="l"/>
                <a:tab pos="3940175" algn="l"/>
              </a:tabLst>
            </a:pPr>
            <a:r>
              <a:rPr lang="en-US" sz="1600" dirty="0" smtClean="0">
                <a:ea typeface="ＭＳ Ｐゴシック" pitchFamily="34" charset="-128"/>
              </a:rPr>
              <a:t>If we start with A = 1000 and B = 2000, the final result is 960 and 2040</a:t>
            </a:r>
          </a:p>
          <a:p>
            <a:pPr>
              <a:tabLst>
                <a:tab pos="2120900" algn="l"/>
                <a:tab pos="2568575" algn="l"/>
                <a:tab pos="3600450" algn="l"/>
                <a:tab pos="3940175" algn="l"/>
              </a:tabLst>
            </a:pPr>
            <a:r>
              <a:rPr lang="en-US" sz="1600" dirty="0" smtClean="0">
                <a:ea typeface="ＭＳ Ｐゴシック" pitchFamily="34" charset="-128"/>
              </a:rPr>
              <a:t>Determining such equivalence requires analysis of operations other than read and write.</a:t>
            </a:r>
          </a:p>
          <a:p>
            <a:pPr>
              <a:tabLst>
                <a:tab pos="2120900" algn="l"/>
                <a:tab pos="2568575" algn="l"/>
                <a:tab pos="3600450" algn="l"/>
                <a:tab pos="3940175" algn="l"/>
              </a:tabLst>
            </a:pPr>
            <a:endParaRPr lang="en-US" dirty="0" smtClean="0">
              <a:ea typeface="ＭＳ Ｐゴシック" pitchFamily="34" charset="-128"/>
            </a:endParaRPr>
          </a:p>
          <a:p>
            <a:pPr>
              <a:tabLst>
                <a:tab pos="2120900" algn="l"/>
                <a:tab pos="2568575" algn="l"/>
                <a:tab pos="3600450" algn="l"/>
                <a:tab pos="3940175" algn="l"/>
              </a:tabLst>
            </a:pPr>
            <a:endParaRPr lang="en-US" dirty="0" smtClean="0">
              <a:ea typeface="ＭＳ Ｐゴシック" pitchFamily="34" charset="-128"/>
            </a:endParaRPr>
          </a:p>
        </p:txBody>
      </p:sp>
      <p:pic>
        <p:nvPicPr>
          <p:cNvPr id="3789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2613" y="1871663"/>
            <a:ext cx="2754312"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8116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Log-Based Recovery</a:t>
            </a:r>
          </a:p>
          <a:p>
            <a:r>
              <a:rPr lang="en-IN" dirty="0"/>
              <a:t>The log is a sequence of records. Log of each transaction is maintained in some stable storage so that if any failure occurs, then it can be recovered from there.</a:t>
            </a:r>
          </a:p>
          <a:p>
            <a:r>
              <a:rPr lang="en-IN" dirty="0"/>
              <a:t>If any operation is performed on the database, then it will be recorded in the log.</a:t>
            </a:r>
          </a:p>
          <a:p>
            <a:r>
              <a:rPr lang="en-IN" dirty="0"/>
              <a:t>But the process of storing the logs should be done before the actual transaction is applied in the database.</a:t>
            </a:r>
          </a:p>
          <a:p>
            <a:r>
              <a:rPr lang="en-IN" dirty="0"/>
              <a:t>Let's assume there is a transaction to modify the City of a student. The following logs are written for this transaction.</a:t>
            </a:r>
          </a:p>
          <a:p>
            <a:r>
              <a:rPr lang="en-IN" dirty="0"/>
              <a:t>When the transaction is initiated, then it writes 'start' log.</a:t>
            </a:r>
          </a:p>
          <a:p>
            <a:r>
              <a:rPr lang="en-IN" dirty="0"/>
              <a:t>&lt;</a:t>
            </a:r>
            <a:r>
              <a:rPr lang="en-IN" dirty="0" err="1"/>
              <a:t>Tn</a:t>
            </a:r>
            <a:r>
              <a:rPr lang="en-IN" dirty="0"/>
              <a:t>, Start&gt;  </a:t>
            </a:r>
          </a:p>
          <a:p>
            <a:endParaRPr lang="en-IN" dirty="0"/>
          </a:p>
        </p:txBody>
      </p:sp>
    </p:spTree>
    <p:extLst>
      <p:ext uri="{BB962C8B-B14F-4D97-AF65-F5344CB8AC3E}">
        <p14:creationId xmlns:p14="http://schemas.microsoft.com/office/powerpoint/2010/main" val="20915285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the transaction modifies the City from 'Noida' to 'Bangalore', then another log is written to the file.</a:t>
            </a:r>
          </a:p>
          <a:p>
            <a:r>
              <a:rPr lang="en-IN" dirty="0"/>
              <a:t>&lt;</a:t>
            </a:r>
            <a:r>
              <a:rPr lang="en-IN" dirty="0" err="1"/>
              <a:t>Tn</a:t>
            </a:r>
            <a:r>
              <a:rPr lang="en-IN" dirty="0"/>
              <a:t>, City, 'Noida', 'Bangalore' &gt;  </a:t>
            </a:r>
          </a:p>
          <a:p>
            <a:r>
              <a:rPr lang="en-IN" dirty="0"/>
              <a:t>When the transaction is finished, then it writes another log to indicate the end of the transaction.</a:t>
            </a:r>
          </a:p>
          <a:p>
            <a:r>
              <a:rPr lang="en-IN" dirty="0"/>
              <a:t>&lt;</a:t>
            </a:r>
            <a:r>
              <a:rPr lang="en-IN" dirty="0" err="1"/>
              <a:t>Tn</a:t>
            </a:r>
            <a:r>
              <a:rPr lang="en-IN" dirty="0"/>
              <a:t>, Commit&gt;  </a:t>
            </a:r>
          </a:p>
          <a:p>
            <a:endParaRPr lang="en-IN" dirty="0"/>
          </a:p>
        </p:txBody>
      </p:sp>
    </p:spTree>
    <p:extLst>
      <p:ext uri="{BB962C8B-B14F-4D97-AF65-F5344CB8AC3E}">
        <p14:creationId xmlns:p14="http://schemas.microsoft.com/office/powerpoint/2010/main" val="25451987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There are two approaches to modify the database:</a:t>
            </a:r>
          </a:p>
          <a:p>
            <a:r>
              <a:rPr lang="en-IN" dirty="0"/>
              <a:t>1. Deferred database modification:</a:t>
            </a:r>
          </a:p>
          <a:p>
            <a:r>
              <a:rPr lang="en-IN" dirty="0"/>
              <a:t>The deferred modification technique occurs if the transaction does not modify the database until it has committed.</a:t>
            </a:r>
          </a:p>
          <a:p>
            <a:r>
              <a:rPr lang="en-IN" dirty="0"/>
              <a:t>In this method, all the logs are created and stored in the stable storage, and the database is updated when a transaction commits.</a:t>
            </a:r>
          </a:p>
          <a:p>
            <a:r>
              <a:rPr lang="en-IN" dirty="0"/>
              <a:t>2. Immediate database modification:</a:t>
            </a:r>
          </a:p>
          <a:p>
            <a:r>
              <a:rPr lang="en-IN" dirty="0"/>
              <a:t>The Immediate modification technique occurs if database modification occurs while the transaction is still active.</a:t>
            </a:r>
          </a:p>
          <a:p>
            <a:r>
              <a:rPr lang="en-IN" dirty="0"/>
              <a:t>In this technique, the database is modified immediately after every operation. It follows an actual database modification.</a:t>
            </a:r>
          </a:p>
          <a:p>
            <a:endParaRPr lang="en-IN" dirty="0"/>
          </a:p>
        </p:txBody>
      </p:sp>
    </p:spTree>
    <p:extLst>
      <p:ext uri="{BB962C8B-B14F-4D97-AF65-F5344CB8AC3E}">
        <p14:creationId xmlns:p14="http://schemas.microsoft.com/office/powerpoint/2010/main" val="1015690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Recovery using Log records</a:t>
            </a:r>
          </a:p>
          <a:p>
            <a:r>
              <a:rPr lang="en-IN" dirty="0"/>
              <a:t>When the system is crashed, then the system consults the log to find which transactions need to be undone and which need to be redone.</a:t>
            </a:r>
          </a:p>
          <a:p>
            <a:r>
              <a:rPr lang="en-IN" dirty="0"/>
              <a:t>If the log contains the record &lt;Ti, Start&gt; and &lt;Ti, Commit&gt; or &lt;Ti, Commit&gt;, then the Transaction Ti needs to be redone.</a:t>
            </a:r>
          </a:p>
          <a:p>
            <a:r>
              <a:rPr lang="en-IN" dirty="0"/>
              <a:t>If log contains record&lt;</a:t>
            </a:r>
            <a:r>
              <a:rPr lang="en-IN" dirty="0" err="1"/>
              <a:t>T</a:t>
            </a:r>
            <a:r>
              <a:rPr lang="en-IN" baseline="-25000" dirty="0" err="1"/>
              <a:t>n</a:t>
            </a:r>
            <a:r>
              <a:rPr lang="en-IN" dirty="0"/>
              <a:t>, Start&gt; but does not contain the record either &lt;Ti, commit&gt; or &lt;Ti, abort&gt;, then the Transaction Ti needs to be undone</a:t>
            </a:r>
          </a:p>
          <a:p>
            <a:endParaRPr lang="en-IN" dirty="0"/>
          </a:p>
        </p:txBody>
      </p:sp>
    </p:spTree>
    <p:extLst>
      <p:ext uri="{BB962C8B-B14F-4D97-AF65-F5344CB8AC3E}">
        <p14:creationId xmlns:p14="http://schemas.microsoft.com/office/powerpoint/2010/main" val="35462014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Checkpoint</a:t>
            </a:r>
          </a:p>
          <a:p>
            <a:r>
              <a:rPr lang="en-IN" dirty="0"/>
              <a:t>The checkpoint is a type of mechanism where all the previous logs are removed from the system and permanently stored in the storage disk.</a:t>
            </a:r>
          </a:p>
          <a:p>
            <a:r>
              <a:rPr lang="en-IN" dirty="0"/>
              <a:t>The checkpoint is like a bookmark. While the execution of the transaction, such checkpoints are marked, and the transaction is executed then using the steps of the transaction, the log files will be created.</a:t>
            </a:r>
          </a:p>
          <a:p>
            <a:r>
              <a:rPr lang="en-IN" dirty="0"/>
              <a:t>When it reaches to the checkpoint, then the transaction will be updated into the database, and till that point, the entire log file will be removed from the file. Then the log file is updated with the new step of transaction till next checkpoint and so on.</a:t>
            </a:r>
          </a:p>
          <a:p>
            <a:r>
              <a:rPr lang="en-IN" dirty="0"/>
              <a:t>The checkpoint is used to declare a point before which the DBMS was in the consistent state, and all transactions were committed.</a:t>
            </a:r>
          </a:p>
          <a:p>
            <a:endParaRPr lang="en-IN" dirty="0"/>
          </a:p>
        </p:txBody>
      </p:sp>
    </p:spTree>
    <p:extLst>
      <p:ext uri="{BB962C8B-B14F-4D97-AF65-F5344CB8AC3E}">
        <p14:creationId xmlns:p14="http://schemas.microsoft.com/office/powerpoint/2010/main" val="6973407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Recovery using Checkpoint</a:t>
            </a:r>
            <a:br>
              <a:rPr lang="en-IN" dirty="0"/>
            </a:br>
            <a:endParaRPr lang="en-IN" dirty="0"/>
          </a:p>
        </p:txBody>
      </p:sp>
      <p:sp>
        <p:nvSpPr>
          <p:cNvPr id="3" name="Content Placeholder 2"/>
          <p:cNvSpPr>
            <a:spLocks noGrp="1"/>
          </p:cNvSpPr>
          <p:nvPr>
            <p:ph idx="1"/>
          </p:nvPr>
        </p:nvSpPr>
        <p:spPr>
          <a:xfrm>
            <a:off x="609600" y="827088"/>
            <a:ext cx="8229600" cy="4525963"/>
          </a:xfrm>
        </p:spPr>
        <p:txBody>
          <a:bodyPr>
            <a:normAutofit/>
          </a:bodyPr>
          <a:lstStyle/>
          <a:p>
            <a:r>
              <a:rPr lang="en-IN" sz="2400" dirty="0" smtClean="0"/>
              <a:t>In </a:t>
            </a:r>
            <a:r>
              <a:rPr lang="en-IN" sz="2400" dirty="0"/>
              <a:t>the following manner, a recovery system recovers the database from this failure:</a:t>
            </a:r>
          </a:p>
          <a:p>
            <a:r>
              <a:rPr lang="en-IN" sz="2400" dirty="0"/>
              <a:t/>
            </a:r>
            <a:br>
              <a:rPr lang="en-IN" sz="2400" dirty="0"/>
            </a:br>
            <a:endParaRPr lang="en-IN" sz="2400" dirty="0"/>
          </a:p>
        </p:txBody>
      </p:sp>
      <p:pic>
        <p:nvPicPr>
          <p:cNvPr id="1026" name="Picture 2" descr="DBMS Check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501967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98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rmAutofit fontScale="70000" lnSpcReduction="20000"/>
          </a:bodyPr>
          <a:lstStyle/>
          <a:p>
            <a:r>
              <a:rPr lang="en-IN" dirty="0" smtClean="0"/>
              <a:t>If </a:t>
            </a:r>
            <a:r>
              <a:rPr lang="en-IN" dirty="0"/>
              <a:t>the chosen buffer has been modified, it must be written back to disk before it is reused</a:t>
            </a:r>
            <a:r>
              <a:rPr lang="en-IN" dirty="0" smtClean="0"/>
              <a:t>.</a:t>
            </a:r>
          </a:p>
          <a:p>
            <a:r>
              <a:rPr lang="en-IN" dirty="0" smtClean="0"/>
              <a:t> </a:t>
            </a:r>
            <a:r>
              <a:rPr lang="en-IN" dirty="0"/>
              <a:t>A transaction includes </a:t>
            </a:r>
            <a:r>
              <a:rPr lang="en-IN" dirty="0" err="1"/>
              <a:t>read_item</a:t>
            </a:r>
            <a:r>
              <a:rPr lang="en-IN" dirty="0"/>
              <a:t> and </a:t>
            </a:r>
            <a:r>
              <a:rPr lang="en-IN" dirty="0" err="1"/>
              <a:t>write_item</a:t>
            </a:r>
            <a:r>
              <a:rPr lang="en-IN" dirty="0"/>
              <a:t> operations to access and update the database. </a:t>
            </a:r>
            <a:endParaRPr lang="en-IN" dirty="0" smtClean="0"/>
          </a:p>
          <a:p>
            <a:r>
              <a:rPr lang="en-IN" dirty="0" smtClean="0"/>
              <a:t>The </a:t>
            </a:r>
            <a:r>
              <a:rPr lang="en-IN" dirty="0"/>
              <a:t>read-set of a transaction is the set of all items that the transaction reads, and the write-set is the set of all items that the transaction writes. </a:t>
            </a:r>
            <a:endParaRPr lang="en-IN" dirty="0" smtClean="0"/>
          </a:p>
          <a:p>
            <a:pPr lvl="1"/>
            <a:r>
              <a:rPr lang="en-IN" dirty="0" smtClean="0"/>
              <a:t>For </a:t>
            </a:r>
            <a:r>
              <a:rPr lang="en-IN" dirty="0"/>
              <a:t>example, the read-set of T1 </a:t>
            </a:r>
            <a:r>
              <a:rPr lang="en-IN" dirty="0" smtClean="0"/>
              <a:t>in </a:t>
            </a:r>
            <a:r>
              <a:rPr lang="en-IN" dirty="0"/>
              <a:t>{X, Y} and </a:t>
            </a:r>
            <a:endParaRPr lang="en-IN" dirty="0" smtClean="0"/>
          </a:p>
          <a:p>
            <a:pPr lvl="1"/>
            <a:r>
              <a:rPr lang="en-IN" b="1" dirty="0" smtClean="0"/>
              <a:t>its </a:t>
            </a:r>
            <a:r>
              <a:rPr lang="en-IN" b="1" dirty="0"/>
              <a:t>write-set is also {X, Y}. Concurrency control and recovery mechanisms are mainly concerned with the database commands in a transaction</a:t>
            </a:r>
            <a:r>
              <a:rPr lang="en-IN" dirty="0"/>
              <a:t>. </a:t>
            </a:r>
            <a:endParaRPr lang="en-IN" dirty="0" smtClean="0"/>
          </a:p>
          <a:p>
            <a:pPr lvl="1"/>
            <a:r>
              <a:rPr lang="en-IN" b="1" u="sng" dirty="0" smtClean="0"/>
              <a:t>Transactions </a:t>
            </a:r>
            <a:r>
              <a:rPr lang="en-IN" b="1" u="sng" dirty="0"/>
              <a:t>submitted by the various users may execute concurrently and may access and update the same database items. </a:t>
            </a:r>
            <a:endParaRPr lang="en-IN" b="1" u="sng" dirty="0" smtClean="0"/>
          </a:p>
          <a:p>
            <a:pPr lvl="1"/>
            <a:r>
              <a:rPr lang="en-IN" dirty="0" smtClean="0"/>
              <a:t>If </a:t>
            </a:r>
            <a:r>
              <a:rPr lang="en-IN" dirty="0"/>
              <a:t>this concurrent execution is uncontrolled, it may lead to problems, such as an </a:t>
            </a:r>
            <a:r>
              <a:rPr lang="en-IN" b="1" dirty="0" smtClean="0"/>
              <a:t>inconsistent </a:t>
            </a:r>
            <a:r>
              <a:rPr lang="en-IN" dirty="0"/>
              <a:t>database. </a:t>
            </a:r>
            <a:r>
              <a:rPr lang="en-IN" dirty="0" smtClean="0"/>
              <a:t>1026</a:t>
            </a:r>
            <a:endParaRPr lang="en-IN" dirty="0"/>
          </a:p>
        </p:txBody>
      </p:sp>
    </p:spTree>
    <p:extLst>
      <p:ext uri="{BB962C8B-B14F-4D97-AF65-F5344CB8AC3E}">
        <p14:creationId xmlns:p14="http://schemas.microsoft.com/office/powerpoint/2010/main" val="3955117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The recovery system reads log files from the end to start. It reads log files from T4 to T1.</a:t>
            </a:r>
          </a:p>
          <a:p>
            <a:r>
              <a:rPr lang="en-IN" dirty="0"/>
              <a:t>Recovery system maintains two lists, a redo-list, and an undo-list.</a:t>
            </a:r>
          </a:p>
          <a:p>
            <a:r>
              <a:rPr lang="en-IN" dirty="0"/>
              <a:t>The transaction is put into redo state if the recovery system sees a log with &lt;</a:t>
            </a:r>
            <a:r>
              <a:rPr lang="en-IN" dirty="0" err="1"/>
              <a:t>Tn</a:t>
            </a:r>
            <a:r>
              <a:rPr lang="en-IN" dirty="0"/>
              <a:t>, Start&gt; and &lt;</a:t>
            </a:r>
            <a:r>
              <a:rPr lang="en-IN" dirty="0" err="1"/>
              <a:t>Tn</a:t>
            </a:r>
            <a:r>
              <a:rPr lang="en-IN" dirty="0"/>
              <a:t>, Commit&gt; or just &lt;</a:t>
            </a:r>
            <a:r>
              <a:rPr lang="en-IN" dirty="0" err="1"/>
              <a:t>Tn</a:t>
            </a:r>
            <a:r>
              <a:rPr lang="en-IN" dirty="0"/>
              <a:t>, Commit&gt;. In the redo-list and their previous list, all the transactions are removed and then redone before saving their logs.</a:t>
            </a:r>
          </a:p>
          <a:p>
            <a:r>
              <a:rPr lang="en-IN" b="1" dirty="0"/>
              <a:t>For example:</a:t>
            </a:r>
            <a:r>
              <a:rPr lang="en-IN" dirty="0"/>
              <a:t> In the log file, transaction T2 and T3 will have &lt;</a:t>
            </a:r>
            <a:r>
              <a:rPr lang="en-IN" dirty="0" err="1"/>
              <a:t>Tn</a:t>
            </a:r>
            <a:r>
              <a:rPr lang="en-IN" dirty="0"/>
              <a:t>, Start&gt; and &lt;</a:t>
            </a:r>
            <a:r>
              <a:rPr lang="en-IN" dirty="0" err="1"/>
              <a:t>Tn</a:t>
            </a:r>
            <a:r>
              <a:rPr lang="en-IN" dirty="0"/>
              <a:t>, Commit&gt;. The T1 transaction will have only &lt;</a:t>
            </a:r>
            <a:r>
              <a:rPr lang="en-IN" dirty="0" err="1"/>
              <a:t>Tn</a:t>
            </a:r>
            <a:r>
              <a:rPr lang="en-IN" dirty="0"/>
              <a:t>, commit&gt; in the log file. That's why the transaction is committed after the checkpoint is crossed. Hence it puts T1, T2 and T3 transaction into redo list.</a:t>
            </a:r>
          </a:p>
          <a:p>
            <a:r>
              <a:rPr lang="en-IN" dirty="0"/>
              <a:t>The transaction is put into undo state if the recovery system sees a log with &lt;</a:t>
            </a:r>
            <a:r>
              <a:rPr lang="en-IN" dirty="0" err="1"/>
              <a:t>Tn</a:t>
            </a:r>
            <a:r>
              <a:rPr lang="en-IN" dirty="0"/>
              <a:t>, Start&gt; but no commit or abort log found. In the undo-list, all the transactions are undone, and their logs are removed.</a:t>
            </a:r>
          </a:p>
          <a:p>
            <a:r>
              <a:rPr lang="en-IN" b="1" dirty="0"/>
              <a:t>For example:</a:t>
            </a:r>
            <a:r>
              <a:rPr lang="en-IN" dirty="0"/>
              <a:t> Transaction T4 will have &lt;</a:t>
            </a:r>
            <a:r>
              <a:rPr lang="en-IN" dirty="0" err="1"/>
              <a:t>Tn</a:t>
            </a:r>
            <a:r>
              <a:rPr lang="en-IN" dirty="0"/>
              <a:t>, Start&gt;. So T4 will be put into undo list since this transaction is not yet complete and failed amid.</a:t>
            </a:r>
          </a:p>
          <a:p>
            <a:endParaRPr lang="en-IN" dirty="0"/>
          </a:p>
        </p:txBody>
      </p:sp>
    </p:spTree>
    <p:extLst>
      <p:ext uri="{BB962C8B-B14F-4D97-AF65-F5344CB8AC3E}">
        <p14:creationId xmlns:p14="http://schemas.microsoft.com/office/powerpoint/2010/main" val="42771306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Deadlock in DBMS</a:t>
            </a:r>
          </a:p>
          <a:p>
            <a:r>
              <a:rPr lang="en-IN" dirty="0"/>
              <a:t>A deadlock is a condition where two or more transactions are waiting indefinitely for one another to give up locks. Deadlock is said to be one of the most feared complications in DBMS as no task ever gets finished and is in waiting state forever.</a:t>
            </a:r>
          </a:p>
          <a:p>
            <a:endParaRPr lang="en-IN" dirty="0"/>
          </a:p>
        </p:txBody>
      </p:sp>
    </p:spTree>
    <p:extLst>
      <p:ext uri="{BB962C8B-B14F-4D97-AF65-F5344CB8AC3E}">
        <p14:creationId xmlns:p14="http://schemas.microsoft.com/office/powerpoint/2010/main" val="16667210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Deadlock in DBMS</a:t>
            </a:r>
          </a:p>
          <a:p>
            <a:r>
              <a:rPr lang="en-IN" dirty="0"/>
              <a:t>A deadlock is a condition where two or more transactions are waiting indefinitely for one another to give up locks. Deadlock is said to be one of the most feared complications in DBMS as no task ever gets finished and is in waiting state forever.</a:t>
            </a:r>
          </a:p>
          <a:p>
            <a:r>
              <a:rPr lang="en-IN" b="1" dirty="0"/>
              <a:t>For example:</a:t>
            </a:r>
            <a:r>
              <a:rPr lang="en-IN" dirty="0"/>
              <a:t> In the student table, transaction T1 holds a lock on some rows and needs to update some rows in the grade table. Simultaneously, transaction T2 holds locks on some rows in the grade table and needs to update the rows in the Student table held by Transaction T1.</a:t>
            </a:r>
          </a:p>
          <a:p>
            <a:r>
              <a:rPr lang="en-IN" dirty="0"/>
              <a:t>Now, the main problem arises. Now Transaction T1 is waiting for T2 to release its lock and similarly, transaction T2 is waiting for T1 to release its lock. All activities come to a halt state and remain at a standstill. It will remain in a standstill until the DBMS detects the deadlock and aborts one of the transactions.</a:t>
            </a:r>
          </a:p>
          <a:p>
            <a:endParaRPr lang="en-IN" dirty="0"/>
          </a:p>
        </p:txBody>
      </p:sp>
    </p:spTree>
    <p:extLst>
      <p:ext uri="{BB962C8B-B14F-4D97-AF65-F5344CB8AC3E}">
        <p14:creationId xmlns:p14="http://schemas.microsoft.com/office/powerpoint/2010/main" val="2399962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2" name="Picture 4" descr="Deadlock in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0" y="2209800"/>
            <a:ext cx="43815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5316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Deadlock Avoidance</a:t>
            </a:r>
          </a:p>
          <a:p>
            <a:r>
              <a:rPr lang="en-IN" dirty="0"/>
              <a:t>When a database is stuck in a deadlock state, then it is better to avoid the database rather than aborting or restating the database. This is a waste of time and resource.</a:t>
            </a:r>
          </a:p>
          <a:p>
            <a:r>
              <a:rPr lang="en-IN" dirty="0"/>
              <a:t>Deadlock avoidance mechanism is used to detect any deadlock situation in advance. A method like "wait for graph" is used for detecting the deadlock situation but this method is suitable only for the smaller database. For the larger database, deadlock prevention method can be used.</a:t>
            </a:r>
          </a:p>
          <a:p>
            <a:r>
              <a:rPr lang="en-IN" dirty="0"/>
              <a:t>Deadlock Detection</a:t>
            </a:r>
          </a:p>
          <a:p>
            <a:r>
              <a:rPr lang="en-IN" dirty="0"/>
              <a:t>In a database, when a transaction waits indefinitely to obtain a lock, then the DBMS should detect whether the transaction is involved in a deadlock or not. The lock manager maintains a Wait for the graph to detect the deadlock cycle in the database.</a:t>
            </a:r>
          </a:p>
          <a:p>
            <a:endParaRPr lang="en-IN" dirty="0"/>
          </a:p>
        </p:txBody>
      </p:sp>
    </p:spTree>
    <p:extLst>
      <p:ext uri="{BB962C8B-B14F-4D97-AF65-F5344CB8AC3E}">
        <p14:creationId xmlns:p14="http://schemas.microsoft.com/office/powerpoint/2010/main" val="14103079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Deadlock Avoidance</a:t>
            </a:r>
          </a:p>
          <a:p>
            <a:r>
              <a:rPr lang="en-IN" dirty="0"/>
              <a:t>When a database is stuck in a deadlock state, then it is better to avoid the database rather than aborting or restating the database. This is a waste of time and resource.</a:t>
            </a:r>
          </a:p>
          <a:p>
            <a:r>
              <a:rPr lang="en-IN" dirty="0"/>
              <a:t>Deadlock avoidance mechanism is used to detect any deadlock situation in advance. A method like "wait for graph" is used for detecting the deadlock situation but this method is suitable only for the smaller database. For the larger database, deadlock prevention method can be used.</a:t>
            </a:r>
          </a:p>
          <a:p>
            <a:r>
              <a:rPr lang="en-IN" dirty="0"/>
              <a:t>Deadlock Detection</a:t>
            </a:r>
          </a:p>
          <a:p>
            <a:r>
              <a:rPr lang="en-IN" dirty="0"/>
              <a:t>In a database, when a transaction waits indefinitely to obtain a lock, then the DBMS should detect whether the transaction is involved in a deadlock or not. The lock manager maintains a Wait for the graph to detect the deadlock cycle in the database.</a:t>
            </a:r>
          </a:p>
        </p:txBody>
      </p:sp>
    </p:spTree>
    <p:extLst>
      <p:ext uri="{BB962C8B-B14F-4D97-AF65-F5344CB8AC3E}">
        <p14:creationId xmlns:p14="http://schemas.microsoft.com/office/powerpoint/2010/main" val="10202489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Deadlock in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376237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382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Deadlock Prevention</a:t>
            </a:r>
          </a:p>
          <a:p>
            <a:r>
              <a:rPr lang="en-IN" dirty="0"/>
              <a:t>Deadlock prevention method is suitable for a large database. If the resources are allocated in such a way that deadlock never occurs, then the deadlock can be prevented.</a:t>
            </a:r>
          </a:p>
          <a:p>
            <a:r>
              <a:rPr lang="en-IN" dirty="0"/>
              <a:t>The Database management system </a:t>
            </a:r>
            <a:r>
              <a:rPr lang="en-IN" dirty="0" err="1"/>
              <a:t>analyzes</a:t>
            </a:r>
            <a:r>
              <a:rPr lang="en-IN" dirty="0"/>
              <a:t> the operations of the transaction whether they can create a deadlock situation or not. If they do, then the DBMS never allowed that transaction to be executed.</a:t>
            </a:r>
          </a:p>
          <a:p>
            <a:r>
              <a:rPr lang="en-IN" dirty="0"/>
              <a:t>Wait-Die scheme</a:t>
            </a:r>
          </a:p>
          <a:p>
            <a:r>
              <a:rPr lang="en-IN" dirty="0"/>
              <a:t>In this scheme, if a transaction requests for a resource which is already held with a conflicting lock by another transaction then the DBMS simply checks the timestamp of both transactions. It allows the older transaction to wait until the resource is available for execution.</a:t>
            </a:r>
          </a:p>
          <a:p>
            <a:r>
              <a:rPr lang="en-IN" dirty="0"/>
              <a:t>Let's assume there are two transactions Ti and Tj and let TS(T) is a timestamp of any transaction T. If T2 holds a lock by some other transaction and T1 is requesting for resources held by T2 then the following actions are performed by DBMS</a:t>
            </a:r>
          </a:p>
          <a:p>
            <a:endParaRPr lang="en-IN" dirty="0"/>
          </a:p>
        </p:txBody>
      </p:sp>
    </p:spTree>
    <p:extLst>
      <p:ext uri="{BB962C8B-B14F-4D97-AF65-F5344CB8AC3E}">
        <p14:creationId xmlns:p14="http://schemas.microsoft.com/office/powerpoint/2010/main" val="23528772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Check if TS(Ti) &lt; TS(Tj) - If Ti is the older transaction and Tj has held some resource, then Ti is allowed to wait until the data-item is available for execution. That means if the older transaction is waiting for a resource which is locked by the younger transaction, then the older transaction is allowed to wait for resource until it is available.</a:t>
            </a:r>
          </a:p>
          <a:p>
            <a:r>
              <a:rPr lang="en-IN" dirty="0"/>
              <a:t>Check if TS(T</a:t>
            </a:r>
            <a:r>
              <a:rPr lang="en-IN" baseline="-25000" dirty="0"/>
              <a:t>i</a:t>
            </a:r>
            <a:r>
              <a:rPr lang="en-IN" dirty="0"/>
              <a:t>) &lt; TS(Tj) - If Ti is older transaction and has held some resource and if Tj is waiting for it, then Tj is killed and restarted later with the random delay but with the same timestamp.</a:t>
            </a:r>
          </a:p>
          <a:p>
            <a:r>
              <a:rPr lang="en-IN" dirty="0"/>
              <a:t>Wound wait scheme</a:t>
            </a:r>
          </a:p>
          <a:p>
            <a:r>
              <a:rPr lang="en-IN" dirty="0"/>
              <a:t>In wound wait scheme, if the older transaction requests for a resource which is held by the younger transaction, then older transaction forces younger one to kill the transaction and release the resource. After the minute delay, the younger transaction is restarted but with the same timestamp.</a:t>
            </a:r>
          </a:p>
          <a:p>
            <a:r>
              <a:rPr lang="en-IN" dirty="0"/>
              <a:t>If the older transaction has held a resource which is requested by the Younger transaction, then the younger transaction is asked to wait until older releases it.</a:t>
            </a:r>
          </a:p>
          <a:p>
            <a:endParaRPr lang="en-IN" dirty="0"/>
          </a:p>
        </p:txBody>
      </p:sp>
      <p:sp>
        <p:nvSpPr>
          <p:cNvPr id="4" name="AutoShape 2" descr="DBMS Lock-Based Protoc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57400"/>
            <a:ext cx="43719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5281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Lock-Based Protocol</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In </a:t>
            </a:r>
            <a:r>
              <a:rPr lang="en-IN" dirty="0"/>
              <a:t>this type of protocol, any transaction cannot read or write data until it acquires an appropriate lock on it. There are two types of lock:</a:t>
            </a:r>
          </a:p>
          <a:p>
            <a:r>
              <a:rPr lang="en-IN" b="1" dirty="0"/>
              <a:t>1. Shared lock:</a:t>
            </a:r>
            <a:endParaRPr lang="en-IN" dirty="0"/>
          </a:p>
          <a:p>
            <a:r>
              <a:rPr lang="en-IN" dirty="0"/>
              <a:t>It is also known as a Read-only lock. In a shared lock, the data item can only read by the transaction.</a:t>
            </a:r>
          </a:p>
          <a:p>
            <a:r>
              <a:rPr lang="en-IN" dirty="0"/>
              <a:t>It can be shared between the transactions because when the transaction holds a lock, then it can't update the data on the data item.</a:t>
            </a:r>
          </a:p>
          <a:p>
            <a:r>
              <a:rPr lang="en-IN" b="1" dirty="0"/>
              <a:t>2. Exclusive lock:</a:t>
            </a:r>
            <a:endParaRPr lang="en-IN" dirty="0"/>
          </a:p>
          <a:p>
            <a:r>
              <a:rPr lang="en-IN" dirty="0"/>
              <a:t>In the exclusive lock, the data item can be both reads as well as written by the transaction.</a:t>
            </a:r>
          </a:p>
          <a:p>
            <a:r>
              <a:rPr lang="en-IN" dirty="0"/>
              <a:t>This lock is exclusive, and in this lock, multiple transactions do not modify the same data simultaneously.</a:t>
            </a:r>
          </a:p>
          <a:p>
            <a:endParaRPr lang="en-IN" dirty="0"/>
          </a:p>
        </p:txBody>
      </p:sp>
    </p:spTree>
    <p:extLst>
      <p:ext uri="{BB962C8B-B14F-4D97-AF65-F5344CB8AC3E}">
        <p14:creationId xmlns:p14="http://schemas.microsoft.com/office/powerpoint/2010/main" val="1074988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8846</Words>
  <Application>Microsoft Office PowerPoint</Application>
  <PresentationFormat>On-screen Show (4:3)</PresentationFormat>
  <Paragraphs>703</Paragraphs>
  <Slides>116</Slides>
  <Notes>33</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Office Theme</vt:lpstr>
      <vt:lpstr>Transaction processing  &amp; Concurrency control</vt:lpstr>
      <vt:lpstr>Concept of transaction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Concurrency Control Is Needed?</vt:lpstr>
      <vt:lpstr>PowerPoint Presentation</vt:lpstr>
      <vt:lpstr>1. The Lost Update Problem</vt:lpstr>
      <vt:lpstr>2. The Temporary Update (or Dirty Read) Problem</vt:lpstr>
      <vt:lpstr>3. The Incorrect Summary Problem</vt:lpstr>
      <vt:lpstr>4. The Unrepeatable Read Problem</vt:lpstr>
      <vt:lpstr>Why Recovery Is Needed?</vt:lpstr>
      <vt:lpstr>Types of Failures.</vt:lpstr>
      <vt:lpstr>PowerPoint Presentation</vt:lpstr>
      <vt:lpstr>1 Transaction States and Additional Operations</vt:lpstr>
      <vt:lpstr>PowerPoint Presentation</vt:lpstr>
      <vt:lpstr>PowerPoint Presentation</vt:lpstr>
      <vt:lpstr>PowerPoint Presentation</vt:lpstr>
      <vt:lpstr>PowerPoint Presentation</vt:lpstr>
      <vt:lpstr>Transaction Means  </vt:lpstr>
      <vt:lpstr>X account</vt:lpstr>
      <vt:lpstr>Y’s Account</vt:lpstr>
      <vt:lpstr>Operations of Transaction: </vt:lpstr>
      <vt:lpstr>23/03/21 two lect </vt:lpstr>
      <vt:lpstr>PowerPoint Presentation</vt:lpstr>
      <vt:lpstr>PowerPoint Presentation</vt:lpstr>
      <vt:lpstr>ACID Properties A  transaction  is a unit of program execution that accesses and possibly updates various data items.  To preserve the integrity of data the database system must ensure: </vt:lpstr>
      <vt:lpstr>Transaction Concept</vt:lpstr>
      <vt:lpstr>requirements</vt:lpstr>
      <vt:lpstr>PowerPoint Presentation</vt:lpstr>
      <vt:lpstr>Transaction State</vt:lpstr>
      <vt:lpstr>Transaction State (Cont.)</vt:lpstr>
      <vt:lpstr>Concurrent Executions</vt:lpstr>
      <vt:lpstr>Schedule 1</vt:lpstr>
      <vt:lpstr>Schedule 2</vt:lpstr>
      <vt:lpstr>Schedule 3</vt:lpstr>
      <vt:lpstr>Schedule 4</vt:lpstr>
      <vt:lpstr>Schedule</vt:lpstr>
      <vt:lpstr>Schedule</vt:lpstr>
      <vt:lpstr>2. Non-serial Schedule </vt:lpstr>
      <vt:lpstr>3. Serializable schedule </vt:lpstr>
      <vt:lpstr>PowerPoint Presentation</vt:lpstr>
      <vt:lpstr>PowerPoint Presentation</vt:lpstr>
      <vt:lpstr>What is serialization?</vt:lpstr>
      <vt:lpstr>25/03/21 due to network problem </vt:lpstr>
      <vt:lpstr>Testing of Serializability </vt:lpstr>
      <vt:lpstr>PowerPoint Presentation</vt:lpstr>
      <vt:lpstr>PowerPoint Presentation</vt:lpstr>
      <vt:lpstr> Precedence graph for schedule S1:  </vt:lpstr>
      <vt:lpstr>PowerPoint Presentation</vt:lpstr>
      <vt:lpstr>PowerPoint Presentation</vt:lpstr>
      <vt:lpstr>Conflict Serializable Schedule </vt:lpstr>
      <vt:lpstr>  Example: Swapping is possible only if S1 and S2 are logically equal.  </vt:lpstr>
      <vt:lpstr>PowerPoint Presentation</vt:lpstr>
      <vt:lpstr>conflict equivalent</vt:lpstr>
      <vt:lpstr>PowerPoint Presentation</vt:lpstr>
      <vt:lpstr>After swapping of non-conflict operations, the schedule S1 becomes:</vt:lpstr>
      <vt:lpstr>Serializability</vt:lpstr>
      <vt:lpstr>Simplified view of transactions</vt:lpstr>
      <vt:lpstr>Conflicting Instructions </vt:lpstr>
      <vt:lpstr>Conflict Serializability</vt:lpstr>
      <vt:lpstr>Conflict Serializability (Cont.)</vt:lpstr>
      <vt:lpstr>Conflict Serializability (Cont.)</vt:lpstr>
      <vt:lpstr>Precedence Graph</vt:lpstr>
      <vt:lpstr>Testing for Conflict Serializability</vt:lpstr>
      <vt:lpstr>Recoverable Schedules</vt:lpstr>
      <vt:lpstr>Cascading Rollbacks</vt:lpstr>
      <vt:lpstr>Cascadeless Schedules</vt:lpstr>
      <vt:lpstr>PowerPoint Presentation</vt:lpstr>
      <vt:lpstr>PowerPoint Presentation</vt:lpstr>
      <vt:lpstr>Concurrency Control</vt:lpstr>
      <vt:lpstr>Weak Levels of Consistency</vt:lpstr>
      <vt:lpstr>Levels of Consistency in SQL-92</vt:lpstr>
      <vt:lpstr>Transaction Definition in SQL</vt:lpstr>
      <vt:lpstr>Other Notions of Serializability</vt:lpstr>
      <vt:lpstr>View Serializability</vt:lpstr>
      <vt:lpstr>View Serializability (Cont.)</vt:lpstr>
      <vt:lpstr>Test for View Serializability</vt:lpstr>
      <vt:lpstr>More Complex Notions of Serializability</vt:lpstr>
      <vt:lpstr>PowerPoint Presentation</vt:lpstr>
      <vt:lpstr>PowerPoint Presentation</vt:lpstr>
      <vt:lpstr>PowerPoint Presentation</vt:lpstr>
      <vt:lpstr>PowerPoint Presentation</vt:lpstr>
      <vt:lpstr>PowerPoint Presentation</vt:lpstr>
      <vt:lpstr>Recovery using Checkpoint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Lock-Based Protocol </vt:lpstr>
      <vt:lpstr>PowerPoint Presentation</vt:lpstr>
      <vt:lpstr>PowerPoint Presentation</vt:lpstr>
      <vt:lpstr>PowerPoint Presentation</vt:lpstr>
      <vt:lpstr>PowerPoint Presentation</vt:lpstr>
      <vt:lpstr>PowerPoint Presentation</vt:lpstr>
      <vt:lpstr>PowerPoint Presentation</vt:lpstr>
      <vt:lpstr>It does not have cascading abort as 2PL does.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processing  &amp; Concurrency control</dc:title>
  <dc:creator>Ajinkya</dc:creator>
  <cp:lastModifiedBy>Microsoft</cp:lastModifiedBy>
  <cp:revision>85</cp:revision>
  <dcterms:created xsi:type="dcterms:W3CDTF">2006-08-16T00:00:00Z</dcterms:created>
  <dcterms:modified xsi:type="dcterms:W3CDTF">2021-03-30T07:41:58Z</dcterms:modified>
</cp:coreProperties>
</file>