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7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 id="284" r:id="rId28"/>
    <p:sldId id="278" r:id="rId29"/>
    <p:sldId id="285" r:id="rId30"/>
    <p:sldId id="286" r:id="rId31"/>
    <p:sldId id="287" r:id="rId32"/>
    <p:sldId id="288" r:id="rId33"/>
    <p:sldId id="289" r:id="rId34"/>
    <p:sldId id="290" r:id="rId35"/>
    <p:sldId id="291" r:id="rId36"/>
    <p:sldId id="293" r:id="rId37"/>
    <p:sldId id="297" r:id="rId38"/>
    <p:sldId id="295" r:id="rId39"/>
    <p:sldId id="301" r:id="rId40"/>
    <p:sldId id="298" r:id="rId41"/>
    <p:sldId id="299" r:id="rId42"/>
    <p:sldId id="300" r:id="rId43"/>
    <p:sldId id="296" r:id="rId44"/>
    <p:sldId id="308" r:id="rId45"/>
    <p:sldId id="292" r:id="rId46"/>
    <p:sldId id="302" r:id="rId47"/>
    <p:sldId id="303" r:id="rId48"/>
    <p:sldId id="304" r:id="rId49"/>
    <p:sldId id="305" r:id="rId50"/>
    <p:sldId id="306"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5E0308-E032-404A-9A46-014F35D33F4C}" type="datetimeFigureOut">
              <a:rPr lang="en-IN" smtClean="0"/>
              <a:t>22-04-2021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C46FDF-75AC-4958-8D4D-26D57D95C9B6}" type="slidenum">
              <a:rPr lang="en-IN" smtClean="0"/>
              <a:t>‹#›</a:t>
            </a:fld>
            <a:endParaRPr lang="en-IN"/>
          </a:p>
        </p:txBody>
      </p:sp>
    </p:spTree>
    <p:extLst>
      <p:ext uri="{BB962C8B-B14F-4D97-AF65-F5344CB8AC3E}">
        <p14:creationId xmlns:p14="http://schemas.microsoft.com/office/powerpoint/2010/main" val="2711166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rampant-books.com/menu_oracle.ht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Parsed = </a:t>
            </a:r>
            <a:r>
              <a:rPr lang="en-IN" dirty="0" err="1" smtClean="0"/>
              <a:t>visleshit</a:t>
            </a:r>
            <a:r>
              <a:rPr lang="en-IN" dirty="0" smtClean="0"/>
              <a:t> </a:t>
            </a:r>
            <a:endParaRPr lang="en-IN" dirty="0"/>
          </a:p>
        </p:txBody>
      </p:sp>
      <p:sp>
        <p:nvSpPr>
          <p:cNvPr id="4" name="Slide Number Placeholder 3"/>
          <p:cNvSpPr>
            <a:spLocks noGrp="1"/>
          </p:cNvSpPr>
          <p:nvPr>
            <p:ph type="sldNum" sz="quarter" idx="10"/>
          </p:nvPr>
        </p:nvSpPr>
        <p:spPr/>
        <p:txBody>
          <a:bodyPr/>
          <a:lstStyle/>
          <a:p>
            <a:fld id="{E2C46FDF-75AC-4958-8D4D-26D57D95C9B6}" type="slidenum">
              <a:rPr lang="en-IN" smtClean="0"/>
              <a:t>3</a:t>
            </a:fld>
            <a:endParaRPr lang="en-IN"/>
          </a:p>
        </p:txBody>
      </p:sp>
    </p:spTree>
    <p:extLst>
      <p:ext uri="{BB962C8B-B14F-4D97-AF65-F5344CB8AC3E}">
        <p14:creationId xmlns:p14="http://schemas.microsoft.com/office/powerpoint/2010/main" val="3628259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https://plumbr.io/support/lock-contention-monitoring</a:t>
            </a:r>
            <a:endParaRPr lang="en-IN" dirty="0"/>
          </a:p>
        </p:txBody>
      </p:sp>
      <p:sp>
        <p:nvSpPr>
          <p:cNvPr id="4" name="Slide Number Placeholder 3"/>
          <p:cNvSpPr>
            <a:spLocks noGrp="1"/>
          </p:cNvSpPr>
          <p:nvPr>
            <p:ph type="sldNum" sz="quarter" idx="10"/>
          </p:nvPr>
        </p:nvSpPr>
        <p:spPr/>
        <p:txBody>
          <a:bodyPr/>
          <a:lstStyle/>
          <a:p>
            <a:fld id="{E2C46FDF-75AC-4958-8D4D-26D57D95C9B6}" type="slidenum">
              <a:rPr lang="en-IN" smtClean="0"/>
              <a:t>51</a:t>
            </a:fld>
            <a:endParaRPr lang="en-IN"/>
          </a:p>
        </p:txBody>
      </p:sp>
    </p:spTree>
    <p:extLst>
      <p:ext uri="{BB962C8B-B14F-4D97-AF65-F5344CB8AC3E}">
        <p14:creationId xmlns:p14="http://schemas.microsoft.com/office/powerpoint/2010/main" val="216829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https://docs.oracle.com/cd/A87860_01/doc/server.817/a76992/ch20_io.htm</a:t>
            </a:r>
            <a:endParaRPr lang="en-IN" dirty="0"/>
          </a:p>
        </p:txBody>
      </p:sp>
      <p:sp>
        <p:nvSpPr>
          <p:cNvPr id="4" name="Slide Number Placeholder 3"/>
          <p:cNvSpPr>
            <a:spLocks noGrp="1"/>
          </p:cNvSpPr>
          <p:nvPr>
            <p:ph type="sldNum" sz="quarter" idx="10"/>
          </p:nvPr>
        </p:nvSpPr>
        <p:spPr/>
        <p:txBody>
          <a:bodyPr/>
          <a:lstStyle/>
          <a:p>
            <a:fld id="{E2C46FDF-75AC-4958-8D4D-26D57D95C9B6}" type="slidenum">
              <a:rPr lang="en-IN" smtClean="0"/>
              <a:t>30</a:t>
            </a:fld>
            <a:endParaRPr lang="en-IN"/>
          </a:p>
        </p:txBody>
      </p:sp>
    </p:spTree>
    <p:extLst>
      <p:ext uri="{BB962C8B-B14F-4D97-AF65-F5344CB8AC3E}">
        <p14:creationId xmlns:p14="http://schemas.microsoft.com/office/powerpoint/2010/main" val="346760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https://www.relationaldbdesign.com/advanced-oracle-tuning/module2/intro-oracle-blocks.php</a:t>
            </a:r>
            <a:endParaRPr lang="en-IN" dirty="0"/>
          </a:p>
        </p:txBody>
      </p:sp>
      <p:sp>
        <p:nvSpPr>
          <p:cNvPr id="4" name="Slide Number Placeholder 3"/>
          <p:cNvSpPr>
            <a:spLocks noGrp="1"/>
          </p:cNvSpPr>
          <p:nvPr>
            <p:ph type="sldNum" sz="quarter" idx="10"/>
          </p:nvPr>
        </p:nvSpPr>
        <p:spPr/>
        <p:txBody>
          <a:bodyPr/>
          <a:lstStyle/>
          <a:p>
            <a:fld id="{E2C46FDF-75AC-4958-8D4D-26D57D95C9B6}" type="slidenum">
              <a:rPr lang="en-IN" smtClean="0"/>
              <a:t>36</a:t>
            </a:fld>
            <a:endParaRPr lang="en-IN"/>
          </a:p>
        </p:txBody>
      </p:sp>
    </p:spTree>
    <p:extLst>
      <p:ext uri="{BB962C8B-B14F-4D97-AF65-F5344CB8AC3E}">
        <p14:creationId xmlns:p14="http://schemas.microsoft.com/office/powerpoint/2010/main" val="987953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https://www.relationaldbdesign.com/advanced-oracle-tuning/module2/intro-oracle-blocks.php</a:t>
            </a:r>
            <a:endParaRPr lang="en-IN" dirty="0"/>
          </a:p>
        </p:txBody>
      </p:sp>
      <p:sp>
        <p:nvSpPr>
          <p:cNvPr id="4" name="Slide Number Placeholder 3"/>
          <p:cNvSpPr>
            <a:spLocks noGrp="1"/>
          </p:cNvSpPr>
          <p:nvPr>
            <p:ph type="sldNum" sz="quarter" idx="10"/>
          </p:nvPr>
        </p:nvSpPr>
        <p:spPr/>
        <p:txBody>
          <a:bodyPr/>
          <a:lstStyle/>
          <a:p>
            <a:fld id="{E2C46FDF-75AC-4958-8D4D-26D57D95C9B6}" type="slidenum">
              <a:rPr lang="en-IN" smtClean="0"/>
              <a:t>37</a:t>
            </a:fld>
            <a:endParaRPr lang="en-IN"/>
          </a:p>
        </p:txBody>
      </p:sp>
    </p:spTree>
    <p:extLst>
      <p:ext uri="{BB962C8B-B14F-4D97-AF65-F5344CB8AC3E}">
        <p14:creationId xmlns:p14="http://schemas.microsoft.com/office/powerpoint/2010/main" val="2751994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2C46FDF-75AC-4958-8D4D-26D57D95C9B6}" type="slidenum">
              <a:rPr lang="en-IN" smtClean="0"/>
              <a:t>41</a:t>
            </a:fld>
            <a:endParaRPr lang="en-IN"/>
          </a:p>
        </p:txBody>
      </p:sp>
    </p:spTree>
    <p:extLst>
      <p:ext uri="{BB962C8B-B14F-4D97-AF65-F5344CB8AC3E}">
        <p14:creationId xmlns:p14="http://schemas.microsoft.com/office/powerpoint/2010/main" val="4091839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You can buy it direct from the publisher for 30%-off and get instant access to the code depot of Oracle tuning scripts. </a:t>
            </a:r>
            <a:r>
              <a:rPr lang="en-IN" dirty="0" smtClean="0">
                <a:hlinkClick r:id="rId3"/>
              </a:rPr>
              <a:t> Click here</a:t>
            </a:r>
            <a:r>
              <a:rPr lang="en-IN" dirty="0" smtClean="0"/>
              <a:t> for more books by Donald K. Burleson.</a:t>
            </a:r>
          </a:p>
          <a:p>
            <a:endParaRPr lang="en-IN" dirty="0" smtClean="0"/>
          </a:p>
          <a:p>
            <a:endParaRPr lang="en-IN" dirty="0" smtClean="0"/>
          </a:p>
          <a:p>
            <a:r>
              <a:rPr lang="en-IN" dirty="0" smtClean="0"/>
              <a:t>You can buy it direct from the publisher for 30%-off and get instant access to the code depot of Oracle tuning scripts. </a:t>
            </a:r>
            <a:r>
              <a:rPr lang="en-IN" dirty="0" smtClean="0">
                <a:hlinkClick r:id="rId3"/>
              </a:rPr>
              <a:t> Click here</a:t>
            </a:r>
            <a:r>
              <a:rPr lang="en-IN" dirty="0" smtClean="0"/>
              <a:t> for more books by Donald K. Burleson.</a:t>
            </a:r>
          </a:p>
          <a:p>
            <a:endParaRPr lang="en-IN" dirty="0" smtClean="0"/>
          </a:p>
          <a:p>
            <a:r>
              <a:rPr lang="en-IN" dirty="0" smtClean="0"/>
              <a:t>You can buy it direct from the publisher for 30%-off and get instant access to the code depot of Oracle tuning scripts. </a:t>
            </a:r>
            <a:r>
              <a:rPr lang="en-IN" dirty="0" smtClean="0">
                <a:hlinkClick r:id="rId3"/>
              </a:rPr>
              <a:t> Click here</a:t>
            </a:r>
            <a:r>
              <a:rPr lang="en-IN" dirty="0" smtClean="0"/>
              <a:t> for more books by Donald K. Burleson.</a:t>
            </a:r>
          </a:p>
          <a:p>
            <a:endParaRPr lang="en-IN" dirty="0" smtClean="0"/>
          </a:p>
          <a:p>
            <a:endParaRPr lang="en-IN" dirty="0" smtClean="0"/>
          </a:p>
          <a:p>
            <a:endParaRPr lang="en-IN" dirty="0" smtClean="0"/>
          </a:p>
          <a:p>
            <a:endParaRPr lang="en-IN" dirty="0"/>
          </a:p>
        </p:txBody>
      </p:sp>
      <p:sp>
        <p:nvSpPr>
          <p:cNvPr id="4" name="Slide Number Placeholder 3"/>
          <p:cNvSpPr>
            <a:spLocks noGrp="1"/>
          </p:cNvSpPr>
          <p:nvPr>
            <p:ph type="sldNum" sz="quarter" idx="10"/>
          </p:nvPr>
        </p:nvSpPr>
        <p:spPr/>
        <p:txBody>
          <a:bodyPr/>
          <a:lstStyle/>
          <a:p>
            <a:fld id="{E2C46FDF-75AC-4958-8D4D-26D57D95C9B6}" type="slidenum">
              <a:rPr lang="en-IN" smtClean="0"/>
              <a:t>42</a:t>
            </a:fld>
            <a:endParaRPr lang="en-IN"/>
          </a:p>
        </p:txBody>
      </p:sp>
    </p:spTree>
    <p:extLst>
      <p:ext uri="{BB962C8B-B14F-4D97-AF65-F5344CB8AC3E}">
        <p14:creationId xmlns:p14="http://schemas.microsoft.com/office/powerpoint/2010/main" val="709783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smtClean="0"/>
              <a:t>https://subscription.packtpub.com/book/big_data_and_business_intelligence/9781849682602/5</a:t>
            </a:r>
            <a:endParaRPr lang="en-IN" dirty="0"/>
          </a:p>
        </p:txBody>
      </p:sp>
      <p:sp>
        <p:nvSpPr>
          <p:cNvPr id="4" name="Slide Number Placeholder 3"/>
          <p:cNvSpPr>
            <a:spLocks noGrp="1"/>
          </p:cNvSpPr>
          <p:nvPr>
            <p:ph type="sldNum" sz="quarter" idx="10"/>
          </p:nvPr>
        </p:nvSpPr>
        <p:spPr/>
        <p:txBody>
          <a:bodyPr/>
          <a:lstStyle/>
          <a:p>
            <a:fld id="{E2C46FDF-75AC-4958-8D4D-26D57D95C9B6}" type="slidenum">
              <a:rPr lang="en-IN" smtClean="0"/>
              <a:t>43</a:t>
            </a:fld>
            <a:endParaRPr lang="en-IN"/>
          </a:p>
        </p:txBody>
      </p:sp>
    </p:spTree>
    <p:extLst>
      <p:ext uri="{BB962C8B-B14F-4D97-AF65-F5344CB8AC3E}">
        <p14:creationId xmlns:p14="http://schemas.microsoft.com/office/powerpoint/2010/main" val="3459708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http://www.dba-oracle.com/t_oracle_net_rollback_segment.htm</a:t>
            </a:r>
            <a:endParaRPr lang="en-IN" dirty="0"/>
          </a:p>
        </p:txBody>
      </p:sp>
      <p:sp>
        <p:nvSpPr>
          <p:cNvPr id="4" name="Slide Number Placeholder 3"/>
          <p:cNvSpPr>
            <a:spLocks noGrp="1"/>
          </p:cNvSpPr>
          <p:nvPr>
            <p:ph type="sldNum" sz="quarter" idx="10"/>
          </p:nvPr>
        </p:nvSpPr>
        <p:spPr/>
        <p:txBody>
          <a:bodyPr/>
          <a:lstStyle/>
          <a:p>
            <a:fld id="{E2C46FDF-75AC-4958-8D4D-26D57D95C9B6}" type="slidenum">
              <a:rPr lang="en-IN" smtClean="0"/>
              <a:t>45</a:t>
            </a:fld>
            <a:endParaRPr lang="en-IN"/>
          </a:p>
        </p:txBody>
      </p:sp>
    </p:spTree>
    <p:extLst>
      <p:ext uri="{BB962C8B-B14F-4D97-AF65-F5344CB8AC3E}">
        <p14:creationId xmlns:p14="http://schemas.microsoft.com/office/powerpoint/2010/main" val="3494513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http://www.remote-dba.net/t_oracle_net_lock_contention.htm     contention=</a:t>
            </a:r>
            <a:r>
              <a:rPr lang="en-IN" baseline="0" dirty="0" smtClean="0"/>
              <a:t> </a:t>
            </a:r>
            <a:r>
              <a:rPr lang="en-IN" baseline="0" dirty="0" err="1" smtClean="0"/>
              <a:t>bhandan</a:t>
            </a:r>
            <a:r>
              <a:rPr lang="en-IN" baseline="0" dirty="0" smtClean="0"/>
              <a:t>/ </a:t>
            </a:r>
            <a:r>
              <a:rPr lang="en-IN" baseline="0" dirty="0" err="1" smtClean="0"/>
              <a:t>waad</a:t>
            </a:r>
            <a:r>
              <a:rPr lang="en-IN" baseline="0" dirty="0" smtClean="0"/>
              <a:t> / </a:t>
            </a:r>
            <a:r>
              <a:rPr lang="en-IN" baseline="0" dirty="0" err="1" smtClean="0"/>
              <a:t>confflict</a:t>
            </a:r>
            <a:r>
              <a:rPr lang="en-IN" baseline="0" dirty="0" smtClean="0"/>
              <a:t> </a:t>
            </a:r>
            <a:endParaRPr lang="en-IN" dirty="0" smtClean="0"/>
          </a:p>
          <a:p>
            <a:endParaRPr lang="en-IN" dirty="0"/>
          </a:p>
        </p:txBody>
      </p:sp>
      <p:sp>
        <p:nvSpPr>
          <p:cNvPr id="4" name="Slide Number Placeholder 3"/>
          <p:cNvSpPr>
            <a:spLocks noGrp="1"/>
          </p:cNvSpPr>
          <p:nvPr>
            <p:ph type="sldNum" sz="quarter" idx="10"/>
          </p:nvPr>
        </p:nvSpPr>
        <p:spPr/>
        <p:txBody>
          <a:bodyPr/>
          <a:lstStyle/>
          <a:p>
            <a:fld id="{E2C46FDF-75AC-4958-8D4D-26D57D95C9B6}" type="slidenum">
              <a:rPr lang="en-IN" smtClean="0"/>
              <a:t>48</a:t>
            </a:fld>
            <a:endParaRPr lang="en-IN"/>
          </a:p>
        </p:txBody>
      </p:sp>
    </p:spTree>
    <p:extLst>
      <p:ext uri="{BB962C8B-B14F-4D97-AF65-F5344CB8AC3E}">
        <p14:creationId xmlns:p14="http://schemas.microsoft.com/office/powerpoint/2010/main" val="411643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database/121/TGDBA/tune_shared_pool.htm#GUID-CCB48FA6-C4FE-4853-9CE6-0826433ED341" TargetMode="External"/><Relationship Id="rId2" Type="http://schemas.openxmlformats.org/officeDocument/2006/relationships/hyperlink" Target="https://docs.oracle.com/database/121/TGDBA/tune_shared_pool.htm#GUID-F3588C24-9678-4B7D-AF51-AF8D8277089A" TargetMode="External"/><Relationship Id="rId1" Type="http://schemas.openxmlformats.org/officeDocument/2006/relationships/slideLayout" Target="../slideLayouts/slideLayout2.xml"/><Relationship Id="rId6" Type="http://schemas.openxmlformats.org/officeDocument/2006/relationships/hyperlink" Target="https://docs.oracle.com/database/121/TGDBA/tune_shared_pool.htm#GUID-F79E99F4-B75A-4066-8CA8-BA37BDC1A119" TargetMode="External"/><Relationship Id="rId5" Type="http://schemas.openxmlformats.org/officeDocument/2006/relationships/hyperlink" Target="https://docs.oracle.com/database/121/TGDBA/tune_shared_pool.htm#GUID-E83799DC-CA41-4E44-B463-1D4E4A470591" TargetMode="External"/><Relationship Id="rId4" Type="http://schemas.openxmlformats.org/officeDocument/2006/relationships/hyperlink" Target="https://docs.oracle.com/database/121/TGDBA/tune_shared_pool.htm#GUID-46E76F9C-71A7-4229-BCCE-A617E74CB2F6"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database/121/TGDBA/tune_shared_pool.htm#GUID-B1867602-00BF-43CD-9FAB-3C9829358CDD" TargetMode="External"/><Relationship Id="rId7" Type="http://schemas.openxmlformats.org/officeDocument/2006/relationships/hyperlink" Target="https://docs.oracle.com/database/121/TGDBA/tune_shared_pool.htm#GUID-7FD646B3-FCE3-4D3C-B988-C8D138FFD514" TargetMode="External"/><Relationship Id="rId2" Type="http://schemas.openxmlformats.org/officeDocument/2006/relationships/hyperlink" Target="https://docs.oracle.com/database/121/TGDBA/tune_shared_pool.htm#GUID-278E124D-F24B-4D55-A556-4DC098320654" TargetMode="External"/><Relationship Id="rId1" Type="http://schemas.openxmlformats.org/officeDocument/2006/relationships/slideLayout" Target="../slideLayouts/slideLayout2.xml"/><Relationship Id="rId6" Type="http://schemas.openxmlformats.org/officeDocument/2006/relationships/hyperlink" Target="https://docs.oracle.com/database/121/TGDBA/tune_shared_pool.htm#GUID-E0D415CA-C4A7-4588-ADF2-4E302CE25849" TargetMode="External"/><Relationship Id="rId5" Type="http://schemas.openxmlformats.org/officeDocument/2006/relationships/hyperlink" Target="https://docs.oracle.com/database/121/TGDBA/tune_shared_pool.htm#GUID-40A8C949-9B20-4217-A730-FE8A910B358F" TargetMode="External"/><Relationship Id="rId4" Type="http://schemas.openxmlformats.org/officeDocument/2006/relationships/hyperlink" Target="https://docs.oracle.com/database/121/TGDBA/tune_shared_pool.htm#GUID-C13EE398-F162-4A23-8393-393D711330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database/121/TGDBA/tune_shared_pool.htm#GUID-835D3E6D-1FF9-44ED-B22A-44C4101A4A9C" TargetMode="External"/><Relationship Id="rId2" Type="http://schemas.openxmlformats.org/officeDocument/2006/relationships/hyperlink" Target="https://docs.oracle.com/database/121/TGDBA/tune_shared_pool.htm#GUID-B3D48D5B-D19D-4E0F-84F0-1276FA113581" TargetMode="External"/><Relationship Id="rId1" Type="http://schemas.openxmlformats.org/officeDocument/2006/relationships/slideLayout" Target="../slideLayouts/slideLayout2.xml"/><Relationship Id="rId6" Type="http://schemas.openxmlformats.org/officeDocument/2006/relationships/hyperlink" Target="https://docs.oracle.com/database/121/TGDBA/tune_shared_pool.htm#GUID-813F1711-5A90-45BE-B113-C0CEF6DD3048" TargetMode="External"/><Relationship Id="rId5" Type="http://schemas.openxmlformats.org/officeDocument/2006/relationships/hyperlink" Target="https://docs.oracle.com/database/121/TGDBA/tune_shared_pool.htm#GUID-220BC80E-FD16-4259-A7C1-E1967C510CAE" TargetMode="External"/><Relationship Id="rId4" Type="http://schemas.openxmlformats.org/officeDocument/2006/relationships/hyperlink" Target="https://docs.oracle.com/database/121/TGDBA/tune_shared_pool.htm#GUID-BA84D70F-4325-4229-AEC9-06DF7059F1F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database/121/TGDBA/tune_shared_pool.htm#GUID-C7190867-D593-4C78-9B3B-500CFC756076" TargetMode="External"/><Relationship Id="rId2" Type="http://schemas.openxmlformats.org/officeDocument/2006/relationships/hyperlink" Target="https://docs.oracle.com/database/121/TGDBA/tune_shared_pool.htm#GUID-55833338-4B36-4742-8BBA-336DC130C481" TargetMode="External"/><Relationship Id="rId1" Type="http://schemas.openxmlformats.org/officeDocument/2006/relationships/slideLayout" Target="../slideLayouts/slideLayout2.xml"/><Relationship Id="rId4" Type="http://schemas.openxmlformats.org/officeDocument/2006/relationships/hyperlink" Target="https://docs.oracle.com/database/121/TGDBA/tune_shared_pool.htm#GUID-A1A06734-2F03-42A7-951C-BEC88691BFC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oracle.com/database/121/TGDBA/tune_buffer_cache.htm#GUID-1724C3C8-190E-4DBA-90FC-12B1B40158B1__CACBJEJ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database/121/TGDBA/tune_buffer_cache.htm#GUID-772D48A0-FE2B-4A05-8826-3ADA25F4D7C5" TargetMode="External"/><Relationship Id="rId2" Type="http://schemas.openxmlformats.org/officeDocument/2006/relationships/hyperlink" Target="https://docs.oracle.com/database/121/TGDBA/tune_buffer_cache.htm#GUID-EA91F2C3-A975-4AD9-B137-0C0C8025E64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oracle.com/database/121/TGDBA/tune_shared_pool.htm#GUID-E33B69A7-C052-4DBB-AD31-424ECC871C6B" TargetMode="External"/><Relationship Id="rId2" Type="http://schemas.openxmlformats.org/officeDocument/2006/relationships/hyperlink" Target="https://docs.oracle.com/database/121/TGDBA/tune_shared_pool.htm#GUID-1C8D7788-CBDA-4951-9F79-9C0550EE935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oracle.com/database/121/TGDBA/tune_buffer_cache.htm#GUID-772D48A0-FE2B-4A05-8826-3ADA25F4D7C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cs.oracle.com/cd/E11882_01/server.112/e10839/tuning.htm#i23890" TargetMode="External"/><Relationship Id="rId3" Type="http://schemas.openxmlformats.org/officeDocument/2006/relationships/hyperlink" Target="https://docs.oracle.com/cd/E11882_01/server.112/e10839/tuning.htm#BABFAABG" TargetMode="External"/><Relationship Id="rId7" Type="http://schemas.openxmlformats.org/officeDocument/2006/relationships/hyperlink" Target="https://docs.oracle.com/cd/E11882_01/server.112/e10839/tuning.htm#i85390" TargetMode="External"/><Relationship Id="rId2" Type="http://schemas.openxmlformats.org/officeDocument/2006/relationships/hyperlink" Target="https://docs.oracle.com/cd/E11882_01/server.112/e10839/tuning.htm#BABBGFEI" TargetMode="External"/><Relationship Id="rId1" Type="http://schemas.openxmlformats.org/officeDocument/2006/relationships/slideLayout" Target="../slideLayouts/slideLayout2.xml"/><Relationship Id="rId6" Type="http://schemas.openxmlformats.org/officeDocument/2006/relationships/hyperlink" Target="https://docs.oracle.com/cd/E11882_01/server.112/e10839/tuning.htm#i10932" TargetMode="External"/><Relationship Id="rId5" Type="http://schemas.openxmlformats.org/officeDocument/2006/relationships/hyperlink" Target="https://docs.oracle.com/cd/E11882_01/server.112/e10839/tuning.htm#BABEBEIC" TargetMode="External"/><Relationship Id="rId4" Type="http://schemas.openxmlformats.org/officeDocument/2006/relationships/hyperlink" Target="https://docs.oracle.com/cd/E11882_01/server.112/e10839/tuning.htm#i19293"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cs.oracle.com/cd/E11882_01/server.112/e10839/cnfg_prd.htm#CHDECBHC" TargetMode="External"/><Relationship Id="rId7" Type="http://schemas.openxmlformats.org/officeDocument/2006/relationships/hyperlink" Target="https://docs.oracle.com/cd/E11882_01/server.112/e10839/cnfg_prd.htm#i1036714" TargetMode="External"/><Relationship Id="rId2" Type="http://schemas.openxmlformats.org/officeDocument/2006/relationships/hyperlink" Target="https://docs.oracle.com/cd/E11882_01/server.112/e10839/cnfg_prd.htm#i1029252" TargetMode="External"/><Relationship Id="rId1" Type="http://schemas.openxmlformats.org/officeDocument/2006/relationships/slideLayout" Target="../slideLayouts/slideLayout2.xml"/><Relationship Id="rId6" Type="http://schemas.openxmlformats.org/officeDocument/2006/relationships/hyperlink" Target="https://docs.oracle.com/cd/E11882_01/server.112/e10839/cnfg_prd.htm#i1027045" TargetMode="External"/><Relationship Id="rId5" Type="http://schemas.openxmlformats.org/officeDocument/2006/relationships/hyperlink" Target="https://docs.oracle.com/cd/E11882_01/server.112/e10839/cnfg_prd.htm#i1027029" TargetMode="External"/><Relationship Id="rId4" Type="http://schemas.openxmlformats.org/officeDocument/2006/relationships/hyperlink" Target="https://docs.oracle.com/cd/E11882_01/server.112/e10839/cnfg_prd.htm#i102700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oracle.com/cd/E11882_01/server.112/e10839/tuning.htm#BABJEJEF" TargetMode="External"/><Relationship Id="rId2" Type="http://schemas.openxmlformats.org/officeDocument/2006/relationships/hyperlink" Target="https://docs.oracle.com/cd/E11882_01/server.112/e10839/tuning.htm#BABCBGDH"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oracle.com/cd/A87860_01/doc/server.817/a76992/ch20_io.htm#3002" TargetMode="External"/><Relationship Id="rId2" Type="http://schemas.openxmlformats.org/officeDocument/2006/relationships/hyperlink" Target="https://docs.oracle.com/cd/A87860_01/doc/server.817/a76992/ch20_io.htm#2688" TargetMode="External"/><Relationship Id="rId1" Type="http://schemas.openxmlformats.org/officeDocument/2006/relationships/slideLayout" Target="../slideLayouts/slideLayout2.xml"/><Relationship Id="rId4" Type="http://schemas.openxmlformats.org/officeDocument/2006/relationships/hyperlink" Target="https://docs.oracle.com/cd/A87860_01/doc/server.817/a76992/ch20_io.htm#1118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oracle.com/cd/A87860_01/doc/server.817/a76992/ch20_io.htm#2734" TargetMode="External"/><Relationship Id="rId2" Type="http://schemas.openxmlformats.org/officeDocument/2006/relationships/hyperlink" Target="https://docs.oracle.com/cd/A87860_01/doc/server.817/a76992/ch20_io.htm#21125" TargetMode="External"/><Relationship Id="rId1" Type="http://schemas.openxmlformats.org/officeDocument/2006/relationships/slideLayout" Target="../slideLayouts/slideLayout2.xml"/><Relationship Id="rId6" Type="http://schemas.openxmlformats.org/officeDocument/2006/relationships/hyperlink" Target="https://docs.oracle.com/cd/A87860_01/doc/server.817/a76992/ch20_io.htm#2934" TargetMode="External"/><Relationship Id="rId5" Type="http://schemas.openxmlformats.org/officeDocument/2006/relationships/hyperlink" Target="https://docs.oracle.com/cd/A87860_01/doc/server.817/a76992/ch20_io.htm#2902" TargetMode="External"/><Relationship Id="rId4" Type="http://schemas.openxmlformats.org/officeDocument/2006/relationships/hyperlink" Target="https://docs.oracle.com/cd/A87860_01/doc/server.817/a76992/ch20_io.htm#2799"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mzn.to/2OVFu7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plumbr.io/app/uploads/2015/08/example-thread-lock-alert.p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Tuning shared pool</a:t>
            </a:r>
            <a:endParaRPr lang="en-IN" dirty="0"/>
          </a:p>
        </p:txBody>
      </p:sp>
      <p:sp>
        <p:nvSpPr>
          <p:cNvPr id="5" name="Subtitle 4"/>
          <p:cNvSpPr>
            <a:spLocks noGrp="1"/>
          </p:cNvSpPr>
          <p:nvPr>
            <p:ph type="subTitle" idx="1"/>
          </p:nvPr>
        </p:nvSpPr>
        <p:spPr/>
        <p:txBody>
          <a:bodyPr/>
          <a:lstStyle/>
          <a:p>
            <a:r>
              <a:rPr lang="en-IN" dirty="0" smtClean="0"/>
              <a:t>Dr </a:t>
            </a:r>
            <a:r>
              <a:rPr lang="en-IN" dirty="0" err="1" smtClean="0"/>
              <a:t>Manjiree</a:t>
            </a:r>
            <a:r>
              <a:rPr lang="en-IN" dirty="0" smtClean="0"/>
              <a:t> Vyawahare</a:t>
            </a:r>
            <a:endParaRPr lang="en-IN" dirty="0"/>
          </a:p>
        </p:txBody>
      </p:sp>
    </p:spTree>
    <p:extLst>
      <p:ext uri="{BB962C8B-B14F-4D97-AF65-F5344CB8AC3E}">
        <p14:creationId xmlns:p14="http://schemas.microsoft.com/office/powerpoint/2010/main" val="338081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The ways in which you control cursor access depends on your application development tool. This section describes the methods used for Oracle Database tools:</a:t>
            </a:r>
          </a:p>
          <a:p>
            <a:r>
              <a:rPr lang="en-IN" dirty="0">
                <a:hlinkClick r:id="rId2"/>
              </a:rPr>
              <a:t>Controlling Cursor Access Using OCI</a:t>
            </a:r>
            <a:endParaRPr lang="en-IN" dirty="0"/>
          </a:p>
          <a:p>
            <a:r>
              <a:rPr lang="en-IN" dirty="0">
                <a:hlinkClick r:id="rId3"/>
              </a:rPr>
              <a:t>Controlling Cursor Access Using Oracle </a:t>
            </a:r>
            <a:r>
              <a:rPr lang="en-IN" dirty="0" err="1">
                <a:hlinkClick r:id="rId3"/>
              </a:rPr>
              <a:t>Precompilers</a:t>
            </a:r>
            <a:endParaRPr lang="en-IN" dirty="0"/>
          </a:p>
          <a:p>
            <a:r>
              <a:rPr lang="en-IN" dirty="0">
                <a:hlinkClick r:id="rId4"/>
              </a:rPr>
              <a:t>Controlling Cursor Access Using SQLJ</a:t>
            </a:r>
            <a:endParaRPr lang="en-IN" dirty="0"/>
          </a:p>
          <a:p>
            <a:r>
              <a:rPr lang="en-IN" dirty="0">
                <a:hlinkClick r:id="rId5"/>
              </a:rPr>
              <a:t>Controlling Cursor Access Using JDBC</a:t>
            </a:r>
            <a:endParaRPr lang="en-IN" dirty="0"/>
          </a:p>
          <a:p>
            <a:r>
              <a:rPr lang="en-IN" dirty="0">
                <a:hlinkClick r:id="rId6"/>
              </a:rPr>
              <a:t>Controlling Cursor Access Using Oracle Forms</a:t>
            </a:r>
            <a:endParaRPr lang="en-IN" dirty="0"/>
          </a:p>
          <a:p>
            <a:endParaRPr lang="en-IN" dirty="0"/>
          </a:p>
        </p:txBody>
      </p:sp>
    </p:spTree>
    <p:extLst>
      <p:ext uri="{BB962C8B-B14F-4D97-AF65-F5344CB8AC3E}">
        <p14:creationId xmlns:p14="http://schemas.microsoft.com/office/powerpoint/2010/main" val="428064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Configuring the Shared Pool</a:t>
            </a:r>
            <a:br>
              <a:rPr lang="en-IN" dirty="0"/>
            </a:br>
            <a:endParaRPr lang="en-IN" dirty="0"/>
          </a:p>
        </p:txBody>
      </p:sp>
      <p:sp>
        <p:nvSpPr>
          <p:cNvPr id="3" name="Content Placeholder 2"/>
          <p:cNvSpPr>
            <a:spLocks noGrp="1"/>
          </p:cNvSpPr>
          <p:nvPr>
            <p:ph idx="1"/>
          </p:nvPr>
        </p:nvSpPr>
        <p:spPr>
          <a:xfrm>
            <a:off x="457200" y="990600"/>
            <a:ext cx="8229600" cy="5135563"/>
          </a:xfrm>
        </p:spPr>
        <p:txBody>
          <a:bodyPr>
            <a:noAutofit/>
          </a:bodyPr>
          <a:lstStyle/>
          <a:p>
            <a:r>
              <a:rPr lang="en-IN" sz="1800" dirty="0" smtClean="0">
                <a:hlinkClick r:id="rId2"/>
              </a:rPr>
              <a:t>Sizing </a:t>
            </a:r>
            <a:r>
              <a:rPr lang="en-IN" sz="1800" dirty="0">
                <a:hlinkClick r:id="rId2"/>
              </a:rPr>
              <a:t>the Shared Pool</a:t>
            </a:r>
            <a:endParaRPr lang="en-IN" sz="1800" dirty="0"/>
          </a:p>
          <a:p>
            <a:r>
              <a:rPr lang="en-IN" sz="1800" dirty="0" err="1">
                <a:hlinkClick r:id="rId3"/>
              </a:rPr>
              <a:t>Deallocating</a:t>
            </a:r>
            <a:r>
              <a:rPr lang="en-IN" sz="1800" dirty="0">
                <a:hlinkClick r:id="rId3"/>
              </a:rPr>
              <a:t> Cursors</a:t>
            </a:r>
            <a:endParaRPr lang="en-IN" sz="1800" dirty="0"/>
          </a:p>
          <a:p>
            <a:r>
              <a:rPr lang="en-IN" sz="1800" dirty="0">
                <a:hlinkClick r:id="rId4"/>
              </a:rPr>
              <a:t>Caching Session Cursors</a:t>
            </a:r>
            <a:endParaRPr lang="en-IN" sz="1800" dirty="0"/>
          </a:p>
          <a:p>
            <a:r>
              <a:rPr lang="en-IN" sz="1800" dirty="0">
                <a:hlinkClick r:id="rId5"/>
              </a:rPr>
              <a:t>Sharing Cursors</a:t>
            </a:r>
            <a:endParaRPr lang="en-IN" sz="1800" dirty="0"/>
          </a:p>
          <a:p>
            <a:r>
              <a:rPr lang="en-IN" sz="1800" dirty="0">
                <a:hlinkClick r:id="rId6"/>
              </a:rPr>
              <a:t>Keeping Large Objects to Prevent Aging</a:t>
            </a:r>
            <a:endParaRPr lang="en-IN" sz="1800" dirty="0"/>
          </a:p>
          <a:p>
            <a:r>
              <a:rPr lang="en-IN" sz="1800" dirty="0">
                <a:hlinkClick r:id="rId7"/>
              </a:rPr>
              <a:t>Configuring the Reserved Pool</a:t>
            </a:r>
            <a:endParaRPr lang="en-IN" sz="1800" dirty="0"/>
          </a:p>
          <a:p>
            <a:r>
              <a:rPr lang="en-IN" sz="1800" dirty="0"/>
              <a:t>Sizing the Shared Pool</a:t>
            </a:r>
          </a:p>
          <a:p>
            <a:r>
              <a:rPr lang="en-IN" sz="1800" dirty="0"/>
              <a:t>When configuring a new database instance, it is difficult to know the correct size for the shared pool cache. Typically, a DBA makes a first estimate for the cache size, then runs a representative workload on the instance, and examines the relevant statistics to see whether the cache is under-configured or over-configured.</a:t>
            </a:r>
          </a:p>
          <a:p>
            <a:r>
              <a:rPr lang="en-IN" sz="1800" b="1" dirty="0"/>
              <a:t>For most OLTP applications, shared pool size is an important factor in application performance.</a:t>
            </a:r>
            <a:r>
              <a:rPr lang="en-IN" sz="1800" dirty="0"/>
              <a:t> Shared pool size is less important for applications that issue a very limited number of discrete SQL statements, such as decision support systems (DSS).</a:t>
            </a:r>
          </a:p>
          <a:p>
            <a:endParaRPr lang="en-IN" sz="1800" dirty="0"/>
          </a:p>
        </p:txBody>
      </p:sp>
    </p:spTree>
    <p:extLst>
      <p:ext uri="{BB962C8B-B14F-4D97-AF65-F5344CB8AC3E}">
        <p14:creationId xmlns:p14="http://schemas.microsoft.com/office/powerpoint/2010/main" val="28314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r>
              <a:rPr lang="en-IN" dirty="0"/>
              <a:t>If the shared pool is too small, then extra resources are used to manage the limited amount of available space. </a:t>
            </a:r>
            <a:endParaRPr lang="en-IN" dirty="0" smtClean="0"/>
          </a:p>
          <a:p>
            <a:r>
              <a:rPr lang="en-IN" dirty="0" smtClean="0"/>
              <a:t>This </a:t>
            </a:r>
            <a:r>
              <a:rPr lang="en-IN" dirty="0"/>
              <a:t>consumes CPU and latching resources, and causes contention. Ideally, the shared pool should be just large enough to cache frequently-accessed objects. Having a significant amount of free memory in the shared pool is a waste of memory. When examining the statistics after the database has been running, ensure that none of these mistakes are present in the workload.</a:t>
            </a:r>
          </a:p>
          <a:p>
            <a:r>
              <a:rPr lang="en-IN" dirty="0" smtClean="0">
                <a:hlinkClick r:id="rId2"/>
              </a:rPr>
              <a:t>Using </a:t>
            </a:r>
            <a:r>
              <a:rPr lang="en-IN" dirty="0">
                <a:hlinkClick r:id="rId2"/>
              </a:rPr>
              <a:t>Library Cache Statistics</a:t>
            </a:r>
            <a:endParaRPr lang="en-IN" dirty="0"/>
          </a:p>
          <a:p>
            <a:r>
              <a:rPr lang="en-IN" dirty="0">
                <a:hlinkClick r:id="rId3"/>
              </a:rPr>
              <a:t>Using Shared Pool Advisory Statistics</a:t>
            </a:r>
            <a:endParaRPr lang="en-IN" dirty="0"/>
          </a:p>
          <a:p>
            <a:r>
              <a:rPr lang="en-IN" dirty="0">
                <a:hlinkClick r:id="rId4"/>
              </a:rPr>
              <a:t>Using Dictionary Cache Statistics</a:t>
            </a:r>
            <a:endParaRPr lang="en-IN" dirty="0"/>
          </a:p>
          <a:p>
            <a:r>
              <a:rPr lang="en-IN" dirty="0">
                <a:hlinkClick r:id="rId5"/>
              </a:rPr>
              <a:t>Increasing Memory Allocated to the Shared Pool</a:t>
            </a:r>
            <a:endParaRPr lang="en-IN" dirty="0"/>
          </a:p>
          <a:p>
            <a:r>
              <a:rPr lang="en-IN" dirty="0">
                <a:hlinkClick r:id="rId6"/>
              </a:rPr>
              <a:t>Reducing Memory Allocated to the Shared Pool</a:t>
            </a:r>
            <a:endParaRPr lang="en-IN" dirty="0"/>
          </a:p>
          <a:p>
            <a:r>
              <a:rPr lang="en-IN" dirty="0"/>
              <a:t>Using Library Cache Statistics</a:t>
            </a:r>
          </a:p>
          <a:p>
            <a:r>
              <a:rPr lang="en-IN" dirty="0"/>
              <a:t>When sizing the shared pool, the goal is to cache SQL statements that are executed multiple times in the library cache without over-allocating memory. To accomplish this goal, examine the following library cache statistics:</a:t>
            </a:r>
          </a:p>
          <a:p>
            <a:r>
              <a:rPr lang="en-IN" dirty="0"/>
              <a:t>RELOADS</a:t>
            </a:r>
          </a:p>
          <a:p>
            <a:r>
              <a:rPr lang="en-IN" dirty="0"/>
              <a:t>The RELOADS column in the V$LIBRARYCACHE view shows the amount of reloading (or reparsing) of a previously-cached SQL statement that aged out of the cache. If the application reuses SQL effectively and runs on a system with an optimal shared pool size, this statistic should have a value near zero.</a:t>
            </a:r>
          </a:p>
          <a:p>
            <a:endParaRPr lang="en-IN" dirty="0"/>
          </a:p>
        </p:txBody>
      </p:sp>
    </p:spTree>
    <p:extLst>
      <p:ext uri="{BB962C8B-B14F-4D97-AF65-F5344CB8AC3E}">
        <p14:creationId xmlns:p14="http://schemas.microsoft.com/office/powerpoint/2010/main" val="237292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916"/>
            <a:ext cx="8229600" cy="6472084"/>
          </a:xfrm>
        </p:spPr>
        <p:txBody>
          <a:bodyPr>
            <a:normAutofit fontScale="55000" lnSpcReduction="20000"/>
          </a:bodyPr>
          <a:lstStyle/>
          <a:p>
            <a:r>
              <a:rPr lang="en-IN" dirty="0"/>
              <a:t>Using Shared Pool Advisory Statistics</a:t>
            </a:r>
          </a:p>
          <a:p>
            <a:r>
              <a:rPr lang="en-IN" dirty="0"/>
              <a:t>The amount of memory available for the library cache can drastically affect the parse rate of Oracle Database. To help you correctly size the library cache, Oracle Database provides the following shared pool advisory views:</a:t>
            </a:r>
          </a:p>
          <a:p>
            <a:r>
              <a:rPr lang="en-IN" dirty="0"/>
              <a:t>V$SHARED_POOL_ADVICE</a:t>
            </a:r>
          </a:p>
          <a:p>
            <a:r>
              <a:rPr lang="en-IN" dirty="0"/>
              <a:t>V$LIBRARY_CACHE_MEMORY</a:t>
            </a:r>
          </a:p>
          <a:p>
            <a:r>
              <a:rPr lang="en-IN" dirty="0"/>
              <a:t>V$JAVA_POOL_ADVICE</a:t>
            </a:r>
          </a:p>
          <a:p>
            <a:r>
              <a:rPr lang="en-IN" dirty="0"/>
              <a:t>V$JAVA_LIBRARY_CACHE_MEMORY</a:t>
            </a:r>
          </a:p>
          <a:p>
            <a:r>
              <a:rPr lang="en-IN" dirty="0"/>
              <a:t>These shared pool advisory views provide information about library cache memory, enabling you to predict how changing the size of the shared pool can affect aging out of objects in the shared pool. The shared pool advisory statistics in these views track the library cache's use of shared pool memory and predict how the library cache will behave in shared pools of different sizes. Using these views enable you to determine:</a:t>
            </a:r>
          </a:p>
          <a:p>
            <a:r>
              <a:rPr lang="en-IN" dirty="0"/>
              <a:t>How much memory the library cache is using</a:t>
            </a:r>
          </a:p>
          <a:p>
            <a:r>
              <a:rPr lang="en-IN" dirty="0"/>
              <a:t>How much memory is currently pinned</a:t>
            </a:r>
          </a:p>
          <a:p>
            <a:r>
              <a:rPr lang="en-IN" dirty="0"/>
              <a:t>How much memory is on the shared pool's Least Recently Used (LRU) list</a:t>
            </a:r>
          </a:p>
          <a:p>
            <a:r>
              <a:rPr lang="en-IN" dirty="0"/>
              <a:t>How much time might be lost or gained by changing the size of the shared pool</a:t>
            </a:r>
          </a:p>
          <a:p>
            <a:r>
              <a:rPr lang="en-IN" dirty="0"/>
              <a:t>These views display shared pool advisory statistics when the shared pool advisory is enabled. The statistics reset when the advisory is disabled.</a:t>
            </a:r>
          </a:p>
          <a:p>
            <a:r>
              <a:rPr lang="en-IN" dirty="0"/>
              <a:t>The following sections describe these views in more detail:</a:t>
            </a:r>
          </a:p>
          <a:p>
            <a:r>
              <a:rPr lang="en-IN" dirty="0">
                <a:hlinkClick r:id="rId2"/>
              </a:rPr>
              <a:t>About the V$SHARED_POOL_ADVICE View</a:t>
            </a:r>
            <a:endParaRPr lang="en-IN" dirty="0"/>
          </a:p>
          <a:p>
            <a:r>
              <a:rPr lang="en-IN" dirty="0">
                <a:hlinkClick r:id="rId3"/>
              </a:rPr>
              <a:t>About the V$LIBRARY_CACHE_MEMORY View</a:t>
            </a:r>
            <a:endParaRPr lang="en-IN" dirty="0"/>
          </a:p>
          <a:p>
            <a:r>
              <a:rPr lang="en-IN" u="sng" dirty="0">
                <a:hlinkClick r:id="rId4"/>
              </a:rPr>
              <a:t>About V$JAVA_POOL_ADVICE and V$JAVA_LIBRARY_CACHE_MEMORY</a:t>
            </a:r>
            <a:endParaRPr lang="en-IN" dirty="0"/>
          </a:p>
          <a:p>
            <a:endParaRPr lang="en-IN" dirty="0"/>
          </a:p>
        </p:txBody>
      </p:sp>
    </p:spTree>
    <p:extLst>
      <p:ext uri="{BB962C8B-B14F-4D97-AF65-F5344CB8AC3E}">
        <p14:creationId xmlns:p14="http://schemas.microsoft.com/office/powerpoint/2010/main" val="4730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To increase the size of the shared pool:</a:t>
            </a:r>
          </a:p>
          <a:p>
            <a:r>
              <a:rPr lang="en-IN" dirty="0"/>
              <a:t>Increase the value of the SHARED_POOL_SIZE initialization parameter until the conditions are met.</a:t>
            </a:r>
          </a:p>
          <a:p>
            <a:r>
              <a:rPr lang="en-IN" dirty="0"/>
              <a:t>The maximum value for this parameter depends on your operating system. This measure reduces implicit reparsing of SQL statements and PL/SQL blocks on execution.</a:t>
            </a:r>
          </a:p>
          <a:p>
            <a:endParaRPr lang="en-IN" dirty="0"/>
          </a:p>
        </p:txBody>
      </p:sp>
    </p:spTree>
    <p:extLst>
      <p:ext uri="{BB962C8B-B14F-4D97-AF65-F5344CB8AC3E}">
        <p14:creationId xmlns:p14="http://schemas.microsoft.com/office/powerpoint/2010/main" val="101006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r>
              <a:rPr lang="en-IN" dirty="0"/>
              <a:t>Reducing Memory Allocated to the Shared Pool</a:t>
            </a:r>
          </a:p>
          <a:p>
            <a:r>
              <a:rPr lang="en-IN" dirty="0"/>
              <a:t>If the value of the V$LIBRARYCACHE.RELOADS column is near zero, and there is a small amount of free memory in the shared pool, then the shared pool is adequately sized to store the most frequently-accessed data. If there are always significant amounts of free memory in the shared pool and you want to allocate this memory elsewhere, then consider reducing the shared pool size.</a:t>
            </a:r>
          </a:p>
          <a:p>
            <a:r>
              <a:rPr lang="en-IN" b="1" dirty="0"/>
              <a:t>To decrease the size of the shared pool</a:t>
            </a:r>
          </a:p>
          <a:p>
            <a:r>
              <a:rPr lang="en-IN" dirty="0"/>
              <a:t>Reduce the value of the SHARED_POOL_SIZE initialization parameter, while ensuring that good performance is maintained.</a:t>
            </a:r>
          </a:p>
          <a:p>
            <a:endParaRPr lang="en-IN" dirty="0"/>
          </a:p>
        </p:txBody>
      </p:sp>
    </p:spTree>
    <p:extLst>
      <p:ext uri="{BB962C8B-B14F-4D97-AF65-F5344CB8AC3E}">
        <p14:creationId xmlns:p14="http://schemas.microsoft.com/office/powerpoint/2010/main" val="173863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Configuring the Large Pool</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Unlike </a:t>
            </a:r>
            <a:r>
              <a:rPr lang="en-IN" dirty="0"/>
              <a:t>the shared pool, the large pool does not have an LRU list. Oracle Database does not attempt to age objects out of the large pool. Consider configuring a large pool if the database instance uses any of the following Oracle Database features:</a:t>
            </a:r>
          </a:p>
          <a:p>
            <a:r>
              <a:rPr lang="en-IN" b="1" dirty="0"/>
              <a:t>Shared server</a:t>
            </a:r>
          </a:p>
          <a:p>
            <a:r>
              <a:rPr lang="en-IN" dirty="0"/>
              <a:t>In a shared server architecture, the session memory for each client process is included in the shared pool.</a:t>
            </a:r>
          </a:p>
          <a:p>
            <a:r>
              <a:rPr lang="en-IN" b="1" dirty="0"/>
              <a:t>Parallel query</a:t>
            </a:r>
          </a:p>
          <a:p>
            <a:r>
              <a:rPr lang="en-IN" dirty="0"/>
              <a:t>Parallel query uses shared pool memory to cache parallel execution message buffers.</a:t>
            </a:r>
          </a:p>
          <a:p>
            <a:r>
              <a:rPr lang="en-IN" b="1" dirty="0"/>
              <a:t>Recovery Manager</a:t>
            </a:r>
          </a:p>
          <a:p>
            <a:r>
              <a:rPr lang="en-IN" dirty="0"/>
              <a:t>Recovery Manager (RMAN) uses the shared pool to cache I/O buffers during backup and restore operations. For I/O server processes, backup, and restore operations, Oracle Database allocates buffers that are a few hundred kilobytes in size</a:t>
            </a:r>
            <a:r>
              <a:rPr lang="en-IN" dirty="0" smtClean="0"/>
              <a:t>.</a:t>
            </a:r>
            <a:endParaRPr lang="en-IN" dirty="0"/>
          </a:p>
        </p:txBody>
      </p:sp>
    </p:spTree>
    <p:extLst>
      <p:ext uri="{BB962C8B-B14F-4D97-AF65-F5344CB8AC3E}">
        <p14:creationId xmlns:p14="http://schemas.microsoft.com/office/powerpoint/2010/main" val="19253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configuring the Redo Log Buffer</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Server </a:t>
            </a:r>
            <a:r>
              <a:rPr lang="en-IN" dirty="0"/>
              <a:t>processes making changes to data blocks in the buffer cache generate redo data into the log buffer. The log writer process (LGWR) begins writing to copy entries from the redo log buffer to the online redo log if any of the following conditions are true:</a:t>
            </a:r>
          </a:p>
          <a:p>
            <a:r>
              <a:rPr lang="en-IN" dirty="0"/>
              <a:t>The redo log buffer becomes at least one-third full</a:t>
            </a:r>
          </a:p>
          <a:p>
            <a:r>
              <a:rPr lang="en-IN" dirty="0"/>
              <a:t>LGWR is posted by a server process performing a COMMIT or ROLLBACK</a:t>
            </a:r>
          </a:p>
          <a:p>
            <a:r>
              <a:rPr lang="en-IN" dirty="0"/>
              <a:t>A database writer process (DBWR) posts LGWR to do so</a:t>
            </a:r>
          </a:p>
          <a:p>
            <a:r>
              <a:rPr lang="en-IN" dirty="0"/>
              <a:t>When LGWR writes redo entries from the redo log buffer to a redo log file or disk, user processes can copy new entries over the entries in memory that are written to disk, as illustrated in </a:t>
            </a:r>
            <a:r>
              <a:rPr lang="en-IN" dirty="0">
                <a:hlinkClick r:id="rId2"/>
              </a:rPr>
              <a:t>Figure 13-2</a:t>
            </a:r>
            <a:r>
              <a:rPr lang="en-IN" dirty="0"/>
              <a:t>.</a:t>
            </a:r>
          </a:p>
          <a:p>
            <a:endParaRPr lang="en-IN" dirty="0"/>
          </a:p>
        </p:txBody>
      </p:sp>
    </p:spTree>
    <p:extLst>
      <p:ext uri="{BB962C8B-B14F-4D97-AF65-F5344CB8AC3E}">
        <p14:creationId xmlns:p14="http://schemas.microsoft.com/office/powerpoint/2010/main" val="1903190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t>Figure 13-2 Redo Log Buffer</a:t>
            </a:r>
            <a:br>
              <a:rPr lang="en-IN" b="1" i="1" dirty="0"/>
            </a:br>
            <a:endParaRPr lang="en-IN" dirty="0"/>
          </a:p>
        </p:txBody>
      </p:sp>
      <p:pic>
        <p:nvPicPr>
          <p:cNvPr id="1026" name="Picture 2" descr="Description of Figure 13-2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652" y="1143000"/>
            <a:ext cx="5799548"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992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r>
              <a:rPr lang="en-IN" dirty="0"/>
              <a:t>GWR attempts to write fast enough to ensure that space is available in the redo log buffer for new entries, even if it is frequently accessed. Having a larger redo log buffer makes it more likely that there is space for new entries, and also enables LGWR to efficiently process redo records. On a system with large updates, if the redo log buffer is too small, LGWR will continuously flush redo to disk so that it remains two-thirds empty.</a:t>
            </a:r>
          </a:p>
          <a:p>
            <a:r>
              <a:rPr lang="en-IN" dirty="0"/>
              <a:t>On systems with fast processors and relatively slow disks, the processors might be filling the rest of the redo log buffer in the time it takes the redo log writer to move a portion of the redo log buffer to disk. In this situation, a larger redo log buffer can temporarily mask the effects of slower disks. Alternatively, consider either </a:t>
            </a:r>
            <a:r>
              <a:rPr lang="en-IN" u="sng" dirty="0"/>
              <a:t>improving:</a:t>
            </a:r>
          </a:p>
          <a:p>
            <a:r>
              <a:rPr lang="en-IN" b="1" dirty="0"/>
              <a:t>The </a:t>
            </a:r>
            <a:r>
              <a:rPr lang="en-IN" b="1" dirty="0" err="1"/>
              <a:t>checkpointing</a:t>
            </a:r>
            <a:r>
              <a:rPr lang="en-IN" b="1" dirty="0"/>
              <a:t> or archiving process</a:t>
            </a:r>
          </a:p>
          <a:p>
            <a:r>
              <a:rPr lang="en-IN" dirty="0"/>
              <a:t>The performance of LGWR by moving all online logs to fast raw devices</a:t>
            </a:r>
          </a:p>
          <a:p>
            <a:r>
              <a:rPr lang="en-IN" dirty="0"/>
              <a:t>To improve the performance of the redo log buffer, ensure that you are:</a:t>
            </a:r>
          </a:p>
          <a:p>
            <a:r>
              <a:rPr lang="en-IN" dirty="0"/>
              <a:t>Batching commit operations for batch jobs, so that LGWR is able to write redo log entries efficiently</a:t>
            </a:r>
          </a:p>
          <a:p>
            <a:r>
              <a:rPr lang="en-IN" dirty="0"/>
              <a:t>Using NOLOGGING operations when loading large quantities of data</a:t>
            </a:r>
          </a:p>
          <a:p>
            <a:r>
              <a:rPr lang="en-IN" dirty="0"/>
              <a:t>This section describes how to configure the redo log buffer and contains the following topics:</a:t>
            </a:r>
          </a:p>
          <a:p>
            <a:r>
              <a:rPr lang="en-IN" dirty="0">
                <a:hlinkClick r:id="rId2"/>
              </a:rPr>
              <a:t>Sizing the Redo Log Buffer</a:t>
            </a:r>
            <a:endParaRPr lang="en-IN" dirty="0"/>
          </a:p>
          <a:p>
            <a:r>
              <a:rPr lang="en-IN" dirty="0">
                <a:hlinkClick r:id="rId3"/>
              </a:rPr>
              <a:t>Using Redo Log Buffer Statistics</a:t>
            </a:r>
            <a:endParaRPr lang="en-IN" dirty="0"/>
          </a:p>
          <a:p>
            <a:endParaRPr lang="en-IN" dirty="0"/>
          </a:p>
        </p:txBody>
      </p:sp>
    </p:spTree>
    <p:extLst>
      <p:ext uri="{BB962C8B-B14F-4D97-AF65-F5344CB8AC3E}">
        <p14:creationId xmlns:p14="http://schemas.microsoft.com/office/powerpoint/2010/main" val="409128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Oracle Database uses the shared pool</a:t>
            </a:r>
          </a:p>
        </p:txBody>
      </p:sp>
      <p:sp>
        <p:nvSpPr>
          <p:cNvPr id="3" name="Content Placeholder 2"/>
          <p:cNvSpPr>
            <a:spLocks noGrp="1"/>
          </p:cNvSpPr>
          <p:nvPr>
            <p:ph idx="1"/>
          </p:nvPr>
        </p:nvSpPr>
        <p:spPr/>
        <p:txBody>
          <a:bodyPr>
            <a:normAutofit fontScale="55000" lnSpcReduction="20000"/>
          </a:bodyPr>
          <a:lstStyle/>
          <a:p>
            <a:r>
              <a:rPr lang="en-IN" dirty="0"/>
              <a:t>Oracle Database uses the shared pool to cache many different types of data. Cached data includes the textual and executable forms of PL/SQL blocks and SQL statements, dictionary cache data, result cache data, and other data</a:t>
            </a:r>
            <a:r>
              <a:rPr lang="en-IN" dirty="0" smtClean="0"/>
              <a:t>.</a:t>
            </a:r>
            <a:endParaRPr lang="en-IN" dirty="0"/>
          </a:p>
          <a:p>
            <a:r>
              <a:rPr lang="en-IN" dirty="0">
                <a:hlinkClick r:id="rId2"/>
              </a:rPr>
              <a:t>Benefits of Using the Shared Pool</a:t>
            </a:r>
            <a:endParaRPr lang="en-IN" dirty="0"/>
          </a:p>
          <a:p>
            <a:r>
              <a:rPr lang="en-IN" dirty="0">
                <a:hlinkClick r:id="rId3"/>
              </a:rPr>
              <a:t>Shared Pool Concepts</a:t>
            </a:r>
            <a:endParaRPr lang="en-IN" dirty="0"/>
          </a:p>
          <a:p>
            <a:r>
              <a:rPr lang="en-IN" dirty="0"/>
              <a:t>Benefits of Using the Shared Pool</a:t>
            </a:r>
          </a:p>
          <a:p>
            <a:r>
              <a:rPr lang="en-IN" dirty="0"/>
              <a:t>Proper use and sizing of the shared pool can reduce resource consumption in at least four ways:</a:t>
            </a:r>
          </a:p>
          <a:p>
            <a:r>
              <a:rPr lang="en-IN" dirty="0"/>
              <a:t>If the SQL statement is in the shared pool, parse overhead is avoided, resulting in reduced CPU resources on the system and elapsed time for the end user.</a:t>
            </a:r>
          </a:p>
          <a:p>
            <a:r>
              <a:rPr lang="en-IN" dirty="0"/>
              <a:t>Latching resource usage is significantly reduced, resulting in greater scalability.</a:t>
            </a:r>
          </a:p>
          <a:p>
            <a:r>
              <a:rPr lang="en-IN" dirty="0"/>
              <a:t>Shared pool memory requirements are reduced, because all applications use the same pool of SQL statements and dictionary resources.</a:t>
            </a:r>
          </a:p>
          <a:p>
            <a:r>
              <a:rPr lang="en-IN" dirty="0"/>
              <a:t>I/O is reduced, because dictionary elements that are in the shared pool do not require disk access</a:t>
            </a:r>
          </a:p>
          <a:p>
            <a:endParaRPr lang="en-IN" dirty="0"/>
          </a:p>
        </p:txBody>
      </p:sp>
    </p:spTree>
    <p:extLst>
      <p:ext uri="{BB962C8B-B14F-4D97-AF65-F5344CB8AC3E}">
        <p14:creationId xmlns:p14="http://schemas.microsoft.com/office/powerpoint/2010/main" val="65049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Sizing the Redo Log Buffer</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The </a:t>
            </a:r>
            <a:r>
              <a:rPr lang="en-IN" dirty="0"/>
              <a:t>default size of the redo log buffer is calculated as follows:</a:t>
            </a:r>
          </a:p>
          <a:p>
            <a:r>
              <a:rPr lang="en-IN" b="1" u="sng" dirty="0"/>
              <a:t>MAX(0.5M, (128K * number of </a:t>
            </a:r>
            <a:r>
              <a:rPr lang="en-IN" b="1" u="sng" dirty="0" err="1"/>
              <a:t>cpus</a:t>
            </a:r>
            <a:r>
              <a:rPr lang="en-IN" b="1" u="sng" dirty="0"/>
              <a:t>)) On most systems, sizing the log buffer larger than 1 MB does not provide any performance benefit</a:t>
            </a:r>
            <a:r>
              <a:rPr lang="en-IN" dirty="0" smtClean="0"/>
              <a:t>.</a:t>
            </a:r>
          </a:p>
          <a:p>
            <a:r>
              <a:rPr lang="en-IN" dirty="0" smtClean="0"/>
              <a:t> </a:t>
            </a:r>
            <a:r>
              <a:rPr lang="en-IN" dirty="0"/>
              <a:t>However, increasing the size of the redo log buffer does not have any negative implications on performance; it merely uses more memory. More importantly, a modestly-sized redo log buffer can significantly enhance throughput on systems </a:t>
            </a:r>
            <a:r>
              <a:rPr lang="en-IN" u="sng" dirty="0"/>
              <a:t>that perform many updates. Applications that insert, modify, or delete large volumes of data may require a change to the default size of the redo log buffer</a:t>
            </a:r>
            <a:r>
              <a:rPr lang="en-IN" dirty="0"/>
              <a:t>.</a:t>
            </a:r>
          </a:p>
          <a:p>
            <a:r>
              <a:rPr lang="en-IN" dirty="0"/>
              <a:t>To determine if the size of the redo log buffer is too small, monitor the redo log buffer statistics, as described in "</a:t>
            </a:r>
            <a:r>
              <a:rPr lang="en-IN" dirty="0">
                <a:hlinkClick r:id="rId2"/>
              </a:rPr>
              <a:t>Using Redo Log Buffer Statistics</a:t>
            </a:r>
            <a:r>
              <a:rPr lang="en-IN" dirty="0"/>
              <a:t>". You can also check if the log buffer space wait event is a significant factor in the wait time for the database instance. If it is not, then the log buffer size is most likely adequately-sized.</a:t>
            </a:r>
          </a:p>
          <a:p>
            <a:r>
              <a:rPr lang="en-IN" b="1" dirty="0"/>
              <a:t>To size the redo log buffer:</a:t>
            </a:r>
          </a:p>
          <a:p>
            <a:r>
              <a:rPr lang="en-IN" dirty="0"/>
              <a:t>Set the size of the redo log buffer by setting the value of </a:t>
            </a:r>
            <a:r>
              <a:rPr lang="en-IN" b="1" u="sng" dirty="0"/>
              <a:t>the LOG_BUFFER initialization parameter to the required size.</a:t>
            </a:r>
          </a:p>
          <a:p>
            <a:r>
              <a:rPr lang="en-IN" b="1" u="sng" dirty="0"/>
              <a:t>The value of this parameter is expressed in bytes.</a:t>
            </a:r>
          </a:p>
          <a:p>
            <a:endParaRPr lang="en-IN" dirty="0"/>
          </a:p>
        </p:txBody>
      </p:sp>
    </p:spTree>
    <p:extLst>
      <p:ext uri="{BB962C8B-B14F-4D97-AF65-F5344CB8AC3E}">
        <p14:creationId xmlns:p14="http://schemas.microsoft.com/office/powerpoint/2010/main" val="3265464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Tuning Oracle Database</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endParaRPr lang="en-IN" dirty="0" smtClean="0"/>
          </a:p>
          <a:p>
            <a:r>
              <a:rPr lang="en-IN" dirty="0"/>
              <a:t>H</a:t>
            </a:r>
            <a:r>
              <a:rPr lang="en-IN" dirty="0" smtClean="0"/>
              <a:t>ow </a:t>
            </a:r>
            <a:r>
              <a:rPr lang="en-IN" dirty="0"/>
              <a:t>to tune Oracle Database. It contains the following sections:</a:t>
            </a:r>
          </a:p>
          <a:p>
            <a:r>
              <a:rPr lang="en-IN" dirty="0">
                <a:hlinkClick r:id="rId2"/>
              </a:rPr>
              <a:t>Importance of Tuning</a:t>
            </a:r>
            <a:endParaRPr lang="en-IN" dirty="0"/>
          </a:p>
          <a:p>
            <a:r>
              <a:rPr lang="en-IN" dirty="0">
                <a:hlinkClick r:id="rId3"/>
              </a:rPr>
              <a:t>Operating System Tools</a:t>
            </a:r>
            <a:endParaRPr lang="en-IN" dirty="0"/>
          </a:p>
          <a:p>
            <a:r>
              <a:rPr lang="en-IN" dirty="0">
                <a:hlinkClick r:id="rId4"/>
              </a:rPr>
              <a:t>Tuning Memory Management</a:t>
            </a:r>
            <a:endParaRPr lang="en-IN" dirty="0"/>
          </a:p>
          <a:p>
            <a:r>
              <a:rPr lang="en-IN" dirty="0">
                <a:hlinkClick r:id="rId5"/>
              </a:rPr>
              <a:t>Tuning Disk Input-Output</a:t>
            </a:r>
            <a:endParaRPr lang="en-IN" dirty="0"/>
          </a:p>
          <a:p>
            <a:r>
              <a:rPr lang="en-IN" dirty="0">
                <a:hlinkClick r:id="rId6"/>
              </a:rPr>
              <a:t>Monitoring Disk Performance</a:t>
            </a:r>
            <a:endParaRPr lang="en-IN" dirty="0"/>
          </a:p>
          <a:p>
            <a:r>
              <a:rPr lang="en-IN" dirty="0">
                <a:hlinkClick r:id="rId7"/>
              </a:rPr>
              <a:t>System Global Area</a:t>
            </a:r>
            <a:endParaRPr lang="en-IN" dirty="0"/>
          </a:p>
          <a:p>
            <a:r>
              <a:rPr lang="en-IN" dirty="0">
                <a:hlinkClick r:id="rId8"/>
              </a:rPr>
              <a:t>Tuning the Operating System Buffer Cache</a:t>
            </a:r>
            <a:endParaRPr lang="en-IN" dirty="0"/>
          </a:p>
          <a:p>
            <a:r>
              <a:rPr lang="en-IN" dirty="0"/>
              <a:t> Importance of Tuning</a:t>
            </a:r>
          </a:p>
          <a:p>
            <a:r>
              <a:rPr lang="en-IN" dirty="0" smtClean="0"/>
              <a:t> efficiently </a:t>
            </a:r>
            <a:r>
              <a:rPr lang="en-IN" dirty="0"/>
              <a:t>tune and optimize the performance of Oracle Database. </a:t>
            </a:r>
            <a:endParaRPr lang="en-IN" dirty="0" smtClean="0"/>
          </a:p>
          <a:p>
            <a:pPr lvl="1"/>
            <a:r>
              <a:rPr lang="en-IN" dirty="0" smtClean="0"/>
              <a:t>Frequent </a:t>
            </a:r>
            <a:r>
              <a:rPr lang="en-IN" dirty="0"/>
              <a:t>tuning enhances system performance and prevents data bottlenecks.</a:t>
            </a:r>
          </a:p>
          <a:p>
            <a:r>
              <a:rPr lang="en-IN" dirty="0"/>
              <a:t>Before tuning the database, you must observe its normal </a:t>
            </a:r>
            <a:r>
              <a:rPr lang="en-IN" dirty="0" err="1"/>
              <a:t>behavior</a:t>
            </a:r>
            <a:r>
              <a:rPr lang="en-IN" dirty="0"/>
              <a:t> by using the tools described in the </a:t>
            </a:r>
            <a:r>
              <a:rPr lang="en-IN" dirty="0">
                <a:hlinkClick r:id="rId3"/>
              </a:rPr>
              <a:t>"Operating System Tools"</a:t>
            </a:r>
            <a:r>
              <a:rPr lang="en-IN" dirty="0"/>
              <a:t> section.</a:t>
            </a:r>
          </a:p>
          <a:p>
            <a:endParaRPr lang="en-IN" dirty="0"/>
          </a:p>
        </p:txBody>
      </p:sp>
    </p:spTree>
    <p:extLst>
      <p:ext uri="{BB962C8B-B14F-4D97-AF65-F5344CB8AC3E}">
        <p14:creationId xmlns:p14="http://schemas.microsoft.com/office/powerpoint/2010/main" val="2531445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Configuring Oracle Database</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This </a:t>
            </a:r>
            <a:r>
              <a:rPr lang="en-IN" dirty="0"/>
              <a:t>chapter describes how to configure Oracle Database for Oracle products. It contains the following sections:</a:t>
            </a:r>
          </a:p>
          <a:p>
            <a:r>
              <a:rPr lang="en-IN" dirty="0">
                <a:hlinkClick r:id="rId2"/>
              </a:rPr>
              <a:t>Using Configuration Assistants as Standalone Tools</a:t>
            </a:r>
            <a:endParaRPr lang="en-IN" dirty="0"/>
          </a:p>
          <a:p>
            <a:r>
              <a:rPr lang="en-IN" dirty="0">
                <a:hlinkClick r:id="rId3"/>
              </a:rPr>
              <a:t>Relinking Executables</a:t>
            </a:r>
            <a:endParaRPr lang="en-IN" dirty="0"/>
          </a:p>
          <a:p>
            <a:r>
              <a:rPr lang="en-IN" dirty="0"/>
              <a:t>3.1 Using Configuration Assistants as Standalone Tools</a:t>
            </a:r>
          </a:p>
          <a:p>
            <a:r>
              <a:rPr lang="en-IN" dirty="0"/>
              <a:t>Configuration assistants are usually run during an installation session, but you can also run them in standalone mode. As with Oracle Universal Installer, you can start each of the assistants </a:t>
            </a:r>
            <a:r>
              <a:rPr lang="en-IN" dirty="0" err="1"/>
              <a:t>noninteractively</a:t>
            </a:r>
            <a:r>
              <a:rPr lang="en-IN" dirty="0"/>
              <a:t> by using a response file.</a:t>
            </a:r>
          </a:p>
          <a:p>
            <a:r>
              <a:rPr lang="en-IN" dirty="0"/>
              <a:t>This section contains the following topics:</a:t>
            </a:r>
          </a:p>
          <a:p>
            <a:r>
              <a:rPr lang="en-IN" dirty="0">
                <a:hlinkClick r:id="rId4"/>
              </a:rPr>
              <a:t>Using Oracle Net Configuration Assistant</a:t>
            </a:r>
            <a:endParaRPr lang="en-IN" dirty="0"/>
          </a:p>
          <a:p>
            <a:r>
              <a:rPr lang="en-IN" dirty="0">
                <a:hlinkClick r:id="rId5"/>
              </a:rPr>
              <a:t>Using Oracle Database Upgrade Assistant</a:t>
            </a:r>
            <a:endParaRPr lang="en-IN" dirty="0"/>
          </a:p>
          <a:p>
            <a:r>
              <a:rPr lang="en-IN" dirty="0">
                <a:hlinkClick r:id="rId6"/>
              </a:rPr>
              <a:t>Using Oracle Database Configuration Assistant</a:t>
            </a:r>
            <a:endParaRPr lang="en-IN" dirty="0"/>
          </a:p>
          <a:p>
            <a:r>
              <a:rPr lang="en-IN" dirty="0">
                <a:hlinkClick r:id="rId7"/>
              </a:rPr>
              <a:t>Configuring New or Upgraded Databases</a:t>
            </a:r>
            <a:endParaRPr lang="en-IN" dirty="0"/>
          </a:p>
          <a:p>
            <a:endParaRPr lang="en-IN" dirty="0"/>
          </a:p>
        </p:txBody>
      </p:sp>
    </p:spTree>
    <p:extLst>
      <p:ext uri="{BB962C8B-B14F-4D97-AF65-F5344CB8AC3E}">
        <p14:creationId xmlns:p14="http://schemas.microsoft.com/office/powerpoint/2010/main" val="1306539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Using Oracle Net Configuration Assistant</a:t>
            </a:r>
            <a:r>
              <a:rPr lang="en-IN" dirty="0"/>
              <a:t/>
            </a:r>
            <a:br>
              <a:rPr lang="en-IN" dirty="0"/>
            </a:br>
            <a:endParaRPr lang="en-IN" dirty="0"/>
          </a:p>
        </p:txBody>
      </p:sp>
      <p:sp>
        <p:nvSpPr>
          <p:cNvPr id="3" name="Content Placeholder 2"/>
          <p:cNvSpPr>
            <a:spLocks noGrp="1"/>
          </p:cNvSpPr>
          <p:nvPr>
            <p:ph idx="1"/>
          </p:nvPr>
        </p:nvSpPr>
        <p:spPr>
          <a:xfrm>
            <a:off x="457200" y="1219200"/>
            <a:ext cx="8229600" cy="5410200"/>
          </a:xfrm>
        </p:spPr>
        <p:txBody>
          <a:bodyPr>
            <a:normAutofit fontScale="62500" lnSpcReduction="20000"/>
          </a:bodyPr>
          <a:lstStyle/>
          <a:p>
            <a:r>
              <a:rPr lang="en-IN" dirty="0" smtClean="0"/>
              <a:t>When </a:t>
            </a:r>
            <a:r>
              <a:rPr lang="en-IN" dirty="0"/>
              <a:t>Oracle Net Server or Oracle Net Client is installed, Oracle Universal Installer automatically starts Oracle Net Configuration Assistant.</a:t>
            </a:r>
          </a:p>
          <a:p>
            <a:r>
              <a:rPr lang="en-IN" dirty="0"/>
              <a:t>If you choose to perform a separate Oracle Database Client installation, then Oracle Net Configuration Assistant automatically creates a configuration that is consistent with the selections made during the installation. </a:t>
            </a:r>
            <a:endParaRPr lang="en-IN" dirty="0" smtClean="0"/>
          </a:p>
          <a:p>
            <a:r>
              <a:rPr lang="en-IN" dirty="0" smtClean="0"/>
              <a:t>Oracle </a:t>
            </a:r>
            <a:r>
              <a:rPr lang="en-IN" dirty="0"/>
              <a:t>Universal Installer automatically runs Oracle Net Configuration Assistant to set up a net service name in the local naming file located in the $ORACLE_HOME/network/admin directory of the client installation.</a:t>
            </a:r>
          </a:p>
          <a:p>
            <a:r>
              <a:rPr lang="en-IN" dirty="0"/>
              <a:t>After installation is complete, you can use Oracle Net Configuration Assistant to create a more detailed configuration by entering the following command:</a:t>
            </a:r>
          </a:p>
          <a:p>
            <a:r>
              <a:rPr lang="en-IN" dirty="0"/>
              <a:t>$ $</a:t>
            </a:r>
            <a:r>
              <a:rPr lang="en-IN" dirty="0" smtClean="0"/>
              <a:t>ORACLE_HOME/bin/</a:t>
            </a:r>
            <a:r>
              <a:rPr lang="en-IN" dirty="0" err="1" smtClean="0"/>
              <a:t>netca</a:t>
            </a:r>
            <a:endParaRPr lang="en-IN" dirty="0" smtClean="0"/>
          </a:p>
          <a:p>
            <a:r>
              <a:rPr lang="en-IN" b="1" dirty="0"/>
              <a:t>Note:</a:t>
            </a:r>
          </a:p>
          <a:p>
            <a:pPr lvl="1"/>
            <a:r>
              <a:rPr lang="en-IN" dirty="0"/>
              <a:t>When you use Oracle Database Configuration Assistant to create a database, it automatically updates the network configuration files to include information for the new database.</a:t>
            </a:r>
          </a:p>
        </p:txBody>
      </p:sp>
    </p:spTree>
    <p:extLst>
      <p:ext uri="{BB962C8B-B14F-4D97-AF65-F5344CB8AC3E}">
        <p14:creationId xmlns:p14="http://schemas.microsoft.com/office/powerpoint/2010/main" val="19613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Using Oracle Database Upgrade Assistant</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During </a:t>
            </a:r>
            <a:r>
              <a:rPr lang="en-IN" dirty="0"/>
              <a:t>an Oracle Database installation, you can choose to upgrade a database from an earlier release to the current release. </a:t>
            </a:r>
            <a:endParaRPr lang="en-IN" dirty="0" smtClean="0"/>
          </a:p>
          <a:p>
            <a:pPr lvl="1"/>
            <a:r>
              <a:rPr lang="en-IN" dirty="0" smtClean="0"/>
              <a:t>However</a:t>
            </a:r>
            <a:r>
              <a:rPr lang="en-IN" dirty="0"/>
              <a:t>, if you choose not to upgrade a database during installation or if there are multiple databases that you want to upgrade, then you can </a:t>
            </a:r>
            <a:r>
              <a:rPr lang="en-IN" b="1" u="sng" dirty="0"/>
              <a:t>run Oracle Database Upgrade Assistant after the installation.</a:t>
            </a:r>
          </a:p>
          <a:p>
            <a:r>
              <a:rPr lang="en-IN" dirty="0"/>
              <a:t>If you installed Oracle Database 11</a:t>
            </a:r>
            <a:r>
              <a:rPr lang="en-IN" i="1" dirty="0"/>
              <a:t>g</a:t>
            </a:r>
            <a:r>
              <a:rPr lang="en-IN" dirty="0"/>
              <a:t> and chose not to upgrade the database during the installation, then you must upgrade the database before mounting it.</a:t>
            </a:r>
          </a:p>
          <a:p>
            <a:r>
              <a:rPr lang="en-IN" dirty="0"/>
              <a:t>To start Oracle Database Upgrade Assistant, run the following command:</a:t>
            </a:r>
          </a:p>
          <a:p>
            <a:pPr lvl="1"/>
            <a:r>
              <a:rPr lang="en-IN" dirty="0"/>
              <a:t>$ $ORACLE_HOME/bin/</a:t>
            </a:r>
            <a:r>
              <a:rPr lang="en-IN" dirty="0" err="1"/>
              <a:t>dbua</a:t>
            </a:r>
            <a:r>
              <a:rPr lang="en-IN" dirty="0"/>
              <a:t> For information about the command-line options available with Oracle Database Upgrade Assistant, use the -help or -h command-line arguments as follows:</a:t>
            </a:r>
          </a:p>
          <a:p>
            <a:r>
              <a:rPr lang="en-IN" dirty="0"/>
              <a:t>$ $ORACLE_HOME/bin/</a:t>
            </a:r>
            <a:r>
              <a:rPr lang="en-IN" dirty="0" err="1"/>
              <a:t>dbua</a:t>
            </a:r>
            <a:r>
              <a:rPr lang="en-IN" dirty="0"/>
              <a:t> -help</a:t>
            </a:r>
          </a:p>
        </p:txBody>
      </p:sp>
    </p:spTree>
    <p:extLst>
      <p:ext uri="{BB962C8B-B14F-4D97-AF65-F5344CB8AC3E}">
        <p14:creationId xmlns:p14="http://schemas.microsoft.com/office/powerpoint/2010/main" val="2697076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IN" sz="3200" dirty="0"/>
              <a:t>U</a:t>
            </a:r>
            <a:r>
              <a:rPr lang="en-IN" sz="3200" dirty="0" smtClean="0"/>
              <a:t>sing </a:t>
            </a:r>
            <a:r>
              <a:rPr lang="en-IN" sz="3200" dirty="0"/>
              <a:t>Oracle Database Configuration Assistant</a:t>
            </a:r>
            <a:br>
              <a:rPr lang="en-IN" sz="3200" dirty="0"/>
            </a:br>
            <a:endParaRPr lang="en-IN" sz="3200" dirty="0"/>
          </a:p>
        </p:txBody>
      </p:sp>
      <p:sp>
        <p:nvSpPr>
          <p:cNvPr id="3" name="Content Placeholder 2"/>
          <p:cNvSpPr>
            <a:spLocks noGrp="1"/>
          </p:cNvSpPr>
          <p:nvPr>
            <p:ph idx="1"/>
          </p:nvPr>
        </p:nvSpPr>
        <p:spPr/>
        <p:txBody>
          <a:bodyPr>
            <a:normAutofit fontScale="70000" lnSpcReduction="20000"/>
          </a:bodyPr>
          <a:lstStyle/>
          <a:p>
            <a:r>
              <a:rPr lang="en-IN" dirty="0" smtClean="0"/>
              <a:t>You </a:t>
            </a:r>
            <a:r>
              <a:rPr lang="en-IN" dirty="0"/>
              <a:t>can use Oracle Database Configuration Assistant to:</a:t>
            </a:r>
          </a:p>
          <a:p>
            <a:r>
              <a:rPr lang="en-IN" b="1" dirty="0"/>
              <a:t>Create a default or customized database</a:t>
            </a:r>
          </a:p>
          <a:p>
            <a:r>
              <a:rPr lang="en-IN" dirty="0"/>
              <a:t>Configure an existing database to use Oracle products</a:t>
            </a:r>
          </a:p>
          <a:p>
            <a:r>
              <a:rPr lang="en-IN" u="sng" dirty="0"/>
              <a:t>Create Automatic Storage Management disk groups</a:t>
            </a:r>
          </a:p>
          <a:p>
            <a:r>
              <a:rPr lang="en-IN" dirty="0"/>
              <a:t>Generate a set of shell and SQL scripts that you can inspect, modify, and run at a later time to create a database</a:t>
            </a:r>
          </a:p>
          <a:p>
            <a:r>
              <a:rPr lang="en-IN" dirty="0"/>
              <a:t>To start Oracle Database Configuration Assistant, run the following command:</a:t>
            </a:r>
          </a:p>
          <a:p>
            <a:r>
              <a:rPr lang="en-IN" dirty="0"/>
              <a:t>$ $ORACLE_HOME/bin/</a:t>
            </a:r>
            <a:r>
              <a:rPr lang="en-IN" dirty="0" err="1"/>
              <a:t>dbca</a:t>
            </a:r>
            <a:r>
              <a:rPr lang="en-IN" dirty="0"/>
              <a:t> </a:t>
            </a:r>
            <a:endParaRPr lang="en-IN" dirty="0" smtClean="0"/>
          </a:p>
          <a:p>
            <a:pPr lvl="1"/>
            <a:r>
              <a:rPr lang="en-IN" dirty="0" smtClean="0"/>
              <a:t>For </a:t>
            </a:r>
            <a:r>
              <a:rPr lang="en-IN" dirty="0"/>
              <a:t>information about the command-line options available with Oracle Database Configuration Assistant, use the -help or -h command-line arguments as follows:</a:t>
            </a:r>
          </a:p>
          <a:p>
            <a:r>
              <a:rPr lang="en-IN" dirty="0"/>
              <a:t>$ $ORACLE_HOME/bin/</a:t>
            </a:r>
            <a:r>
              <a:rPr lang="en-IN" dirty="0" err="1"/>
              <a:t>dbca</a:t>
            </a:r>
            <a:r>
              <a:rPr lang="en-IN" dirty="0"/>
              <a:t> -help</a:t>
            </a:r>
          </a:p>
        </p:txBody>
      </p:sp>
    </p:spTree>
    <p:extLst>
      <p:ext uri="{BB962C8B-B14F-4D97-AF65-F5344CB8AC3E}">
        <p14:creationId xmlns:p14="http://schemas.microsoft.com/office/powerpoint/2010/main" val="171232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Configuring New or Upgraded Databases</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Oracle </a:t>
            </a:r>
            <a:r>
              <a:rPr lang="en-IN" dirty="0"/>
              <a:t>recommends that you run the </a:t>
            </a:r>
            <a:r>
              <a:rPr lang="en-IN" dirty="0" err="1"/>
              <a:t>utlrp.sql</a:t>
            </a:r>
            <a:r>
              <a:rPr lang="en-IN" dirty="0"/>
              <a:t> script after creating or upgrading a database. </a:t>
            </a:r>
            <a:endParaRPr lang="en-IN" dirty="0" smtClean="0"/>
          </a:p>
          <a:p>
            <a:r>
              <a:rPr lang="en-IN" dirty="0" smtClean="0"/>
              <a:t>This </a:t>
            </a:r>
            <a:r>
              <a:rPr lang="en-IN" dirty="0"/>
              <a:t>script recompiles all PL/SQL modules that may be in an invalid state, including packages, procedures, and types. </a:t>
            </a:r>
            <a:endParaRPr lang="en-IN" dirty="0" smtClean="0"/>
          </a:p>
          <a:p>
            <a:r>
              <a:rPr lang="en-IN" dirty="0" smtClean="0"/>
              <a:t>This </a:t>
            </a:r>
            <a:r>
              <a:rPr lang="en-IN" dirty="0"/>
              <a:t>is an optional step but Oracle recommends that you do it when you create the database and not at a later date.</a:t>
            </a:r>
          </a:p>
          <a:p>
            <a:r>
              <a:rPr lang="en-IN" dirty="0"/>
              <a:t>To run the </a:t>
            </a:r>
            <a:r>
              <a:rPr lang="en-IN" dirty="0" err="1"/>
              <a:t>utlrp.sql</a:t>
            </a:r>
            <a:r>
              <a:rPr lang="en-IN" dirty="0"/>
              <a:t> script:</a:t>
            </a:r>
          </a:p>
          <a:p>
            <a:endParaRPr lang="en-IN" dirty="0"/>
          </a:p>
        </p:txBody>
      </p:sp>
    </p:spTree>
    <p:extLst>
      <p:ext uri="{BB962C8B-B14F-4D97-AF65-F5344CB8AC3E}">
        <p14:creationId xmlns:p14="http://schemas.microsoft.com/office/powerpoint/2010/main" val="4078554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Relinking </a:t>
            </a:r>
            <a:r>
              <a:rPr lang="en-IN" dirty="0" smtClean="0"/>
              <a:t>Executable</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You </a:t>
            </a:r>
            <a:r>
              <a:rPr lang="en-IN" dirty="0"/>
              <a:t>can relink the product </a:t>
            </a:r>
            <a:r>
              <a:rPr lang="en-IN" dirty="0" smtClean="0"/>
              <a:t>executables manually </a:t>
            </a:r>
            <a:r>
              <a:rPr lang="en-IN" dirty="0"/>
              <a:t>by using the relink shell script located in the $ORACLE_HOME/bin directory. You must relink the product </a:t>
            </a:r>
            <a:r>
              <a:rPr lang="en-IN" dirty="0" smtClean="0"/>
              <a:t>executables  </a:t>
            </a:r>
            <a:r>
              <a:rPr lang="en-IN" dirty="0"/>
              <a:t>every time you apply an operating system patch or after an operating system upgrade.</a:t>
            </a:r>
          </a:p>
          <a:p>
            <a:r>
              <a:rPr lang="en-IN" b="1" dirty="0"/>
              <a:t>Note:</a:t>
            </a:r>
          </a:p>
          <a:p>
            <a:pPr lvl="1"/>
            <a:r>
              <a:rPr lang="en-IN" dirty="0" smtClean="0"/>
              <a:t>Before </a:t>
            </a:r>
            <a:r>
              <a:rPr lang="en-IN" dirty="0"/>
              <a:t>relinking executables, you must shut down all executables that run in the Oracle home directory that you are relinking</a:t>
            </a:r>
            <a:r>
              <a:rPr lang="en-IN" dirty="0" smtClean="0"/>
              <a:t>.</a:t>
            </a:r>
          </a:p>
          <a:p>
            <a:pPr lvl="1"/>
            <a:r>
              <a:rPr lang="en-IN" dirty="0" smtClean="0"/>
              <a:t> </a:t>
            </a:r>
            <a:r>
              <a:rPr lang="en-IN" dirty="0"/>
              <a:t>In addition, shut down applications linked with Oracle shared libraries</a:t>
            </a:r>
            <a:r>
              <a:rPr lang="en-IN" dirty="0" smtClean="0"/>
              <a:t>.</a:t>
            </a:r>
          </a:p>
          <a:p>
            <a:pPr lvl="1"/>
            <a:r>
              <a:rPr lang="en-IN" dirty="0" smtClean="0"/>
              <a:t>The</a:t>
            </a:r>
            <a:r>
              <a:rPr lang="en-IN" dirty="0"/>
              <a:t> relink script does not take any arguments.</a:t>
            </a:r>
          </a:p>
          <a:p>
            <a:r>
              <a:rPr lang="en-IN" dirty="0"/>
              <a:t>Depending on the products that have been installed in the Oracle home directory, the relink script relinks all Oracle product executables.</a:t>
            </a:r>
          </a:p>
          <a:p>
            <a:r>
              <a:rPr lang="en-IN" b="1" u="sng" dirty="0" smtClean="0"/>
              <a:t>to </a:t>
            </a:r>
            <a:r>
              <a:rPr lang="en-IN" b="1" u="sng" dirty="0"/>
              <a:t>relink product executables, run the following command:</a:t>
            </a:r>
          </a:p>
          <a:p>
            <a:r>
              <a:rPr lang="en-IN" b="1" u="sng" dirty="0"/>
              <a:t>$ relink</a:t>
            </a:r>
          </a:p>
        </p:txBody>
      </p:sp>
    </p:spTree>
    <p:extLst>
      <p:ext uri="{BB962C8B-B14F-4D97-AF65-F5344CB8AC3E}">
        <p14:creationId xmlns:p14="http://schemas.microsoft.com/office/powerpoint/2010/main" val="4174535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Tuning </a:t>
            </a:r>
            <a:r>
              <a:rPr lang="en-IN" dirty="0"/>
              <a:t>Disk Input-Output</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Balance </a:t>
            </a:r>
            <a:r>
              <a:rPr lang="en-IN" dirty="0"/>
              <a:t>Input-Output evenly across all available disks to reduce disk access times. For smaller databases and those not using RAID, ensure that different data files and </a:t>
            </a:r>
            <a:r>
              <a:rPr lang="en-IN" dirty="0" err="1"/>
              <a:t>tablespaces</a:t>
            </a:r>
            <a:r>
              <a:rPr lang="en-IN" dirty="0"/>
              <a:t> are distributed across the available disks.</a:t>
            </a:r>
          </a:p>
          <a:p>
            <a:r>
              <a:rPr lang="en-IN" dirty="0"/>
              <a:t>This section contains the following topics:</a:t>
            </a:r>
          </a:p>
          <a:p>
            <a:r>
              <a:rPr lang="en-IN" dirty="0">
                <a:hlinkClick r:id="rId2"/>
              </a:rPr>
              <a:t>Using Automatic Storage Management</a:t>
            </a:r>
            <a:endParaRPr lang="en-IN" dirty="0"/>
          </a:p>
          <a:p>
            <a:r>
              <a:rPr lang="en-IN" dirty="0">
                <a:hlinkClick r:id="rId3"/>
              </a:rPr>
              <a:t>Choosing the Appropriate File System Type</a:t>
            </a:r>
            <a:endParaRPr lang="en-IN" dirty="0"/>
          </a:p>
          <a:p>
            <a:r>
              <a:rPr lang="en-IN" dirty="0"/>
              <a:t>8.4.1 Using Automatic Storage Management</a:t>
            </a:r>
          </a:p>
          <a:p>
            <a:r>
              <a:rPr lang="en-IN" dirty="0"/>
              <a:t>If you choose to use Automatic Storage Management for database storage, then all database Input-Output is balanced across all available disk devices in the Automatic Storage Management disk group.</a:t>
            </a:r>
          </a:p>
          <a:p>
            <a:r>
              <a:rPr lang="en-IN" dirty="0"/>
              <a:t>By using Automatic Storage Management, you avoid manually tuning disk Input-Output.</a:t>
            </a:r>
          </a:p>
          <a:p>
            <a:endParaRPr lang="en-IN" dirty="0"/>
          </a:p>
        </p:txBody>
      </p:sp>
    </p:spTree>
    <p:extLst>
      <p:ext uri="{BB962C8B-B14F-4D97-AF65-F5344CB8AC3E}">
        <p14:creationId xmlns:p14="http://schemas.microsoft.com/office/powerpoint/2010/main" val="1928663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this </a:t>
            </a:r>
            <a:r>
              <a:rPr lang="en-IN" dirty="0"/>
              <a:t>chapter explains how to avoid input/output (I/O) bottlenecks that could prevent Oracle from performing at its maximum potential.</a:t>
            </a:r>
          </a:p>
          <a:p>
            <a:r>
              <a:rPr lang="en-IN" dirty="0"/>
              <a:t>This chapter contains the following sections:</a:t>
            </a:r>
          </a:p>
          <a:p>
            <a:r>
              <a:rPr lang="en-IN" dirty="0">
                <a:hlinkClick r:id="rId2"/>
              </a:rPr>
              <a:t>Understanding I/O Problems</a:t>
            </a:r>
            <a:endParaRPr lang="en-IN" dirty="0"/>
          </a:p>
          <a:p>
            <a:r>
              <a:rPr lang="en-IN" dirty="0">
                <a:hlinkClick r:id="rId3"/>
              </a:rPr>
              <a:t>Detecting I/O Problems</a:t>
            </a:r>
            <a:endParaRPr lang="en-IN" dirty="0"/>
          </a:p>
          <a:p>
            <a:r>
              <a:rPr lang="en-IN" dirty="0">
                <a:hlinkClick r:id="rId4"/>
              </a:rPr>
              <a:t>Solving I/O Problems</a:t>
            </a:r>
            <a:endParaRPr lang="en-IN" dirty="0"/>
          </a:p>
        </p:txBody>
      </p:sp>
    </p:spTree>
    <p:extLst>
      <p:ext uri="{BB962C8B-B14F-4D97-AF65-F5344CB8AC3E}">
        <p14:creationId xmlns:p14="http://schemas.microsoft.com/office/powerpoint/2010/main" val="68218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Pool Concepts</a:t>
            </a:r>
          </a:p>
        </p:txBody>
      </p:sp>
      <p:sp>
        <p:nvSpPr>
          <p:cNvPr id="3" name="Content Placeholder 2"/>
          <p:cNvSpPr>
            <a:spLocks noGrp="1"/>
          </p:cNvSpPr>
          <p:nvPr>
            <p:ph idx="1"/>
          </p:nvPr>
        </p:nvSpPr>
        <p:spPr/>
        <p:txBody>
          <a:bodyPr>
            <a:normAutofit fontScale="77500" lnSpcReduction="20000"/>
          </a:bodyPr>
          <a:lstStyle/>
          <a:p>
            <a:r>
              <a:rPr lang="en-IN" dirty="0" smtClean="0"/>
              <a:t>The </a:t>
            </a:r>
            <a:r>
              <a:rPr lang="en-IN" dirty="0"/>
              <a:t>main components of the shared pool include:</a:t>
            </a:r>
          </a:p>
          <a:p>
            <a:r>
              <a:rPr lang="en-IN" dirty="0"/>
              <a:t>Library cache</a:t>
            </a:r>
          </a:p>
          <a:p>
            <a:r>
              <a:rPr lang="en-IN" dirty="0"/>
              <a:t>The library cache stores the executable (parsed or compiled) form of recently referenced SQL and PL/SQL code.</a:t>
            </a:r>
          </a:p>
          <a:p>
            <a:r>
              <a:rPr lang="en-IN" dirty="0"/>
              <a:t>Data dictionary cache</a:t>
            </a:r>
          </a:p>
          <a:p>
            <a:r>
              <a:rPr lang="en-IN" dirty="0"/>
              <a:t>The data dictionary cache stores data referenced from the data dictionary.</a:t>
            </a:r>
          </a:p>
          <a:p>
            <a:r>
              <a:rPr lang="en-IN" dirty="0"/>
              <a:t>Server result cache (depending on the configuration)</a:t>
            </a:r>
          </a:p>
          <a:p>
            <a:r>
              <a:rPr lang="en-IN" dirty="0"/>
              <a:t>The server result cache is an optional cache that stores query and PL/SQL function results within the shared pool. For information about the server result </a:t>
            </a:r>
            <a:r>
              <a:rPr lang="en-IN" dirty="0" smtClean="0"/>
              <a:t>cache </a:t>
            </a:r>
            <a:r>
              <a:rPr lang="en-IN" dirty="0"/>
              <a:t>any of the caches in the shared pool—including </a:t>
            </a:r>
            <a:endParaRPr lang="en-IN" dirty="0" smtClean="0"/>
          </a:p>
          <a:p>
            <a:endParaRPr lang="en-IN" dirty="0"/>
          </a:p>
          <a:p>
            <a:endParaRPr lang="en-IN" dirty="0"/>
          </a:p>
        </p:txBody>
      </p:sp>
    </p:spTree>
    <p:extLst>
      <p:ext uri="{BB962C8B-B14F-4D97-AF65-F5344CB8AC3E}">
        <p14:creationId xmlns:p14="http://schemas.microsoft.com/office/powerpoint/2010/main" val="2768158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Understanding I/O Problems</a:t>
            </a:r>
            <a:br>
              <a:rPr lang="en-IN" b="1" dirty="0"/>
            </a:br>
            <a:endParaRPr lang="en-IN" dirty="0"/>
          </a:p>
        </p:txBody>
      </p:sp>
      <p:sp>
        <p:nvSpPr>
          <p:cNvPr id="3" name="Content Placeholder 2"/>
          <p:cNvSpPr>
            <a:spLocks noGrp="1"/>
          </p:cNvSpPr>
          <p:nvPr>
            <p:ph idx="1"/>
          </p:nvPr>
        </p:nvSpPr>
        <p:spPr>
          <a:xfrm>
            <a:off x="609600" y="1600200"/>
            <a:ext cx="8229600" cy="4525963"/>
          </a:xfrm>
        </p:spPr>
        <p:txBody>
          <a:bodyPr>
            <a:normAutofit fontScale="85000" lnSpcReduction="20000"/>
          </a:bodyPr>
          <a:lstStyle/>
          <a:p>
            <a:r>
              <a:rPr lang="en-IN" dirty="0" smtClean="0"/>
              <a:t>The </a:t>
            </a:r>
            <a:r>
              <a:rPr lang="en-IN" dirty="0"/>
              <a:t>performance of many software applications is inherently limited by disk input/output (I/O). </a:t>
            </a:r>
            <a:endParaRPr lang="en-IN" dirty="0" smtClean="0"/>
          </a:p>
          <a:p>
            <a:r>
              <a:rPr lang="en-IN" u="sng" dirty="0" smtClean="0"/>
              <a:t>Often</a:t>
            </a:r>
            <a:r>
              <a:rPr lang="en-IN" u="sng" dirty="0"/>
              <a:t>, CPU activity must be suspended while I/O activity completes. Such an application is said to be </a:t>
            </a:r>
            <a:r>
              <a:rPr lang="en-IN" i="1" u="sng" dirty="0"/>
              <a:t>I/O</a:t>
            </a:r>
            <a:r>
              <a:rPr lang="en-IN" u="sng" dirty="0"/>
              <a:t> </a:t>
            </a:r>
            <a:r>
              <a:rPr lang="en-IN" i="1" u="sng" dirty="0"/>
              <a:t>bound</a:t>
            </a:r>
            <a:r>
              <a:rPr lang="en-IN" dirty="0" smtClean="0"/>
              <a:t>.</a:t>
            </a:r>
          </a:p>
          <a:p>
            <a:r>
              <a:rPr lang="en-IN" dirty="0" smtClean="0"/>
              <a:t> </a:t>
            </a:r>
            <a:r>
              <a:rPr lang="en-IN" dirty="0"/>
              <a:t>Oracle is designed so that performance is not limited by I/O.</a:t>
            </a:r>
          </a:p>
          <a:p>
            <a:r>
              <a:rPr lang="en-IN" dirty="0"/>
              <a:t>Tuning I/O can enhance performance if a disk containing database files is operating at its capacity. </a:t>
            </a:r>
            <a:endParaRPr lang="en-IN" dirty="0" smtClean="0"/>
          </a:p>
          <a:p>
            <a:r>
              <a:rPr lang="en-IN" dirty="0" smtClean="0"/>
              <a:t>However</a:t>
            </a:r>
            <a:r>
              <a:rPr lang="en-IN" dirty="0"/>
              <a:t>, tuning I/O cannot help performance in </a:t>
            </a:r>
            <a:r>
              <a:rPr lang="en-IN" i="1" dirty="0"/>
              <a:t>CPU</a:t>
            </a:r>
            <a:r>
              <a:rPr lang="en-IN" dirty="0"/>
              <a:t> </a:t>
            </a:r>
            <a:r>
              <a:rPr lang="en-IN" i="1" dirty="0"/>
              <a:t>bound</a:t>
            </a:r>
            <a:r>
              <a:rPr lang="en-IN" dirty="0"/>
              <a:t> cases--or cases in which your computer's CPUs are operating at their capacity.</a:t>
            </a:r>
          </a:p>
          <a:p>
            <a:endParaRPr lang="en-IN" dirty="0"/>
          </a:p>
        </p:txBody>
      </p:sp>
    </p:spTree>
    <p:extLst>
      <p:ext uri="{BB962C8B-B14F-4D97-AF65-F5344CB8AC3E}">
        <p14:creationId xmlns:p14="http://schemas.microsoft.com/office/powerpoint/2010/main" val="1949413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This section introduces I/O performance issues. It covers:</a:t>
            </a:r>
          </a:p>
          <a:p>
            <a:r>
              <a:rPr lang="en-IN" dirty="0">
                <a:hlinkClick r:id="rId2"/>
              </a:rPr>
              <a:t>Tuning I/O: Top Down and Bottom Up</a:t>
            </a:r>
            <a:endParaRPr lang="en-IN" dirty="0"/>
          </a:p>
          <a:p>
            <a:r>
              <a:rPr lang="en-IN" dirty="0" err="1">
                <a:hlinkClick r:id="rId3"/>
              </a:rPr>
              <a:t>Analyzing</a:t>
            </a:r>
            <a:r>
              <a:rPr lang="en-IN" dirty="0">
                <a:hlinkClick r:id="rId3"/>
              </a:rPr>
              <a:t> I/O Requirements</a:t>
            </a:r>
            <a:endParaRPr lang="en-IN" dirty="0"/>
          </a:p>
          <a:p>
            <a:r>
              <a:rPr lang="en-IN" dirty="0">
                <a:hlinkClick r:id="rId4"/>
              </a:rPr>
              <a:t>Planning File Storage</a:t>
            </a:r>
            <a:endParaRPr lang="en-IN" dirty="0"/>
          </a:p>
          <a:p>
            <a:r>
              <a:rPr lang="en-IN" dirty="0">
                <a:hlinkClick r:id="rId5"/>
              </a:rPr>
              <a:t>Choosing Data Block Size</a:t>
            </a:r>
            <a:endParaRPr lang="en-IN" dirty="0"/>
          </a:p>
          <a:p>
            <a:r>
              <a:rPr lang="en-IN" dirty="0">
                <a:hlinkClick r:id="rId6"/>
              </a:rPr>
              <a:t>Evaluating Device Bandwidth</a:t>
            </a:r>
            <a:endParaRPr lang="en-IN" dirty="0"/>
          </a:p>
          <a:p>
            <a:endParaRPr lang="en-IN" dirty="0"/>
          </a:p>
        </p:txBody>
      </p:sp>
    </p:spTree>
    <p:extLst>
      <p:ext uri="{BB962C8B-B14F-4D97-AF65-F5344CB8AC3E}">
        <p14:creationId xmlns:p14="http://schemas.microsoft.com/office/powerpoint/2010/main" val="730793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Tuning I/O: Top Down and Bottom Up</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When </a:t>
            </a:r>
            <a:r>
              <a:rPr lang="en-IN" dirty="0"/>
              <a:t>designing a new system, you should </a:t>
            </a:r>
            <a:r>
              <a:rPr lang="en-IN" dirty="0" err="1"/>
              <a:t>analyze</a:t>
            </a:r>
            <a:r>
              <a:rPr lang="en-IN" dirty="0"/>
              <a:t> I/O needs from the top down, determining what resources you require in order to achieve the desired performance.</a:t>
            </a:r>
          </a:p>
          <a:p>
            <a:r>
              <a:rPr lang="en-IN" dirty="0"/>
              <a:t>For an existing system, you should approach I/O tuning from the bottom up:</a:t>
            </a:r>
          </a:p>
          <a:p>
            <a:r>
              <a:rPr lang="en-IN" dirty="0"/>
              <a:t>Determine the number of disks on the system.</a:t>
            </a:r>
          </a:p>
          <a:p>
            <a:r>
              <a:rPr lang="en-IN" dirty="0"/>
              <a:t>Determine the number of disks that are being used by Oracle.</a:t>
            </a:r>
          </a:p>
          <a:p>
            <a:r>
              <a:rPr lang="en-IN" dirty="0"/>
              <a:t>Determine the type of I/O that your system performs.</a:t>
            </a:r>
          </a:p>
          <a:p>
            <a:r>
              <a:rPr lang="en-IN" dirty="0"/>
              <a:t>Ascertain whether the I/</a:t>
            </a:r>
            <a:r>
              <a:rPr lang="en-IN" dirty="0" err="1"/>
              <a:t>Os</a:t>
            </a:r>
            <a:r>
              <a:rPr lang="en-IN" dirty="0"/>
              <a:t> are going to the file system or to raw devices.</a:t>
            </a:r>
          </a:p>
          <a:p>
            <a:r>
              <a:rPr lang="en-IN" dirty="0"/>
              <a:t>Determine how to spread objects over multiple disks, using either manual striping or striping software.</a:t>
            </a:r>
          </a:p>
          <a:p>
            <a:r>
              <a:rPr lang="en-IN" dirty="0"/>
              <a:t>Calculate the level of performance you can expect.</a:t>
            </a:r>
          </a:p>
          <a:p>
            <a:endParaRPr lang="en-IN" dirty="0"/>
          </a:p>
        </p:txBody>
      </p:sp>
    </p:spTree>
    <p:extLst>
      <p:ext uri="{BB962C8B-B14F-4D97-AF65-F5344CB8AC3E}">
        <p14:creationId xmlns:p14="http://schemas.microsoft.com/office/powerpoint/2010/main" val="1154776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Analyzing</a:t>
            </a:r>
            <a:r>
              <a:rPr lang="en-IN" b="1" dirty="0"/>
              <a:t> I/O Requirements</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This </a:t>
            </a:r>
            <a:r>
              <a:rPr lang="en-IN" dirty="0"/>
              <a:t>section explains how to determine your system's I/O requirements.</a:t>
            </a:r>
          </a:p>
          <a:p>
            <a:r>
              <a:rPr lang="en-IN" dirty="0"/>
              <a:t>Calculate the total throughput your application requires.</a:t>
            </a:r>
          </a:p>
          <a:p>
            <a:r>
              <a:rPr lang="en-IN" u="sng" dirty="0"/>
              <a:t>To begin, figure out the number of reads and writes involved in each transaction, and distinguish the objects against which each operation is performed.</a:t>
            </a:r>
          </a:p>
          <a:p>
            <a:r>
              <a:rPr lang="en-IN" dirty="0"/>
              <a:t>In an OLTP application, for example, each transaction might involve:</a:t>
            </a:r>
          </a:p>
          <a:p>
            <a:pPr lvl="1"/>
            <a:r>
              <a:rPr lang="en-IN" dirty="0" smtClean="0"/>
              <a:t>1 read </a:t>
            </a:r>
            <a:r>
              <a:rPr lang="en-IN" dirty="0"/>
              <a:t>from object A.</a:t>
            </a:r>
          </a:p>
          <a:p>
            <a:pPr lvl="1"/>
            <a:r>
              <a:rPr lang="en-IN" dirty="0" smtClean="0"/>
              <a:t> 1 read </a:t>
            </a:r>
            <a:r>
              <a:rPr lang="en-IN" dirty="0"/>
              <a:t>from object B.</a:t>
            </a:r>
          </a:p>
          <a:p>
            <a:pPr lvl="1"/>
            <a:r>
              <a:rPr lang="en-IN" dirty="0" smtClean="0"/>
              <a:t> 1 write </a:t>
            </a:r>
            <a:r>
              <a:rPr lang="en-IN" dirty="0"/>
              <a:t>to object C.</a:t>
            </a:r>
          </a:p>
          <a:p>
            <a:r>
              <a:rPr lang="en-IN" dirty="0"/>
              <a:t>So, one transaction requires 2 reads and 1 write, all to different objects.</a:t>
            </a:r>
          </a:p>
          <a:p>
            <a:endParaRPr lang="en-IN" dirty="0"/>
          </a:p>
        </p:txBody>
      </p:sp>
    </p:spTree>
    <p:extLst>
      <p:ext uri="{BB962C8B-B14F-4D97-AF65-F5344CB8AC3E}">
        <p14:creationId xmlns:p14="http://schemas.microsoft.com/office/powerpoint/2010/main" val="230737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IN" dirty="0"/>
              <a:t>Define the I/O performance target for this application by specifying the number of </a:t>
            </a:r>
            <a:r>
              <a:rPr lang="en-IN" b="1" dirty="0"/>
              <a:t>transactions per second (</a:t>
            </a:r>
            <a:r>
              <a:rPr lang="en-IN" b="1" dirty="0" err="1"/>
              <a:t>tps</a:t>
            </a:r>
            <a:r>
              <a:rPr lang="en-IN" dirty="0"/>
              <a:t>) that the system must support.</a:t>
            </a:r>
          </a:p>
          <a:p>
            <a:r>
              <a:rPr lang="en-IN" dirty="0"/>
              <a:t>With this example, the designer might specify that 100 </a:t>
            </a:r>
            <a:r>
              <a:rPr lang="en-IN" dirty="0" err="1"/>
              <a:t>tps</a:t>
            </a:r>
            <a:r>
              <a:rPr lang="en-IN" dirty="0"/>
              <a:t> constitutes an acceptable level of performance. To achieve this, the system must be able to perform 300 I/</a:t>
            </a:r>
            <a:r>
              <a:rPr lang="en-IN" dirty="0" err="1"/>
              <a:t>Os</a:t>
            </a:r>
            <a:r>
              <a:rPr lang="en-IN" dirty="0"/>
              <a:t> per second:</a:t>
            </a:r>
          </a:p>
          <a:p>
            <a:pPr lvl="1"/>
            <a:r>
              <a:rPr lang="en-IN" dirty="0"/>
              <a:t>100 reads from object A.</a:t>
            </a:r>
          </a:p>
          <a:p>
            <a:pPr lvl="1"/>
            <a:r>
              <a:rPr lang="en-IN" dirty="0"/>
              <a:t>100 reads from object B.</a:t>
            </a:r>
          </a:p>
          <a:p>
            <a:pPr lvl="1"/>
            <a:r>
              <a:rPr lang="en-IN" dirty="0"/>
              <a:t>100 writes to object C.</a:t>
            </a:r>
          </a:p>
          <a:p>
            <a:r>
              <a:rPr lang="en-IN" dirty="0"/>
              <a:t>Determine the number of disks needed to achieve this level of performance.</a:t>
            </a:r>
          </a:p>
          <a:p>
            <a:r>
              <a:rPr lang="en-IN" dirty="0"/>
              <a:t>To do this, ascertain the number of I/</a:t>
            </a:r>
            <a:r>
              <a:rPr lang="en-IN" dirty="0" err="1"/>
              <a:t>Os</a:t>
            </a:r>
            <a:r>
              <a:rPr lang="en-IN" dirty="0"/>
              <a:t> that each disk can perform per second. This number depends on three factors:</a:t>
            </a:r>
          </a:p>
          <a:p>
            <a:pPr lvl="1"/>
            <a:r>
              <a:rPr lang="en-IN" dirty="0"/>
              <a:t>The speed of your particular disk hardware.</a:t>
            </a:r>
          </a:p>
          <a:p>
            <a:pPr lvl="1"/>
            <a:r>
              <a:rPr lang="en-IN" dirty="0"/>
              <a:t>Whether the I/</a:t>
            </a:r>
            <a:r>
              <a:rPr lang="en-IN" dirty="0" err="1"/>
              <a:t>Os</a:t>
            </a:r>
            <a:r>
              <a:rPr lang="en-IN" dirty="0"/>
              <a:t> needed are reads or writes.</a:t>
            </a:r>
          </a:p>
          <a:p>
            <a:pPr lvl="1"/>
            <a:r>
              <a:rPr lang="en-IN" dirty="0"/>
              <a:t>Whether you are using the file system or raw devices.</a:t>
            </a:r>
          </a:p>
          <a:p>
            <a:endParaRPr lang="en-IN" dirty="0"/>
          </a:p>
        </p:txBody>
      </p:sp>
    </p:spTree>
    <p:extLst>
      <p:ext uri="{BB962C8B-B14F-4D97-AF65-F5344CB8AC3E}">
        <p14:creationId xmlns:p14="http://schemas.microsoft.com/office/powerpoint/2010/main" val="167766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r>
              <a:rPr lang="en-IN" sz="3800" b="1" dirty="0"/>
              <a:t>Planning File Storage</a:t>
            </a:r>
          </a:p>
          <a:p>
            <a:pPr lvl="1"/>
            <a:r>
              <a:rPr lang="en-IN" sz="3400" dirty="0"/>
              <a:t>This section explains the following:</a:t>
            </a:r>
          </a:p>
          <a:p>
            <a:pPr lvl="1"/>
            <a:r>
              <a:rPr lang="en-IN" sz="3400" dirty="0"/>
              <a:t>How to determine the types of I/O operations required by your application.</a:t>
            </a:r>
          </a:p>
          <a:p>
            <a:pPr lvl="1"/>
            <a:r>
              <a:rPr lang="en-IN" sz="3400" dirty="0"/>
              <a:t>How to choose between file system and raw devices for your database files.</a:t>
            </a:r>
          </a:p>
          <a:p>
            <a:r>
              <a:rPr lang="en-IN" sz="3800" b="1" dirty="0"/>
              <a:t>Design Approach</a:t>
            </a:r>
          </a:p>
          <a:p>
            <a:pPr lvl="1"/>
            <a:r>
              <a:rPr lang="en-IN" sz="3400" dirty="0"/>
              <a:t>Use the following approach to design file storage:</a:t>
            </a:r>
          </a:p>
          <a:p>
            <a:pPr lvl="1"/>
            <a:r>
              <a:rPr lang="en-IN" sz="3400" dirty="0"/>
              <a:t>Identify the operations required by your application.</a:t>
            </a:r>
          </a:p>
          <a:p>
            <a:pPr lvl="1"/>
            <a:r>
              <a:rPr lang="en-IN" sz="3400" dirty="0"/>
              <a:t>Test the performance of your system's disks and controllers for the different operations required by your application.</a:t>
            </a:r>
          </a:p>
          <a:p>
            <a:pPr lvl="1"/>
            <a:r>
              <a:rPr lang="en-IN" sz="3400" dirty="0"/>
              <a:t>Finally, evaluate what kind of disk and controller layout gives you the best performance for the operations that predominate in your application.</a:t>
            </a:r>
          </a:p>
          <a:p>
            <a:r>
              <a:rPr lang="en-IN" sz="3800" dirty="0"/>
              <a:t>These steps are described in detail under the following headings.</a:t>
            </a:r>
          </a:p>
          <a:p>
            <a:endParaRPr lang="en-IN" sz="3800" b="1" dirty="0" smtClean="0"/>
          </a:p>
          <a:p>
            <a:r>
              <a:rPr lang="en-IN" sz="3800" b="1" dirty="0" smtClean="0"/>
              <a:t>Identifying </a:t>
            </a:r>
            <a:r>
              <a:rPr lang="en-IN" sz="3800" b="1" dirty="0"/>
              <a:t>the Required Read/Write Operations</a:t>
            </a:r>
          </a:p>
          <a:p>
            <a:r>
              <a:rPr lang="en-IN" sz="3800" dirty="0"/>
              <a:t>Evaluate your application to determine how often it requires each type of I/O operation (sequential read, sequential write, random read, and random write).</a:t>
            </a:r>
          </a:p>
          <a:p>
            <a:endParaRPr lang="en-IN" sz="3800" dirty="0"/>
          </a:p>
        </p:txBody>
      </p:sp>
    </p:spTree>
    <p:extLst>
      <p:ext uri="{BB962C8B-B14F-4D97-AF65-F5344CB8AC3E}">
        <p14:creationId xmlns:p14="http://schemas.microsoft.com/office/powerpoint/2010/main" val="2328406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Introduction to Using Oracle Blocks Efficiently</a:t>
            </a:r>
            <a:br>
              <a:rPr lang="en-IN" b="1" dirty="0"/>
            </a:br>
            <a:endParaRPr lang="en-IN"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IN" b="1" dirty="0"/>
              <a:t>Database Engine</a:t>
            </a:r>
          </a:p>
          <a:p>
            <a:r>
              <a:rPr lang="en-IN" b="1" dirty="0"/>
              <a:t>Introduction to Using Oracle Blocks Efficiently</a:t>
            </a:r>
          </a:p>
          <a:p>
            <a:r>
              <a:rPr lang="en-IN" dirty="0"/>
              <a:t>This module will discuss the issues surrounding the interaction between Oracle data blocks and the database engine. As we know</a:t>
            </a:r>
            <a:r>
              <a:rPr lang="en-IN" dirty="0" smtClean="0"/>
              <a:t>,</a:t>
            </a:r>
          </a:p>
          <a:p>
            <a:pPr lvl="1"/>
            <a:r>
              <a:rPr lang="en-IN" dirty="0" smtClean="0"/>
              <a:t>the</a:t>
            </a:r>
            <a:r>
              <a:rPr lang="en-IN" dirty="0"/>
              <a:t> </a:t>
            </a:r>
            <a:r>
              <a:rPr lang="en-IN" i="1" dirty="0"/>
              <a:t>size of the data blocks</a:t>
            </a:r>
            <a:r>
              <a:rPr lang="en-IN" dirty="0"/>
              <a:t>,</a:t>
            </a:r>
          </a:p>
          <a:p>
            <a:pPr lvl="1"/>
            <a:r>
              <a:rPr lang="en-IN" dirty="0"/>
              <a:t>the </a:t>
            </a:r>
            <a:r>
              <a:rPr lang="en-IN" i="1" dirty="0"/>
              <a:t>structure of the rows</a:t>
            </a:r>
            <a:r>
              <a:rPr lang="en-IN" dirty="0"/>
              <a:t> on the data blocks and</a:t>
            </a:r>
          </a:p>
          <a:p>
            <a:pPr lvl="1"/>
            <a:r>
              <a:rPr lang="en-IN" dirty="0"/>
              <a:t>the settings of the table </a:t>
            </a:r>
            <a:r>
              <a:rPr lang="en-IN" i="1" dirty="0"/>
              <a:t>storage parameters</a:t>
            </a:r>
            <a:endParaRPr lang="en-IN" dirty="0"/>
          </a:p>
          <a:p>
            <a:r>
              <a:rPr lang="en-IN" dirty="0"/>
              <a:t>all have an effect upon the contents of the data block and the performance of our database.</a:t>
            </a:r>
            <a:br>
              <a:rPr lang="en-IN" dirty="0"/>
            </a:br>
            <a:r>
              <a:rPr lang="en-IN" dirty="0" smtClean="0"/>
              <a:t>By </a:t>
            </a:r>
            <a:r>
              <a:rPr lang="en-IN" dirty="0"/>
              <a:t>the time you finish this module, you should be able to:</a:t>
            </a:r>
          </a:p>
          <a:p>
            <a:pPr lvl="1"/>
            <a:r>
              <a:rPr lang="en-IN" dirty="0"/>
              <a:t>Determine the appropriate </a:t>
            </a:r>
            <a:r>
              <a:rPr lang="en-IN" dirty="0" err="1"/>
              <a:t>db_block_size</a:t>
            </a:r>
            <a:endParaRPr lang="en-IN" dirty="0"/>
          </a:p>
          <a:p>
            <a:pPr lvl="1"/>
            <a:r>
              <a:rPr lang="en-IN" dirty="0"/>
              <a:t>Optimize space usage within blocks</a:t>
            </a:r>
          </a:p>
          <a:p>
            <a:pPr lvl="1"/>
            <a:r>
              <a:rPr lang="en-IN" dirty="0"/>
              <a:t>Describe internals of the segment header</a:t>
            </a:r>
          </a:p>
          <a:p>
            <a:pPr lvl="1"/>
            <a:r>
              <a:rPr lang="en-IN" dirty="0"/>
              <a:t>Set proper values for PCTUSED and PCTFREE</a:t>
            </a:r>
          </a:p>
          <a:p>
            <a:pPr lvl="1"/>
            <a:r>
              <a:rPr lang="en-IN" dirty="0"/>
              <a:t>Describe the effect of the high water mark on full-table scans</a:t>
            </a:r>
          </a:p>
          <a:p>
            <a:pPr lvl="1"/>
            <a:r>
              <a:rPr lang="en-IN" dirty="0"/>
              <a:t>Detect and resolve row migration</a:t>
            </a:r>
          </a:p>
          <a:p>
            <a:pPr marL="0" indent="0">
              <a:buNone/>
            </a:pPr>
            <a:endParaRPr lang="en-IN" dirty="0"/>
          </a:p>
        </p:txBody>
      </p:sp>
    </p:spTree>
    <p:extLst>
      <p:ext uri="{BB962C8B-B14F-4D97-AF65-F5344CB8AC3E}">
        <p14:creationId xmlns:p14="http://schemas.microsoft.com/office/powerpoint/2010/main" val="3118915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hlinkClick r:id="rId3"/>
              </a:rPr>
              <a:t>Database Performance Techniques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One </a:t>
            </a:r>
            <a:r>
              <a:rPr lang="en-IN" dirty="0"/>
              <a:t>of the most confusing issues surrounding storage space in an Oracle database is setting the proper data block size</a:t>
            </a:r>
            <a:r>
              <a:rPr lang="en-IN" dirty="0" smtClean="0"/>
              <a:t>.</a:t>
            </a:r>
          </a:p>
          <a:p>
            <a:r>
              <a:rPr lang="en-IN" dirty="0" smtClean="0"/>
              <a:t>Decide </a:t>
            </a:r>
            <a:r>
              <a:rPr lang="en-IN" dirty="0"/>
              <a:t>on the best default database block size</a:t>
            </a:r>
            <a:r>
              <a:rPr lang="en-IN" dirty="0" smtClean="0"/>
              <a:t>.</a:t>
            </a:r>
          </a:p>
          <a:p>
            <a:r>
              <a:rPr lang="en-IN" b="1" dirty="0" smtClean="0"/>
              <a:t>The </a:t>
            </a:r>
            <a:r>
              <a:rPr lang="en-IN" b="1" dirty="0"/>
              <a:t>default block size defined by DB_BLOCK_SIZE cannot be changed later without reinstalling the database. </a:t>
            </a:r>
            <a:endParaRPr lang="en-IN" b="1" dirty="0" smtClean="0"/>
          </a:p>
          <a:p>
            <a:r>
              <a:rPr lang="en-IN" u="sng" dirty="0" smtClean="0"/>
              <a:t>Note </a:t>
            </a:r>
            <a:r>
              <a:rPr lang="en-IN" u="sng" dirty="0"/>
              <a:t>that Oracle can support multiple block sizes within a single database. The default size for the database blocks is set via the DB_BLOCK_SIZE parameter specified in the parameter file during database creation</a:t>
            </a:r>
            <a:r>
              <a:rPr lang="en-IN" dirty="0"/>
              <a:t>. </a:t>
            </a:r>
            <a:endParaRPr lang="en-IN" dirty="0" smtClean="0"/>
          </a:p>
          <a:p>
            <a:r>
              <a:rPr lang="en-IN" u="sng" dirty="0" smtClean="0"/>
              <a:t>Managing </a:t>
            </a:r>
            <a:r>
              <a:rPr lang="en-IN" u="sng" dirty="0"/>
              <a:t>the size of the database buffer cache is an important part of managing and tuning the database.</a:t>
            </a:r>
            <a:r>
              <a:rPr lang="en-IN" dirty="0"/>
              <a:t/>
            </a:r>
            <a:br>
              <a:rPr lang="en-IN" dirty="0"/>
            </a:br>
            <a:r>
              <a:rPr lang="en-IN" dirty="0"/>
              <a:t>The next lesson reviews the </a:t>
            </a:r>
            <a:r>
              <a:rPr lang="en-IN" dirty="0" err="1"/>
              <a:t>db_block_size</a:t>
            </a:r>
            <a:r>
              <a:rPr lang="en-IN" dirty="0"/>
              <a:t> parameter setting.</a:t>
            </a:r>
          </a:p>
          <a:p>
            <a:r>
              <a:rPr lang="en-IN" dirty="0">
                <a:solidFill>
                  <a:schemeClr val="bg2"/>
                </a:solidFill>
              </a:rPr>
              <a:t>https://www.relationaldbdesign.com/advanced-oracle-tuning/module2/intro-oracle-blocks.php</a:t>
            </a:r>
          </a:p>
          <a:p>
            <a:endParaRPr lang="en-IN" dirty="0"/>
          </a:p>
        </p:txBody>
      </p:sp>
    </p:spTree>
    <p:extLst>
      <p:ext uri="{BB962C8B-B14F-4D97-AF65-F5344CB8AC3E}">
        <p14:creationId xmlns:p14="http://schemas.microsoft.com/office/powerpoint/2010/main" val="2562237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Oracle - Tuning Oracle Sorting Operations</a:t>
            </a:r>
            <a:r>
              <a:rPr lang="en-IN" sz="3200" dirty="0"/>
              <a:t/>
            </a:r>
            <a:br>
              <a:rPr lang="en-IN" sz="3200" dirty="0"/>
            </a:br>
            <a:endParaRPr lang="en-IN" sz="3200"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IN" dirty="0" smtClean="0"/>
              <a:t>As </a:t>
            </a:r>
            <a:r>
              <a:rPr lang="en-IN" dirty="0"/>
              <a:t>a small but very important component of SQL syntax, sorting is a frequently overlooked aspect of Oracle tuning. In general, an Oracle database will automatically perform sorting operations on row data as requested by a </a:t>
            </a:r>
            <a:r>
              <a:rPr lang="en-IN" b="1" dirty="0"/>
              <a:t>CREATE INDEX</a:t>
            </a:r>
            <a:r>
              <a:rPr lang="en-IN" dirty="0"/>
              <a:t> or an SQL </a:t>
            </a:r>
            <a:r>
              <a:rPr lang="en-IN" b="1" dirty="0"/>
              <a:t>ORDER BY</a:t>
            </a:r>
            <a:r>
              <a:rPr lang="en-IN" dirty="0"/>
              <a:t> or </a:t>
            </a:r>
            <a:r>
              <a:rPr lang="en-IN" b="1" dirty="0"/>
              <a:t>GROUP BY</a:t>
            </a:r>
            <a:r>
              <a:rPr lang="en-IN" dirty="0"/>
              <a:t> statement. In Oracle, sorting occurs under the following circumstances:</a:t>
            </a:r>
          </a:p>
          <a:p>
            <a:r>
              <a:rPr lang="en-IN" dirty="0"/>
              <a:t>Using the</a:t>
            </a:r>
            <a:r>
              <a:rPr lang="en-IN" b="1" dirty="0"/>
              <a:t> ORDER BY</a:t>
            </a:r>
            <a:r>
              <a:rPr lang="en-IN" dirty="0"/>
              <a:t> clause in SQL</a:t>
            </a:r>
          </a:p>
          <a:p>
            <a:r>
              <a:rPr lang="en-IN" dirty="0"/>
              <a:t>Using the </a:t>
            </a:r>
            <a:r>
              <a:rPr lang="en-IN" b="1" dirty="0"/>
              <a:t>GROUP BY</a:t>
            </a:r>
            <a:r>
              <a:rPr lang="en-IN" dirty="0"/>
              <a:t> clause in SQL</a:t>
            </a:r>
          </a:p>
          <a:p>
            <a:r>
              <a:rPr lang="en-IN" dirty="0"/>
              <a:t>When an index is created</a:t>
            </a:r>
          </a:p>
          <a:p>
            <a:r>
              <a:rPr lang="en-IN" dirty="0"/>
              <a:t>When a </a:t>
            </a:r>
            <a:r>
              <a:rPr lang="en-IN" b="1" dirty="0"/>
              <a:t>SORT</a:t>
            </a:r>
            <a:r>
              <a:rPr lang="en-IN" dirty="0"/>
              <a:t> is invoked by the SQL optimizer because inadequate indexes exist for a table join</a:t>
            </a:r>
          </a:p>
          <a:p>
            <a:r>
              <a:rPr lang="en-IN" dirty="0"/>
              <a:t>Using </a:t>
            </a:r>
            <a:r>
              <a:rPr lang="en-IN" b="1" dirty="0"/>
              <a:t>UNION, INTERSECTION</a:t>
            </a:r>
            <a:r>
              <a:rPr lang="en-IN" dirty="0"/>
              <a:t>, or </a:t>
            </a:r>
            <a:r>
              <a:rPr lang="en-IN" b="1" dirty="0"/>
              <a:t>MINUS</a:t>
            </a:r>
            <a:r>
              <a:rPr lang="en-IN" dirty="0"/>
              <a:t> clauses that cause sort-merge joins.</a:t>
            </a:r>
          </a:p>
          <a:p>
            <a:r>
              <a:rPr lang="en-IN" dirty="0"/>
              <a:t>Using the </a:t>
            </a:r>
            <a:r>
              <a:rPr lang="en-IN" b="1" dirty="0"/>
              <a:t>DISTINCT</a:t>
            </a:r>
            <a:r>
              <a:rPr lang="en-IN" dirty="0"/>
              <a:t> clause</a:t>
            </a:r>
          </a:p>
          <a:p>
            <a:r>
              <a:rPr lang="en-IN" dirty="0"/>
              <a:t>In short, The Oracle database will perform sorting operations whenever it detects the need to re-sequence row information</a:t>
            </a:r>
            <a:r>
              <a:rPr lang="en-IN" dirty="0" smtClean="0"/>
              <a:t>.</a:t>
            </a:r>
            <a:endParaRPr lang="en-IN" dirty="0"/>
          </a:p>
        </p:txBody>
      </p:sp>
    </p:spTree>
    <p:extLst>
      <p:ext uri="{BB962C8B-B14F-4D97-AF65-F5344CB8AC3E}">
        <p14:creationId xmlns:p14="http://schemas.microsoft.com/office/powerpoint/2010/main" val="581882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IN" dirty="0"/>
              <a:t>As we know from the DBA class, Oracle has two techniques for sorting.  If the sort is smaller than </a:t>
            </a:r>
            <a:r>
              <a:rPr lang="en-IN" dirty="0" err="1"/>
              <a:t>sort_area_size</a:t>
            </a:r>
            <a:r>
              <a:rPr lang="en-IN" dirty="0"/>
              <a:t>, the sort will be performed very quickly in the memory allocated to </a:t>
            </a:r>
            <a:r>
              <a:rPr lang="en-IN" dirty="0" err="1"/>
              <a:t>sort_area_size</a:t>
            </a:r>
            <a:r>
              <a:rPr lang="en-IN" dirty="0"/>
              <a:t>.  </a:t>
            </a:r>
            <a:endParaRPr lang="en-IN" dirty="0" smtClean="0"/>
          </a:p>
          <a:p>
            <a:r>
              <a:rPr lang="en-IN" u="sng" dirty="0" smtClean="0"/>
              <a:t>For </a:t>
            </a:r>
            <a:r>
              <a:rPr lang="en-IN" u="sng" dirty="0"/>
              <a:t>large sorts that exceed </a:t>
            </a:r>
            <a:r>
              <a:rPr lang="en-IN" u="sng" dirty="0" err="1"/>
              <a:t>sort_area_size</a:t>
            </a:r>
            <a:r>
              <a:rPr lang="en-IN" u="sng" dirty="0"/>
              <a:t>, Oracle will sort the result set in the TEMP </a:t>
            </a:r>
            <a:r>
              <a:rPr lang="en-IN" u="sng" dirty="0" err="1"/>
              <a:t>tablespace</a:t>
            </a:r>
            <a:r>
              <a:rPr lang="en-IN" u="sng" dirty="0"/>
              <a:t>.  These are known as "disk sorts", and they require longer execution time than in-memory sorts.</a:t>
            </a:r>
          </a:p>
          <a:p>
            <a:r>
              <a:rPr lang="en-IN" dirty="0"/>
              <a:t>Oracle obtains the requested rows from the database.</a:t>
            </a:r>
          </a:p>
          <a:p>
            <a:r>
              <a:rPr lang="en-IN" dirty="0"/>
              <a:t>Oracle estimates the number of rows to be sorted.</a:t>
            </a:r>
          </a:p>
          <a:p>
            <a:r>
              <a:rPr lang="en-IN" dirty="0"/>
              <a:t>If this space is less than </a:t>
            </a:r>
            <a:r>
              <a:rPr lang="en-IN" dirty="0" err="1"/>
              <a:t>sort_area_size</a:t>
            </a:r>
            <a:r>
              <a:rPr lang="en-IN" dirty="0"/>
              <a:t>, the sort is performed in-memory.</a:t>
            </a:r>
          </a:p>
          <a:p>
            <a:r>
              <a:rPr lang="en-IN" dirty="0"/>
              <a:t>If space is greater then </a:t>
            </a:r>
            <a:r>
              <a:rPr lang="en-IN" dirty="0" err="1"/>
              <a:t>sort_area_size</a:t>
            </a:r>
            <a:r>
              <a:rPr lang="en-IN" dirty="0"/>
              <a:t>, then the sort is performed in the TEMP </a:t>
            </a:r>
            <a:r>
              <a:rPr lang="en-IN" dirty="0" err="1"/>
              <a:t>tablespace</a:t>
            </a:r>
            <a:r>
              <a:rPr lang="en-IN" dirty="0"/>
              <a:t>.</a:t>
            </a:r>
          </a:p>
          <a:p>
            <a:r>
              <a:rPr lang="en-IN" dirty="0"/>
              <a:t>Oracle returns the sorted result set to the user</a:t>
            </a:r>
          </a:p>
          <a:p>
            <a:endParaRPr lang="en-IN" dirty="0"/>
          </a:p>
        </p:txBody>
      </p:sp>
    </p:spTree>
    <p:extLst>
      <p:ext uri="{BB962C8B-B14F-4D97-AF65-F5344CB8AC3E}">
        <p14:creationId xmlns:p14="http://schemas.microsoft.com/office/powerpoint/2010/main" val="118465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r>
              <a:rPr lang="en-IN" sz="2000" dirty="0" smtClean="0"/>
              <a:t>the </a:t>
            </a:r>
            <a:r>
              <a:rPr lang="en-IN" sz="2000" dirty="0"/>
              <a:t>library cache and the dictionary </a:t>
            </a:r>
            <a:r>
              <a:rPr lang="en-IN" sz="2000" b="1" dirty="0"/>
              <a:t>cache—automatically increase or decrease in size, as needed</a:t>
            </a:r>
            <a:r>
              <a:rPr lang="en-IN" sz="2000" b="1" dirty="0" smtClean="0"/>
              <a:t>.</a:t>
            </a:r>
          </a:p>
          <a:p>
            <a:r>
              <a:rPr lang="en-IN" sz="2000" dirty="0" smtClean="0"/>
              <a:t> </a:t>
            </a:r>
            <a:r>
              <a:rPr lang="en-IN" sz="2000" dirty="0"/>
              <a:t>Old entries are aged out to accommodate new entries when the shared pool runs out of space.</a:t>
            </a:r>
          </a:p>
          <a:p>
            <a:r>
              <a:rPr lang="en-IN" sz="2000" dirty="0"/>
              <a:t>A cache miss on the library cache or data dictionary cache is more expensive than a miss on the buffer cache. </a:t>
            </a:r>
            <a:endParaRPr lang="en-IN" sz="2000" dirty="0" smtClean="0"/>
          </a:p>
          <a:p>
            <a:pPr lvl="1"/>
            <a:r>
              <a:rPr lang="en-IN" sz="1600" dirty="0" smtClean="0"/>
              <a:t>For </a:t>
            </a:r>
            <a:r>
              <a:rPr lang="en-IN" sz="1600" dirty="0"/>
              <a:t>this reason, the shared pool should be sized to ensure that frequently-used data is cached.</a:t>
            </a:r>
          </a:p>
          <a:p>
            <a:r>
              <a:rPr lang="en-IN" sz="2000" dirty="0"/>
              <a:t>Several features require large memory allocations in the shared pool, such as shared server, parallel query, or Recovery Manager. Oracle recommends using a separate memory area—the large pool—to segregate the System Global Area (SGA) memory used by these features.</a:t>
            </a:r>
          </a:p>
          <a:p>
            <a:r>
              <a:rPr lang="en-IN" sz="2000" dirty="0"/>
              <a:t>Allocation of memory from the shared pool is performed in chunks. This chunking enables large objects (over 5 KB) to be loaded into the cache without requiring a single contiguous area. In this way, the database reduces the possibility of running out of contiguous memory due to fragmentation.</a:t>
            </a:r>
          </a:p>
          <a:p>
            <a:r>
              <a:rPr lang="en-IN" sz="2000" dirty="0"/>
              <a:t>Java, PL/SQL, or SQL cursors may sometimes make allocations out of the shared pool that are larger than 5 KB. To enable these allocations to occur more efficiently, Oracle Database segregates a small amount of the shared pool</a:t>
            </a:r>
            <a:r>
              <a:rPr lang="en-IN" sz="2000" dirty="0" smtClean="0"/>
              <a:t>.</a:t>
            </a:r>
          </a:p>
          <a:p>
            <a:r>
              <a:rPr lang="en-IN" sz="2000" b="1" dirty="0" smtClean="0"/>
              <a:t> </a:t>
            </a:r>
            <a:r>
              <a:rPr lang="en-IN" sz="2000" b="1" dirty="0"/>
              <a:t>The segregated memory, called the reserved pool, is used if the shared pool runs out of space.</a:t>
            </a:r>
          </a:p>
          <a:p>
            <a:endParaRPr lang="en-IN" sz="2000" dirty="0"/>
          </a:p>
        </p:txBody>
      </p:sp>
    </p:spTree>
    <p:extLst>
      <p:ext uri="{BB962C8B-B14F-4D97-AF65-F5344CB8AC3E}">
        <p14:creationId xmlns:p14="http://schemas.microsoft.com/office/powerpoint/2010/main" val="2955843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r>
              <a:rPr lang="en-IN" dirty="0"/>
              <a:t>Several </a:t>
            </a:r>
            <a:r>
              <a:rPr lang="en-IN" dirty="0" err="1"/>
              <a:t>init.ora</a:t>
            </a:r>
            <a:r>
              <a:rPr lang="en-IN" dirty="0"/>
              <a:t> parameters govern sorting operations.  These include:</a:t>
            </a:r>
          </a:p>
          <a:p>
            <a:r>
              <a:rPr lang="en-IN" dirty="0" err="1"/>
              <a:t>sort_area_size</a:t>
            </a:r>
            <a:r>
              <a:rPr lang="en-IN" dirty="0"/>
              <a:t>                           655326    Size of in-memory sort work area</a:t>
            </a:r>
            <a:br>
              <a:rPr lang="en-IN" dirty="0"/>
            </a:br>
            <a:r>
              <a:rPr lang="en-IN" dirty="0" err="1"/>
              <a:t>sort_area_retained_size</a:t>
            </a:r>
            <a:r>
              <a:rPr lang="en-IN" dirty="0"/>
              <a:t>                    0       Size of in-memory sort work area</a:t>
            </a:r>
            <a:br>
              <a:rPr lang="en-IN" dirty="0"/>
            </a:br>
            <a:r>
              <a:rPr lang="en-IN" dirty="0"/>
              <a:t>                                                   retained between fetch calls </a:t>
            </a:r>
          </a:p>
          <a:p>
            <a:r>
              <a:rPr lang="en-IN" dirty="0" err="1"/>
              <a:t>sort_direct_writes</a:t>
            </a:r>
            <a:r>
              <a:rPr lang="en-IN" dirty="0"/>
              <a:t>                         AUTO    Use direct write</a:t>
            </a:r>
            <a:br>
              <a:rPr lang="en-IN" dirty="0"/>
            </a:br>
            <a:r>
              <a:rPr lang="en-IN" dirty="0" err="1"/>
              <a:t>sort_write_buffers</a:t>
            </a:r>
            <a:r>
              <a:rPr lang="en-IN" dirty="0"/>
              <a:t>                         2       Number of sort direct write buffers</a:t>
            </a:r>
            <a:br>
              <a:rPr lang="en-IN" dirty="0"/>
            </a:br>
            <a:r>
              <a:rPr lang="en-IN" dirty="0" err="1"/>
              <a:t>sort_write_buffer_size</a:t>
            </a:r>
            <a:r>
              <a:rPr lang="en-IN" dirty="0"/>
              <a:t>                     32768   Size of each sort direct write buffer</a:t>
            </a:r>
            <a:br>
              <a:rPr lang="en-IN" dirty="0"/>
            </a:br>
            <a:r>
              <a:rPr lang="en-IN" dirty="0" err="1"/>
              <a:t>sort_spacemap_size</a:t>
            </a:r>
            <a:r>
              <a:rPr lang="en-IN" dirty="0"/>
              <a:t>                         512     Size of sort disk area space map</a:t>
            </a:r>
            <a:br>
              <a:rPr lang="en-IN" dirty="0"/>
            </a:br>
            <a:r>
              <a:rPr lang="en-IN" dirty="0" err="1"/>
              <a:t>sort_read_fac</a:t>
            </a:r>
            <a:r>
              <a:rPr lang="en-IN" dirty="0"/>
              <a:t>                              20      </a:t>
            </a:r>
            <a:r>
              <a:rPr lang="en-IN" dirty="0" err="1"/>
              <a:t>Multiblock</a:t>
            </a:r>
            <a:r>
              <a:rPr lang="en-IN" dirty="0"/>
              <a:t> read factor for sort</a:t>
            </a:r>
          </a:p>
          <a:p>
            <a:r>
              <a:rPr lang="en-IN" b="1" dirty="0"/>
              <a:t>Note: You can display the current values of these parameters in Server manager with the "show parameters sort" command:</a:t>
            </a:r>
          </a:p>
          <a:p>
            <a:r>
              <a:rPr lang="en-IN" b="1" dirty="0"/>
              <a:t>SVRMGR&gt; show parameter sort</a:t>
            </a:r>
          </a:p>
          <a:p>
            <a:r>
              <a:rPr lang="en-IN" dirty="0"/>
              <a:t>NAME                                TYPE    VALUE</a:t>
            </a:r>
            <a:br>
              <a:rPr lang="en-IN" dirty="0"/>
            </a:br>
            <a:r>
              <a:rPr lang="en-IN" dirty="0"/>
              <a:t>----------------------------------- ------- ------------------------------</a:t>
            </a:r>
            <a:br>
              <a:rPr lang="en-IN" dirty="0"/>
            </a:br>
            <a:r>
              <a:rPr lang="en-IN" dirty="0" err="1"/>
              <a:t>nls_sort</a:t>
            </a:r>
            <a:r>
              <a:rPr lang="en-IN" dirty="0"/>
              <a:t>                            string                               </a:t>
            </a:r>
            <a:br>
              <a:rPr lang="en-IN" dirty="0"/>
            </a:br>
            <a:r>
              <a:rPr lang="en-IN" dirty="0" err="1"/>
              <a:t>sort_area_retained_size</a:t>
            </a:r>
            <a:r>
              <a:rPr lang="en-IN" dirty="0"/>
              <a:t>             integer 0                            </a:t>
            </a:r>
            <a:br>
              <a:rPr lang="en-IN" dirty="0"/>
            </a:br>
            <a:r>
              <a:rPr lang="en-IN" dirty="0" err="1"/>
              <a:t>sort_area_size</a:t>
            </a:r>
            <a:r>
              <a:rPr lang="en-IN" dirty="0"/>
              <a:t>                      integer 65536                        </a:t>
            </a:r>
            <a:br>
              <a:rPr lang="en-IN" dirty="0"/>
            </a:br>
            <a:r>
              <a:rPr lang="en-IN" dirty="0" err="1"/>
              <a:t>sort_direct_writes</a:t>
            </a:r>
            <a:r>
              <a:rPr lang="en-IN" dirty="0"/>
              <a:t>                  string  AUTO                         </a:t>
            </a:r>
            <a:br>
              <a:rPr lang="en-IN" dirty="0"/>
            </a:br>
            <a:r>
              <a:rPr lang="en-IN" dirty="0" err="1"/>
              <a:t>sort_read_fac</a:t>
            </a:r>
            <a:r>
              <a:rPr lang="en-IN" dirty="0"/>
              <a:t>                       integer 5                            </a:t>
            </a:r>
            <a:br>
              <a:rPr lang="en-IN" dirty="0"/>
            </a:br>
            <a:r>
              <a:rPr lang="en-IN" dirty="0" err="1"/>
              <a:t>sort_spacemap_size</a:t>
            </a:r>
            <a:r>
              <a:rPr lang="en-IN" dirty="0"/>
              <a:t>                  integer 512                          </a:t>
            </a:r>
            <a:br>
              <a:rPr lang="en-IN" dirty="0"/>
            </a:br>
            <a:r>
              <a:rPr lang="en-IN" dirty="0" err="1"/>
              <a:t>sort_write_buffer_size</a:t>
            </a:r>
            <a:r>
              <a:rPr lang="en-IN" dirty="0"/>
              <a:t>              integer 32768                        </a:t>
            </a:r>
            <a:br>
              <a:rPr lang="en-IN" dirty="0"/>
            </a:br>
            <a:r>
              <a:rPr lang="en-IN" dirty="0" err="1"/>
              <a:t>sort_write_buffers</a:t>
            </a:r>
            <a:r>
              <a:rPr lang="en-IN" dirty="0"/>
              <a:t>                  integer 2</a:t>
            </a:r>
          </a:p>
          <a:p>
            <a:r>
              <a:rPr lang="en-IN" dirty="0"/>
              <a:t> </a:t>
            </a:r>
          </a:p>
        </p:txBody>
      </p:sp>
    </p:spTree>
    <p:extLst>
      <p:ext uri="{BB962C8B-B14F-4D97-AF65-F5344CB8AC3E}">
        <p14:creationId xmlns:p14="http://schemas.microsoft.com/office/powerpoint/2010/main" val="3167304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55000" lnSpcReduction="20000"/>
          </a:bodyPr>
          <a:lstStyle/>
          <a:p>
            <a:r>
              <a:rPr lang="en-IN" dirty="0"/>
              <a:t>While we will discuss each of these in detail, here are the two most important parameters:</a:t>
            </a:r>
          </a:p>
          <a:p>
            <a:r>
              <a:rPr lang="en-IN" b="1" dirty="0" err="1"/>
              <a:t>sort_area_size</a:t>
            </a:r>
            <a:r>
              <a:rPr lang="en-IN" b="1" dirty="0"/>
              <a:t> </a:t>
            </a:r>
            <a:r>
              <a:rPr lang="en-IN" dirty="0"/>
              <a:t>-This defines the maximum amount of PGA memory that can be used for disk sorts. For very large sorts, Oracle will sort data in its temporary </a:t>
            </a:r>
            <a:r>
              <a:rPr lang="en-IN" dirty="0" err="1"/>
              <a:t>tablespace</a:t>
            </a:r>
            <a:r>
              <a:rPr lang="en-IN" dirty="0"/>
              <a:t>, and the </a:t>
            </a:r>
            <a:r>
              <a:rPr lang="en-IN" dirty="0" err="1"/>
              <a:t>sort_area_size</a:t>
            </a:r>
            <a:r>
              <a:rPr lang="en-IN" dirty="0"/>
              <a:t> memory will be used to manage the sorting process.</a:t>
            </a:r>
          </a:p>
          <a:p>
            <a:r>
              <a:rPr lang="en-IN" b="1" dirty="0" err="1"/>
              <a:t>sort_area_retained_size</a:t>
            </a:r>
            <a:r>
              <a:rPr lang="en-IN" dirty="0"/>
              <a:t> - This is a threshold that specifies the maximum amount of sort memory to retain for future sorts. When a sort is finished, any Sort Area memory in excess of this amount will be released.</a:t>
            </a:r>
          </a:p>
          <a:p>
            <a:r>
              <a:rPr lang="en-IN" dirty="0"/>
              <a:t>At the time a session is established with Oracle, a private sort area is allocated in memory for use by the session for sorting. Unfortunately, the amount of memory must be the same for all sessions and it is not possible to add additional sort areas for tasks that are sort intensive. Therefore, the designer must strike a balance between allocating enough sort area to sort the majority of requests while recognizing that some very large sorts will never be able to fit into the space allocated for </a:t>
            </a:r>
            <a:r>
              <a:rPr lang="en-IN" dirty="0" err="1"/>
              <a:t>sort_area_size</a:t>
            </a:r>
            <a:r>
              <a:rPr lang="en-IN" dirty="0"/>
              <a:t>.</a:t>
            </a:r>
          </a:p>
          <a:p>
            <a:r>
              <a:rPr lang="en-IN" dirty="0"/>
              <a:t>The size of the private sort area is determined by the </a:t>
            </a:r>
            <a:r>
              <a:rPr lang="en-IN" dirty="0" err="1"/>
              <a:t>sort_area_size</a:t>
            </a:r>
            <a:r>
              <a:rPr lang="en-IN" dirty="0"/>
              <a:t> </a:t>
            </a:r>
            <a:r>
              <a:rPr lang="en-IN" dirty="0" err="1"/>
              <a:t>init.ora</a:t>
            </a:r>
            <a:r>
              <a:rPr lang="en-IN" dirty="0"/>
              <a:t> parameter. The size for each individual sort is specified by the </a:t>
            </a:r>
            <a:r>
              <a:rPr lang="en-IN" dirty="0" err="1"/>
              <a:t>sort_area_retained_size</a:t>
            </a:r>
            <a:r>
              <a:rPr lang="en-IN" dirty="0"/>
              <a:t> </a:t>
            </a:r>
            <a:r>
              <a:rPr lang="en-IN" dirty="0" err="1"/>
              <a:t>init.ora</a:t>
            </a:r>
            <a:r>
              <a:rPr lang="en-IN" dirty="0"/>
              <a:t> parameter. Whenever a sort cannot be completed within the assigned space, a disk sort is invoked using the temporary </a:t>
            </a:r>
            <a:r>
              <a:rPr lang="en-IN" dirty="0" err="1"/>
              <a:t>tablespace</a:t>
            </a:r>
            <a:r>
              <a:rPr lang="en-IN" dirty="0"/>
              <a:t> for the Oracle instance. As a rule, only index creation and ORDER BY clauses using functions should be allowed to use a disk sort</a:t>
            </a:r>
            <a:r>
              <a:rPr lang="en-IN" dirty="0" smtClean="0"/>
              <a:t>.</a:t>
            </a:r>
            <a:endParaRPr lang="en-IN" dirty="0"/>
          </a:p>
        </p:txBody>
      </p:sp>
    </p:spTree>
    <p:extLst>
      <p:ext uri="{BB962C8B-B14F-4D97-AF65-F5344CB8AC3E}">
        <p14:creationId xmlns:p14="http://schemas.microsoft.com/office/powerpoint/2010/main" val="3010077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r>
              <a:rPr lang="en-IN" dirty="0"/>
              <a:t>Disk sorts are expensive for several reasons. First, they consume resources in the temporary </a:t>
            </a:r>
            <a:r>
              <a:rPr lang="en-IN" dirty="0" err="1"/>
              <a:t>tablespaces</a:t>
            </a:r>
            <a:r>
              <a:rPr lang="en-IN" dirty="0"/>
              <a:t>. Oracle must also allocate buffer pool blocks to hold the blocks in the temporary </a:t>
            </a:r>
            <a:r>
              <a:rPr lang="en-IN" dirty="0" err="1"/>
              <a:t>tablespace</a:t>
            </a:r>
            <a:r>
              <a:rPr lang="en-IN" dirty="0"/>
              <a:t>. In-memory sorts are always preferable to disk sorts, and disk sorts will surely slow down an individual task, as well as impact concurrent tasks on the Oracle instance. Also, excessive disk sorting will cause a high value for free buffer waits, paging other tasks' data blocks out of the buffer.</a:t>
            </a:r>
          </a:p>
          <a:p>
            <a:r>
              <a:rPr lang="en-IN" dirty="0"/>
              <a:t>Oracle version 7.2 added several new parameters to the </a:t>
            </a:r>
            <a:r>
              <a:rPr lang="en-IN" dirty="0" err="1"/>
              <a:t>init.ora</a:t>
            </a:r>
            <a:r>
              <a:rPr lang="en-IN" dirty="0"/>
              <a:t> file for use in allocating a new in-memory sort area, including </a:t>
            </a:r>
            <a:r>
              <a:rPr lang="en-IN" dirty="0" err="1"/>
              <a:t>sort_write_buffer_size</a:t>
            </a:r>
            <a:r>
              <a:rPr lang="en-IN" dirty="0"/>
              <a:t>, </a:t>
            </a:r>
            <a:r>
              <a:rPr lang="en-IN" dirty="0" err="1"/>
              <a:t>sort_write_buffers</a:t>
            </a:r>
            <a:r>
              <a:rPr lang="en-IN" dirty="0"/>
              <a:t>, and </a:t>
            </a:r>
            <a:r>
              <a:rPr lang="en-IN" dirty="0" err="1"/>
              <a:t>sort_direct_writes</a:t>
            </a:r>
            <a:r>
              <a:rPr lang="en-IN" dirty="0"/>
              <a:t>.</a:t>
            </a:r>
          </a:p>
          <a:p>
            <a:r>
              <a:rPr lang="en-IN" sz="3800" b="1" dirty="0"/>
              <a:t>The </a:t>
            </a:r>
            <a:r>
              <a:rPr lang="en-IN" sz="3800" b="1" dirty="0" err="1"/>
              <a:t>sort_write_buffer_size</a:t>
            </a:r>
            <a:r>
              <a:rPr lang="en-IN" sz="3800" b="1" dirty="0"/>
              <a:t> parameter defines the size of the in-memory sort area, and the </a:t>
            </a:r>
            <a:r>
              <a:rPr lang="en-IN" sz="3800" b="1" dirty="0" err="1"/>
              <a:t>sort_write_buffers</a:t>
            </a:r>
            <a:r>
              <a:rPr lang="en-IN" sz="3800" b="1" dirty="0"/>
              <a:t> defines the number of buffer blocks. You must also set the parameter </a:t>
            </a:r>
            <a:r>
              <a:rPr lang="en-IN" sz="3800" b="1" dirty="0" err="1"/>
              <a:t>sort_direct_writes</a:t>
            </a:r>
            <a:r>
              <a:rPr lang="en-IN" sz="3800" b="1" dirty="0"/>
              <a:t>=true to use the in-memory sort area feature. Writing sorts to this buffer bypasses the need for the sort to contend for free blocks in the buffer cache, thereby improving sorting performance by up to 50 </a:t>
            </a:r>
            <a:r>
              <a:rPr lang="en-IN" sz="3800" b="1" dirty="0" err="1"/>
              <a:t>percent</a:t>
            </a:r>
            <a:r>
              <a:rPr lang="en-IN" sz="3800" b="1" dirty="0"/>
              <a:t>. Of course, this is done at the expense of additional memory with the SGA. This movement towards segmenting the buffer into individual components can dramatically improve response times in Oracle</a:t>
            </a:r>
            <a:r>
              <a:rPr lang="en-IN" sz="3800" b="1" dirty="0" smtClean="0"/>
              <a:t>.</a:t>
            </a:r>
            <a:endParaRPr lang="en-IN" sz="3800" b="1" dirty="0"/>
          </a:p>
        </p:txBody>
      </p:sp>
    </p:spTree>
    <p:extLst>
      <p:ext uri="{BB962C8B-B14F-4D97-AF65-F5344CB8AC3E}">
        <p14:creationId xmlns:p14="http://schemas.microsoft.com/office/powerpoint/2010/main" val="1270475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917" y="211576"/>
            <a:ext cx="8229600" cy="1143000"/>
          </a:xfrm>
        </p:spPr>
        <p:txBody>
          <a:bodyPr>
            <a:noAutofit/>
          </a:bodyPr>
          <a:lstStyle/>
          <a:p>
            <a:r>
              <a:rPr lang="en-IN" sz="2000" dirty="0" smtClean="0"/>
              <a:t>.Optimizing </a:t>
            </a:r>
            <a:r>
              <a:rPr lang="en-IN" sz="2000" dirty="0"/>
              <a:t>Sort Operations</a:t>
            </a:r>
            <a:br>
              <a:rPr lang="en-IN" sz="2000" dirty="0"/>
            </a:br>
            <a:endParaRPr lang="en-IN" sz="2000" dirty="0"/>
          </a:p>
        </p:txBody>
      </p:sp>
      <p:sp>
        <p:nvSpPr>
          <p:cNvPr id="3" name="Content Placeholder 2"/>
          <p:cNvSpPr>
            <a:spLocks noGrp="1"/>
          </p:cNvSpPr>
          <p:nvPr>
            <p:ph idx="1"/>
          </p:nvPr>
        </p:nvSpPr>
        <p:spPr/>
        <p:txBody>
          <a:bodyPr>
            <a:normAutofit fontScale="92500" lnSpcReduction="20000"/>
          </a:bodyPr>
          <a:lstStyle/>
          <a:p>
            <a:r>
              <a:rPr lang="en-IN" dirty="0" smtClean="0"/>
              <a:t>In </a:t>
            </a:r>
            <a:r>
              <a:rPr lang="en-IN" dirty="0"/>
              <a:t>this chapter, we will cover:</a:t>
            </a:r>
          </a:p>
          <a:p>
            <a:r>
              <a:rPr lang="en-IN" dirty="0"/>
              <a:t>Sorting—in-memory and on-disk</a:t>
            </a:r>
          </a:p>
          <a:p>
            <a:r>
              <a:rPr lang="en-IN" dirty="0"/>
              <a:t>Sorting and indexing</a:t>
            </a:r>
          </a:p>
          <a:p>
            <a:r>
              <a:rPr lang="en-IN" dirty="0"/>
              <a:t>Writing top </a:t>
            </a:r>
            <a:r>
              <a:rPr lang="en-IN" b="1" dirty="0"/>
              <a:t>n</a:t>
            </a:r>
            <a:r>
              <a:rPr lang="en-IN" dirty="0"/>
              <a:t> queries and ranking</a:t>
            </a:r>
          </a:p>
          <a:p>
            <a:r>
              <a:rPr lang="en-IN" dirty="0"/>
              <a:t>Using count, min/max, and group-by</a:t>
            </a:r>
          </a:p>
          <a:p>
            <a:r>
              <a:rPr lang="en-IN" dirty="0"/>
              <a:t>Avoiding sorting in set operations: union, minus, and intersect</a:t>
            </a:r>
          </a:p>
          <a:p>
            <a:r>
              <a:rPr lang="en-IN" dirty="0"/>
              <a:t>Troubleshooting temporary </a:t>
            </a:r>
            <a:r>
              <a:rPr lang="en-IN" dirty="0" err="1"/>
              <a:t>tablespaces</a:t>
            </a:r>
            <a:endParaRPr lang="en-IN" dirty="0"/>
          </a:p>
          <a:p>
            <a:r>
              <a:rPr lang="en-IN" dirty="0"/>
              <a:t/>
            </a:r>
            <a:br>
              <a:rPr lang="en-IN" dirty="0"/>
            </a:br>
            <a:endParaRPr lang="en-IN" dirty="0"/>
          </a:p>
        </p:txBody>
      </p:sp>
    </p:spTree>
    <p:extLst>
      <p:ext uri="{BB962C8B-B14F-4D97-AF65-F5344CB8AC3E}">
        <p14:creationId xmlns:p14="http://schemas.microsoft.com/office/powerpoint/2010/main" val="2069101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22/04/21 14 stud</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87821"/>
            <a:ext cx="10300493"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343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Oracle - Rollback Segment Tuning</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 </a:t>
            </a:r>
            <a:r>
              <a:rPr lang="en-IN" dirty="0"/>
              <a:t>rollback segment is Oracle's tool for maintaining read-consistency and for returning incomplete transactions to their initial state.  For databases that experience a high-volume of SQL insert, update or delete activity, you will commonly see a huge amount of "before" images written to the rollback segments.  The before images will be used to restore the transaction if it fails before completing all work successfully.</a:t>
            </a:r>
          </a:p>
          <a:p>
            <a:r>
              <a:rPr lang="en-IN" dirty="0"/>
              <a:t>For active Oracle databases, the rollback segments should be large enough to avoid any "snapshot too old" messages.  The snapshot too old message appears when a long-running update cannot hold all of the "before" row images in the rollback segment.  Of course, every Oracle system is different, and you will need to determine your own sizes.</a:t>
            </a:r>
          </a:p>
          <a:p>
            <a:r>
              <a:rPr lang="en-IN" dirty="0"/>
              <a:t>For example, if it is determined that a 64 megabyte rollback segment is large enough to avoid all "snapshot too old" messages, then you would want to allocate the rollback segment with the following parameters:</a:t>
            </a:r>
          </a:p>
          <a:p>
            <a:r>
              <a:rPr lang="en-IN" dirty="0"/>
              <a:t>INITIAL=8M</a:t>
            </a:r>
            <a:br>
              <a:rPr lang="en-IN" dirty="0"/>
            </a:br>
            <a:r>
              <a:rPr lang="en-IN" dirty="0"/>
              <a:t>NEXT=8M</a:t>
            </a:r>
            <a:br>
              <a:rPr lang="en-IN" dirty="0"/>
            </a:br>
            <a:r>
              <a:rPr lang="en-IN" dirty="0"/>
              <a:t>MINEXTENTS=4</a:t>
            </a:r>
          </a:p>
          <a:p>
            <a:r>
              <a:rPr lang="en-IN" dirty="0"/>
              <a:t>Again, we will devote an entire module to the rollback segments, so let's now let's wrap-up this module.</a:t>
            </a:r>
          </a:p>
          <a:p>
            <a:endParaRPr lang="en-IN" dirty="0"/>
          </a:p>
        </p:txBody>
      </p:sp>
    </p:spTree>
    <p:extLst>
      <p:ext uri="{BB962C8B-B14F-4D97-AF65-F5344CB8AC3E}">
        <p14:creationId xmlns:p14="http://schemas.microsoft.com/office/powerpoint/2010/main" val="154840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0000" lnSpcReduction="20000"/>
          </a:bodyPr>
          <a:lstStyle/>
          <a:p>
            <a:r>
              <a:rPr lang="en-IN" b="1" dirty="0" smtClean="0"/>
              <a:t>Tuning </a:t>
            </a:r>
            <a:r>
              <a:rPr lang="en-IN" b="1" dirty="0"/>
              <a:t>the Shared Pool - Module Wrap-up</a:t>
            </a:r>
            <a:endParaRPr lang="en-IN" dirty="0"/>
          </a:p>
          <a:p>
            <a:r>
              <a:rPr lang="en-IN" dirty="0"/>
              <a:t>This module has served to be a high-level introduction of the major issues in Oracle SGA.  The topics included:</a:t>
            </a:r>
          </a:p>
          <a:p>
            <a:r>
              <a:rPr lang="en-IN" b="1" dirty="0"/>
              <a:t>Overview of instance tuning</a:t>
            </a:r>
            <a:r>
              <a:rPr lang="en-IN" dirty="0"/>
              <a:t> - Oracle instance tuning is very important, but it is secondary to database design, SQL tuning and I/O tuning in terms of the overall impact on Oracle performance.</a:t>
            </a:r>
          </a:p>
          <a:p>
            <a:r>
              <a:rPr lang="en-IN" b="1" dirty="0"/>
              <a:t>Shared pool considerations</a:t>
            </a:r>
            <a:r>
              <a:rPr lang="en-IN" dirty="0"/>
              <a:t> - The shared pool size is a single </a:t>
            </a:r>
            <a:r>
              <a:rPr lang="en-IN" dirty="0" err="1"/>
              <a:t>init.ora</a:t>
            </a:r>
            <a:r>
              <a:rPr lang="en-IN" dirty="0"/>
              <a:t> parameter that determines the overall size of the shared pool SGA memory.  The shared pool consists of the library cache, the dictionary cache and session data for the multithreaded server.</a:t>
            </a:r>
          </a:p>
          <a:p>
            <a:r>
              <a:rPr lang="en-IN" b="1" dirty="0"/>
              <a:t>The Oracle data buffer cache</a:t>
            </a:r>
            <a:r>
              <a:rPr lang="en-IN" dirty="0"/>
              <a:t> - The Oracle data buffer can have a huge impact on Oracle performance.  Set by the </a:t>
            </a:r>
            <a:r>
              <a:rPr lang="en-IN" dirty="0" err="1"/>
              <a:t>init.ora</a:t>
            </a:r>
            <a:r>
              <a:rPr lang="en-IN" dirty="0"/>
              <a:t> parameter </a:t>
            </a:r>
            <a:r>
              <a:rPr lang="en-IN" dirty="0" err="1"/>
              <a:t>db_block_buffers</a:t>
            </a:r>
            <a:r>
              <a:rPr lang="en-IN" dirty="0"/>
              <a:t>, the buffer hit ratio measures how many Oracle data blocks are available in the cache the next time they are requested.</a:t>
            </a:r>
          </a:p>
          <a:p>
            <a:r>
              <a:rPr lang="en-IN" b="1" dirty="0"/>
              <a:t>The Oracle redo logs</a:t>
            </a:r>
            <a:r>
              <a:rPr lang="en-IN" dirty="0"/>
              <a:t> - The activity of the redo logs can impact performance, especially when log switches occur frequently and when a high number of redo log space requests exist.</a:t>
            </a:r>
          </a:p>
          <a:p>
            <a:endParaRPr lang="en-IN" dirty="0"/>
          </a:p>
        </p:txBody>
      </p:sp>
    </p:spTree>
    <p:extLst>
      <p:ext uri="{BB962C8B-B14F-4D97-AF65-F5344CB8AC3E}">
        <p14:creationId xmlns:p14="http://schemas.microsoft.com/office/powerpoint/2010/main" val="1074826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96000"/>
          </a:xfrm>
        </p:spPr>
        <p:txBody>
          <a:bodyPr>
            <a:normAutofit fontScale="85000" lnSpcReduction="20000"/>
          </a:bodyPr>
          <a:lstStyle/>
          <a:p>
            <a:r>
              <a:rPr lang="en-IN" b="1" dirty="0"/>
              <a:t>Tuning Oracle sorting</a:t>
            </a:r>
            <a:r>
              <a:rPr lang="en-IN" dirty="0"/>
              <a:t> - Sorts to disk are done in Oracle's temporary </a:t>
            </a:r>
            <a:r>
              <a:rPr lang="en-IN" dirty="0" err="1"/>
              <a:t>tablespace</a:t>
            </a:r>
            <a:r>
              <a:rPr lang="en-IN" dirty="0"/>
              <a:t>, and are quite slow when compared to a memory sort.  The memory sort size is determined by the </a:t>
            </a:r>
            <a:r>
              <a:rPr lang="en-IN" dirty="0" err="1"/>
              <a:t>init.ora</a:t>
            </a:r>
            <a:r>
              <a:rPr lang="en-IN" dirty="0"/>
              <a:t> </a:t>
            </a:r>
            <a:r>
              <a:rPr lang="en-IN" dirty="0" err="1"/>
              <a:t>sort_area_size</a:t>
            </a:r>
            <a:r>
              <a:rPr lang="en-IN" dirty="0"/>
              <a:t> parameter.  Some large sports must always be done on disk because of the huge numbers of rows to be sorted.</a:t>
            </a:r>
          </a:p>
          <a:p>
            <a:r>
              <a:rPr lang="en-IN" b="1" dirty="0"/>
              <a:t>Tuning Oracle locking</a:t>
            </a:r>
            <a:r>
              <a:rPr lang="en-IN" dirty="0"/>
              <a:t> - Oracle locks can degrade performance because the locks consume space in the shared poll and because excessive locks prevent other tasks from acquiring table rows.</a:t>
            </a:r>
          </a:p>
          <a:p>
            <a:r>
              <a:rPr lang="en-IN" b="1" dirty="0"/>
              <a:t>Rollback segment tuning</a:t>
            </a:r>
            <a:r>
              <a:rPr lang="en-IN" dirty="0"/>
              <a:t> - Rollback segments can cause performance problems in Oracle when they are too small, causing task to abort with "snapshot too old" messages.</a:t>
            </a:r>
          </a:p>
          <a:p>
            <a:r>
              <a:rPr lang="en-IN" dirty="0"/>
              <a:t/>
            </a:r>
            <a:br>
              <a:rPr lang="en-IN" dirty="0"/>
            </a:br>
            <a:endParaRPr lang="en-IN" dirty="0"/>
          </a:p>
        </p:txBody>
      </p:sp>
    </p:spTree>
    <p:extLst>
      <p:ext uri="{BB962C8B-B14F-4D97-AF65-F5344CB8AC3E}">
        <p14:creationId xmlns:p14="http://schemas.microsoft.com/office/powerpoint/2010/main" val="2290071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a:t>Oracle 11g - Monitoring and Detecting Lock Contention</a:t>
            </a:r>
            <a:r>
              <a:rPr lang="en-IN" dirty="0"/>
              <a:t/>
            </a:r>
            <a:br>
              <a:rPr lang="en-IN" dirty="0"/>
            </a:br>
            <a:endParaRPr lang="en-IN"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IN" dirty="0" smtClean="0"/>
              <a:t>The </a:t>
            </a:r>
            <a:r>
              <a:rPr lang="en-IN" dirty="0"/>
              <a:t>purpose of this module is to provide an understanding of the techniques to detect and resolve lock contention within the Oracle shared pool.</a:t>
            </a:r>
          </a:p>
          <a:p>
            <a:r>
              <a:rPr lang="en-IN" dirty="0"/>
              <a:t>This module will discuss the causes of lock contention, a method for monitoring Oracle locks, and techniques for resolving Oracle locks. </a:t>
            </a:r>
          </a:p>
          <a:p>
            <a:r>
              <a:rPr lang="en-IN" dirty="0"/>
              <a:t>In addition, we will cover other very important areas of Oracle locking, including:</a:t>
            </a:r>
          </a:p>
          <a:p>
            <a:pPr marL="914400" lvl="1" indent="-514350">
              <a:buFont typeface="+mj-lt"/>
              <a:buAutoNum type="arabicPeriod"/>
            </a:pPr>
            <a:r>
              <a:rPr lang="en-IN" dirty="0" smtClean="0"/>
              <a:t> </a:t>
            </a:r>
            <a:r>
              <a:rPr lang="en-IN" dirty="0"/>
              <a:t>   Alternative locking </a:t>
            </a:r>
            <a:r>
              <a:rPr lang="en-IN" dirty="0" smtClean="0"/>
              <a:t>mechanisms</a:t>
            </a:r>
          </a:p>
          <a:p>
            <a:pPr marL="914400" lvl="1" indent="-514350">
              <a:buFont typeface="+mj-lt"/>
              <a:buAutoNum type="arabicPeriod"/>
            </a:pPr>
            <a:r>
              <a:rPr lang="en-IN" dirty="0"/>
              <a:t>    Managing locks in a two-phase distributed transaction</a:t>
            </a:r>
          </a:p>
          <a:p>
            <a:pPr marL="914400" lvl="1" indent="-514350">
              <a:buFont typeface="+mj-lt"/>
              <a:buAutoNum type="arabicPeriod"/>
            </a:pPr>
            <a:r>
              <a:rPr lang="en-IN" dirty="0"/>
              <a:t>    Understanding locks with Oracle Parallel Server (OPS)</a:t>
            </a:r>
          </a:p>
          <a:p>
            <a:pPr marL="914400" lvl="1" indent="-514350">
              <a:buFont typeface="+mj-lt"/>
              <a:buAutoNum type="arabicPeriod"/>
            </a:pPr>
            <a:r>
              <a:rPr lang="en-IN" dirty="0"/>
              <a:t>    Resolving locks within </a:t>
            </a:r>
            <a:r>
              <a:rPr lang="en-IN" dirty="0" smtClean="0"/>
              <a:t>OPS</a:t>
            </a:r>
            <a:endParaRPr lang="en-IN" dirty="0"/>
          </a:p>
        </p:txBody>
      </p:sp>
    </p:spTree>
    <p:extLst>
      <p:ext uri="{BB962C8B-B14F-4D97-AF65-F5344CB8AC3E}">
        <p14:creationId xmlns:p14="http://schemas.microsoft.com/office/powerpoint/2010/main" val="2240493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Monitoring for Oracle Locks</a:t>
            </a:r>
            <a:r>
              <a:rPr lang="en-IN" dirty="0"/>
              <a:t/>
            </a:r>
            <a:br>
              <a:rPr lang="en-IN" dirty="0"/>
            </a:br>
            <a:endParaRPr lang="en-IN" dirty="0"/>
          </a:p>
        </p:txBody>
      </p:sp>
      <p:sp>
        <p:nvSpPr>
          <p:cNvPr id="3" name="Content Placeholder 2"/>
          <p:cNvSpPr>
            <a:spLocks noGrp="1"/>
          </p:cNvSpPr>
          <p:nvPr>
            <p:ph idx="1"/>
          </p:nvPr>
        </p:nvSpPr>
        <p:spPr>
          <a:xfrm>
            <a:off x="457200" y="838200"/>
            <a:ext cx="8229600" cy="5715000"/>
          </a:xfrm>
        </p:spPr>
        <p:txBody>
          <a:bodyPr>
            <a:normAutofit fontScale="77500" lnSpcReduction="20000"/>
          </a:bodyPr>
          <a:lstStyle/>
          <a:p>
            <a:r>
              <a:rPr lang="en-IN" dirty="0" smtClean="0"/>
              <a:t>As </a:t>
            </a:r>
            <a:r>
              <a:rPr lang="en-IN" dirty="0"/>
              <a:t>we discussed in the prior module, lock contention is always caused by concurrent tasks that are competing for a shared resource.  All lock-related slowdowns are the result of a Oracle task waiting to obtain a resource. </a:t>
            </a:r>
          </a:p>
          <a:p>
            <a:r>
              <a:rPr lang="en-IN" dirty="0"/>
              <a:t>In general, Oracle locks are transient in nature and rarely cause a significant slowdown, but the use of some Oracle features can cause system-wide wait conditions.  These include:</a:t>
            </a:r>
          </a:p>
          <a:p>
            <a:pPr marL="514350" indent="-514350">
              <a:buFont typeface="+mj-lt"/>
              <a:buAutoNum type="arabicPeriod"/>
            </a:pPr>
            <a:r>
              <a:rPr lang="en-IN" dirty="0" smtClean="0"/>
              <a:t>Issuing </a:t>
            </a:r>
            <a:r>
              <a:rPr lang="en-IN" dirty="0"/>
              <a:t>a LOCK TABLE command.</a:t>
            </a:r>
          </a:p>
          <a:p>
            <a:pPr marL="514350" indent="-514350">
              <a:buFont typeface="+mj-lt"/>
              <a:buAutoNum type="arabicPeriod"/>
            </a:pPr>
            <a:r>
              <a:rPr lang="en-IN" dirty="0" smtClean="0"/>
              <a:t>Updating </a:t>
            </a:r>
            <a:r>
              <a:rPr lang="en-IN" dirty="0"/>
              <a:t>thousands of rows in an Oracle tables without using a cursor and using COMMIT’s.</a:t>
            </a:r>
          </a:p>
          <a:p>
            <a:pPr marL="514350" indent="-514350">
              <a:buFont typeface="+mj-lt"/>
              <a:buAutoNum type="arabicPeriod"/>
            </a:pPr>
            <a:r>
              <a:rPr lang="en-IN" dirty="0" smtClean="0"/>
              <a:t>Selecting </a:t>
            </a:r>
            <a:r>
              <a:rPr lang="en-IN" dirty="0"/>
              <a:t>a large number of rows from a table with the FOR UPDATE clause.</a:t>
            </a:r>
          </a:p>
          <a:p>
            <a:r>
              <a:rPr lang="en-IN" dirty="0"/>
              <a:t>In practice, the most common source of long-term locks are SQL statements that update thousands of rows in a table.  </a:t>
            </a:r>
            <a:endParaRPr lang="en-IN" dirty="0" smtClean="0"/>
          </a:p>
          <a:p>
            <a:pPr lvl="1"/>
            <a:r>
              <a:rPr lang="en-IN" dirty="0" smtClean="0"/>
              <a:t>For </a:t>
            </a:r>
            <a:r>
              <a:rPr lang="en-IN" dirty="0"/>
              <a:t>example the statement UPDATE CUSTOMER SET RATING=10</a:t>
            </a:r>
            <a:r>
              <a:rPr lang="en-IN" dirty="0" smtClean="0"/>
              <a:t>;</a:t>
            </a:r>
          </a:p>
          <a:p>
            <a:pPr lvl="1"/>
            <a:r>
              <a:rPr lang="en-IN" dirty="0" smtClean="0"/>
              <a:t> </a:t>
            </a:r>
            <a:r>
              <a:rPr lang="en-IN" dirty="0"/>
              <a:t>could run for hours, and lock the entire table.</a:t>
            </a:r>
          </a:p>
          <a:p>
            <a:endParaRPr lang="en-IN" dirty="0"/>
          </a:p>
        </p:txBody>
      </p:sp>
    </p:spTree>
    <p:extLst>
      <p:ext uri="{BB962C8B-B14F-4D97-AF65-F5344CB8AC3E}">
        <p14:creationId xmlns:p14="http://schemas.microsoft.com/office/powerpoint/2010/main" val="121601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Library Cache Concepts</a:t>
            </a:r>
            <a:br>
              <a:rPr lang="en-IN" dirty="0"/>
            </a:br>
            <a:endParaRPr lang="en-IN" dirty="0"/>
          </a:p>
        </p:txBody>
      </p:sp>
      <p:sp>
        <p:nvSpPr>
          <p:cNvPr id="3" name="Content Placeholder 2"/>
          <p:cNvSpPr>
            <a:spLocks noGrp="1"/>
          </p:cNvSpPr>
          <p:nvPr>
            <p:ph idx="1"/>
          </p:nvPr>
        </p:nvSpPr>
        <p:spPr>
          <a:xfrm>
            <a:off x="457200" y="1066800"/>
            <a:ext cx="8229600" cy="5410200"/>
          </a:xfrm>
        </p:spPr>
        <p:txBody>
          <a:bodyPr>
            <a:normAutofit fontScale="70000" lnSpcReduction="20000"/>
          </a:bodyPr>
          <a:lstStyle/>
          <a:p>
            <a:r>
              <a:rPr lang="en-IN" dirty="0" smtClean="0"/>
              <a:t>The </a:t>
            </a:r>
            <a:r>
              <a:rPr lang="en-IN" dirty="0"/>
              <a:t>library cache stores executable forms of SQL cursors, PL/SQL programs, and Java classes, which are collectively referred to as the application code. This section focuses on tuning as it relates to the application code.</a:t>
            </a:r>
          </a:p>
          <a:p>
            <a:r>
              <a:rPr lang="en-IN" dirty="0"/>
              <a:t>When the application code is executed, Oracle Database attempts to reuse existing code if it has been executed previously and can be shared. If the parsed representation of the SQL statement exists in the library cache and it can be shared, then the database reuses the existing code.</a:t>
            </a:r>
            <a:r>
              <a:rPr lang="en-IN" b="1" dirty="0"/>
              <a:t> This is known as a soft parse, or a library cache hit. </a:t>
            </a:r>
            <a:r>
              <a:rPr lang="en-IN" b="1" u="sng" dirty="0"/>
              <a:t>If Oracle Database cannot use the existing code, then the database must build a new executable version of the application code. This is known as a hard parse, or a library cache miss.</a:t>
            </a:r>
            <a:r>
              <a:rPr lang="en-IN" dirty="0"/>
              <a:t> </a:t>
            </a:r>
            <a:endParaRPr lang="en-IN" dirty="0" smtClean="0"/>
          </a:p>
          <a:p>
            <a:r>
              <a:rPr lang="en-IN" dirty="0" smtClean="0"/>
              <a:t>In </a:t>
            </a:r>
            <a:r>
              <a:rPr lang="en-IN" dirty="0"/>
              <a:t>order to perform a hard parse, Oracle Database uses more resources than during a soft parse. </a:t>
            </a:r>
            <a:r>
              <a:rPr lang="en-IN" b="1" u="sng" dirty="0"/>
              <a:t>Resources used for a soft parse include CPU and library cache latch gets. Resources required for a hard parse include additional CPU, library cache latch gets, and shared pool latch gets.</a:t>
            </a:r>
            <a:r>
              <a:rPr lang="en-IN" dirty="0"/>
              <a:t> A hard parse may occur on either the parse step or the execute step when processing a SQL statement</a:t>
            </a:r>
            <a:r>
              <a:rPr lang="en-IN" dirty="0" smtClean="0"/>
              <a:t>.</a:t>
            </a:r>
            <a:endParaRPr lang="en-IN" dirty="0"/>
          </a:p>
        </p:txBody>
      </p:sp>
    </p:spTree>
    <p:extLst>
      <p:ext uri="{BB962C8B-B14F-4D97-AF65-F5344CB8AC3E}">
        <p14:creationId xmlns:p14="http://schemas.microsoft.com/office/powerpoint/2010/main" val="2790412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70000" lnSpcReduction="20000"/>
          </a:bodyPr>
          <a:lstStyle/>
          <a:p>
            <a:r>
              <a:rPr lang="en-IN" dirty="0"/>
              <a:t>To understand the nature of the wait conditions, consider the following flipbook.  While this may look like the one in the prior module, it serves to illustrate the concept of lock waiting.</a:t>
            </a:r>
          </a:p>
          <a:p>
            <a:r>
              <a:rPr lang="en-IN" dirty="0"/>
              <a:t>1.        The CEO issues a pay raise for all 10,000 employee’s with the command UPDATE EMPLOYEE SET PAYRATE = PAYRATE + PAYRATE*.15;</a:t>
            </a:r>
          </a:p>
          <a:p>
            <a:r>
              <a:rPr lang="en-IN" dirty="0"/>
              <a:t>2.        While this SQL updates thousands of rows, Oracle will hold locks until the task has completed.  During this time another task requesting the employee data for JONES must wait</a:t>
            </a:r>
          </a:p>
          <a:p>
            <a:r>
              <a:rPr lang="en-IN" dirty="0"/>
              <a:t>Other tasks that want to read employee information must also wait.</a:t>
            </a:r>
          </a:p>
          <a:p>
            <a:r>
              <a:rPr lang="en-IN" dirty="0"/>
              <a:t>When the CEO has completed the pay raise, the locks are released, and the Other task can access employee rows.</a:t>
            </a:r>
          </a:p>
          <a:p>
            <a:r>
              <a:rPr lang="en-IN" dirty="0"/>
              <a:t>Here we see the basic nature of lock waits. However, techniques can be performed to reduce lock waiting while maintaining the integrity of the Oracle database.  Now let’s review the techniques for finding lock holders and lock waiters.</a:t>
            </a:r>
          </a:p>
          <a:p>
            <a:endParaRPr lang="en-IN" dirty="0"/>
          </a:p>
        </p:txBody>
      </p:sp>
    </p:spTree>
    <p:extLst>
      <p:ext uri="{BB962C8B-B14F-4D97-AF65-F5344CB8AC3E}">
        <p14:creationId xmlns:p14="http://schemas.microsoft.com/office/powerpoint/2010/main" val="1764716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Lock contention monitoring</a:t>
            </a:r>
            <a:br>
              <a:rPr lang="en-IN" b="1" dirty="0"/>
            </a:br>
            <a:endParaRPr lang="en-IN" dirty="0"/>
          </a:p>
        </p:txBody>
      </p:sp>
      <p:sp>
        <p:nvSpPr>
          <p:cNvPr id="3" name="Content Placeholder 2"/>
          <p:cNvSpPr>
            <a:spLocks noGrp="1"/>
          </p:cNvSpPr>
          <p:nvPr>
            <p:ph idx="1"/>
          </p:nvPr>
        </p:nvSpPr>
        <p:spPr>
          <a:xfrm>
            <a:off x="457200" y="685800"/>
            <a:ext cx="8229600" cy="6172200"/>
          </a:xfrm>
        </p:spPr>
        <p:txBody>
          <a:bodyPr>
            <a:normAutofit fontScale="55000" lnSpcReduction="20000"/>
          </a:bodyPr>
          <a:lstStyle/>
          <a:p>
            <a:pPr fontAlgn="base"/>
            <a:r>
              <a:rPr lang="en-IN" dirty="0" err="1" smtClean="0"/>
              <a:t>Plumbr</a:t>
            </a:r>
            <a:r>
              <a:rPr lang="en-IN" dirty="0" smtClean="0"/>
              <a:t> </a:t>
            </a:r>
            <a:r>
              <a:rPr lang="en-IN" dirty="0"/>
              <a:t>Agent monitors all JVM threads for lock contention events. Whenever a thread in the JVM executes code in a synchronized block or method and another thread tries to enter the same synchronized block/method, </a:t>
            </a:r>
            <a:r>
              <a:rPr lang="en-IN" dirty="0" err="1"/>
              <a:t>Plumbr</a:t>
            </a:r>
            <a:r>
              <a:rPr lang="en-IN" dirty="0"/>
              <a:t> Agent captures the event. When the wait time for the second thread accessing the synchronized block/method exceeds a predetermined threshold, an incident is created. This incident exposes:</a:t>
            </a:r>
          </a:p>
          <a:p>
            <a:pPr fontAlgn="b"/>
            <a:r>
              <a:rPr lang="en-IN" dirty="0"/>
              <a:t>How long the thread was forced to wait before getting access to the synchronized block/method</a:t>
            </a:r>
          </a:p>
          <a:p>
            <a:pPr fontAlgn="b"/>
            <a:r>
              <a:rPr lang="en-IN" dirty="0"/>
              <a:t>Monitor used to lock the method/code block</a:t>
            </a:r>
          </a:p>
          <a:p>
            <a:pPr fontAlgn="b"/>
            <a:r>
              <a:rPr lang="en-IN" dirty="0"/>
              <a:t>The name and call stack from the thread trying to enter the synchronized block/method</a:t>
            </a:r>
          </a:p>
          <a:p>
            <a:pPr fontAlgn="b"/>
            <a:r>
              <a:rPr lang="en-IN" dirty="0"/>
              <a:t>The name and a snapshot of the call stack of the thread whose code was running in the synchronized block. The snapshot of the call stack is taken when the waiting time for the blocked thread is about to exceed the configured threshold.</a:t>
            </a:r>
          </a:p>
          <a:p>
            <a:pPr fontAlgn="base"/>
            <a:r>
              <a:rPr lang="en-IN" b="1" cap="all" dirty="0">
                <a:hlinkClick r:id="rId3"/>
              </a:rPr>
              <a:t>SEE AN EXAMPLE LOCK CONTENTION INCIDENT ALERT</a:t>
            </a:r>
            <a:endParaRPr lang="en-IN" dirty="0"/>
          </a:p>
          <a:p>
            <a:pPr fontAlgn="base"/>
            <a:r>
              <a:rPr lang="en-IN" dirty="0"/>
              <a:t>Having such information allows you to zoom in to the underlying root cause with the precision of a single line in source code, skipping the tedious and complex process of troubleshooting concurrency issues. Notice that </a:t>
            </a:r>
            <a:r>
              <a:rPr lang="en-IN" dirty="0" err="1"/>
              <a:t>Plumbr</a:t>
            </a:r>
            <a:r>
              <a:rPr lang="en-IN" dirty="0"/>
              <a:t> also binds together similar lock contention events, allowing you to rank the severity of the performance issues based on the frequency of the underlying root cause.</a:t>
            </a:r>
          </a:p>
          <a:p>
            <a:pPr fontAlgn="base"/>
            <a:r>
              <a:rPr lang="en-IN" u="sng" dirty="0"/>
              <a:t>The solution is currently built to trace synchronized block/method accesses. The work to support </a:t>
            </a:r>
            <a:r>
              <a:rPr lang="en-IN" u="sng" dirty="0" err="1"/>
              <a:t>java.util.concurrent</a:t>
            </a:r>
            <a:r>
              <a:rPr lang="en-IN" u="sng" dirty="0"/>
              <a:t> locks is in progress.</a:t>
            </a:r>
          </a:p>
          <a:p>
            <a:endParaRPr lang="en-IN" u="sng" dirty="0"/>
          </a:p>
        </p:txBody>
      </p:sp>
    </p:spTree>
    <p:extLst>
      <p:ext uri="{BB962C8B-B14F-4D97-AF65-F5344CB8AC3E}">
        <p14:creationId xmlns:p14="http://schemas.microsoft.com/office/powerpoint/2010/main" val="49879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0000" lnSpcReduction="20000"/>
          </a:bodyPr>
          <a:lstStyle/>
          <a:p>
            <a:r>
              <a:rPr lang="en-IN" dirty="0"/>
              <a:t>When an application makes a parse call for a SQL statement, if the parsed representation of the statement does not exist in the library cache, then Oracle Database parses the statement and stores the parsed form in the shared pool</a:t>
            </a:r>
            <a:r>
              <a:rPr lang="en-IN" dirty="0" smtClean="0"/>
              <a:t>.</a:t>
            </a:r>
          </a:p>
          <a:p>
            <a:r>
              <a:rPr lang="en-IN" b="1" dirty="0" smtClean="0"/>
              <a:t> </a:t>
            </a:r>
            <a:r>
              <a:rPr lang="en-IN" b="1" dirty="0"/>
              <a:t>To reduce library cache misses on parse calls, ensure that all sharable SQL statements are stored in the shared pool whenever possible.</a:t>
            </a:r>
          </a:p>
          <a:p>
            <a:r>
              <a:rPr lang="en-IN" dirty="0"/>
              <a:t>When an application makes an execute call for a SQL statement, if the executable portion of the SQL statement is aged out (or </a:t>
            </a:r>
            <a:r>
              <a:rPr lang="en-IN" dirty="0" err="1"/>
              <a:t>deallocated</a:t>
            </a:r>
            <a:r>
              <a:rPr lang="en-IN" dirty="0"/>
              <a:t>) from the library cache to make room for another statement, then Oracle Database implicitly reparses the statement to create a new shared SQL area for it, and executes the statement. This also results in a hard parse. To reduce library cache misses on execution calls, allocate more memory to the library cache.</a:t>
            </a:r>
          </a:p>
          <a:p>
            <a:r>
              <a:rPr lang="en-IN" dirty="0" smtClean="0"/>
              <a:t>s</a:t>
            </a:r>
            <a:endParaRPr lang="en-IN" dirty="0"/>
          </a:p>
          <a:p>
            <a:endParaRPr lang="en-IN" dirty="0"/>
          </a:p>
        </p:txBody>
      </p:sp>
    </p:spTree>
    <p:extLst>
      <p:ext uri="{BB962C8B-B14F-4D97-AF65-F5344CB8AC3E}">
        <p14:creationId xmlns:p14="http://schemas.microsoft.com/office/powerpoint/2010/main" val="395101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Using the Shared Pool</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An </a:t>
            </a:r>
            <a:r>
              <a:rPr lang="en-IN" dirty="0"/>
              <a:t>important purpose of the shared pool is to cache the executable versions of SQL and PL/SQL </a:t>
            </a:r>
            <a:r>
              <a:rPr lang="en-IN" dirty="0" smtClean="0"/>
              <a:t>statements</a:t>
            </a:r>
          </a:p>
          <a:p>
            <a:r>
              <a:rPr lang="en-IN" dirty="0" smtClean="0"/>
              <a:t>This </a:t>
            </a:r>
            <a:r>
              <a:rPr lang="en-IN" dirty="0"/>
              <a:t>enables multiple executions of the same SQL or PL/SQL code to be performed without the resources required for a hard parse, which results in significant reductions in CPU, memory, and latch usage.</a:t>
            </a:r>
          </a:p>
          <a:p>
            <a:r>
              <a:rPr lang="en-IN" dirty="0"/>
              <a:t>The shared pool is also able to support unshared SQL in data warehousing applications, which execute low-concurrency, high-resource SQL statements. In this situation, using unshared SQL with literal values is recommended. Using literal values rather than bind variables enables the optimizer to make good column selectivity estimates, thus providing an optimal data access plan.</a:t>
            </a:r>
          </a:p>
          <a:p>
            <a:r>
              <a:rPr lang="en-IN" dirty="0"/>
              <a:t>In a high-currency online transaction processing (OLTP) system, efficient use of the shared pool significantly reduces the probability of parse-related application scalability issues. There are several ways to ensure efficient use of the shared pool and related resources in an OLTP system:</a:t>
            </a:r>
          </a:p>
          <a:p>
            <a:r>
              <a:rPr lang="en-IN" dirty="0"/>
              <a:t/>
            </a:r>
            <a:br>
              <a:rPr lang="en-IN" dirty="0"/>
            </a:br>
            <a:endParaRPr lang="en-IN" dirty="0"/>
          </a:p>
        </p:txBody>
      </p:sp>
    </p:spTree>
    <p:extLst>
      <p:ext uri="{BB962C8B-B14F-4D97-AF65-F5344CB8AC3E}">
        <p14:creationId xmlns:p14="http://schemas.microsoft.com/office/powerpoint/2010/main" val="240164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Avoid Performing DDL Operations</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Avoid </a:t>
            </a:r>
            <a:r>
              <a:rPr lang="en-IN" dirty="0"/>
              <a:t>performing DDL operations on high-usage segments during peak hours. </a:t>
            </a:r>
            <a:endParaRPr lang="en-IN" dirty="0" smtClean="0"/>
          </a:p>
          <a:p>
            <a:r>
              <a:rPr lang="en-IN" dirty="0" smtClean="0"/>
              <a:t>Performing </a:t>
            </a:r>
            <a:r>
              <a:rPr lang="en-IN" dirty="0"/>
              <a:t>DDL operations on these segments often results in the dependent SQL being invalidated and reparsed in a later execution.</a:t>
            </a:r>
          </a:p>
          <a:p>
            <a:r>
              <a:rPr lang="en-IN" dirty="0"/>
              <a:t>Cache Sequence Numbers</a:t>
            </a:r>
          </a:p>
          <a:p>
            <a:r>
              <a:rPr lang="en-IN" dirty="0"/>
              <a:t>Allocating sufficient cache space for frequently updated sequence numbers significantly reduces the frequency of dictionary cache locks, which improves scalability.</a:t>
            </a:r>
          </a:p>
          <a:p>
            <a:r>
              <a:rPr lang="en-IN" b="1" dirty="0"/>
              <a:t>To configure the number of cache entries for each sequence:</a:t>
            </a:r>
          </a:p>
          <a:p>
            <a:r>
              <a:rPr lang="en-IN" dirty="0"/>
              <a:t>Use the CACHE keyword in the CREATE SEQUENCE or ALTER SEQUENCE statement.</a:t>
            </a:r>
          </a:p>
          <a:p>
            <a:endParaRPr lang="en-IN" dirty="0"/>
          </a:p>
        </p:txBody>
      </p:sp>
    </p:spTree>
    <p:extLst>
      <p:ext uri="{BB962C8B-B14F-4D97-AF65-F5344CB8AC3E}">
        <p14:creationId xmlns:p14="http://schemas.microsoft.com/office/powerpoint/2010/main" val="294371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Control Cursor Access</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Depending </a:t>
            </a:r>
            <a:r>
              <a:rPr lang="en-IN" dirty="0"/>
              <a:t>on your application tool, you can control how frequently the application performs parse calls by controlling cursor access.</a:t>
            </a:r>
          </a:p>
          <a:p>
            <a:r>
              <a:rPr lang="en-IN" dirty="0"/>
              <a:t>The frequency with which the application either closes cursors or reuses existing cursors for new SQL statements affects the amount of memory used by a session, and often the amount of parsing performed by that session. </a:t>
            </a:r>
            <a:endParaRPr lang="en-IN" dirty="0" smtClean="0"/>
          </a:p>
          <a:p>
            <a:r>
              <a:rPr lang="en-IN" dirty="0" smtClean="0"/>
              <a:t>An </a:t>
            </a:r>
            <a:r>
              <a:rPr lang="en-IN" dirty="0"/>
              <a:t>application that closes cursors or reuses cursors (for a different SQL statement) does not require as much session memory as an application that keeps cursors open. Conversely, that same application may need to perform more parse calls, using more CPU and database resources</a:t>
            </a:r>
          </a:p>
          <a:p>
            <a:r>
              <a:rPr lang="en-IN" b="1" dirty="0"/>
              <a:t>Cursors associated with SQL statements that are not executed frequently can be closed or reused for other statements, because the likelihood of re-executing (and reparsing) that statement is low. </a:t>
            </a:r>
            <a:r>
              <a:rPr lang="en-IN" dirty="0"/>
              <a:t>Extra parse calls are required when a cursor containing a SQL statement that will be re-executed is closed or reused for another statement. Had the cursor remained open, it may have been reused without the overhead of issuing a parse call.</a:t>
            </a:r>
          </a:p>
          <a:p>
            <a:r>
              <a:rPr lang="en-IN" dirty="0"/>
              <a:t>The ways in which you control cursor access depends on your application development tool. This section describes the methods used for Oracle Database tools:</a:t>
            </a:r>
          </a:p>
          <a:p>
            <a:endParaRPr lang="en-IN" dirty="0"/>
          </a:p>
        </p:txBody>
      </p:sp>
    </p:spTree>
    <p:extLst>
      <p:ext uri="{BB962C8B-B14F-4D97-AF65-F5344CB8AC3E}">
        <p14:creationId xmlns:p14="http://schemas.microsoft.com/office/powerpoint/2010/main" val="893989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4153</Words>
  <Application>Microsoft Office PowerPoint</Application>
  <PresentationFormat>On-screen Show (4:3)</PresentationFormat>
  <Paragraphs>404</Paragraphs>
  <Slides>51</Slides>
  <Notes>10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Tuning shared pool</vt:lpstr>
      <vt:lpstr>Oracle Database uses the shared pool</vt:lpstr>
      <vt:lpstr>Shared Pool Concepts</vt:lpstr>
      <vt:lpstr>PowerPoint Presentation</vt:lpstr>
      <vt:lpstr>Library Cache Concepts </vt:lpstr>
      <vt:lpstr>PowerPoint Presentation</vt:lpstr>
      <vt:lpstr>Using the Shared Pool </vt:lpstr>
      <vt:lpstr>Avoid Performing DDL Operations </vt:lpstr>
      <vt:lpstr>Control Cursor Access </vt:lpstr>
      <vt:lpstr>PowerPoint Presentation</vt:lpstr>
      <vt:lpstr>Configuring the Shared Pool </vt:lpstr>
      <vt:lpstr>PowerPoint Presentation</vt:lpstr>
      <vt:lpstr>PowerPoint Presentation</vt:lpstr>
      <vt:lpstr>PowerPoint Presentation</vt:lpstr>
      <vt:lpstr>PowerPoint Presentation</vt:lpstr>
      <vt:lpstr>Configuring the Large Pool </vt:lpstr>
      <vt:lpstr>configuring the Redo Log Buffer </vt:lpstr>
      <vt:lpstr>Figure 13-2 Redo Log Buffer </vt:lpstr>
      <vt:lpstr>PowerPoint Presentation</vt:lpstr>
      <vt:lpstr>Sizing the Redo Log Buffer </vt:lpstr>
      <vt:lpstr>Tuning Oracle Database </vt:lpstr>
      <vt:lpstr>Configuring Oracle Database </vt:lpstr>
      <vt:lpstr>Using Oracle Net Configuration Assistant </vt:lpstr>
      <vt:lpstr>Using Oracle Database Upgrade Assistant </vt:lpstr>
      <vt:lpstr>Using Oracle Database Configuration Assistant </vt:lpstr>
      <vt:lpstr>Configuring New or Upgraded Databases </vt:lpstr>
      <vt:lpstr>Relinking Executable </vt:lpstr>
      <vt:lpstr>Tuning Disk Input-Output </vt:lpstr>
      <vt:lpstr>PowerPoint Presentation</vt:lpstr>
      <vt:lpstr>Understanding I/O Problems </vt:lpstr>
      <vt:lpstr>PowerPoint Presentation</vt:lpstr>
      <vt:lpstr>Tuning I/O: Top Down and Bottom Up </vt:lpstr>
      <vt:lpstr>Analyzing I/O Requirements </vt:lpstr>
      <vt:lpstr>PowerPoint Presentation</vt:lpstr>
      <vt:lpstr>PowerPoint Presentation</vt:lpstr>
      <vt:lpstr>Introduction to Using Oracle Blocks Efficiently </vt:lpstr>
      <vt:lpstr>Database Performance Techniques</vt:lpstr>
      <vt:lpstr>Oracle - Tuning Oracle Sorting Operations </vt:lpstr>
      <vt:lpstr>PowerPoint Presentation</vt:lpstr>
      <vt:lpstr>PowerPoint Presentation</vt:lpstr>
      <vt:lpstr>PowerPoint Presentation</vt:lpstr>
      <vt:lpstr>PowerPoint Presentation</vt:lpstr>
      <vt:lpstr>.Optimizing Sort Operations </vt:lpstr>
      <vt:lpstr>22/04/21 14 stud</vt:lpstr>
      <vt:lpstr>Oracle - Rollback Segment Tuning</vt:lpstr>
      <vt:lpstr>PowerPoint Presentation</vt:lpstr>
      <vt:lpstr>PowerPoint Presentation</vt:lpstr>
      <vt:lpstr>Oracle 11g - Monitoring and Detecting Lock Contention </vt:lpstr>
      <vt:lpstr>Monitoring for Oracle Locks </vt:lpstr>
      <vt:lpstr>PowerPoint Presentation</vt:lpstr>
      <vt:lpstr>Lock contention monitoring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Tuning shared pool</dc:title>
  <dc:creator>Ajinkya</dc:creator>
  <cp:lastModifiedBy>Microsoft</cp:lastModifiedBy>
  <cp:revision>30</cp:revision>
  <dcterms:created xsi:type="dcterms:W3CDTF">2006-08-16T00:00:00Z</dcterms:created>
  <dcterms:modified xsi:type="dcterms:W3CDTF">2021-04-22T07:45:36Z</dcterms:modified>
</cp:coreProperties>
</file>