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7" r:id="rId9"/>
    <p:sldId id="265" r:id="rId10"/>
    <p:sldId id="268"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8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7C5387-349C-4013-AA2B-DDA2332B1A81}" type="datetimeFigureOut">
              <a:rPr lang="en-US" smtClean="0"/>
              <a:t>1/1/2021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D4BFFBA-FBDC-4323-B8FE-6FAC8318756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6126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7C5387-349C-4013-AA2B-DDA2332B1A81}" type="datetimeFigureOut">
              <a:rPr lang="en-US" smtClean="0"/>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4BFFBA-FBDC-4323-B8FE-6FAC8318756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2034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7C5387-349C-4013-AA2B-DDA2332B1A81}" type="datetimeFigureOut">
              <a:rPr lang="en-US" smtClean="0"/>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4BFFBA-FBDC-4323-B8FE-6FAC8318756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9939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7C5387-349C-4013-AA2B-DDA2332B1A81}" type="datetimeFigureOut">
              <a:rPr lang="en-US" smtClean="0"/>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4BFFBA-FBDC-4323-B8FE-6FAC8318756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7351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7C5387-349C-4013-AA2B-DDA2332B1A81}" type="datetimeFigureOut">
              <a:rPr lang="en-US" smtClean="0"/>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4BFFBA-FBDC-4323-B8FE-6FAC8318756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849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7C5387-349C-4013-AA2B-DDA2332B1A81}" type="datetimeFigureOut">
              <a:rPr lang="en-US" smtClean="0"/>
              <a:t>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4BFFBA-FBDC-4323-B8FE-6FAC8318756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3070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7C5387-349C-4013-AA2B-DDA2332B1A81}" type="datetimeFigureOut">
              <a:rPr lang="en-US" smtClean="0"/>
              <a:t>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4BFFBA-FBDC-4323-B8FE-6FAC8318756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1705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7C5387-349C-4013-AA2B-DDA2332B1A81}" type="datetimeFigureOut">
              <a:rPr lang="en-US" smtClean="0"/>
              <a:t>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4BFFBA-FBDC-4323-B8FE-6FAC8318756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0843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7C5387-349C-4013-AA2B-DDA2332B1A81}" type="datetimeFigureOut">
              <a:rPr lang="en-US" smtClean="0"/>
              <a:t>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4BFFBA-FBDC-4323-B8FE-6FAC83187560}" type="slidenum">
              <a:rPr lang="en-US" smtClean="0"/>
              <a:t>‹#›</a:t>
            </a:fld>
            <a:endParaRPr lang="en-US"/>
          </a:p>
        </p:txBody>
      </p:sp>
    </p:spTree>
    <p:extLst>
      <p:ext uri="{BB962C8B-B14F-4D97-AF65-F5344CB8AC3E}">
        <p14:creationId xmlns:p14="http://schemas.microsoft.com/office/powerpoint/2010/main" val="1024050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7C5387-349C-4013-AA2B-DDA2332B1A81}" type="datetimeFigureOut">
              <a:rPr lang="en-US" smtClean="0"/>
              <a:t>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4BFFBA-FBDC-4323-B8FE-6FAC8318756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6346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67C5387-349C-4013-AA2B-DDA2332B1A81}" type="datetimeFigureOut">
              <a:rPr lang="en-US" smtClean="0"/>
              <a:t>1/1/2021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AD4BFFBA-FBDC-4323-B8FE-6FAC8318756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680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67C5387-349C-4013-AA2B-DDA2332B1A81}" type="datetimeFigureOut">
              <a:rPr lang="en-US" smtClean="0"/>
              <a:t>1/1/2021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D4BFFBA-FBDC-4323-B8FE-6FAC8318756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81268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7C916-C322-42A2-AFBC-3982FBF7A589}"/>
              </a:ext>
            </a:extLst>
          </p:cNvPr>
          <p:cNvSpPr>
            <a:spLocks noGrp="1"/>
          </p:cNvSpPr>
          <p:nvPr>
            <p:ph type="ctrTitle"/>
          </p:nvPr>
        </p:nvSpPr>
        <p:spPr>
          <a:xfrm>
            <a:off x="1956119" y="376785"/>
            <a:ext cx="9098733" cy="2541431"/>
          </a:xfrm>
        </p:spPr>
        <p:txBody>
          <a:bodyPr>
            <a:normAutofit fontScale="90000"/>
          </a:bodyPr>
          <a:lstStyle/>
          <a:p>
            <a:r>
              <a:rPr lang="en-IN" dirty="0"/>
              <a:t>Image super pixElation using deep learning</a:t>
            </a:r>
            <a:endParaRPr lang="en-US" dirty="0"/>
          </a:p>
        </p:txBody>
      </p:sp>
      <p:sp>
        <p:nvSpPr>
          <p:cNvPr id="3" name="Subtitle 2">
            <a:extLst>
              <a:ext uri="{FF2B5EF4-FFF2-40B4-BE49-F238E27FC236}">
                <a16:creationId xmlns:a16="http://schemas.microsoft.com/office/drawing/2014/main" id="{C03E0AFC-7238-4983-9A26-2589B049A15B}"/>
              </a:ext>
            </a:extLst>
          </p:cNvPr>
          <p:cNvSpPr>
            <a:spLocks noGrp="1"/>
          </p:cNvSpPr>
          <p:nvPr>
            <p:ph type="subTitle" idx="1"/>
          </p:nvPr>
        </p:nvSpPr>
        <p:spPr>
          <a:xfrm>
            <a:off x="2417780" y="3429000"/>
            <a:ext cx="8637072" cy="2869597"/>
          </a:xfrm>
        </p:spPr>
        <p:txBody>
          <a:bodyPr anchor="ctr">
            <a:normAutofit/>
          </a:bodyPr>
          <a:lstStyle/>
          <a:p>
            <a:pPr algn="ctr"/>
            <a:r>
              <a:rPr lang="en-US" sz="1400" dirty="0"/>
              <a:t>SUBMITTED BY</a:t>
            </a:r>
          </a:p>
          <a:p>
            <a:pPr algn="ctr"/>
            <a:r>
              <a:rPr lang="en-US" sz="1400" dirty="0"/>
              <a:t>S.M. Aadithya, 2017UIT2520</a:t>
            </a:r>
          </a:p>
          <a:p>
            <a:pPr algn="ctr"/>
            <a:r>
              <a:rPr lang="en-US" sz="1400" dirty="0"/>
              <a:t>Aman </a:t>
            </a:r>
            <a:r>
              <a:rPr lang="en-US" sz="1400" dirty="0" err="1"/>
              <a:t>Hembram</a:t>
            </a:r>
            <a:r>
              <a:rPr lang="en-US" sz="1400" dirty="0"/>
              <a:t>, 2017UIT2507</a:t>
            </a:r>
          </a:p>
          <a:p>
            <a:pPr algn="ctr"/>
            <a:r>
              <a:rPr lang="en-US" sz="1400" dirty="0"/>
              <a:t>Vaibhav Sharan, 2017UCO1677</a:t>
            </a:r>
          </a:p>
          <a:p>
            <a:pPr algn="ctr"/>
            <a:r>
              <a:rPr lang="en-US" sz="1400" dirty="0"/>
              <a:t>Under the supervision of</a:t>
            </a:r>
          </a:p>
          <a:p>
            <a:pPr algn="ctr"/>
            <a:r>
              <a:rPr lang="en-US" sz="1400" dirty="0"/>
              <a:t>Dr. </a:t>
            </a:r>
            <a:r>
              <a:rPr lang="en-US" sz="1400" dirty="0" err="1"/>
              <a:t>devender</a:t>
            </a:r>
            <a:r>
              <a:rPr lang="en-US" sz="1400" dirty="0"/>
              <a:t> </a:t>
            </a:r>
            <a:r>
              <a:rPr lang="en-US" sz="1400" dirty="0" err="1"/>
              <a:t>kumar</a:t>
            </a:r>
            <a:endParaRPr lang="en-US" sz="1400" dirty="0"/>
          </a:p>
          <a:p>
            <a:pPr algn="ctr"/>
            <a:r>
              <a:rPr lang="en-US" sz="1400" dirty="0"/>
              <a:t>Dr. </a:t>
            </a:r>
            <a:r>
              <a:rPr lang="en-US" sz="1400" dirty="0" err="1"/>
              <a:t>veenu</a:t>
            </a:r>
            <a:r>
              <a:rPr lang="en-US" sz="1400" dirty="0"/>
              <a:t> </a:t>
            </a:r>
          </a:p>
        </p:txBody>
      </p:sp>
    </p:spTree>
    <p:extLst>
      <p:ext uri="{BB962C8B-B14F-4D97-AF65-F5344CB8AC3E}">
        <p14:creationId xmlns:p14="http://schemas.microsoft.com/office/powerpoint/2010/main" val="1472922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02F5-26CE-48A3-9F5F-9479C7C966B5}"/>
              </a:ext>
            </a:extLst>
          </p:cNvPr>
          <p:cNvSpPr>
            <a:spLocks noGrp="1"/>
          </p:cNvSpPr>
          <p:nvPr>
            <p:ph type="title"/>
          </p:nvPr>
        </p:nvSpPr>
        <p:spPr/>
        <p:txBody>
          <a:bodyPr/>
          <a:lstStyle/>
          <a:p>
            <a:r>
              <a:rPr lang="en-US" dirty="0"/>
              <a:t>Results</a:t>
            </a:r>
          </a:p>
        </p:txBody>
      </p:sp>
      <p:pic>
        <p:nvPicPr>
          <p:cNvPr id="15" name="Content Placeholder 14">
            <a:extLst>
              <a:ext uri="{FF2B5EF4-FFF2-40B4-BE49-F238E27FC236}">
                <a16:creationId xmlns:a16="http://schemas.microsoft.com/office/drawing/2014/main" id="{947C30CC-035B-4838-9F39-01D37027C5A2}"/>
              </a:ext>
            </a:extLst>
          </p:cNvPr>
          <p:cNvPicPr>
            <a:picLocks noGrp="1" noChangeAspect="1"/>
          </p:cNvPicPr>
          <p:nvPr>
            <p:ph sz="half" idx="1"/>
          </p:nvPr>
        </p:nvPicPr>
        <p:blipFill>
          <a:blip r:embed="rId2"/>
          <a:stretch>
            <a:fillRect/>
          </a:stretch>
        </p:blipFill>
        <p:spPr>
          <a:xfrm>
            <a:off x="2568389" y="2055364"/>
            <a:ext cx="2128214" cy="3077902"/>
          </a:xfrm>
        </p:spPr>
      </p:pic>
      <p:pic>
        <p:nvPicPr>
          <p:cNvPr id="19" name="Content Placeholder 18">
            <a:extLst>
              <a:ext uri="{FF2B5EF4-FFF2-40B4-BE49-F238E27FC236}">
                <a16:creationId xmlns:a16="http://schemas.microsoft.com/office/drawing/2014/main" id="{80947C88-F619-484B-9B8D-F7EEDB3158AB}"/>
              </a:ext>
            </a:extLst>
          </p:cNvPr>
          <p:cNvPicPr>
            <a:picLocks noGrp="1" noChangeAspect="1"/>
          </p:cNvPicPr>
          <p:nvPr>
            <p:ph sz="half" idx="2"/>
          </p:nvPr>
        </p:nvPicPr>
        <p:blipFill>
          <a:blip r:embed="rId3"/>
          <a:stretch>
            <a:fillRect/>
          </a:stretch>
        </p:blipFill>
        <p:spPr>
          <a:xfrm>
            <a:off x="7265148" y="2066807"/>
            <a:ext cx="2128214" cy="3066459"/>
          </a:xfrm>
        </p:spPr>
      </p:pic>
      <p:sp>
        <p:nvSpPr>
          <p:cNvPr id="20" name="TextBox 19">
            <a:extLst>
              <a:ext uri="{FF2B5EF4-FFF2-40B4-BE49-F238E27FC236}">
                <a16:creationId xmlns:a16="http://schemas.microsoft.com/office/drawing/2014/main" id="{F6F45A18-7470-4BEA-B395-700B6AAC932C}"/>
              </a:ext>
            </a:extLst>
          </p:cNvPr>
          <p:cNvSpPr txBox="1"/>
          <p:nvPr/>
        </p:nvSpPr>
        <p:spPr>
          <a:xfrm>
            <a:off x="7861819" y="5306382"/>
            <a:ext cx="934871" cy="369332"/>
          </a:xfrm>
          <a:prstGeom prst="rect">
            <a:avLst/>
          </a:prstGeom>
          <a:noFill/>
        </p:spPr>
        <p:txBody>
          <a:bodyPr wrap="none" rtlCol="0">
            <a:spAutoFit/>
          </a:bodyPr>
          <a:lstStyle/>
          <a:p>
            <a:r>
              <a:rPr lang="en-US" dirty="0"/>
              <a:t>SRGAN</a:t>
            </a:r>
          </a:p>
        </p:txBody>
      </p:sp>
      <p:sp>
        <p:nvSpPr>
          <p:cNvPr id="21" name="TextBox 20">
            <a:extLst>
              <a:ext uri="{FF2B5EF4-FFF2-40B4-BE49-F238E27FC236}">
                <a16:creationId xmlns:a16="http://schemas.microsoft.com/office/drawing/2014/main" id="{3284E737-FCDC-49C1-BD3E-F2522198FD98}"/>
              </a:ext>
            </a:extLst>
          </p:cNvPr>
          <p:cNvSpPr txBox="1"/>
          <p:nvPr/>
        </p:nvSpPr>
        <p:spPr>
          <a:xfrm>
            <a:off x="2904125" y="5324436"/>
            <a:ext cx="1249060" cy="369332"/>
          </a:xfrm>
          <a:prstGeom prst="rect">
            <a:avLst/>
          </a:prstGeom>
          <a:noFill/>
        </p:spPr>
        <p:txBody>
          <a:bodyPr wrap="none" rtlCol="0">
            <a:spAutoFit/>
          </a:bodyPr>
          <a:lstStyle/>
          <a:p>
            <a:r>
              <a:rPr lang="en-US" dirty="0"/>
              <a:t>ORIGINAL</a:t>
            </a:r>
          </a:p>
        </p:txBody>
      </p:sp>
    </p:spTree>
    <p:extLst>
      <p:ext uri="{BB962C8B-B14F-4D97-AF65-F5344CB8AC3E}">
        <p14:creationId xmlns:p14="http://schemas.microsoft.com/office/powerpoint/2010/main" val="9126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12D5D-2EFD-4948-A003-32FFE62676A6}"/>
              </a:ext>
            </a:extLst>
          </p:cNvPr>
          <p:cNvSpPr>
            <a:spLocks noGrp="1"/>
          </p:cNvSpPr>
          <p:nvPr>
            <p:ph type="title"/>
          </p:nvPr>
        </p:nvSpPr>
        <p:spPr/>
        <p:txBody>
          <a:bodyPr/>
          <a:lstStyle/>
          <a:p>
            <a:r>
              <a:rPr lang="en-US" dirty="0"/>
              <a:t>Papers referred and other links</a:t>
            </a:r>
          </a:p>
        </p:txBody>
      </p:sp>
      <p:sp>
        <p:nvSpPr>
          <p:cNvPr id="3" name="Content Placeholder 2">
            <a:extLst>
              <a:ext uri="{FF2B5EF4-FFF2-40B4-BE49-F238E27FC236}">
                <a16:creationId xmlns:a16="http://schemas.microsoft.com/office/drawing/2014/main" id="{C3171BC6-81D2-45C8-A784-EE6DB66D3831}"/>
              </a:ext>
            </a:extLst>
          </p:cNvPr>
          <p:cNvSpPr>
            <a:spLocks noGrp="1"/>
          </p:cNvSpPr>
          <p:nvPr>
            <p:ph idx="1"/>
          </p:nvPr>
        </p:nvSpPr>
        <p:spPr>
          <a:xfrm>
            <a:off x="1451579" y="2015732"/>
            <a:ext cx="9603275" cy="3651737"/>
          </a:xfrm>
        </p:spPr>
        <p:txBody>
          <a:bodyPr>
            <a:normAutofit fontScale="77500" lnSpcReduction="20000"/>
          </a:bodyPr>
          <a:lstStyle/>
          <a:p>
            <a:pPr marL="342900" marR="0" indent="-342900">
              <a:lnSpc>
                <a:spcPct val="107000"/>
              </a:lnSpc>
              <a:spcBef>
                <a:spcPts val="0"/>
              </a:spcBef>
              <a:spcAft>
                <a:spcPts val="800"/>
              </a:spcAft>
              <a:buFont typeface="+mj-lt"/>
              <a:buAutoNum type="arabicPeriod"/>
            </a:pPr>
            <a:r>
              <a:rPr lang="en-IN" sz="1800" dirty="0" err="1">
                <a:effectLst/>
                <a:latin typeface="Calibri" panose="020F0502020204030204" pitchFamily="34" charset="0"/>
                <a:ea typeface="Yu Mincho" panose="02020400000000000000" pitchFamily="18" charset="-128"/>
                <a:cs typeface="Calibri" panose="020F0502020204030204" pitchFamily="34" charset="0"/>
              </a:rPr>
              <a:t>Yulun</a:t>
            </a:r>
            <a:r>
              <a:rPr lang="en-IN" sz="1800" dirty="0">
                <a:effectLst/>
                <a:latin typeface="Calibri" panose="020F0502020204030204" pitchFamily="34" charset="0"/>
                <a:ea typeface="Yu Mincho" panose="02020400000000000000" pitchFamily="18" charset="-128"/>
                <a:cs typeface="Calibri" panose="020F0502020204030204" pitchFamily="34" charset="0"/>
              </a:rPr>
              <a:t> Zhang, </a:t>
            </a:r>
            <a:r>
              <a:rPr lang="en-IN" sz="1800" dirty="0" err="1">
                <a:effectLst/>
                <a:latin typeface="Calibri" panose="020F0502020204030204" pitchFamily="34" charset="0"/>
                <a:ea typeface="Yu Mincho" panose="02020400000000000000" pitchFamily="18" charset="-128"/>
                <a:cs typeface="Calibri" panose="020F0502020204030204" pitchFamily="34" charset="0"/>
              </a:rPr>
              <a:t>Yapeng</a:t>
            </a:r>
            <a:r>
              <a:rPr lang="en-IN" sz="1800" dirty="0">
                <a:effectLst/>
                <a:latin typeface="Calibri" panose="020F0502020204030204" pitchFamily="34" charset="0"/>
                <a:ea typeface="Yu Mincho" panose="02020400000000000000" pitchFamily="18" charset="-128"/>
                <a:cs typeface="Calibri" panose="020F0502020204030204" pitchFamily="34" charset="0"/>
              </a:rPr>
              <a:t> Tian, et al. 2018. Residual Dense Network for Image Super-Resolution. arXiv:1802.08797.</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IN" sz="1800" dirty="0">
                <a:effectLst/>
                <a:latin typeface="Calibri" panose="020F0502020204030204" pitchFamily="34" charset="0"/>
                <a:ea typeface="Yu Mincho" panose="02020400000000000000" pitchFamily="18" charset="-128"/>
                <a:cs typeface="Calibri" panose="020F0502020204030204" pitchFamily="34" charset="0"/>
              </a:rPr>
              <a:t>Christian </a:t>
            </a:r>
            <a:r>
              <a:rPr lang="en-IN" sz="1800" dirty="0" err="1">
                <a:effectLst/>
                <a:latin typeface="Calibri" panose="020F0502020204030204" pitchFamily="34" charset="0"/>
                <a:ea typeface="Yu Mincho" panose="02020400000000000000" pitchFamily="18" charset="-128"/>
                <a:cs typeface="Calibri" panose="020F0502020204030204" pitchFamily="34" charset="0"/>
              </a:rPr>
              <a:t>Ledig</a:t>
            </a:r>
            <a:r>
              <a:rPr lang="en-IN" sz="1800" dirty="0">
                <a:effectLst/>
                <a:latin typeface="Calibri" panose="020F0502020204030204" pitchFamily="34" charset="0"/>
                <a:ea typeface="Yu Mincho" panose="02020400000000000000" pitchFamily="18" charset="-128"/>
                <a:cs typeface="Calibri" panose="020F0502020204030204" pitchFamily="34" charset="0"/>
              </a:rPr>
              <a:t>, Lucas Theis, Ferenc </a:t>
            </a:r>
            <a:r>
              <a:rPr lang="en-IN" sz="1800" dirty="0" err="1">
                <a:effectLst/>
                <a:latin typeface="Calibri" panose="020F0502020204030204" pitchFamily="34" charset="0"/>
                <a:ea typeface="Yu Mincho" panose="02020400000000000000" pitchFamily="18" charset="-128"/>
                <a:cs typeface="Calibri" panose="020F0502020204030204" pitchFamily="34" charset="0"/>
              </a:rPr>
              <a:t>Huszar</a:t>
            </a:r>
            <a:r>
              <a:rPr lang="en-IN" sz="1800" dirty="0">
                <a:effectLst/>
                <a:latin typeface="Calibri" panose="020F0502020204030204" pitchFamily="34" charset="0"/>
                <a:ea typeface="Yu Mincho" panose="02020400000000000000" pitchFamily="18" charset="-128"/>
                <a:cs typeface="Calibri" panose="020F0502020204030204" pitchFamily="34" charset="0"/>
              </a:rPr>
              <a:t>, et al. 2016. Photo-Realistic Single Image Super-Resolution Using a Generative Adversarial Network. arXiv:1609.04802.</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IN" sz="1800" dirty="0">
                <a:effectLst/>
                <a:latin typeface="Calibri" panose="020F0502020204030204" pitchFamily="34" charset="0"/>
                <a:ea typeface="Yu Mincho" panose="02020400000000000000" pitchFamily="18" charset="-128"/>
                <a:cs typeface="Calibri" panose="020F0502020204030204" pitchFamily="34" charset="0"/>
              </a:rPr>
              <a:t>H. A. Aly and E. Dubois. Image up-sampling using total-variation regularization with a new observation model. IEEE Transactions on Image Processing, 14(10):1647–1659, 2005.</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IN" sz="1800" dirty="0">
                <a:effectLst/>
                <a:latin typeface="Calibri" panose="020F0502020204030204" pitchFamily="34" charset="0"/>
                <a:ea typeface="Yu Mincho" panose="02020400000000000000" pitchFamily="18" charset="-128"/>
                <a:cs typeface="Calibri" panose="020F0502020204030204" pitchFamily="34" charset="0"/>
              </a:rPr>
              <a:t>C. Dong, C. C. Loy, K. He, and X. Tang. Image super-resolution using deep convolutional networks. IEEE Transactions on Pattern Analysis and Machine Intelligence, 38(2):295–307, 2016.</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IN" sz="1800" dirty="0">
                <a:effectLst/>
                <a:latin typeface="Calibri" panose="020F0502020204030204" pitchFamily="34" charset="0"/>
                <a:ea typeface="Yu Mincho" panose="02020400000000000000" pitchFamily="18" charset="-128"/>
                <a:cs typeface="Calibri" panose="020F0502020204030204" pitchFamily="34" charset="0"/>
              </a:rPr>
              <a:t>J. Johnson, A. </a:t>
            </a:r>
            <a:r>
              <a:rPr lang="en-IN" sz="1800" dirty="0" err="1">
                <a:effectLst/>
                <a:latin typeface="Calibri" panose="020F0502020204030204" pitchFamily="34" charset="0"/>
                <a:ea typeface="Yu Mincho" panose="02020400000000000000" pitchFamily="18" charset="-128"/>
                <a:cs typeface="Calibri" panose="020F0502020204030204" pitchFamily="34" charset="0"/>
              </a:rPr>
              <a:t>Alahi</a:t>
            </a:r>
            <a:r>
              <a:rPr lang="en-IN" sz="1800" dirty="0">
                <a:effectLst/>
                <a:latin typeface="Calibri" panose="020F0502020204030204" pitchFamily="34" charset="0"/>
                <a:ea typeface="Yu Mincho" panose="02020400000000000000" pitchFamily="18" charset="-128"/>
                <a:cs typeface="Calibri" panose="020F0502020204030204" pitchFamily="34" charset="0"/>
              </a:rPr>
              <a:t>, and F. Li. Perceptual losses for real-time style transfer and super- resolution. In European Conference on Computer Vision (ECCV), pages 694–711. Springer, 2016</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IN" sz="1800" dirty="0">
                <a:effectLst/>
                <a:latin typeface="Calibri" panose="020F0502020204030204" pitchFamily="34" charset="0"/>
                <a:ea typeface="Yu Mincho" panose="02020400000000000000" pitchFamily="18" charset="-128"/>
                <a:cs typeface="Calibri" panose="020F0502020204030204" pitchFamily="34" charset="0"/>
              </a:rPr>
              <a:t>W. Shi, J. Caballero, F. </a:t>
            </a:r>
            <a:r>
              <a:rPr lang="en-IN" sz="1800" dirty="0" err="1">
                <a:effectLst/>
                <a:latin typeface="Calibri" panose="020F0502020204030204" pitchFamily="34" charset="0"/>
                <a:ea typeface="Yu Mincho" panose="02020400000000000000" pitchFamily="18" charset="-128"/>
                <a:cs typeface="Calibri" panose="020F0502020204030204" pitchFamily="34" charset="0"/>
              </a:rPr>
              <a:t>Huszar</a:t>
            </a:r>
            <a:r>
              <a:rPr lang="en-IN" sz="1800" dirty="0">
                <a:effectLst/>
                <a:latin typeface="Calibri" panose="020F0502020204030204" pitchFamily="34" charset="0"/>
                <a:ea typeface="Yu Mincho" panose="02020400000000000000" pitchFamily="18" charset="-128"/>
                <a:cs typeface="Calibri" panose="020F0502020204030204" pitchFamily="34" charset="0"/>
              </a:rPr>
              <a:t>, J. </a:t>
            </a:r>
            <a:r>
              <a:rPr lang="en-IN" sz="1800" dirty="0" err="1">
                <a:effectLst/>
                <a:latin typeface="Calibri" panose="020F0502020204030204" pitchFamily="34" charset="0"/>
                <a:ea typeface="Yu Mincho" panose="02020400000000000000" pitchFamily="18" charset="-128"/>
                <a:cs typeface="Calibri" panose="020F0502020204030204" pitchFamily="34" charset="0"/>
              </a:rPr>
              <a:t>Totz</a:t>
            </a:r>
            <a:r>
              <a:rPr lang="en-IN" sz="1800" dirty="0">
                <a:effectLst/>
                <a:latin typeface="Calibri" panose="020F0502020204030204" pitchFamily="34" charset="0"/>
                <a:ea typeface="Yu Mincho" panose="02020400000000000000" pitchFamily="18" charset="-128"/>
                <a:cs typeface="Calibri" panose="020F0502020204030204" pitchFamily="34" charset="0"/>
              </a:rPr>
              <a:t>, A. P. Aitken, R. Bishop, D. </a:t>
            </a:r>
            <a:r>
              <a:rPr lang="en-IN" sz="1800" dirty="0" err="1">
                <a:effectLst/>
                <a:latin typeface="Calibri" panose="020F0502020204030204" pitchFamily="34" charset="0"/>
                <a:ea typeface="Yu Mincho" panose="02020400000000000000" pitchFamily="18" charset="-128"/>
                <a:cs typeface="Calibri" panose="020F0502020204030204" pitchFamily="34" charset="0"/>
              </a:rPr>
              <a:t>Rueckert</a:t>
            </a:r>
            <a:r>
              <a:rPr lang="en-IN" sz="1800" dirty="0">
                <a:effectLst/>
                <a:latin typeface="Calibri" panose="020F0502020204030204" pitchFamily="34" charset="0"/>
                <a:ea typeface="Yu Mincho" panose="02020400000000000000" pitchFamily="18" charset="-128"/>
                <a:cs typeface="Calibri" panose="020F0502020204030204" pitchFamily="34" charset="0"/>
              </a:rPr>
              <a:t>, and Z. Wang. Real-Time Single Image and Video Super-Resolution Using an Efficient Sub-Pixel Convolutional Neural Network. In IEEE Conference on Computer Vision and Pattern Recognition (CVPR), pages 1874–1883, 2016.</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IN" sz="1800" dirty="0">
                <a:effectLst/>
                <a:latin typeface="Calibri" panose="020F0502020204030204" pitchFamily="34" charset="0"/>
                <a:ea typeface="Yu Mincho" panose="02020400000000000000" pitchFamily="18" charset="-128"/>
                <a:cs typeface="Calibri" panose="020F0502020204030204" pitchFamily="34" charset="0"/>
              </a:rPr>
              <a:t>https://medium.com/idealo-tech-blog/zoom-in-enhance-a-deep-learning-based-magnifying-glass-part-2-c021f98ebede</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IN" sz="1800" dirty="0">
                <a:effectLst/>
                <a:latin typeface="Calibri" panose="020F0502020204030204" pitchFamily="34" charset="0"/>
                <a:ea typeface="Yu Mincho" panose="02020400000000000000" pitchFamily="18" charset="-128"/>
                <a:cs typeface="Calibri" panose="020F0502020204030204" pitchFamily="34" charset="0"/>
              </a:rPr>
              <a:t>https://github.com/idealo/image-super-resolution</a:t>
            </a:r>
          </a:p>
          <a:p>
            <a:pPr marL="342900" marR="0" indent="-342900">
              <a:lnSpc>
                <a:spcPct val="107000"/>
              </a:lnSpc>
              <a:spcBef>
                <a:spcPts val="0"/>
              </a:spcBef>
              <a:spcAft>
                <a:spcPts val="800"/>
              </a:spcAft>
              <a:buFont typeface="+mj-lt"/>
              <a:buAutoNum type="arabicPeriod"/>
            </a:pPr>
            <a:endParaRPr lang="en-IN" sz="1800" dirty="0">
              <a:effectLst/>
              <a:latin typeface="Calibri" panose="020F0502020204030204" pitchFamily="34" charset="0"/>
              <a:ea typeface="Yu Mincho" panose="02020400000000000000" pitchFamily="18" charset="-128"/>
              <a:cs typeface="Calibri" panose="020F0502020204030204" pitchFamily="34" charset="0"/>
            </a:endParaRPr>
          </a:p>
          <a:p>
            <a:pPr marL="342900" marR="0" indent="-342900">
              <a:lnSpc>
                <a:spcPct val="107000"/>
              </a:lnSpc>
              <a:spcBef>
                <a:spcPts val="0"/>
              </a:spcBef>
              <a:spcAft>
                <a:spcPts val="800"/>
              </a:spcAft>
              <a:buFont typeface="+mj-lt"/>
              <a:buAutoNum type="arabicPeriod"/>
            </a:pP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endParaRPr lang="en-US" dirty="0"/>
          </a:p>
        </p:txBody>
      </p:sp>
    </p:spTree>
    <p:extLst>
      <p:ext uri="{BB962C8B-B14F-4D97-AF65-F5344CB8AC3E}">
        <p14:creationId xmlns:p14="http://schemas.microsoft.com/office/powerpoint/2010/main" val="536620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96959-169B-444A-A839-BD6D54A59A93}"/>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5D2FFE0F-385E-465C-A4FD-849B96805CE5}"/>
              </a:ext>
            </a:extLst>
          </p:cNvPr>
          <p:cNvSpPr>
            <a:spLocks noGrp="1"/>
          </p:cNvSpPr>
          <p:nvPr>
            <p:ph idx="1"/>
          </p:nvPr>
        </p:nvSpPr>
        <p:spPr/>
        <p:txBody>
          <a:bodyPr/>
          <a:lstStyle/>
          <a:p>
            <a:pPr marL="0" indent="0">
              <a:buNone/>
            </a:pPr>
            <a:r>
              <a:rPr lang="en-US" sz="1800" dirty="0">
                <a:effectLst/>
                <a:latin typeface="Calibri" panose="020F0502020204030204" pitchFamily="34" charset="0"/>
                <a:ea typeface="Yu Mincho" panose="02020400000000000000" pitchFamily="18" charset="-128"/>
                <a:cs typeface="Calibri" panose="020F0502020204030204" pitchFamily="34" charset="0"/>
              </a:rPr>
              <a:t>A low-resolution image is processed and upscaled to a higher resolution output image using artificial intelligence models trained utilizing deep learning techniques like GANs</a:t>
            </a:r>
            <a:r>
              <a:rPr lang="en-US" sz="1800" dirty="0">
                <a:latin typeface="Calibri" panose="020F0502020204030204" pitchFamily="34" charset="0"/>
                <a:ea typeface="Yu Mincho" panose="02020400000000000000" pitchFamily="18" charset="-128"/>
                <a:cs typeface="Calibri" panose="020F0502020204030204" pitchFamily="34" charset="0"/>
              </a:rPr>
              <a:t> and </a:t>
            </a:r>
            <a:r>
              <a:rPr lang="en-US" sz="1800" dirty="0">
                <a:effectLst/>
                <a:latin typeface="Calibri" panose="020F0502020204030204" pitchFamily="34" charset="0"/>
                <a:ea typeface="Yu Mincho" panose="02020400000000000000" pitchFamily="18" charset="-128"/>
                <a:cs typeface="Calibri" panose="020F0502020204030204" pitchFamily="34" charset="0"/>
              </a:rPr>
              <a:t>CNNs. Our aim is to create a model which, given an input image, will output a higher resolution image by filling in the unknown details by itself.</a:t>
            </a:r>
          </a:p>
          <a:p>
            <a:pPr marL="0" indent="0">
              <a:buNone/>
            </a:pPr>
            <a:endParaRPr lang="en-US" sz="2000" dirty="0">
              <a:effectLst/>
              <a:latin typeface="Calibri" panose="020F0502020204030204" pitchFamily="34" charset="0"/>
              <a:ea typeface="Yu Mincho" panose="02020400000000000000" pitchFamily="18" charset="-128"/>
              <a:cs typeface="Times New Roman" panose="02020603050405020304" pitchFamily="18" charset="0"/>
            </a:endParaRPr>
          </a:p>
        </p:txBody>
      </p:sp>
      <p:pic>
        <p:nvPicPr>
          <p:cNvPr id="5" name="Picture 4">
            <a:extLst>
              <a:ext uri="{FF2B5EF4-FFF2-40B4-BE49-F238E27FC236}">
                <a16:creationId xmlns:a16="http://schemas.microsoft.com/office/drawing/2014/main" id="{BD1B1E6D-32CE-41E2-BAA8-9908938BB730}"/>
              </a:ext>
            </a:extLst>
          </p:cNvPr>
          <p:cNvPicPr>
            <a:picLocks noChangeAspect="1"/>
          </p:cNvPicPr>
          <p:nvPr/>
        </p:nvPicPr>
        <p:blipFill>
          <a:blip r:embed="rId2"/>
          <a:stretch>
            <a:fillRect/>
          </a:stretch>
        </p:blipFill>
        <p:spPr>
          <a:xfrm>
            <a:off x="4577778" y="3285395"/>
            <a:ext cx="4666382" cy="2511612"/>
          </a:xfrm>
          <a:prstGeom prst="rect">
            <a:avLst/>
          </a:prstGeom>
        </p:spPr>
      </p:pic>
    </p:spTree>
    <p:extLst>
      <p:ext uri="{BB962C8B-B14F-4D97-AF65-F5344CB8AC3E}">
        <p14:creationId xmlns:p14="http://schemas.microsoft.com/office/powerpoint/2010/main" val="245350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AC572-2333-4D10-A562-EA1F0D2E3F5C}"/>
              </a:ext>
            </a:extLst>
          </p:cNvPr>
          <p:cNvSpPr>
            <a:spLocks noGrp="1"/>
          </p:cNvSpPr>
          <p:nvPr>
            <p:ph type="title"/>
          </p:nvPr>
        </p:nvSpPr>
        <p:spPr>
          <a:xfrm>
            <a:off x="1451578" y="768305"/>
            <a:ext cx="9603275" cy="1049235"/>
          </a:xfrm>
        </p:spPr>
        <p:txBody>
          <a:bodyPr/>
          <a:lstStyle/>
          <a:p>
            <a:r>
              <a:rPr lang="en-US" dirty="0"/>
              <a:t>overview</a:t>
            </a:r>
          </a:p>
        </p:txBody>
      </p:sp>
      <p:sp>
        <p:nvSpPr>
          <p:cNvPr id="3" name="Content Placeholder 2">
            <a:extLst>
              <a:ext uri="{FF2B5EF4-FFF2-40B4-BE49-F238E27FC236}">
                <a16:creationId xmlns:a16="http://schemas.microsoft.com/office/drawing/2014/main" id="{4EBDF388-5D7D-4C0E-9CDF-9E2136521D0F}"/>
              </a:ext>
            </a:extLst>
          </p:cNvPr>
          <p:cNvSpPr>
            <a:spLocks noGrp="1"/>
          </p:cNvSpPr>
          <p:nvPr>
            <p:ph idx="1"/>
          </p:nvPr>
        </p:nvSpPr>
        <p:spPr/>
        <p:txBody>
          <a:bodyPr>
            <a:normAutofit fontScale="92500" lnSpcReduction="20000"/>
          </a:bodyPr>
          <a:lstStyle/>
          <a:p>
            <a:pPr marL="0" marR="0" indent="0">
              <a:lnSpc>
                <a:spcPct val="107000"/>
              </a:lnSpc>
              <a:spcBef>
                <a:spcPts val="0"/>
              </a:spcBef>
              <a:spcAft>
                <a:spcPts val="800"/>
              </a:spcAft>
              <a:buNone/>
            </a:pPr>
            <a:r>
              <a:rPr lang="en-US" sz="1800" dirty="0">
                <a:effectLst/>
                <a:latin typeface="Calibri" panose="020F0502020204030204" pitchFamily="34" charset="0"/>
                <a:ea typeface="Yu Mincho" panose="02020400000000000000" pitchFamily="18" charset="-128"/>
                <a:cs typeface="Calibri" panose="020F0502020204030204" pitchFamily="34" charset="0"/>
              </a:rPr>
              <a:t>Super Pixelation is the process of upscaling and improving the details inside an image. The details in the output image are guessed/estimated using AI models trained using Generative Adversarial Networks (GAN),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 perceptual loss function which consists of an adversarial loss and a content loss. The adversarial loss pushes our solution to the natural image manifold using a discriminator network that is trained to differentiate between the super-resolved images and original photo-realistic images</a:t>
            </a:r>
            <a:r>
              <a:rPr lang="en-US" sz="1800" dirty="0">
                <a:effectLst/>
                <a:latin typeface="Calibri" panose="020F0502020204030204" pitchFamily="34" charset="0"/>
                <a:ea typeface="Yu Mincho" panose="02020400000000000000" pitchFamily="18" charset="-128"/>
                <a:cs typeface="Calibri" panose="020F0502020204030204" pitchFamily="34" charset="0"/>
              </a:rPr>
              <a:t>.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Our deep residual network will be able to recover photo-realistic textures from heavily down sampled images.</a:t>
            </a:r>
            <a:endParaRPr lang="en-US" sz="1800" dirty="0">
              <a:effectLst/>
              <a:latin typeface="Calibri" panose="020F0502020204030204" pitchFamily="34" charset="0"/>
              <a:ea typeface="Yu Mincho" panose="02020400000000000000" pitchFamily="18" charset="-128"/>
              <a:cs typeface="Calibri" panose="020F0502020204030204" pitchFamily="34"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Yu Mincho" panose="02020400000000000000" pitchFamily="18" charset="-128"/>
                <a:cs typeface="Calibri" panose="020F0502020204030204" pitchFamily="34" charset="0"/>
              </a:rPr>
              <a:t>Our Project consists of four main steps:</a:t>
            </a:r>
          </a:p>
          <a:p>
            <a:pPr marL="342900" marR="0" lvl="0" indent="-342900">
              <a:lnSpc>
                <a:spcPct val="107000"/>
              </a:lnSpc>
              <a:spcBef>
                <a:spcPts val="620"/>
              </a:spcBef>
              <a:spcAft>
                <a:spcPts val="0"/>
              </a:spcAft>
              <a:buFont typeface="Symbol" panose="05050102010706020507" pitchFamily="18" charset="2"/>
              <a:buChar char=""/>
            </a:pPr>
            <a:r>
              <a:rPr lang="en-US" sz="1800" dirty="0">
                <a:effectLst/>
                <a:latin typeface="Calibri" panose="020F0502020204030204" pitchFamily="34" charset="0"/>
                <a:ea typeface="Yu Mincho" panose="02020400000000000000" pitchFamily="18" charset="-128"/>
                <a:cs typeface="Calibri" panose="020F0502020204030204" pitchFamily="34" charset="0"/>
              </a:rPr>
              <a:t>review and study recent works on the topic</a:t>
            </a:r>
          </a:p>
          <a:p>
            <a:pPr marL="342900" marR="0" lvl="0" indent="-342900">
              <a:lnSpc>
                <a:spcPct val="107000"/>
              </a:lnSpc>
              <a:spcBef>
                <a:spcPts val="620"/>
              </a:spcBef>
              <a:spcAft>
                <a:spcPts val="0"/>
              </a:spcAft>
              <a:buFont typeface="Symbol" panose="05050102010706020507" pitchFamily="18" charset="2"/>
              <a:buChar char=""/>
            </a:pPr>
            <a:r>
              <a:rPr lang="en-US" sz="1800" dirty="0">
                <a:effectLst/>
                <a:latin typeface="Calibri" panose="020F0502020204030204" pitchFamily="34" charset="0"/>
                <a:ea typeface="Yu Mincho" panose="02020400000000000000" pitchFamily="18" charset="-128"/>
                <a:cs typeface="Calibri" panose="020F0502020204030204" pitchFamily="34" charset="0"/>
              </a:rPr>
              <a:t>implement one or more of the solutions and possibly compare pre-trained versions</a:t>
            </a:r>
          </a:p>
          <a:p>
            <a:pPr marL="342900" marR="0" lvl="0" indent="-342900">
              <a:lnSpc>
                <a:spcPct val="107000"/>
              </a:lnSpc>
              <a:spcBef>
                <a:spcPts val="620"/>
              </a:spcBef>
              <a:spcAft>
                <a:spcPts val="0"/>
              </a:spcAft>
              <a:buFont typeface="Symbol" panose="05050102010706020507" pitchFamily="18" charset="2"/>
              <a:buChar char=""/>
            </a:pPr>
            <a:r>
              <a:rPr lang="en-US" sz="1800" dirty="0">
                <a:effectLst/>
                <a:latin typeface="Calibri" panose="020F0502020204030204" pitchFamily="34" charset="0"/>
                <a:ea typeface="Yu Mincho" panose="02020400000000000000" pitchFamily="18" charset="-128"/>
                <a:cs typeface="Calibri" panose="020F0502020204030204" pitchFamily="34" charset="0"/>
              </a:rPr>
              <a:t>get some data, train and test the model</a:t>
            </a:r>
          </a:p>
          <a:p>
            <a:pPr marL="342900" marR="0" lvl="0" indent="-342900">
              <a:lnSpc>
                <a:spcPct val="107000"/>
              </a:lnSpc>
              <a:spcBef>
                <a:spcPts val="620"/>
              </a:spcBef>
              <a:spcAft>
                <a:spcPts val="800"/>
              </a:spcAft>
              <a:buFont typeface="Symbol" panose="05050102010706020507" pitchFamily="18" charset="2"/>
              <a:buChar char=""/>
            </a:pPr>
            <a:r>
              <a:rPr lang="en-US" sz="1800" dirty="0">
                <a:effectLst/>
                <a:latin typeface="Calibri" panose="020F0502020204030204" pitchFamily="34" charset="0"/>
                <a:ea typeface="Yu Mincho" panose="02020400000000000000" pitchFamily="18" charset="-128"/>
                <a:cs typeface="Calibri" panose="020F0502020204030204" pitchFamily="34" charset="0"/>
              </a:rPr>
              <a:t>improve the model and the data to get better results.</a:t>
            </a:r>
          </a:p>
          <a:p>
            <a:pPr marL="0" indent="0">
              <a:buNone/>
            </a:pPr>
            <a:endParaRPr lang="en-US" dirty="0"/>
          </a:p>
        </p:txBody>
      </p:sp>
    </p:spTree>
    <p:extLst>
      <p:ext uri="{BB962C8B-B14F-4D97-AF65-F5344CB8AC3E}">
        <p14:creationId xmlns:p14="http://schemas.microsoft.com/office/powerpoint/2010/main" val="3436651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4087-8155-41F1-B277-225C4ED11D17}"/>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AA0F4DA9-1636-4636-AA6F-F0CFF424FD9D}"/>
              </a:ext>
            </a:extLst>
          </p:cNvPr>
          <p:cNvSpPr>
            <a:spLocks noGrp="1"/>
          </p:cNvSpPr>
          <p:nvPr>
            <p:ph idx="1"/>
          </p:nvPr>
        </p:nvSpPr>
        <p:spPr/>
        <p:txBody>
          <a:bodyPr/>
          <a:lstStyle/>
          <a:p>
            <a:pPr marL="0" marR="0">
              <a:lnSpc>
                <a:spcPct val="107000"/>
              </a:lnSpc>
              <a:spcBef>
                <a:spcPts val="0"/>
              </a:spcBef>
              <a:spcAft>
                <a:spcPts val="800"/>
              </a:spcAft>
            </a:pPr>
            <a:r>
              <a:rPr lang="en-IN" sz="1800" b="1" dirty="0">
                <a:effectLst/>
                <a:latin typeface="Calibri" panose="020F0502020204030204" pitchFamily="34" charset="0"/>
                <a:ea typeface="Yu Mincho" panose="02020400000000000000" pitchFamily="18" charset="-128"/>
                <a:cs typeface="Calibri" panose="020F0502020204030204" pitchFamily="34" charset="0"/>
              </a:rPr>
              <a:t>Image super-resolution </a:t>
            </a:r>
            <a:endParaRPr lang="en-IN" sz="1800" dirty="0">
              <a:effectLst/>
              <a:latin typeface="Calibri" panose="020F0502020204030204" pitchFamily="34" charset="0"/>
              <a:ea typeface="Yu Mincho" panose="02020400000000000000" pitchFamily="18" charset="-128"/>
              <a:cs typeface="Calibri" panose="020F0502020204030204" pitchFamily="34" charset="0"/>
            </a:endParaRPr>
          </a:p>
          <a:p>
            <a:pPr marL="0" marR="0" indent="0">
              <a:lnSpc>
                <a:spcPct val="107000"/>
              </a:lnSpc>
              <a:spcBef>
                <a:spcPts val="0"/>
              </a:spcBef>
              <a:spcAft>
                <a:spcPts val="800"/>
              </a:spcAft>
              <a:buNone/>
            </a:pPr>
            <a:r>
              <a:rPr lang="en-IN" sz="1800" dirty="0">
                <a:effectLst/>
                <a:latin typeface="Calibri" panose="020F0502020204030204" pitchFamily="34" charset="0"/>
                <a:ea typeface="Yu Mincho" panose="02020400000000000000" pitchFamily="18" charset="-128"/>
              </a:rPr>
              <a:t>Recent overview articles on image SR are Yang et al. Here we will focus on single image super-resolution (SISR). Prediction-based methods were among the first methods to tackle SISR. While these filtering approaches, e.g. linear, bicubic filtering, can be very fast, they oversimplify the SISR problem and usually yield solutions with overly smooth textures. Methods that put particularly focus on edge-preservation have been proposed. More powerful approaches aim to establish a complex mapping between low- and high-resolution image information and usually rely on training data</a:t>
            </a:r>
            <a:endParaRPr lang="en-US" dirty="0"/>
          </a:p>
        </p:txBody>
      </p:sp>
    </p:spTree>
    <p:extLst>
      <p:ext uri="{BB962C8B-B14F-4D97-AF65-F5344CB8AC3E}">
        <p14:creationId xmlns:p14="http://schemas.microsoft.com/office/powerpoint/2010/main" val="4183211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28EE1DF-5B8A-418E-A603-4016277F03EE}"/>
              </a:ext>
            </a:extLst>
          </p:cNvPr>
          <p:cNvSpPr txBox="1">
            <a:spLocks/>
          </p:cNvSpPr>
          <p:nvPr/>
        </p:nvSpPr>
        <p:spPr>
          <a:xfrm>
            <a:off x="1294362" y="1110385"/>
            <a:ext cx="9603275" cy="4194946"/>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marR="0">
              <a:lnSpc>
                <a:spcPct val="107000"/>
              </a:lnSpc>
              <a:spcBef>
                <a:spcPts val="0"/>
              </a:spcBef>
              <a:spcAft>
                <a:spcPts val="800"/>
              </a:spcAft>
            </a:pPr>
            <a:r>
              <a:rPr lang="en-IN" sz="1800" b="1" dirty="0">
                <a:effectLst/>
                <a:latin typeface="Calibri" panose="020F0502020204030204" pitchFamily="34" charset="0"/>
                <a:ea typeface="Yu Mincho" panose="02020400000000000000" pitchFamily="18" charset="-128"/>
                <a:cs typeface="Calibri" panose="020F0502020204030204" pitchFamily="34" charset="0"/>
              </a:rPr>
              <a:t>Design of convolutional neural networks</a:t>
            </a:r>
            <a:r>
              <a:rPr lang="en-US" sz="1800" b="1" dirty="0">
                <a:latin typeface="Calibri" panose="020F0502020204030204" pitchFamily="34" charset="0"/>
                <a:ea typeface="Yu Mincho" panose="02020400000000000000" pitchFamily="18" charset="-128"/>
                <a:cs typeface="Times New Roman" panose="02020603050405020304" pitchFamily="18" charset="0"/>
              </a:rPr>
              <a:t> </a:t>
            </a:r>
          </a:p>
          <a:p>
            <a:pPr marL="0" marR="0" indent="0">
              <a:lnSpc>
                <a:spcPct val="107000"/>
              </a:lnSpc>
              <a:spcBef>
                <a:spcPts val="0"/>
              </a:spcBef>
              <a:spcAft>
                <a:spcPts val="800"/>
              </a:spcAft>
              <a:buNone/>
            </a:pPr>
            <a:r>
              <a:rPr lang="en-IN" sz="1800" dirty="0">
                <a:effectLst/>
                <a:latin typeface="Calibri" panose="020F0502020204030204" pitchFamily="34" charset="0"/>
                <a:ea typeface="Yu Mincho" panose="02020400000000000000" pitchFamily="18" charset="-128"/>
                <a:cs typeface="Calibri" panose="020F0502020204030204" pitchFamily="34" charset="0"/>
              </a:rPr>
              <a:t>The state of the art for many computer vision problems is meanwhile set by specifically designed CNN architectures. It was shown that deeper network architectures can be difficult to train but have the potential to substantially increase the network’s accuracy as they allow modelling mappings of very high complexity. To efficiently train these deeper network architectures, batch normalization is often used to counteract the internal co-variate shift. Deeper network architectures have also been shown to increase performance for SISR. </a:t>
            </a:r>
          </a:p>
          <a:p>
            <a:pPr>
              <a:lnSpc>
                <a:spcPct val="107000"/>
              </a:lnSpc>
              <a:spcBef>
                <a:spcPts val="0"/>
              </a:spcBef>
              <a:spcAft>
                <a:spcPts val="800"/>
              </a:spcAft>
            </a:pPr>
            <a:r>
              <a:rPr lang="en-IN" sz="1800" b="1" dirty="0">
                <a:latin typeface="Calibri" panose="020F0502020204030204" pitchFamily="34" charset="0"/>
                <a:ea typeface="Yu Mincho" panose="02020400000000000000" pitchFamily="18" charset="-128"/>
                <a:cs typeface="Calibri" panose="020F0502020204030204" pitchFamily="34" charset="0"/>
              </a:rPr>
              <a:t>Loss Function </a:t>
            </a:r>
          </a:p>
          <a:p>
            <a:pPr marL="0" marR="0" indent="0">
              <a:lnSpc>
                <a:spcPct val="107000"/>
              </a:lnSpc>
              <a:spcBef>
                <a:spcPts val="0"/>
              </a:spcBef>
              <a:spcAft>
                <a:spcPts val="800"/>
              </a:spcAft>
              <a:buNone/>
            </a:pPr>
            <a:r>
              <a:rPr lang="en-IN" sz="1800" dirty="0">
                <a:effectLst/>
                <a:latin typeface="Calibri" panose="020F0502020204030204" pitchFamily="34" charset="0"/>
                <a:ea typeface="Yu Mincho" panose="02020400000000000000" pitchFamily="18" charset="-128"/>
              </a:rPr>
              <a:t>Pixel-wise loss functions such as MSE struggle to handle the uncertainty inherent in recovering lost high-frequency details such as texture: minimizing MSE encourages finding pixel-wise averages of plausible solutions which are typically overly-smooth and thus have poor perceptual quality. Reconstructions of varying perceptual quality the problem of minimizing MSE where multiple potential solutions with high texture details are averaged to create a smooth reconstruction.</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3133981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EAF69-C6B0-4DE4-9BCA-13A90BFB05ED}"/>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CCE6354D-9018-4619-9840-5DC855BA14BF}"/>
              </a:ext>
            </a:extLst>
          </p:cNvPr>
          <p:cNvSpPr>
            <a:spLocks noGrp="1"/>
          </p:cNvSpPr>
          <p:nvPr>
            <p:ph idx="1"/>
          </p:nvPr>
        </p:nvSpPr>
        <p:spPr>
          <a:xfrm>
            <a:off x="1451579" y="2015732"/>
            <a:ext cx="9603275" cy="3715112"/>
          </a:xfrm>
        </p:spPr>
        <p:txBody>
          <a:bodyPr>
            <a:normAutofit/>
          </a:bodyPr>
          <a:lstStyle/>
          <a:p>
            <a:pPr marL="0" marR="0">
              <a:lnSpc>
                <a:spcPct val="107000"/>
              </a:lnSpc>
              <a:spcBef>
                <a:spcPts val="0"/>
              </a:spcBef>
              <a:spcAft>
                <a:spcPts val="800"/>
              </a:spcAft>
            </a:pPr>
            <a:r>
              <a:rPr lang="en-IN" sz="1800" dirty="0">
                <a:effectLst/>
                <a:latin typeface="Calibri" panose="020F0502020204030204" pitchFamily="34" charset="0"/>
                <a:ea typeface="Yu Mincho" panose="02020400000000000000" pitchFamily="18" charset="-128"/>
                <a:cs typeface="Calibri" panose="020F0502020204030204" pitchFamily="34" charset="0"/>
              </a:rPr>
              <a:t>In SISR the aim is to estimate a high-resolution, super resolved image ISR from a low-resolution input image ILR . Here ILR is the low-resolution version of its high resolution counterpart IHR. The high-resolution images are only available during training. In training,  ILR is obtained by applying a Gaussian filter to IHR followed by a down sampling operation with down sampling factor </a:t>
            </a:r>
            <a:r>
              <a:rPr lang="en-IN" sz="1800" dirty="0">
                <a:latin typeface="Calibri" panose="020F0502020204030204" pitchFamily="34" charset="0"/>
                <a:ea typeface="Yu Mincho" panose="02020400000000000000" pitchFamily="18" charset="-128"/>
                <a:cs typeface="Calibri" panose="020F0502020204030204" pitchFamily="34" charset="0"/>
              </a:rPr>
              <a:t>4</a:t>
            </a:r>
            <a:r>
              <a:rPr lang="en-IN" sz="1800" dirty="0">
                <a:effectLst/>
                <a:latin typeface="Calibri" panose="020F0502020204030204" pitchFamily="34" charset="0"/>
                <a:ea typeface="Yu Mincho" panose="02020400000000000000" pitchFamily="18" charset="-128"/>
                <a:cs typeface="Calibri" panose="020F0502020204030204" pitchFamily="34" charset="0"/>
              </a:rPr>
              <a:t>. </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IN" sz="1800" dirty="0">
                <a:effectLst/>
                <a:latin typeface="Calibri" panose="020F0502020204030204" pitchFamily="34" charset="0"/>
                <a:ea typeface="Yu Mincho" panose="02020400000000000000" pitchFamily="18" charset="-128"/>
                <a:cs typeface="Calibri" panose="020F0502020204030204" pitchFamily="34" charset="0"/>
              </a:rPr>
              <a:t>Our ultimate goal is to train a generating function G that estimates for a given ILR input image its corresponding IHR counterpart. To achieve this, we train a generator network as a feed-forward CNN with residual blocks, and</a:t>
            </a:r>
            <a:r>
              <a:rPr lang="en-IN" sz="1800" dirty="0">
                <a:latin typeface="Calibri" panose="020F0502020204030204" pitchFamily="34" charset="0"/>
                <a:ea typeface="Yu Mincho" panose="02020400000000000000" pitchFamily="18" charset="-128"/>
                <a:cs typeface="Calibri" panose="020F0502020204030204" pitchFamily="34" charset="0"/>
              </a:rPr>
              <a:t> we also train a discriminator network as a fully connected CNN used as a classifier.</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IN" sz="1800" dirty="0">
                <a:effectLst/>
                <a:latin typeface="Calibri" panose="020F0502020204030204" pitchFamily="34" charset="0"/>
                <a:ea typeface="Yu Mincho" panose="02020400000000000000" pitchFamily="18" charset="-128"/>
                <a:cs typeface="Calibri" panose="020F0502020204030204" pitchFamily="34" charset="0"/>
              </a:rPr>
              <a:t>In this work we will specifically design a </a:t>
            </a:r>
            <a:r>
              <a:rPr lang="en-IN" sz="1800" b="1" dirty="0">
                <a:latin typeface="Calibri" panose="020F0502020204030204" pitchFamily="34" charset="0"/>
                <a:ea typeface="Yu Mincho" panose="02020400000000000000" pitchFamily="18" charset="-128"/>
                <a:cs typeface="Calibri" panose="020F0502020204030204" pitchFamily="34" charset="0"/>
              </a:rPr>
              <a:t>P</a:t>
            </a:r>
            <a:r>
              <a:rPr lang="en-IN" sz="1800" b="1" dirty="0">
                <a:effectLst/>
                <a:latin typeface="Calibri" panose="020F0502020204030204" pitchFamily="34" charset="0"/>
                <a:ea typeface="Yu Mincho" panose="02020400000000000000" pitchFamily="18" charset="-128"/>
                <a:cs typeface="Calibri" panose="020F0502020204030204" pitchFamily="34" charset="0"/>
              </a:rPr>
              <a:t>erceptual </a:t>
            </a:r>
            <a:r>
              <a:rPr lang="en-IN" sz="1800" b="1" dirty="0">
                <a:latin typeface="Calibri" panose="020F0502020204030204" pitchFamily="34" charset="0"/>
                <a:ea typeface="Yu Mincho" panose="02020400000000000000" pitchFamily="18" charset="-128"/>
                <a:cs typeface="Calibri" panose="020F0502020204030204" pitchFamily="34" charset="0"/>
              </a:rPr>
              <a:t>L</a:t>
            </a:r>
            <a:r>
              <a:rPr lang="en-IN" sz="1800" b="1" dirty="0">
                <a:effectLst/>
                <a:latin typeface="Calibri" panose="020F0502020204030204" pitchFamily="34" charset="0"/>
                <a:ea typeface="Yu Mincho" panose="02020400000000000000" pitchFamily="18" charset="-128"/>
                <a:cs typeface="Calibri" panose="020F0502020204030204" pitchFamily="34" charset="0"/>
              </a:rPr>
              <a:t>oss</a:t>
            </a:r>
            <a:r>
              <a:rPr lang="en-IN" sz="1800" dirty="0">
                <a:effectLst/>
                <a:latin typeface="Calibri" panose="020F0502020204030204" pitchFamily="34" charset="0"/>
                <a:ea typeface="Yu Mincho" panose="02020400000000000000" pitchFamily="18" charset="-128"/>
                <a:cs typeface="Calibri" panose="020F0502020204030204" pitchFamily="34" charset="0"/>
              </a:rPr>
              <a:t> for </a:t>
            </a:r>
            <a:r>
              <a:rPr lang="en-IN" sz="1800" dirty="0" err="1">
                <a:effectLst/>
                <a:latin typeface="Calibri" panose="020F0502020204030204" pitchFamily="34" charset="0"/>
                <a:ea typeface="Yu Mincho" panose="02020400000000000000" pitchFamily="18" charset="-128"/>
                <a:cs typeface="Calibri" panose="020F0502020204030204" pitchFamily="34" charset="0"/>
              </a:rPr>
              <a:t>lSR</a:t>
            </a:r>
            <a:r>
              <a:rPr lang="en-IN" sz="1800" dirty="0">
                <a:effectLst/>
                <a:latin typeface="Calibri" panose="020F0502020204030204" pitchFamily="34" charset="0"/>
                <a:ea typeface="Yu Mincho" panose="02020400000000000000" pitchFamily="18" charset="-128"/>
                <a:cs typeface="Calibri" panose="020F0502020204030204" pitchFamily="34" charset="0"/>
              </a:rPr>
              <a:t> as a weighted combination of </a:t>
            </a:r>
            <a:r>
              <a:rPr lang="en-IN" sz="1800" b="1" dirty="0">
                <a:latin typeface="Calibri" panose="020F0502020204030204" pitchFamily="34" charset="0"/>
                <a:ea typeface="Yu Mincho" panose="02020400000000000000" pitchFamily="18" charset="-128"/>
                <a:cs typeface="Calibri" panose="020F0502020204030204" pitchFamily="34" charset="0"/>
              </a:rPr>
              <a:t>Content Loss</a:t>
            </a:r>
            <a:r>
              <a:rPr lang="en-IN" sz="1800" dirty="0">
                <a:latin typeface="Calibri" panose="020F0502020204030204" pitchFamily="34" charset="0"/>
                <a:ea typeface="Yu Mincho" panose="02020400000000000000" pitchFamily="18" charset="-128"/>
                <a:cs typeface="Calibri" panose="020F0502020204030204" pitchFamily="34" charset="0"/>
              </a:rPr>
              <a:t> and </a:t>
            </a:r>
            <a:r>
              <a:rPr lang="en-IN" sz="1800" b="1" dirty="0">
                <a:latin typeface="Calibri" panose="020F0502020204030204" pitchFamily="34" charset="0"/>
                <a:ea typeface="Yu Mincho" panose="02020400000000000000" pitchFamily="18" charset="-128"/>
                <a:cs typeface="Calibri" panose="020F0502020204030204" pitchFamily="34" charset="0"/>
              </a:rPr>
              <a:t>Adversarial Loss</a:t>
            </a:r>
            <a:r>
              <a:rPr lang="en-IN" sz="1800" b="1" dirty="0">
                <a:effectLst/>
                <a:latin typeface="Calibri" panose="020F0502020204030204" pitchFamily="34" charset="0"/>
                <a:ea typeface="Yu Mincho" panose="02020400000000000000" pitchFamily="18" charset="-128"/>
                <a:cs typeface="Calibri" panose="020F0502020204030204" pitchFamily="34" charset="0"/>
              </a:rPr>
              <a:t> </a:t>
            </a:r>
            <a:r>
              <a:rPr lang="en-IN" sz="1800" dirty="0">
                <a:effectLst/>
                <a:latin typeface="Calibri" panose="020F0502020204030204" pitchFamily="34" charset="0"/>
                <a:ea typeface="Yu Mincho" panose="02020400000000000000" pitchFamily="18" charset="-128"/>
                <a:cs typeface="Calibri" panose="020F0502020204030204" pitchFamily="34" charset="0"/>
              </a:rPr>
              <a:t>that model distinct desirable characteristics of the recovered SR image.</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348707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9ED3C-FCD7-425A-A383-21FAB51750FA}"/>
              </a:ext>
            </a:extLst>
          </p:cNvPr>
          <p:cNvSpPr>
            <a:spLocks noGrp="1"/>
          </p:cNvSpPr>
          <p:nvPr>
            <p:ph type="title"/>
          </p:nvPr>
        </p:nvSpPr>
        <p:spPr/>
        <p:txBody>
          <a:bodyPr/>
          <a:lstStyle/>
          <a:p>
            <a:r>
              <a:rPr lang="en-US" dirty="0"/>
              <a:t>Network architecture</a:t>
            </a:r>
          </a:p>
        </p:txBody>
      </p:sp>
      <p:sp>
        <p:nvSpPr>
          <p:cNvPr id="3" name="Content Placeholder 2">
            <a:extLst>
              <a:ext uri="{FF2B5EF4-FFF2-40B4-BE49-F238E27FC236}">
                <a16:creationId xmlns:a16="http://schemas.microsoft.com/office/drawing/2014/main" id="{02A4B657-14CC-4615-AA47-9AF4EC37DE91}"/>
              </a:ext>
            </a:extLst>
          </p:cNvPr>
          <p:cNvSpPr>
            <a:spLocks noGrp="1"/>
          </p:cNvSpPr>
          <p:nvPr>
            <p:ph idx="1"/>
          </p:nvPr>
        </p:nvSpPr>
        <p:spPr>
          <a:xfrm>
            <a:off x="1451579" y="1853754"/>
            <a:ext cx="9603275" cy="3450613"/>
          </a:xfrm>
        </p:spPr>
        <p:txBody>
          <a:bodyPr/>
          <a:lstStyle/>
          <a:p>
            <a:pPr marL="0" marR="0" indent="0">
              <a:lnSpc>
                <a:spcPct val="107000"/>
              </a:lnSpc>
              <a:spcBef>
                <a:spcPts val="0"/>
              </a:spcBef>
              <a:spcAft>
                <a:spcPts val="800"/>
              </a:spcAft>
              <a:buNone/>
            </a:pPr>
            <a:r>
              <a:rPr lang="en-IN" sz="1800" dirty="0">
                <a:effectLst/>
                <a:latin typeface="Calibri" panose="020F0502020204030204" pitchFamily="34" charset="0"/>
                <a:ea typeface="Yu Mincho" panose="02020400000000000000" pitchFamily="18" charset="-128"/>
                <a:cs typeface="Calibri" panose="020F0502020204030204" pitchFamily="34" charset="0"/>
              </a:rPr>
              <a:t>The general idea behind this formulation is that it allows one to train a generative model G with the goal of fooling a differentiable discriminator D that is trained to distinguish super-resolved images from real images. With this approach our generator can learn to create solutions that are highly similar to real images and thus difficult to classify by D.  At the core of our very deep generator network G are B residual blocks with identical layout. </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0018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DF866D8-150B-4FDF-8B8E-076C6970DA9E}"/>
              </a:ext>
            </a:extLst>
          </p:cNvPr>
          <p:cNvPicPr>
            <a:picLocks noChangeAspect="1"/>
          </p:cNvPicPr>
          <p:nvPr/>
        </p:nvPicPr>
        <p:blipFill>
          <a:blip r:embed="rId2"/>
          <a:stretch>
            <a:fillRect/>
          </a:stretch>
        </p:blipFill>
        <p:spPr>
          <a:xfrm>
            <a:off x="1848818" y="241661"/>
            <a:ext cx="8201494" cy="2519498"/>
          </a:xfrm>
          <a:prstGeom prst="rect">
            <a:avLst/>
          </a:prstGeom>
        </p:spPr>
      </p:pic>
      <p:pic>
        <p:nvPicPr>
          <p:cNvPr id="3" name="Picture 2">
            <a:extLst>
              <a:ext uri="{FF2B5EF4-FFF2-40B4-BE49-F238E27FC236}">
                <a16:creationId xmlns:a16="http://schemas.microsoft.com/office/drawing/2014/main" id="{6706F4B1-3E01-4303-BCE1-5D889F343156}"/>
              </a:ext>
            </a:extLst>
          </p:cNvPr>
          <p:cNvPicPr>
            <a:picLocks noChangeAspect="1"/>
          </p:cNvPicPr>
          <p:nvPr/>
        </p:nvPicPr>
        <p:blipFill>
          <a:blip r:embed="rId3"/>
          <a:stretch>
            <a:fillRect/>
          </a:stretch>
        </p:blipFill>
        <p:spPr>
          <a:xfrm>
            <a:off x="1851487" y="3356572"/>
            <a:ext cx="8198825" cy="2147935"/>
          </a:xfrm>
          <a:prstGeom prst="rect">
            <a:avLst/>
          </a:prstGeom>
        </p:spPr>
      </p:pic>
      <p:sp>
        <p:nvSpPr>
          <p:cNvPr id="4" name="TextBox 3">
            <a:extLst>
              <a:ext uri="{FF2B5EF4-FFF2-40B4-BE49-F238E27FC236}">
                <a16:creationId xmlns:a16="http://schemas.microsoft.com/office/drawing/2014/main" id="{F68753D7-E4BA-440F-8855-1F533346F9AC}"/>
              </a:ext>
            </a:extLst>
          </p:cNvPr>
          <p:cNvSpPr txBox="1"/>
          <p:nvPr/>
        </p:nvSpPr>
        <p:spPr>
          <a:xfrm>
            <a:off x="3657600" y="2816939"/>
            <a:ext cx="3833485" cy="369332"/>
          </a:xfrm>
          <a:prstGeom prst="rect">
            <a:avLst/>
          </a:prstGeom>
          <a:noFill/>
        </p:spPr>
        <p:txBody>
          <a:bodyPr wrap="none" rtlCol="0">
            <a:spAutoFit/>
          </a:bodyPr>
          <a:lstStyle/>
          <a:p>
            <a:r>
              <a:rPr lang="en-US" dirty="0"/>
              <a:t>Generator Network is a residual CNN</a:t>
            </a:r>
          </a:p>
        </p:txBody>
      </p:sp>
      <p:sp>
        <p:nvSpPr>
          <p:cNvPr id="5" name="TextBox 4">
            <a:extLst>
              <a:ext uri="{FF2B5EF4-FFF2-40B4-BE49-F238E27FC236}">
                <a16:creationId xmlns:a16="http://schemas.microsoft.com/office/drawing/2014/main" id="{3353AA32-B25E-4399-B02D-BEFF73D07258}"/>
              </a:ext>
            </a:extLst>
          </p:cNvPr>
          <p:cNvSpPr txBox="1"/>
          <p:nvPr/>
        </p:nvSpPr>
        <p:spPr>
          <a:xfrm>
            <a:off x="3391890" y="5674808"/>
            <a:ext cx="4829720" cy="369332"/>
          </a:xfrm>
          <a:prstGeom prst="rect">
            <a:avLst/>
          </a:prstGeom>
          <a:noFill/>
        </p:spPr>
        <p:txBody>
          <a:bodyPr wrap="none" rtlCol="0">
            <a:spAutoFit/>
          </a:bodyPr>
          <a:lstStyle/>
          <a:p>
            <a:r>
              <a:rPr lang="en-US" dirty="0"/>
              <a:t>Discriminator Network is a fully connected CNN</a:t>
            </a:r>
          </a:p>
        </p:txBody>
      </p:sp>
    </p:spTree>
    <p:extLst>
      <p:ext uri="{BB962C8B-B14F-4D97-AF65-F5344CB8AC3E}">
        <p14:creationId xmlns:p14="http://schemas.microsoft.com/office/powerpoint/2010/main" val="2567552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651EB-19DA-46AE-B1A3-F25E98A06B7D}"/>
              </a:ext>
            </a:extLst>
          </p:cNvPr>
          <p:cNvSpPr>
            <a:spLocks noGrp="1"/>
          </p:cNvSpPr>
          <p:nvPr>
            <p:ph type="title"/>
          </p:nvPr>
        </p:nvSpPr>
        <p:spPr/>
        <p:txBody>
          <a:bodyPr/>
          <a:lstStyle/>
          <a:p>
            <a:r>
              <a:rPr lang="en-US" dirty="0"/>
              <a:t>Dataset and experimental tools</a:t>
            </a:r>
          </a:p>
        </p:txBody>
      </p:sp>
      <p:sp>
        <p:nvSpPr>
          <p:cNvPr id="3" name="Content Placeholder 2">
            <a:extLst>
              <a:ext uri="{FF2B5EF4-FFF2-40B4-BE49-F238E27FC236}">
                <a16:creationId xmlns:a16="http://schemas.microsoft.com/office/drawing/2014/main" id="{A6BBDE74-7AF1-4B43-9BAA-14838C26A6E1}"/>
              </a:ext>
            </a:extLst>
          </p:cNvPr>
          <p:cNvSpPr>
            <a:spLocks noGrp="1"/>
          </p:cNvSpPr>
          <p:nvPr>
            <p:ph idx="1"/>
          </p:nvPr>
        </p:nvSpPr>
        <p:spPr/>
        <p:txBody>
          <a:bodyPr>
            <a:normAutofit fontScale="92500" lnSpcReduction="20000"/>
          </a:bodyPr>
          <a:lstStyle/>
          <a:p>
            <a:pPr marL="0" marR="0" indent="0">
              <a:lnSpc>
                <a:spcPct val="107000"/>
              </a:lnSpc>
              <a:spcBef>
                <a:spcPts val="0"/>
              </a:spcBef>
              <a:spcAft>
                <a:spcPts val="800"/>
              </a:spcAft>
              <a:buNone/>
            </a:pPr>
            <a:r>
              <a:rPr lang="en-IN" sz="1800" dirty="0">
                <a:latin typeface="Calibri" panose="020F0502020204030204" pitchFamily="34" charset="0"/>
                <a:ea typeface="Yu Mincho" panose="02020400000000000000" pitchFamily="18" charset="-128"/>
                <a:cs typeface="Calibri" panose="020F0502020204030204" pitchFamily="34" charset="0"/>
              </a:rPr>
              <a:t>P</a:t>
            </a:r>
            <a:r>
              <a:rPr lang="en-IN" sz="1800" dirty="0">
                <a:effectLst/>
                <a:latin typeface="Calibri" panose="020F0502020204030204" pitchFamily="34" charset="0"/>
                <a:ea typeface="Yu Mincho" panose="02020400000000000000" pitchFamily="18" charset="-128"/>
                <a:cs typeface="Calibri" panose="020F0502020204030204" pitchFamily="34" charset="0"/>
              </a:rPr>
              <a:t>retrained VGG19 model </a:t>
            </a:r>
          </a:p>
          <a:p>
            <a:pPr marL="0" marR="0" indent="0">
              <a:lnSpc>
                <a:spcPct val="107000"/>
              </a:lnSpc>
              <a:spcBef>
                <a:spcPts val="0"/>
              </a:spcBef>
              <a:spcAft>
                <a:spcPts val="800"/>
              </a:spcAft>
              <a:buNone/>
            </a:pPr>
            <a:r>
              <a:rPr lang="en-IN" sz="1800" dirty="0">
                <a:effectLst/>
                <a:latin typeface="Calibri" panose="020F0502020204030204" pitchFamily="34" charset="0"/>
                <a:ea typeface="Yu Mincho" panose="02020400000000000000" pitchFamily="18" charset="-128"/>
              </a:rPr>
              <a:t>DIV2K dataset: </a:t>
            </a:r>
            <a:r>
              <a:rPr lang="en-IN" sz="1800" dirty="0" err="1">
                <a:effectLst/>
                <a:latin typeface="Calibri" panose="020F0502020204030204" pitchFamily="34" charset="0"/>
                <a:ea typeface="Yu Mincho" panose="02020400000000000000" pitchFamily="18" charset="-128"/>
              </a:rPr>
              <a:t>DIVerse</a:t>
            </a:r>
            <a:r>
              <a:rPr lang="en-IN" sz="1800" dirty="0">
                <a:effectLst/>
                <a:latin typeface="Calibri" panose="020F0502020204030204" pitchFamily="34" charset="0"/>
                <a:ea typeface="Yu Mincho" panose="02020400000000000000" pitchFamily="18" charset="-128"/>
              </a:rPr>
              <a:t> 2K resolution high quality images as used for the challenges @ NTIRE (CVPR 2017 and CVPR 2018) and @ PIRM (ECCV 2018). </a:t>
            </a:r>
            <a:r>
              <a:rPr lang="en-IN" sz="1800" b="1" dirty="0">
                <a:latin typeface="Calibri" panose="020F0502020204030204" pitchFamily="34" charset="0"/>
                <a:ea typeface="Yu Mincho" panose="02020400000000000000" pitchFamily="18" charset="-128"/>
              </a:rPr>
              <a:t>T</a:t>
            </a:r>
            <a:r>
              <a:rPr lang="en-IN" sz="1800" b="1" dirty="0">
                <a:effectLst/>
                <a:latin typeface="Calibri" panose="020F0502020204030204" pitchFamily="34" charset="0"/>
                <a:ea typeface="Yu Mincho" panose="02020400000000000000" pitchFamily="18" charset="-128"/>
              </a:rPr>
              <a:t>rain data</a:t>
            </a:r>
            <a:r>
              <a:rPr lang="en-IN" sz="1800" dirty="0">
                <a:effectLst/>
                <a:latin typeface="Calibri" panose="020F0502020204030204" pitchFamily="34" charset="0"/>
                <a:ea typeface="Yu Mincho" panose="02020400000000000000" pitchFamily="18" charset="-128"/>
              </a:rPr>
              <a:t>: starting from 800 high definition high resolution images we obtain corresponding low resolution images and provide both high and low resolution images for 4 downscaling factors. </a:t>
            </a:r>
            <a:r>
              <a:rPr lang="en-IN" sz="1800" b="1" dirty="0">
                <a:latin typeface="Calibri" panose="020F0502020204030204" pitchFamily="34" charset="0"/>
                <a:ea typeface="Yu Mincho" panose="02020400000000000000" pitchFamily="18" charset="-128"/>
              </a:rPr>
              <a:t>V</a:t>
            </a:r>
            <a:r>
              <a:rPr lang="en-IN" sz="1800" b="1" dirty="0">
                <a:effectLst/>
                <a:latin typeface="Calibri" panose="020F0502020204030204" pitchFamily="34" charset="0"/>
                <a:ea typeface="Yu Mincho" panose="02020400000000000000" pitchFamily="18" charset="-128"/>
              </a:rPr>
              <a:t>alidation data</a:t>
            </a:r>
            <a:r>
              <a:rPr lang="en-IN" sz="1800" dirty="0">
                <a:effectLst/>
                <a:latin typeface="Calibri" panose="020F0502020204030204" pitchFamily="34" charset="0"/>
                <a:ea typeface="Yu Mincho" panose="02020400000000000000" pitchFamily="18" charset="-128"/>
              </a:rPr>
              <a:t>: 100 high definition high resolution images are used for </a:t>
            </a:r>
            <a:r>
              <a:rPr lang="en-IN" sz="1800" dirty="0" err="1">
                <a:effectLst/>
                <a:latin typeface="Calibri" panose="020F0502020204030204" pitchFamily="34" charset="0"/>
                <a:ea typeface="Yu Mincho" panose="02020400000000000000" pitchFamily="18" charset="-128"/>
              </a:rPr>
              <a:t>genereting</a:t>
            </a:r>
            <a:r>
              <a:rPr lang="en-IN" sz="1800" dirty="0">
                <a:effectLst/>
                <a:latin typeface="Calibri" panose="020F0502020204030204" pitchFamily="34" charset="0"/>
                <a:ea typeface="Yu Mincho" panose="02020400000000000000" pitchFamily="18" charset="-128"/>
              </a:rPr>
              <a:t> low resolution corresponding images, the low res</a:t>
            </a:r>
            <a:r>
              <a:rPr lang="en-IN" sz="1800" dirty="0">
                <a:latin typeface="Calibri" panose="020F0502020204030204" pitchFamily="34" charset="0"/>
                <a:ea typeface="Yu Mincho" panose="02020400000000000000" pitchFamily="18" charset="-128"/>
              </a:rPr>
              <a:t> images.</a:t>
            </a:r>
          </a:p>
          <a:p>
            <a:pPr marL="0" indent="0">
              <a:lnSpc>
                <a:spcPct val="107000"/>
              </a:lnSpc>
              <a:spcBef>
                <a:spcPts val="0"/>
              </a:spcBef>
              <a:spcAft>
                <a:spcPts val="800"/>
              </a:spcAft>
              <a:buNone/>
            </a:pPr>
            <a:r>
              <a:rPr lang="en-IN" sz="1800" dirty="0">
                <a:effectLst/>
                <a:latin typeface="Calibri" panose="020F0502020204030204" pitchFamily="34" charset="0"/>
                <a:ea typeface="Yu Mincho" panose="02020400000000000000" pitchFamily="18" charset="-128"/>
                <a:cs typeface="Calibri" panose="020F0502020204030204" pitchFamily="34" charset="0"/>
              </a:rPr>
              <a:t>Tools Used:</a:t>
            </a:r>
          </a:p>
          <a:p>
            <a:pPr>
              <a:lnSpc>
                <a:spcPct val="107000"/>
              </a:lnSpc>
              <a:spcBef>
                <a:spcPts val="0"/>
              </a:spcBef>
              <a:spcAft>
                <a:spcPts val="800"/>
              </a:spcAft>
            </a:pPr>
            <a:r>
              <a:rPr lang="en-IN" sz="1800" dirty="0">
                <a:effectLst/>
                <a:latin typeface="Calibri" panose="020F0502020204030204" pitchFamily="34" charset="0"/>
                <a:ea typeface="Yu Mincho" panose="02020400000000000000" pitchFamily="18" charset="-128"/>
                <a:cs typeface="Calibri" panose="020F0502020204030204" pitchFamily="34" charset="0"/>
              </a:rPr>
              <a:t>TensorFlow</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IN" sz="1800" dirty="0" err="1">
                <a:effectLst/>
                <a:latin typeface="Calibri" panose="020F0502020204030204" pitchFamily="34" charset="0"/>
                <a:ea typeface="Yu Mincho" panose="02020400000000000000" pitchFamily="18" charset="-128"/>
                <a:cs typeface="Calibri" panose="020F0502020204030204" pitchFamily="34" charset="0"/>
              </a:rPr>
              <a:t>Keras</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IN" sz="1800" dirty="0" err="1">
                <a:effectLst/>
                <a:latin typeface="Calibri" panose="020F0502020204030204" pitchFamily="34" charset="0"/>
                <a:ea typeface="Yu Mincho" panose="02020400000000000000" pitchFamily="18" charset="-128"/>
                <a:cs typeface="Calibri" panose="020F0502020204030204" pitchFamily="34" charset="0"/>
              </a:rPr>
              <a:t>Jupyter</a:t>
            </a:r>
            <a:r>
              <a:rPr lang="en-IN" sz="1800" dirty="0">
                <a:effectLst/>
                <a:latin typeface="Calibri" panose="020F0502020204030204" pitchFamily="34" charset="0"/>
                <a:ea typeface="Yu Mincho" panose="02020400000000000000" pitchFamily="18" charset="-128"/>
                <a:cs typeface="Calibri" panose="020F0502020204030204" pitchFamily="34" charset="0"/>
              </a:rPr>
              <a:t> Notebook</a:t>
            </a:r>
          </a:p>
          <a:p>
            <a:pPr marL="0" marR="0">
              <a:lnSpc>
                <a:spcPct val="107000"/>
              </a:lnSpc>
              <a:spcBef>
                <a:spcPts val="0"/>
              </a:spcBef>
              <a:spcAft>
                <a:spcPts val="800"/>
              </a:spcAft>
            </a:pPr>
            <a:r>
              <a:rPr lang="en-IN" sz="1800" dirty="0">
                <a:effectLst/>
                <a:latin typeface="Calibri" panose="020F0502020204030204" pitchFamily="34" charset="0"/>
                <a:ea typeface="Yu Mincho" panose="02020400000000000000" pitchFamily="18" charset="-128"/>
                <a:cs typeface="Calibri" panose="020F0502020204030204" pitchFamily="34" charset="0"/>
              </a:rPr>
              <a:t>Spyder</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endParaRPr lang="en-US" dirty="0"/>
          </a:p>
        </p:txBody>
      </p:sp>
    </p:spTree>
    <p:extLst>
      <p:ext uri="{BB962C8B-B14F-4D97-AF65-F5344CB8AC3E}">
        <p14:creationId xmlns:p14="http://schemas.microsoft.com/office/powerpoint/2010/main" val="217680929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184</TotalTime>
  <Words>1103</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Symbol</vt:lpstr>
      <vt:lpstr>Gallery</vt:lpstr>
      <vt:lpstr>Image super pixElation using deep learning</vt:lpstr>
      <vt:lpstr>Abstract</vt:lpstr>
      <vt:lpstr>overview</vt:lpstr>
      <vt:lpstr>Related work</vt:lpstr>
      <vt:lpstr>PowerPoint Presentation</vt:lpstr>
      <vt:lpstr>Approach</vt:lpstr>
      <vt:lpstr>Network architecture</vt:lpstr>
      <vt:lpstr>PowerPoint Presentation</vt:lpstr>
      <vt:lpstr>Dataset and experimental tools</vt:lpstr>
      <vt:lpstr>Results</vt:lpstr>
      <vt:lpstr>Papers referred and other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super pixElation using deep learning</dc:title>
  <dc:creator>Vaibhav Sharan</dc:creator>
  <cp:lastModifiedBy>Aadithya S.M.</cp:lastModifiedBy>
  <cp:revision>16</cp:revision>
  <dcterms:created xsi:type="dcterms:W3CDTF">2020-12-01T22:33:57Z</dcterms:created>
  <dcterms:modified xsi:type="dcterms:W3CDTF">2021-01-01T04:36:43Z</dcterms:modified>
</cp:coreProperties>
</file>