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9" r:id="rId6"/>
    <p:sldId id="270" r:id="rId7"/>
    <p:sldId id="262" r:id="rId8"/>
    <p:sldId id="263" r:id="rId9"/>
    <p:sldId id="267" r:id="rId10"/>
    <p:sldId id="265" r:id="rId11"/>
    <p:sldId id="271" r:id="rId12"/>
    <p:sldId id="272" r:id="rId13"/>
    <p:sldId id="273" r:id="rId14"/>
    <p:sldId id="266"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6/28/2021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D4BFFBA-FBDC-4323-B8FE-6FAC8318756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12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03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93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C5387-349C-4013-AA2B-DDA2332B1A81}"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35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C5387-349C-4013-AA2B-DDA2332B1A81}"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BFFBA-FBDC-4323-B8FE-6FAC8318756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4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C5387-349C-4013-AA2B-DDA2332B1A81}"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07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C5387-349C-4013-AA2B-DDA2332B1A81}"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BFFBA-FBDC-4323-B8FE-6FAC8318756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170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C5387-349C-4013-AA2B-DDA2332B1A81}"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BFFBA-FBDC-4323-B8FE-6FAC8318756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84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C5387-349C-4013-AA2B-DDA2332B1A81}"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BFFBA-FBDC-4323-B8FE-6FAC83187560}" type="slidenum">
              <a:rPr lang="en-US" smtClean="0"/>
              <a:t>‹#›</a:t>
            </a:fld>
            <a:endParaRPr lang="en-US"/>
          </a:p>
        </p:txBody>
      </p:sp>
    </p:spTree>
    <p:extLst>
      <p:ext uri="{BB962C8B-B14F-4D97-AF65-F5344CB8AC3E}">
        <p14:creationId xmlns:p14="http://schemas.microsoft.com/office/powerpoint/2010/main" val="102405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C5387-349C-4013-AA2B-DDA2332B1A81}"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3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7C5387-349C-4013-AA2B-DDA2332B1A81}" type="datetimeFigureOut">
              <a:rPr lang="en-US" smtClean="0"/>
              <a:t>6/28/2021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D4BFFBA-FBDC-4323-B8FE-6FAC8318756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680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7C5387-349C-4013-AA2B-DDA2332B1A81}" type="datetimeFigureOut">
              <a:rPr lang="en-US" smtClean="0"/>
              <a:t>6/28/2021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4BFFBA-FBDC-4323-B8FE-6FAC8318756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26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C916-C322-42A2-AFBC-3982FBF7A589}"/>
              </a:ext>
            </a:extLst>
          </p:cNvPr>
          <p:cNvSpPr>
            <a:spLocks noGrp="1"/>
          </p:cNvSpPr>
          <p:nvPr>
            <p:ph type="ctrTitle"/>
          </p:nvPr>
        </p:nvSpPr>
        <p:spPr>
          <a:xfrm>
            <a:off x="1956119" y="376785"/>
            <a:ext cx="9098733" cy="2541431"/>
          </a:xfrm>
        </p:spPr>
        <p:txBody>
          <a:bodyPr>
            <a:noAutofit/>
          </a:bodyPr>
          <a:lstStyle/>
          <a:p>
            <a:r>
              <a:rPr lang="en" sz="5400" dirty="0"/>
              <a:t>MODELLING ILLUSTRATIONS USING GENERATIVE ADVERSARIAL NETWORKS</a:t>
            </a:r>
            <a:endParaRPr lang="en-US" sz="5400" dirty="0"/>
          </a:p>
        </p:txBody>
      </p:sp>
      <p:sp>
        <p:nvSpPr>
          <p:cNvPr id="3" name="Subtitle 2">
            <a:extLst>
              <a:ext uri="{FF2B5EF4-FFF2-40B4-BE49-F238E27FC236}">
                <a16:creationId xmlns:a16="http://schemas.microsoft.com/office/drawing/2014/main" id="{C03E0AFC-7238-4983-9A26-2589B049A15B}"/>
              </a:ext>
            </a:extLst>
          </p:cNvPr>
          <p:cNvSpPr>
            <a:spLocks noGrp="1"/>
          </p:cNvSpPr>
          <p:nvPr>
            <p:ph type="subTitle" idx="1"/>
          </p:nvPr>
        </p:nvSpPr>
        <p:spPr>
          <a:xfrm>
            <a:off x="2284615" y="3429000"/>
            <a:ext cx="8637072" cy="2869597"/>
          </a:xfrm>
        </p:spPr>
        <p:txBody>
          <a:bodyPr anchor="ctr">
            <a:normAutofit/>
          </a:bodyPr>
          <a:lstStyle/>
          <a:p>
            <a:pPr algn="ctr"/>
            <a:r>
              <a:rPr lang="en-US" sz="1400" dirty="0"/>
              <a:t>SUBMITTED BY</a:t>
            </a:r>
          </a:p>
          <a:p>
            <a:pPr algn="ctr"/>
            <a:r>
              <a:rPr lang="en-US" sz="1400" dirty="0"/>
              <a:t>Vaibhav Sharan, 2017UCO1677</a:t>
            </a:r>
          </a:p>
          <a:p>
            <a:pPr algn="ctr"/>
            <a:r>
              <a:rPr lang="en-US" sz="1400" dirty="0"/>
              <a:t>MD Mehran, 2017UCO1651</a:t>
            </a:r>
          </a:p>
          <a:p>
            <a:pPr algn="ctr"/>
            <a:r>
              <a:rPr lang="en-US" sz="1400" dirty="0"/>
              <a:t>S.M. Aadithya, 2017UIT2520</a:t>
            </a:r>
          </a:p>
          <a:p>
            <a:pPr algn="ctr"/>
            <a:r>
              <a:rPr lang="en-US" sz="1400" dirty="0"/>
              <a:t>Under the supervision of</a:t>
            </a:r>
          </a:p>
          <a:p>
            <a:pPr algn="ctr"/>
            <a:r>
              <a:rPr lang="en-US" sz="1400" dirty="0"/>
              <a:t>Dr. </a:t>
            </a:r>
            <a:r>
              <a:rPr lang="en-US" sz="1400" dirty="0" err="1"/>
              <a:t>KuSHIL</a:t>
            </a:r>
            <a:r>
              <a:rPr lang="en-US" sz="1400" dirty="0"/>
              <a:t> Saini</a:t>
            </a:r>
            <a:br>
              <a:rPr lang="en" sz="1400" dirty="0"/>
            </a:br>
            <a:r>
              <a:rPr lang="en" sz="1400" dirty="0"/>
              <a:t>Dr. Ankita Bansal</a:t>
            </a:r>
            <a:endParaRPr lang="en-US" sz="1400" dirty="0"/>
          </a:p>
        </p:txBody>
      </p:sp>
    </p:spTree>
    <p:extLst>
      <p:ext uri="{BB962C8B-B14F-4D97-AF65-F5344CB8AC3E}">
        <p14:creationId xmlns:p14="http://schemas.microsoft.com/office/powerpoint/2010/main" val="147292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1EB-19DA-46AE-B1A3-F25E98A06B7D}"/>
              </a:ext>
            </a:extLst>
          </p:cNvPr>
          <p:cNvSpPr>
            <a:spLocks noGrp="1"/>
          </p:cNvSpPr>
          <p:nvPr>
            <p:ph type="title"/>
          </p:nvPr>
        </p:nvSpPr>
        <p:spPr/>
        <p:txBody>
          <a:bodyPr/>
          <a:lstStyle/>
          <a:p>
            <a:r>
              <a:rPr lang="en-US" dirty="0"/>
              <a:t>Dataset and experimental tools</a:t>
            </a:r>
          </a:p>
        </p:txBody>
      </p:sp>
      <p:sp>
        <p:nvSpPr>
          <p:cNvPr id="3" name="Content Placeholder 2">
            <a:extLst>
              <a:ext uri="{FF2B5EF4-FFF2-40B4-BE49-F238E27FC236}">
                <a16:creationId xmlns:a16="http://schemas.microsoft.com/office/drawing/2014/main" id="{A6BBDE74-7AF1-4B43-9BAA-14838C26A6E1}"/>
              </a:ext>
            </a:extLst>
          </p:cNvPr>
          <p:cNvSpPr>
            <a:spLocks noGrp="1"/>
          </p:cNvSpPr>
          <p:nvPr>
            <p:ph idx="1"/>
          </p:nvPr>
        </p:nvSpPr>
        <p:spPr/>
        <p:txBody>
          <a:bodyPr>
            <a:normAutofit/>
          </a:bodyPr>
          <a:lstStyle/>
          <a:p>
            <a:pPr marL="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anime-faces Dataset</a:t>
            </a:r>
          </a:p>
          <a:p>
            <a:pPr marL="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Anime-style images of 126 tags are collected from danbooru.donmai.us using the crawler tool gallery-dl. The images are then processed by a anime face detector python-</a:t>
            </a:r>
            <a:r>
              <a:rPr lang="en-US" sz="1800" dirty="0" err="1">
                <a:effectLst/>
                <a:latin typeface="Calibri" panose="020F0502020204030204" pitchFamily="34" charset="0"/>
                <a:ea typeface="Yu Mincho" panose="02020400000000000000" pitchFamily="18" charset="-128"/>
                <a:cs typeface="Calibri" panose="020F0502020204030204" pitchFamily="34" charset="0"/>
              </a:rPr>
              <a:t>animeface</a:t>
            </a:r>
            <a:r>
              <a:rPr lang="en-US" sz="1800" dirty="0">
                <a:effectLst/>
                <a:latin typeface="Calibri" panose="020F0502020204030204" pitchFamily="34" charset="0"/>
                <a:ea typeface="Yu Mincho" panose="02020400000000000000" pitchFamily="18" charset="-128"/>
                <a:cs typeface="Calibri" panose="020F0502020204030204" pitchFamily="34" charset="0"/>
              </a:rPr>
              <a:t>. The resulting dataset contains ~143,000 anime faces.</a:t>
            </a:r>
            <a:endParaRPr lang="en-IN" sz="1800" dirty="0">
              <a:effectLst/>
              <a:latin typeface="Calibri" panose="020F0502020204030204" pitchFamily="34" charset="0"/>
              <a:ea typeface="Yu Mincho" panose="02020400000000000000" pitchFamily="18" charset="-128"/>
              <a:cs typeface="Calibri" panose="020F0502020204030204" pitchFamily="34" charset="0"/>
            </a:endParaRPr>
          </a:p>
          <a:p>
            <a:pPr marL="0" indent="0">
              <a:lnSpc>
                <a:spcPct val="107000"/>
              </a:lnSpc>
              <a:spcBef>
                <a:spcPts val="0"/>
              </a:spcBef>
              <a:spcAft>
                <a:spcPts val="800"/>
              </a:spcAft>
              <a:buNone/>
            </a:pPr>
            <a:r>
              <a:rPr lang="en-IN" sz="1800" dirty="0">
                <a:effectLst/>
                <a:latin typeface="Calibri" panose="020F0502020204030204" pitchFamily="34" charset="0"/>
                <a:ea typeface="Yu Mincho" panose="02020400000000000000" pitchFamily="18" charset="-128"/>
                <a:cs typeface="Calibri" panose="020F0502020204030204" pitchFamily="34" charset="0"/>
              </a:rPr>
              <a:t>Tools Used:</a:t>
            </a:r>
          </a:p>
          <a:p>
            <a:pPr>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TensorFlow</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err="1">
                <a:effectLst/>
                <a:latin typeface="Calibri" panose="020F0502020204030204" pitchFamily="34" charset="0"/>
                <a:ea typeface="Yu Mincho" panose="02020400000000000000" pitchFamily="18" charset="-128"/>
                <a:cs typeface="Calibri" panose="020F0502020204030204" pitchFamily="34" charset="0"/>
              </a:rPr>
              <a:t>Keras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Spyder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217680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0F5-9741-4885-B290-CC8FDB597B3D}"/>
              </a:ext>
            </a:extLst>
          </p:cNvPr>
          <p:cNvSpPr>
            <a:spLocks noGrp="1"/>
          </p:cNvSpPr>
          <p:nvPr>
            <p:ph type="title"/>
          </p:nvPr>
        </p:nvSpPr>
        <p:spPr>
          <a:xfrm>
            <a:off x="1410740" y="959976"/>
            <a:ext cx="9603275" cy="1049235"/>
          </a:xfrm>
        </p:spPr>
        <p:txBody>
          <a:bodyPr/>
          <a:lstStyle/>
          <a:p>
            <a:r>
              <a:rPr lang="en-US" dirty="0"/>
              <a:t>Results</a:t>
            </a:r>
          </a:p>
        </p:txBody>
      </p:sp>
      <p:pic>
        <p:nvPicPr>
          <p:cNvPr id="1028" name="Picture 4">
            <a:extLst>
              <a:ext uri="{FF2B5EF4-FFF2-40B4-BE49-F238E27FC236}">
                <a16:creationId xmlns:a16="http://schemas.microsoft.com/office/drawing/2014/main" id="{7136EA7D-773C-4FDA-A0A0-6E0690470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7196" y="2016124"/>
            <a:ext cx="4000785" cy="400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9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4EE5-DD64-4AB6-ACF8-E66BB2C6A516}"/>
              </a:ext>
            </a:extLst>
          </p:cNvPr>
          <p:cNvSpPr>
            <a:spLocks noGrp="1"/>
          </p:cNvSpPr>
          <p:nvPr>
            <p:ph type="title"/>
          </p:nvPr>
        </p:nvSpPr>
        <p:spPr/>
        <p:txBody>
          <a:bodyPr/>
          <a:lstStyle/>
          <a:p>
            <a:r>
              <a:rPr lang="en-US" dirty="0"/>
              <a:t>Qualitative analysis </a:t>
            </a:r>
          </a:p>
        </p:txBody>
      </p:sp>
      <p:sp>
        <p:nvSpPr>
          <p:cNvPr id="3" name="Content Placeholder 2">
            <a:extLst>
              <a:ext uri="{FF2B5EF4-FFF2-40B4-BE49-F238E27FC236}">
                <a16:creationId xmlns:a16="http://schemas.microsoft.com/office/drawing/2014/main" id="{94C466B6-B8BC-4A24-9A44-980A92609847}"/>
              </a:ext>
            </a:extLst>
          </p:cNvPr>
          <p:cNvSpPr>
            <a:spLocks noGrp="1"/>
          </p:cNvSpPr>
          <p:nvPr>
            <p:ph idx="1"/>
          </p:nvPr>
        </p:nvSpPr>
        <p:spPr/>
        <p:txBody>
          <a:bodyPr/>
          <a:lstStyle/>
          <a:p>
            <a:pPr algn="l"/>
            <a:r>
              <a:rPr lang="en-US" sz="1800" b="1" i="0" u="none" strike="noStrike" baseline="0" dirty="0">
                <a:latin typeface="Calibri" panose="020F0502020204030204" pitchFamily="34" charset="0"/>
                <a:cs typeface="Calibri" panose="020F0502020204030204" pitchFamily="34" charset="0"/>
              </a:rPr>
              <a:t>Attribute Precision</a:t>
            </a:r>
          </a:p>
          <a:p>
            <a:pPr marL="0" indent="0" algn="l">
              <a:buNone/>
            </a:pPr>
            <a:r>
              <a:rPr lang="en-US" sz="1800" b="0" i="0" u="none" strike="noStrike" baseline="0" dirty="0">
                <a:latin typeface="Calibri" panose="020F0502020204030204" pitchFamily="34" charset="0"/>
                <a:cs typeface="Calibri" panose="020F0502020204030204" pitchFamily="34" charset="0"/>
              </a:rPr>
              <a:t>To evaluate how each tag affects the output result, we measure the precision of the output result</a:t>
            </a:r>
          </a:p>
          <a:p>
            <a:pPr marL="0" indent="0" algn="l">
              <a:buNone/>
            </a:pPr>
            <a:r>
              <a:rPr lang="en-US" sz="1800" b="0" i="0" u="none" strike="noStrike" baseline="0" dirty="0">
                <a:latin typeface="Calibri" panose="020F0502020204030204" pitchFamily="34" charset="0"/>
                <a:cs typeface="Calibri" panose="020F0502020204030204" pitchFamily="34" charset="0"/>
              </a:rPr>
              <a:t>when the certain label is assigned. With each target, we fix the target label to true, and sample other</a:t>
            </a:r>
          </a:p>
          <a:p>
            <a:pPr marL="0" indent="0" algn="l">
              <a:buNone/>
            </a:pPr>
            <a:r>
              <a:rPr lang="en-US" sz="1800" b="0" i="0" u="none" strike="noStrike" baseline="0" dirty="0">
                <a:latin typeface="Calibri" panose="020F0502020204030204" pitchFamily="34" charset="0"/>
                <a:cs typeface="Calibri" panose="020F0502020204030204" pitchFamily="34" charset="0"/>
              </a:rPr>
              <a:t>labels in random. For each label, 20 images are drawn from the generator. Then we manually check</a:t>
            </a:r>
          </a:p>
          <a:p>
            <a:pPr marL="0" indent="0" algn="l">
              <a:buNone/>
            </a:pPr>
            <a:r>
              <a:rPr lang="en-US" sz="1800" b="0" i="0" u="none" strike="noStrike" baseline="0" dirty="0">
                <a:latin typeface="Calibri" panose="020F0502020204030204" pitchFamily="34" charset="0"/>
                <a:cs typeface="Calibri" panose="020F0502020204030204" pitchFamily="34" charset="0"/>
              </a:rPr>
              <a:t>generated results and judge whether output images behave the fixed attribute we assigned</a:t>
            </a:r>
            <a:r>
              <a:rPr lang="en-US" sz="1800" b="0" i="0" u="none" strike="noStrike" baseline="0" dirty="0">
                <a:latin typeface="NimbusRomNo9L-Regu"/>
              </a:rPr>
              <a:t>.</a:t>
            </a:r>
            <a:endParaRPr lang="en-US" dirty="0"/>
          </a:p>
        </p:txBody>
      </p:sp>
    </p:spTree>
    <p:extLst>
      <p:ext uri="{BB962C8B-B14F-4D97-AF65-F5344CB8AC3E}">
        <p14:creationId xmlns:p14="http://schemas.microsoft.com/office/powerpoint/2010/main" val="186231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A04D5-C808-41AD-8AFF-24D790F3A46A}"/>
              </a:ext>
            </a:extLst>
          </p:cNvPr>
          <p:cNvSpPr txBox="1"/>
          <p:nvPr/>
        </p:nvSpPr>
        <p:spPr>
          <a:xfrm>
            <a:off x="941562" y="733330"/>
            <a:ext cx="10148934" cy="3970318"/>
          </a:xfrm>
          <a:prstGeom prst="rect">
            <a:avLst/>
          </a:prstGeom>
          <a:noFill/>
        </p:spPr>
        <p:txBody>
          <a:bodyPr wrap="square" rtlCol="0">
            <a:spAutoFit/>
          </a:bodyPr>
          <a:lstStyle/>
          <a:p>
            <a:pPr marL="285750" indent="-285750" algn="l">
              <a:buFont typeface="Arial" panose="020B0604020202020204" pitchFamily="34" charset="0"/>
              <a:buChar char="•"/>
            </a:pPr>
            <a:r>
              <a:rPr lang="en-US" sz="1800" b="1" i="0" u="none" strike="noStrike" baseline="0" dirty="0">
                <a:latin typeface="Calibri" panose="020F0502020204030204" pitchFamily="34" charset="0"/>
                <a:cs typeface="Calibri" panose="020F0502020204030204" pitchFamily="34" charset="0"/>
              </a:rPr>
              <a:t>FID Evaluation</a:t>
            </a:r>
          </a:p>
          <a:p>
            <a:pPr algn="l"/>
            <a:r>
              <a:rPr lang="en-US" sz="1800" b="0" i="0" u="none" strike="noStrike" baseline="0" dirty="0">
                <a:latin typeface="Calibri" panose="020F0502020204030204" pitchFamily="34" charset="0"/>
                <a:cs typeface="Calibri" panose="020F0502020204030204" pitchFamily="34" charset="0"/>
              </a:rPr>
              <a:t>One possible qualitative evaluation method for GAN model is Fréchet Inception Distance(FID). To calculate the FID, they use a pre-trained CNN(Inception model) to extract vision-relevant features from both real and fake samples. The real feature distribution and the fake feature distribution are approximated with two gaussian distributions. Then, they calculate The Fréchet distance(Wasserstein-2 distance) between two gaussian distributions and serve the results as a measurement of the model quality.</a:t>
            </a:r>
          </a:p>
          <a:p>
            <a:pPr algn="l"/>
            <a:endParaRPr lang="en-US" dirty="0">
              <a:latin typeface="Calibri" panose="020F0502020204030204" pitchFamily="34" charset="0"/>
              <a:cs typeface="Calibri" panose="020F0502020204030204" pitchFamily="34" charset="0"/>
            </a:endParaRPr>
          </a:p>
          <a:p>
            <a:pPr algn="l"/>
            <a:r>
              <a:rPr lang="en-US" sz="1800" b="0" i="0" u="none" strike="noStrike" baseline="0" dirty="0">
                <a:latin typeface="Calibri" panose="020F0502020204030204" pitchFamily="34" charset="0"/>
                <a:cs typeface="Calibri" panose="020F0502020204030204" pitchFamily="34" charset="0"/>
              </a:rPr>
              <a:t>To evaluate the FID score for our model, we sample 12800 images from real dataset, then generate a</a:t>
            </a:r>
          </a:p>
          <a:p>
            <a:pPr algn="l"/>
            <a:r>
              <a:rPr lang="en-US" sz="1800" b="0" i="0" u="none" strike="noStrike" baseline="0" dirty="0">
                <a:latin typeface="Calibri" panose="020F0502020204030204" pitchFamily="34" charset="0"/>
                <a:cs typeface="Calibri" panose="020F0502020204030204" pitchFamily="34" charset="0"/>
              </a:rPr>
              <a:t>fake sample by using the corresponding conditions for each samples real images. After that we feed</a:t>
            </a:r>
          </a:p>
          <a:p>
            <a:pPr algn="l"/>
            <a:r>
              <a:rPr lang="en-US" sz="1800" b="0" i="0" u="none" strike="noStrike" baseline="0" dirty="0">
                <a:latin typeface="Calibri" panose="020F0502020204030204" pitchFamily="34" charset="0"/>
                <a:cs typeface="Calibri" panose="020F0502020204030204" pitchFamily="34" charset="0"/>
              </a:rPr>
              <a:t>all images to the feature extractor and get a 4096-dimension feature vector for each</a:t>
            </a:r>
          </a:p>
          <a:p>
            <a:pPr algn="l"/>
            <a:r>
              <a:rPr lang="en-US" sz="1800" b="0" i="0" u="none" strike="noStrike" baseline="0" dirty="0">
                <a:latin typeface="Calibri" panose="020F0502020204030204" pitchFamily="34" charset="0"/>
                <a:cs typeface="Calibri" panose="020F0502020204030204" pitchFamily="34" charset="0"/>
              </a:rPr>
              <a:t>image. FID is calculated between the collection of feature vectors from real samples and that from</a:t>
            </a:r>
          </a:p>
          <a:p>
            <a:pPr algn="l"/>
            <a:r>
              <a:rPr lang="en-US" sz="1800" b="0" i="0" u="none" strike="noStrike" baseline="0" dirty="0">
                <a:latin typeface="Calibri" panose="020F0502020204030204" pitchFamily="34" charset="0"/>
                <a:cs typeface="Calibri" panose="020F0502020204030204" pitchFamily="34" charset="0"/>
              </a:rPr>
              <a:t>fake samples.</a:t>
            </a:r>
          </a:p>
          <a:p>
            <a:pPr algn="l"/>
            <a:r>
              <a:rPr lang="en-US" sz="1800" b="0" i="0" u="none" strike="noStrike" baseline="0" dirty="0">
                <a:latin typeface="Calibri" panose="020F0502020204030204" pitchFamily="34" charset="0"/>
                <a:cs typeface="Calibri" panose="020F0502020204030204" pitchFamily="34" charset="0"/>
              </a:rPr>
              <a:t>For each model, we repeat this process for 5 times and measure the average score of 5 FID calculation</a:t>
            </a:r>
          </a:p>
          <a:p>
            <a:pPr algn="l"/>
            <a:r>
              <a:rPr lang="en-US" sz="1800" b="0" i="0" u="none" strike="noStrike" baseline="0" dirty="0">
                <a:latin typeface="Calibri" panose="020F0502020204030204" pitchFamily="34" charset="0"/>
                <a:cs typeface="Calibri" panose="020F0502020204030204" pitchFamily="34" charset="0"/>
              </a:rPr>
              <a:t>trails.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66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2D5D-2EFD-4948-A003-32FFE62676A6}"/>
              </a:ext>
            </a:extLst>
          </p:cNvPr>
          <p:cNvSpPr>
            <a:spLocks noGrp="1"/>
          </p:cNvSpPr>
          <p:nvPr>
            <p:ph type="title"/>
          </p:nvPr>
        </p:nvSpPr>
        <p:spPr/>
        <p:txBody>
          <a:bodyPr/>
          <a:lstStyle/>
          <a:p>
            <a:r>
              <a:rPr lang="en-US" dirty="0"/>
              <a:t>Papers referred and other links</a:t>
            </a:r>
          </a:p>
        </p:txBody>
      </p:sp>
      <p:sp>
        <p:nvSpPr>
          <p:cNvPr id="3" name="Content Placeholder 2">
            <a:extLst>
              <a:ext uri="{FF2B5EF4-FFF2-40B4-BE49-F238E27FC236}">
                <a16:creationId xmlns:a16="http://schemas.microsoft.com/office/drawing/2014/main" id="{C3171BC6-81D2-45C8-A784-EE6DB66D3831}"/>
              </a:ext>
            </a:extLst>
          </p:cNvPr>
          <p:cNvSpPr>
            <a:spLocks noGrp="1"/>
          </p:cNvSpPr>
          <p:nvPr>
            <p:ph idx="1"/>
          </p:nvPr>
        </p:nvSpPr>
        <p:spPr>
          <a:xfrm>
            <a:off x="1451579" y="2015732"/>
            <a:ext cx="9603275" cy="3651737"/>
          </a:xfrm>
        </p:spPr>
        <p:txBody>
          <a:bodyPr>
            <a:normAutofit/>
          </a:bodyPr>
          <a:lstStyle/>
          <a:p>
            <a:pPr marL="482600" lvl="0" indent="-342900" algn="l" rtl="0">
              <a:spcBef>
                <a:spcPts val="0"/>
              </a:spcBef>
              <a:spcAft>
                <a:spcPts val="0"/>
              </a:spcAft>
              <a:buSzPts val="1400"/>
              <a:buFont typeface="+mj-lt"/>
              <a:buAutoNum type="arabicPeriod"/>
            </a:pPr>
            <a:r>
              <a:rPr lang="en-US" sz="1400" dirty="0">
                <a:latin typeface="Calibri" panose="020F0502020204030204" pitchFamily="34" charset="0"/>
                <a:ea typeface="Roboto"/>
                <a:cs typeface="Calibri" panose="020F0502020204030204" pitchFamily="34" charset="0"/>
                <a:sym typeface="Roboto"/>
              </a:rPr>
              <a:t>C. Dong, C. C. Loy, K. He, and X. Tang. Image super-resolution using deep convolutional networks. IEEE Transactions on Pattern Analysis and Machine Intelligence, 38(2):295–307, 2016.</a:t>
            </a:r>
          </a:p>
          <a:p>
            <a:pPr marL="482600" lvl="0" indent="-342900" algn="l" rtl="0">
              <a:spcBef>
                <a:spcPts val="0"/>
              </a:spcBef>
              <a:spcAft>
                <a:spcPts val="0"/>
              </a:spcAft>
              <a:buSzPts val="1400"/>
              <a:buFont typeface="+mj-lt"/>
              <a:buAutoNum type="arabicPeriod"/>
            </a:pPr>
            <a:r>
              <a:rPr lang="en-US" sz="1400" dirty="0">
                <a:latin typeface="Calibri" panose="020F0502020204030204" pitchFamily="34" charset="0"/>
                <a:ea typeface="Roboto"/>
                <a:cs typeface="Calibri" panose="020F0502020204030204" pitchFamily="34" charset="0"/>
                <a:sym typeface="Roboto"/>
              </a:rPr>
              <a:t>J. Johnson, A. </a:t>
            </a:r>
            <a:r>
              <a:rPr lang="en-US" sz="1400" dirty="0" err="1">
                <a:latin typeface="Calibri" panose="020F0502020204030204" pitchFamily="34" charset="0"/>
                <a:ea typeface="Roboto"/>
                <a:cs typeface="Calibri" panose="020F0502020204030204" pitchFamily="34" charset="0"/>
                <a:sym typeface="Roboto"/>
              </a:rPr>
              <a:t>Alahi</a:t>
            </a:r>
            <a:r>
              <a:rPr lang="en-US" sz="1400" dirty="0">
                <a:latin typeface="Calibri" panose="020F0502020204030204" pitchFamily="34" charset="0"/>
                <a:ea typeface="Roboto"/>
                <a:cs typeface="Calibri" panose="020F0502020204030204" pitchFamily="34" charset="0"/>
                <a:sym typeface="Roboto"/>
              </a:rPr>
              <a:t>, and F. Li. Perceptual losses for real-time style transfer and super- resolution. In European Conference on Computer Vision (ECCV), pages 694–711. Springer, 2016</a:t>
            </a:r>
          </a:p>
          <a:p>
            <a:pPr marL="482600" lvl="0" indent="-342900" algn="l" rtl="0">
              <a:spcBef>
                <a:spcPts val="0"/>
              </a:spcBef>
              <a:spcAft>
                <a:spcPts val="0"/>
              </a:spcAft>
              <a:buSzPts val="1400"/>
              <a:buFont typeface="+mj-lt"/>
              <a:buAutoNum type="arabicPeriod"/>
            </a:pPr>
            <a:r>
              <a:rPr lang="en-US" sz="1400" dirty="0">
                <a:latin typeface="Calibri" panose="020F0502020204030204" pitchFamily="34" charset="0"/>
                <a:ea typeface="Roboto"/>
                <a:cs typeface="Calibri" panose="020F0502020204030204" pitchFamily="34" charset="0"/>
                <a:sym typeface="Roboto"/>
              </a:rPr>
              <a:t>W. Shi, J. Caballero, F. </a:t>
            </a:r>
            <a:r>
              <a:rPr lang="en-US" sz="1400" dirty="0" err="1">
                <a:latin typeface="Calibri" panose="020F0502020204030204" pitchFamily="34" charset="0"/>
                <a:ea typeface="Roboto"/>
                <a:cs typeface="Calibri" panose="020F0502020204030204" pitchFamily="34" charset="0"/>
                <a:sym typeface="Roboto"/>
              </a:rPr>
              <a:t>Huszar</a:t>
            </a:r>
            <a:r>
              <a:rPr lang="en-US" sz="1400" dirty="0">
                <a:latin typeface="Calibri" panose="020F0502020204030204" pitchFamily="34" charset="0"/>
                <a:ea typeface="Roboto"/>
                <a:cs typeface="Calibri" panose="020F0502020204030204" pitchFamily="34" charset="0"/>
                <a:sym typeface="Roboto"/>
              </a:rPr>
              <a:t>, J. </a:t>
            </a:r>
            <a:r>
              <a:rPr lang="en-US" sz="1400" dirty="0" err="1">
                <a:latin typeface="Calibri" panose="020F0502020204030204" pitchFamily="34" charset="0"/>
                <a:ea typeface="Roboto"/>
                <a:cs typeface="Calibri" panose="020F0502020204030204" pitchFamily="34" charset="0"/>
                <a:sym typeface="Roboto"/>
              </a:rPr>
              <a:t>Totz</a:t>
            </a:r>
            <a:r>
              <a:rPr lang="en-US" sz="1400" dirty="0">
                <a:latin typeface="Calibri" panose="020F0502020204030204" pitchFamily="34" charset="0"/>
                <a:ea typeface="Roboto"/>
                <a:cs typeface="Calibri" panose="020F0502020204030204" pitchFamily="34" charset="0"/>
                <a:sym typeface="Roboto"/>
              </a:rPr>
              <a:t>, A. P. Aitken, R. Bishop, D. </a:t>
            </a:r>
            <a:r>
              <a:rPr lang="en-US" sz="1400" dirty="0" err="1">
                <a:latin typeface="Calibri" panose="020F0502020204030204" pitchFamily="34" charset="0"/>
                <a:ea typeface="Roboto"/>
                <a:cs typeface="Calibri" panose="020F0502020204030204" pitchFamily="34" charset="0"/>
                <a:sym typeface="Roboto"/>
              </a:rPr>
              <a:t>Rueckert</a:t>
            </a:r>
            <a:r>
              <a:rPr lang="en-US" sz="1400" dirty="0">
                <a:latin typeface="Calibri" panose="020F0502020204030204" pitchFamily="34" charset="0"/>
                <a:ea typeface="Roboto"/>
                <a:cs typeface="Calibri" panose="020F0502020204030204" pitchFamily="34" charset="0"/>
                <a:sym typeface="Roboto"/>
              </a:rPr>
              <a:t>, and Z. Wang. Real-Time Single Image and Video Super-Resolution Using an Efficient Sub-Pixel Convolutional Neural Network. In IEEE Conference on Computer Vision and Pattern Recognition (CVPR), pages 1874–1883, 2016.</a:t>
            </a:r>
          </a:p>
          <a:p>
            <a:pPr marL="482600" lvl="0" indent="-342900" algn="l" rtl="0">
              <a:spcBef>
                <a:spcPts val="0"/>
              </a:spcBef>
              <a:spcAft>
                <a:spcPts val="0"/>
              </a:spcAft>
              <a:buSzPts val="1400"/>
              <a:buFont typeface="+mj-lt"/>
              <a:buAutoNum type="arabicPeriod"/>
            </a:pPr>
            <a:r>
              <a:rPr lang="en-US" sz="1400" dirty="0" err="1">
                <a:latin typeface="Calibri" panose="020F0502020204030204" pitchFamily="34" charset="0"/>
                <a:ea typeface="Roboto"/>
                <a:cs typeface="Calibri" panose="020F0502020204030204" pitchFamily="34" charset="0"/>
                <a:sym typeface="Roboto"/>
              </a:rPr>
              <a:t>Yanghua</a:t>
            </a:r>
            <a:r>
              <a:rPr lang="en-US" sz="1400" dirty="0">
                <a:latin typeface="Calibri" panose="020F0502020204030204" pitchFamily="34" charset="0"/>
                <a:ea typeface="Roboto"/>
                <a:cs typeface="Calibri" panose="020F0502020204030204" pitchFamily="34" charset="0"/>
                <a:sym typeface="Roboto"/>
              </a:rPr>
              <a:t> </a:t>
            </a:r>
            <a:r>
              <a:rPr lang="en-US" sz="1400" dirty="0" err="1">
                <a:latin typeface="Calibri" panose="020F0502020204030204" pitchFamily="34" charset="0"/>
                <a:ea typeface="Roboto"/>
                <a:cs typeface="Calibri" panose="020F0502020204030204" pitchFamily="34" charset="0"/>
                <a:sym typeface="Roboto"/>
              </a:rPr>
              <a:t>Jin</a:t>
            </a:r>
            <a:r>
              <a:rPr lang="en-US" sz="1400" dirty="0">
                <a:latin typeface="Calibri" panose="020F0502020204030204" pitchFamily="34" charset="0"/>
                <a:ea typeface="Roboto"/>
                <a:cs typeface="Calibri" panose="020F0502020204030204" pitchFamily="34" charset="0"/>
                <a:sym typeface="Roboto"/>
              </a:rPr>
              <a:t>, </a:t>
            </a:r>
            <a:r>
              <a:rPr lang="en-US" sz="1400" dirty="0" err="1">
                <a:latin typeface="Calibri" panose="020F0502020204030204" pitchFamily="34" charset="0"/>
                <a:ea typeface="Roboto"/>
                <a:cs typeface="Calibri" panose="020F0502020204030204" pitchFamily="34" charset="0"/>
                <a:sym typeface="Roboto"/>
              </a:rPr>
              <a:t>Jiakai</a:t>
            </a:r>
            <a:r>
              <a:rPr lang="en-US" sz="1400" dirty="0">
                <a:latin typeface="Calibri" panose="020F0502020204030204" pitchFamily="34" charset="0"/>
                <a:ea typeface="Roboto"/>
                <a:cs typeface="Calibri" panose="020F0502020204030204" pitchFamily="34" charset="0"/>
                <a:sym typeface="Roboto"/>
              </a:rPr>
              <a:t> Zhang, Towards the Automatic Anime Characters Creation with Generative Adversarial Networks arXiv:1708.05509v1</a:t>
            </a:r>
          </a:p>
          <a:p>
            <a:pPr marL="482600" lvl="0" indent="-342900" algn="l" rtl="0">
              <a:spcBef>
                <a:spcPts val="0"/>
              </a:spcBef>
              <a:spcAft>
                <a:spcPts val="0"/>
              </a:spcAft>
              <a:buSzPts val="1400"/>
              <a:buFont typeface="+mj-lt"/>
              <a:buAutoNum type="arabicPeriod"/>
            </a:pPr>
            <a:r>
              <a:rPr lang="en-IN" sz="1400" dirty="0">
                <a:effectLst/>
                <a:latin typeface="Calibri" panose="020F0502020204030204" pitchFamily="34" charset="0"/>
                <a:ea typeface="Yu Mincho" panose="02020400000000000000" pitchFamily="18" charset="-128"/>
                <a:cs typeface="Calibri" panose="020F0502020204030204" pitchFamily="34" charset="0"/>
              </a:rPr>
              <a:t>https://github.com/tdrussell/IllustrationGAN</a:t>
            </a:r>
            <a:endParaRPr lang="en-IN" sz="1400" dirty="0">
              <a:latin typeface="Calibri" panose="020F0502020204030204" pitchFamily="34" charset="0"/>
              <a:ea typeface="Yu Mincho" panose="02020400000000000000" pitchFamily="18" charset="-128"/>
              <a:cs typeface="Calibri" panose="020F0502020204030204" pitchFamily="34" charset="0"/>
            </a:endParaRPr>
          </a:p>
          <a:p>
            <a:pPr marL="482600" lvl="0" indent="-342900" algn="l" rtl="0">
              <a:spcBef>
                <a:spcPts val="0"/>
              </a:spcBef>
              <a:spcAft>
                <a:spcPts val="0"/>
              </a:spcAft>
              <a:buSzPts val="1400"/>
              <a:buFont typeface="+mj-lt"/>
              <a:buAutoNum type="arabicPeriod"/>
            </a:pPr>
            <a:r>
              <a:rPr lang="en-IN" sz="1400" dirty="0">
                <a:effectLst/>
                <a:latin typeface="Calibri" panose="020F0502020204030204" pitchFamily="34" charset="0"/>
                <a:ea typeface="Yu Mincho" panose="02020400000000000000" pitchFamily="18" charset="-128"/>
                <a:cs typeface="Calibri" panose="020F0502020204030204" pitchFamily="34" charset="0"/>
              </a:rPr>
              <a:t>https://github.com/pavitrakumar78/Anime-Face-GAN-Keras</a:t>
            </a:r>
            <a:endParaRPr lang="en-IN" sz="1400" dirty="0">
              <a:latin typeface="Calibri" panose="020F0502020204030204" pitchFamily="34" charset="0"/>
              <a:ea typeface="Yu Mincho" panose="02020400000000000000" pitchFamily="18" charset="-128"/>
              <a:cs typeface="Calibri" panose="020F0502020204030204" pitchFamily="34" charset="0"/>
            </a:endParaRPr>
          </a:p>
          <a:p>
            <a:pPr marL="482600" lvl="0" indent="-342900" algn="l" rtl="0">
              <a:spcBef>
                <a:spcPts val="0"/>
              </a:spcBef>
              <a:spcAft>
                <a:spcPts val="0"/>
              </a:spcAft>
              <a:buSzPts val="1400"/>
              <a:buFont typeface="+mj-lt"/>
              <a:buAutoNum type="arabicPeriod"/>
            </a:pPr>
            <a:r>
              <a:rPr lang="en-IN" sz="1400" dirty="0">
                <a:effectLst/>
                <a:latin typeface="Calibri" panose="020F0502020204030204" pitchFamily="34" charset="0"/>
                <a:ea typeface="Yu Mincho" panose="02020400000000000000" pitchFamily="18" charset="-128"/>
                <a:cs typeface="Calibri" panose="020F0502020204030204" pitchFamily="34" charset="0"/>
              </a:rPr>
              <a:t>https://github.com/jayleicn/animeGAN</a:t>
            </a:r>
            <a:endParaRPr lang="en-IN" sz="1400" dirty="0">
              <a:latin typeface="Calibri" panose="020F0502020204030204" pitchFamily="34" charset="0"/>
              <a:ea typeface="Yu Mincho" panose="02020400000000000000" pitchFamily="18" charset="-128"/>
              <a:cs typeface="Calibri" panose="020F0502020204030204" pitchFamily="34" charset="0"/>
            </a:endParaRPr>
          </a:p>
          <a:p>
            <a:pPr marL="482600" lvl="0" indent="-342900" algn="l" rtl="0">
              <a:spcBef>
                <a:spcPts val="0"/>
              </a:spcBef>
              <a:spcAft>
                <a:spcPts val="0"/>
              </a:spcAft>
              <a:buSzPts val="1400"/>
              <a:buFont typeface="+mj-lt"/>
              <a:buAutoNum type="arabicPeriod"/>
            </a:pPr>
            <a:r>
              <a:rPr lang="en-IN" sz="1400" dirty="0">
                <a:effectLst/>
                <a:latin typeface="Calibri" panose="020F0502020204030204" pitchFamily="34" charset="0"/>
                <a:ea typeface="Yu Mincho" panose="02020400000000000000" pitchFamily="18" charset="-128"/>
                <a:cs typeface="Calibri" panose="020F0502020204030204" pitchFamily="34" charset="0"/>
              </a:rPr>
              <a:t>https://github.com/forcecore/Keras-GAN-Animeface-Character</a:t>
            </a:r>
          </a:p>
          <a:p>
            <a:pPr marL="342900" marR="0" indent="-342900">
              <a:lnSpc>
                <a:spcPct val="107000"/>
              </a:lnSpc>
              <a:spcBef>
                <a:spcPts val="0"/>
              </a:spcBef>
              <a:spcAft>
                <a:spcPts val="800"/>
              </a:spcAft>
              <a:buFont typeface="+mj-lt"/>
              <a:buAutoNum type="arabicPeriod"/>
            </a:pP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53662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E5C1-4A05-4F64-8267-C38B5AB79C22}"/>
              </a:ext>
            </a:extLst>
          </p:cNvPr>
          <p:cNvSpPr>
            <a:spLocks noGrp="1"/>
          </p:cNvSpPr>
          <p:nvPr>
            <p:ph type="title"/>
          </p:nvPr>
        </p:nvSpPr>
        <p:spPr>
          <a:xfrm>
            <a:off x="1451579" y="1041917"/>
            <a:ext cx="9603275" cy="1049235"/>
          </a:xfrm>
        </p:spPr>
        <p:txBody>
          <a:bodyPr>
            <a:normAutofit/>
          </a:bodyPr>
          <a:lstStyle/>
          <a:p>
            <a:pPr algn="ctr"/>
            <a:r>
              <a:rPr lang="en-US" sz="4000" dirty="0"/>
              <a:t>THANK YOU</a:t>
            </a:r>
          </a:p>
        </p:txBody>
      </p:sp>
      <p:sp>
        <p:nvSpPr>
          <p:cNvPr id="3" name="Content Placeholder 2">
            <a:extLst>
              <a:ext uri="{FF2B5EF4-FFF2-40B4-BE49-F238E27FC236}">
                <a16:creationId xmlns:a16="http://schemas.microsoft.com/office/drawing/2014/main" id="{4F90965B-2DDA-4965-BC05-AC57AAF60D28}"/>
              </a:ext>
            </a:extLst>
          </p:cNvPr>
          <p:cNvSpPr>
            <a:spLocks noGrp="1"/>
          </p:cNvSpPr>
          <p:nvPr>
            <p:ph idx="1"/>
          </p:nvPr>
        </p:nvSpPr>
        <p:spPr>
          <a:xfrm>
            <a:off x="1451579" y="4305670"/>
            <a:ext cx="9603275" cy="1160675"/>
          </a:xfrm>
        </p:spPr>
        <p:txBody>
          <a:bodyPr/>
          <a:lstStyle/>
          <a:p>
            <a:endParaRPr lang="en-US" dirty="0"/>
          </a:p>
        </p:txBody>
      </p:sp>
    </p:spTree>
    <p:extLst>
      <p:ext uri="{BB962C8B-B14F-4D97-AF65-F5344CB8AC3E}">
        <p14:creationId xmlns:p14="http://schemas.microsoft.com/office/powerpoint/2010/main" val="133521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6959-169B-444A-A839-BD6D54A59A9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D2FFE0F-385E-465C-A4FD-849B96805CE5}"/>
              </a:ext>
            </a:extLst>
          </p:cNvPr>
          <p:cNvSpPr>
            <a:spLocks noGrp="1"/>
          </p:cNvSpPr>
          <p:nvPr>
            <p:ph idx="1"/>
          </p:nvPr>
        </p:nvSpPr>
        <p:spPr/>
        <p:txBody>
          <a:bodyPr/>
          <a:lstStyle/>
          <a:p>
            <a:pPr marL="0" indent="0">
              <a:buNone/>
            </a:pPr>
            <a:r>
              <a:rPr lang="en-US" dirty="0"/>
              <a:t>Automatic generation of facial images has been well studied after the Generative Adversarial Network (GAN) became a well-known framework. Our goal is to explore the training of DCGAN models specialized on an animated facial image dataset. Its purpose is to automatically generate faces of animated characters based on the inputted facial feature tags.</a:t>
            </a:r>
            <a:endParaRPr lang="en-US" sz="20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5">
            <a:extLst>
              <a:ext uri="{FF2B5EF4-FFF2-40B4-BE49-F238E27FC236}">
                <a16:creationId xmlns:a16="http://schemas.microsoft.com/office/drawing/2014/main" id="{17B5CA57-DF29-4DC2-8FD6-241F949D8DB9}"/>
              </a:ext>
            </a:extLst>
          </p:cNvPr>
          <p:cNvPicPr>
            <a:picLocks noChangeAspect="1"/>
          </p:cNvPicPr>
          <p:nvPr/>
        </p:nvPicPr>
        <p:blipFill rotWithShape="1">
          <a:blip r:embed="rId2"/>
          <a:srcRect b="7693"/>
          <a:stretch/>
        </p:blipFill>
        <p:spPr>
          <a:xfrm>
            <a:off x="7409283" y="3523004"/>
            <a:ext cx="1829055" cy="1943341"/>
          </a:xfrm>
          <a:prstGeom prst="rect">
            <a:avLst/>
          </a:prstGeom>
        </p:spPr>
      </p:pic>
    </p:spTree>
    <p:extLst>
      <p:ext uri="{BB962C8B-B14F-4D97-AF65-F5344CB8AC3E}">
        <p14:creationId xmlns:p14="http://schemas.microsoft.com/office/powerpoint/2010/main" val="24535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4087-8155-41F1-B277-225C4ED11D17}"/>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A0F4DA9-1636-4636-AA6F-F0CFF424FD9D}"/>
              </a:ext>
            </a:extLst>
          </p:cNvPr>
          <p:cNvSpPr>
            <a:spLocks noGrp="1"/>
          </p:cNvSpPr>
          <p:nvPr>
            <p:ph idx="1"/>
          </p:nvPr>
        </p:nvSpPr>
        <p:spPr/>
        <p:txBody>
          <a:bodyPr>
            <a:normAutofit/>
          </a:bodyPr>
          <a:lstStyle/>
          <a:p>
            <a:pPr marL="0" marR="0">
              <a:lnSpc>
                <a:spcPct val="107000"/>
              </a:lnSpc>
              <a:spcBef>
                <a:spcPts val="0"/>
              </a:spcBef>
              <a:spcAft>
                <a:spcPts val="800"/>
              </a:spcAft>
            </a:pPr>
            <a:r>
              <a:rPr lang="en-IN" sz="1800" b="1" dirty="0">
                <a:effectLst/>
                <a:ea typeface="Yu Mincho" panose="02020400000000000000" pitchFamily="18" charset="-128"/>
                <a:cs typeface="Calibri" panose="020F0502020204030204" pitchFamily="34" charset="0"/>
              </a:rPr>
              <a:t>Generative Adversarial Network</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Generative Adversarial Network (GAN), proposed by Goodfellow et al., shows impressive results</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in image generation , image transfer, super-resolution and many other generation tasks.</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The essence of GAN can be summarized as training a generator model and a discriminator model</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simultaneously, where the discriminator model tries to distinguish the real example, sampled from</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ground-truth images, from the samples generated by the generator. On the other hand, the generator</a:t>
            </a:r>
          </a:p>
          <a:p>
            <a:pPr marL="0" marR="0" indent="0">
              <a:lnSpc>
                <a:spcPct val="107000"/>
              </a:lnSpc>
              <a:spcBef>
                <a:spcPts val="0"/>
              </a:spcBef>
              <a:spcAft>
                <a:spcPts val="800"/>
              </a:spcAft>
              <a:buNone/>
            </a:pPr>
            <a:r>
              <a:rPr lang="en-US" sz="1800" dirty="0">
                <a:effectLst/>
                <a:ea typeface="Yu Mincho" panose="02020400000000000000" pitchFamily="18" charset="-128"/>
                <a:cs typeface="Calibri" panose="020F0502020204030204" pitchFamily="34" charset="0"/>
              </a:rPr>
              <a:t>tries to produce realistic samples that the discriminator is unable to distinguish from </a:t>
            </a:r>
            <a:r>
              <a:rPr lang="en-US" sz="1800">
                <a:effectLst/>
                <a:ea typeface="Yu Mincho" panose="02020400000000000000" pitchFamily="18" charset="-128"/>
                <a:cs typeface="Calibri" panose="020F0502020204030204" pitchFamily="34" charset="0"/>
              </a:rPr>
              <a:t>the ground-truth samples</a:t>
            </a:r>
            <a:r>
              <a:rPr lang="en-US" sz="1800" dirty="0">
                <a:effectLst/>
                <a:ea typeface="Yu Mincho" panose="02020400000000000000" pitchFamily="18" charset="-128"/>
                <a:cs typeface="Calibri" panose="020F0502020204030204" pitchFamily="34" charset="0"/>
              </a:rPr>
              <a:t>. </a:t>
            </a:r>
            <a:endParaRPr lang="en-IN" sz="1800" dirty="0">
              <a:effectLst/>
              <a:ea typeface="Yu Mincho" panose="02020400000000000000" pitchFamily="18" charset="-128"/>
              <a:cs typeface="Calibri" panose="020F0502020204030204" pitchFamily="34" charset="0"/>
            </a:endParaRPr>
          </a:p>
        </p:txBody>
      </p:sp>
    </p:spTree>
    <p:extLst>
      <p:ext uri="{BB962C8B-B14F-4D97-AF65-F5344CB8AC3E}">
        <p14:creationId xmlns:p14="http://schemas.microsoft.com/office/powerpoint/2010/main" val="418321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EE1DF-5B8A-418E-A603-4016277F03EE}"/>
              </a:ext>
            </a:extLst>
          </p:cNvPr>
          <p:cNvSpPr txBox="1">
            <a:spLocks/>
          </p:cNvSpPr>
          <p:nvPr/>
        </p:nvSpPr>
        <p:spPr>
          <a:xfrm>
            <a:off x="1294362" y="1110384"/>
            <a:ext cx="9603275" cy="462539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marR="0">
              <a:lnSpc>
                <a:spcPct val="107000"/>
              </a:lnSpc>
              <a:spcBef>
                <a:spcPts val="0"/>
              </a:spcBef>
              <a:spcAft>
                <a:spcPts val="800"/>
              </a:spcAft>
            </a:pPr>
            <a:r>
              <a:rPr lang="en-IN" sz="1800" b="1" dirty="0">
                <a:effectLst/>
                <a:ea typeface="Yu Mincho" panose="02020400000000000000" pitchFamily="18" charset="-128"/>
                <a:cs typeface="Calibri" panose="020F0502020204030204" pitchFamily="34" charset="0"/>
              </a:rPr>
              <a:t>Design of convolutional neural networks</a:t>
            </a:r>
            <a:r>
              <a:rPr lang="en-US" sz="1800" b="1" dirty="0">
                <a:ea typeface="Yu Mincho" panose="02020400000000000000" pitchFamily="18" charset="-128"/>
                <a:cs typeface="Times New Roman" panose="02020603050405020304" pitchFamily="18" charset="0"/>
              </a:rPr>
              <a:t> </a:t>
            </a:r>
          </a:p>
          <a:p>
            <a:pPr marL="0" marR="0" indent="0">
              <a:lnSpc>
                <a:spcPct val="107000"/>
              </a:lnSpc>
              <a:spcBef>
                <a:spcPts val="0"/>
              </a:spcBef>
              <a:spcAft>
                <a:spcPts val="800"/>
              </a:spcAft>
              <a:buNone/>
            </a:pPr>
            <a:r>
              <a:rPr lang="en-IN" sz="1800" dirty="0">
                <a:effectLst/>
                <a:ea typeface="Yu Mincho" panose="02020400000000000000" pitchFamily="18" charset="-128"/>
                <a:cs typeface="Calibri" panose="020F0502020204030204" pitchFamily="34" charset="0"/>
              </a:rPr>
              <a:t>The state of the art for many computer vision problems is meanwhile set by specifically designed CNN architectures. It was shown that deeper network architectures can be difficult to train but have the potential to substantially increase the network’s accuracy as they allow modelling mappings of very high complexity. To efficiently train these deeper network architectures, batch normalization is often used to counteract the internal co-variate shift. Deeper network architectures have also been shown to increase performance. </a:t>
            </a:r>
          </a:p>
          <a:p>
            <a:pPr>
              <a:lnSpc>
                <a:spcPct val="107000"/>
              </a:lnSpc>
              <a:spcBef>
                <a:spcPts val="0"/>
              </a:spcBef>
              <a:spcAft>
                <a:spcPts val="800"/>
              </a:spcAft>
            </a:pPr>
            <a:r>
              <a:rPr lang="en-IN" sz="1800" b="1" dirty="0">
                <a:ea typeface="Yu Mincho" panose="02020400000000000000" pitchFamily="18" charset="-128"/>
                <a:cs typeface="Calibri" panose="020F0502020204030204" pitchFamily="34" charset="0"/>
              </a:rPr>
              <a:t>GAN with labels</a:t>
            </a:r>
          </a:p>
          <a:p>
            <a:pPr marL="0" indent="0">
              <a:lnSpc>
                <a:spcPct val="107000"/>
              </a:lnSpc>
              <a:spcBef>
                <a:spcPts val="0"/>
              </a:spcBef>
              <a:spcAft>
                <a:spcPts val="800"/>
              </a:spcAft>
              <a:buNone/>
            </a:pPr>
            <a:r>
              <a:rPr lang="en-US" sz="1800" dirty="0">
                <a:ea typeface="Yu Mincho" panose="02020400000000000000" pitchFamily="18" charset="-128"/>
                <a:cs typeface="Calibri" panose="020F0502020204030204" pitchFamily="34" charset="0"/>
              </a:rPr>
              <a:t>Incorporating label information is important in our task to provide user a way to control the generator.  We add a multi-label classifier on the top of discriminator network, which try to predict the assigned tags for the input images.</a:t>
            </a:r>
            <a:endParaRPr lang="en-IN" sz="1800" dirty="0">
              <a:ea typeface="Yu Mincho" panose="02020400000000000000" pitchFamily="18" charset="-128"/>
              <a:cs typeface="Calibri" panose="020F0502020204030204" pitchFamily="34" charset="0"/>
            </a:endParaRPr>
          </a:p>
          <a:p>
            <a:pPr marL="0" indent="0">
              <a:lnSpc>
                <a:spcPct val="107000"/>
              </a:lnSpc>
              <a:spcBef>
                <a:spcPts val="0"/>
              </a:spcBef>
              <a:spcAft>
                <a:spcPts val="800"/>
              </a:spcAft>
              <a:buNone/>
            </a:pPr>
            <a:endParaRPr lang="en-IN" sz="1800" b="1" dirty="0">
              <a:latin typeface="Calibri" panose="020F0502020204030204" pitchFamily="34" charset="0"/>
              <a:ea typeface="Yu Mincho" panose="02020400000000000000" pitchFamily="18" charset="-128"/>
              <a:cs typeface="Calibri" panose="020F0502020204030204" pitchFamily="34" charset="0"/>
            </a:endParaRPr>
          </a:p>
        </p:txBody>
      </p:sp>
    </p:spTree>
    <p:extLst>
      <p:ext uri="{BB962C8B-B14F-4D97-AF65-F5344CB8AC3E}">
        <p14:creationId xmlns:p14="http://schemas.microsoft.com/office/powerpoint/2010/main" val="313398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3750-A7E1-4CA5-B65E-210E2287308E}"/>
              </a:ext>
            </a:extLst>
          </p:cNvPr>
          <p:cNvSpPr>
            <a:spLocks noGrp="1"/>
          </p:cNvSpPr>
          <p:nvPr>
            <p:ph type="title"/>
          </p:nvPr>
        </p:nvSpPr>
        <p:spPr/>
        <p:txBody>
          <a:bodyPr/>
          <a:lstStyle/>
          <a:p>
            <a:r>
              <a:rPr lang="en-US" dirty="0"/>
              <a:t>Image collection and preparation </a:t>
            </a:r>
          </a:p>
        </p:txBody>
      </p:sp>
      <p:sp>
        <p:nvSpPr>
          <p:cNvPr id="3" name="Content Placeholder 2">
            <a:extLst>
              <a:ext uri="{FF2B5EF4-FFF2-40B4-BE49-F238E27FC236}">
                <a16:creationId xmlns:a16="http://schemas.microsoft.com/office/drawing/2014/main" id="{DB7B8115-F63A-4391-8C49-6652742DDFF2}"/>
              </a:ext>
            </a:extLst>
          </p:cNvPr>
          <p:cNvSpPr>
            <a:spLocks noGrp="1"/>
          </p:cNvSpPr>
          <p:nvPr>
            <p:ph idx="1"/>
          </p:nvPr>
        </p:nvSpPr>
        <p:spPr/>
        <p:txBody>
          <a:bodyPr>
            <a:normAutofit/>
          </a:bodyPr>
          <a:lstStyle/>
          <a:p>
            <a:pPr marL="0" indent="0" algn="l">
              <a:buNone/>
            </a:pPr>
            <a:r>
              <a:rPr lang="en-US" sz="1800" b="0" i="0" u="none" strike="noStrike" baseline="0" dirty="0">
                <a:cs typeface="Calibri" panose="020F0502020204030204" pitchFamily="34" charset="0"/>
              </a:rPr>
              <a:t>It is well understood that image dataset in high quality is essential, if not most important, to the success of image generation. Web services hosting images such as Danbooru2 and Safebooru3, commonly known as image boards, provide access to a large number of images enough for training image generation models. Previous works mentioned above all base their approaches on images crawled from one of these image boards, but their datasets suffer from high inter-image variance and noise. </a:t>
            </a:r>
            <a:r>
              <a:rPr lang="en-US" sz="1800" dirty="0">
                <a:cs typeface="Calibri" panose="020F0502020204030204" pitchFamily="34" charset="0"/>
              </a:rPr>
              <a:t> </a:t>
            </a:r>
            <a:r>
              <a:rPr lang="en-US" sz="1800" b="0" i="0" u="none" strike="noStrike" baseline="0" dirty="0">
                <a:cs typeface="Calibri" panose="020F0502020204030204" pitchFamily="34" charset="0"/>
              </a:rPr>
              <a:t>We hypothesize that it is due to the fact that image boards allow uploading of images highly different in style, domain, and quality, and believe that it is responsible for a non-trivial portion of quality gaps between the generation of real people faces and anime character faces.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23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31927-0EC6-4276-86CC-A8300A10F0EF}"/>
              </a:ext>
            </a:extLst>
          </p:cNvPr>
          <p:cNvPicPr>
            <a:picLocks noChangeAspect="1"/>
          </p:cNvPicPr>
          <p:nvPr/>
        </p:nvPicPr>
        <p:blipFill>
          <a:blip r:embed="rId2"/>
          <a:stretch>
            <a:fillRect/>
          </a:stretch>
        </p:blipFill>
        <p:spPr>
          <a:xfrm>
            <a:off x="3417130" y="512611"/>
            <a:ext cx="5058481" cy="5068007"/>
          </a:xfrm>
          <a:prstGeom prst="rect">
            <a:avLst/>
          </a:prstGeom>
        </p:spPr>
      </p:pic>
      <p:sp>
        <p:nvSpPr>
          <p:cNvPr id="4" name="TextBox 3">
            <a:extLst>
              <a:ext uri="{FF2B5EF4-FFF2-40B4-BE49-F238E27FC236}">
                <a16:creationId xmlns:a16="http://schemas.microsoft.com/office/drawing/2014/main" id="{C588C800-4201-4152-AAF3-A6EAEA71A75B}"/>
              </a:ext>
            </a:extLst>
          </p:cNvPr>
          <p:cNvSpPr txBox="1"/>
          <p:nvPr/>
        </p:nvSpPr>
        <p:spPr>
          <a:xfrm>
            <a:off x="3523365" y="5694630"/>
            <a:ext cx="4952246" cy="369332"/>
          </a:xfrm>
          <a:prstGeom prst="rect">
            <a:avLst/>
          </a:prstGeom>
          <a:noFill/>
        </p:spPr>
        <p:txBody>
          <a:bodyPr wrap="square" rtlCol="0">
            <a:spAutoFit/>
          </a:bodyPr>
          <a:lstStyle/>
          <a:p>
            <a:r>
              <a:rPr lang="en-US" dirty="0"/>
              <a:t>Sample training images which have been processed</a:t>
            </a:r>
          </a:p>
        </p:txBody>
      </p:sp>
    </p:spTree>
    <p:extLst>
      <p:ext uri="{BB962C8B-B14F-4D97-AF65-F5344CB8AC3E}">
        <p14:creationId xmlns:p14="http://schemas.microsoft.com/office/powerpoint/2010/main" val="329854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AF69-C6B0-4DE4-9BCA-13A90BFB05E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CE6354D-9018-4619-9840-5DC855BA14BF}"/>
              </a:ext>
            </a:extLst>
          </p:cNvPr>
          <p:cNvSpPr>
            <a:spLocks noGrp="1"/>
          </p:cNvSpPr>
          <p:nvPr>
            <p:ph idx="1"/>
          </p:nvPr>
        </p:nvSpPr>
        <p:spPr>
          <a:xfrm>
            <a:off x="1451579" y="2015732"/>
            <a:ext cx="9603275" cy="3715112"/>
          </a:xfrm>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Generative Adversarial Networks consist of two neural networks: a discriminator and a generator. The discriminator receives both real images from the training set and generated images produced by the generator. The discriminator outputs the probability that an image is real, so it is trained to output high values for the real images and low values for the generated ones. The generator is trained to produce images that the discriminator thinks are real. Both the discriminator and generator are trained simultaneously so that they compete against each other. As a result of this, the generator learns to produce more and more realistic images as it trains.</a:t>
            </a:r>
            <a:endParaRPr lang="en-IN" sz="1800" dirty="0">
              <a:effectLst/>
              <a:latin typeface="Calibri" panose="020F0502020204030204" pitchFamily="34" charset="0"/>
              <a:ea typeface="Yu Mincho" panose="02020400000000000000" pitchFamily="18" charset="-128"/>
              <a:cs typeface="Calibri" panose="020F0502020204030204" pitchFamily="34" charset="0"/>
            </a:endParaRPr>
          </a:p>
          <a:p>
            <a:pPr marL="0" marR="0">
              <a:lnSpc>
                <a:spcPct val="107000"/>
              </a:lnSpc>
              <a:spcBef>
                <a:spcPts val="0"/>
              </a:spcBef>
              <a:spcAft>
                <a:spcPts val="800"/>
              </a:spcAft>
            </a:pPr>
            <a:r>
              <a:rPr lang="en-IN" sz="1800" dirty="0">
                <a:effectLst/>
                <a:latin typeface="Calibri" panose="020F0502020204030204" pitchFamily="34" charset="0"/>
                <a:ea typeface="Yu Mincho" panose="02020400000000000000" pitchFamily="18" charset="-128"/>
                <a:cs typeface="Calibri" panose="020F0502020204030204" pitchFamily="34" charset="0"/>
              </a:rPr>
              <a:t>Our ultimate goal is to train a generating function G that estimates for a given set of input tags a corresponding image. To achieve this, we train a generator network as a feed-forward CNN with residual blocks, and</a:t>
            </a:r>
            <a:r>
              <a:rPr lang="en-IN" sz="1800" dirty="0">
                <a:latin typeface="Calibri" panose="020F0502020204030204" pitchFamily="34" charset="0"/>
                <a:ea typeface="Yu Mincho" panose="02020400000000000000" pitchFamily="18" charset="-128"/>
                <a:cs typeface="Calibri" panose="020F0502020204030204" pitchFamily="34" charset="0"/>
              </a:rPr>
              <a:t> we also train a discriminator network as a fully connected CNN used as a classifier.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870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ED3C-FCD7-425A-A383-21FAB51750FA}"/>
              </a:ext>
            </a:extLst>
          </p:cNvPr>
          <p:cNvSpPr>
            <a:spLocks noGrp="1"/>
          </p:cNvSpPr>
          <p:nvPr>
            <p:ph type="title"/>
          </p:nvPr>
        </p:nvSpPr>
        <p:spPr/>
        <p:txBody>
          <a:bodyPr/>
          <a:lstStyle/>
          <a:p>
            <a:r>
              <a:rPr lang="en-US" dirty="0"/>
              <a:t>Network architecture</a:t>
            </a:r>
          </a:p>
        </p:txBody>
      </p:sp>
      <p:sp>
        <p:nvSpPr>
          <p:cNvPr id="3" name="Content Placeholder 2">
            <a:extLst>
              <a:ext uri="{FF2B5EF4-FFF2-40B4-BE49-F238E27FC236}">
                <a16:creationId xmlns:a16="http://schemas.microsoft.com/office/drawing/2014/main" id="{02A4B657-14CC-4615-AA47-9AF4EC37DE91}"/>
              </a:ext>
            </a:extLst>
          </p:cNvPr>
          <p:cNvSpPr>
            <a:spLocks noGrp="1"/>
          </p:cNvSpPr>
          <p:nvPr>
            <p:ph idx="1"/>
          </p:nvPr>
        </p:nvSpPr>
        <p:spPr>
          <a:xfrm>
            <a:off x="1451579" y="1853754"/>
            <a:ext cx="9603275" cy="3450613"/>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The generator’s architecture is shown in Figure 3, which is a modification from </a:t>
            </a:r>
            <a:r>
              <a:rPr lang="en-US" sz="1800" dirty="0" err="1">
                <a:effectLst/>
                <a:latin typeface="Calibri" panose="020F0502020204030204" pitchFamily="34" charset="0"/>
                <a:ea typeface="Yu Mincho" panose="02020400000000000000" pitchFamily="18" charset="-128"/>
                <a:cs typeface="Calibri" panose="020F0502020204030204" pitchFamily="34" charset="0"/>
              </a:rPr>
              <a:t>SRResNet</a:t>
            </a:r>
            <a:r>
              <a:rPr lang="en-US" sz="1800" dirty="0">
                <a:effectLst/>
                <a:latin typeface="Calibri" panose="020F0502020204030204" pitchFamily="34" charset="0"/>
                <a:ea typeface="Yu Mincho" panose="02020400000000000000" pitchFamily="18" charset="-128"/>
                <a:cs typeface="Calibri" panose="020F0502020204030204" pitchFamily="34" charset="0"/>
              </a:rPr>
              <a:t>. The</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model contains 16 </a:t>
            </a:r>
            <a:r>
              <a:rPr lang="en-US" sz="1800" dirty="0" err="1">
                <a:effectLst/>
                <a:latin typeface="Calibri" panose="020F0502020204030204" pitchFamily="34" charset="0"/>
                <a:ea typeface="Yu Mincho" panose="02020400000000000000" pitchFamily="18" charset="-128"/>
                <a:cs typeface="Calibri" panose="020F0502020204030204" pitchFamily="34" charset="0"/>
              </a:rPr>
              <a:t>ResBlocks</a:t>
            </a:r>
            <a:r>
              <a:rPr lang="en-US" sz="1800" dirty="0">
                <a:effectLst/>
                <a:latin typeface="Calibri" panose="020F0502020204030204" pitchFamily="34" charset="0"/>
                <a:ea typeface="Yu Mincho" panose="02020400000000000000" pitchFamily="18" charset="-128"/>
                <a:cs typeface="Calibri" panose="020F0502020204030204" pitchFamily="34" charset="0"/>
              </a:rPr>
              <a:t> and uses 3 sub-pixel CNN for feature map upscaling. Figure 4</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shows the discriminator architecture, which contains 10 </a:t>
            </a:r>
            <a:r>
              <a:rPr lang="en-US" sz="1800" dirty="0" err="1">
                <a:effectLst/>
                <a:latin typeface="Calibri" panose="020F0502020204030204" pitchFamily="34" charset="0"/>
                <a:ea typeface="Yu Mincho" panose="02020400000000000000" pitchFamily="18" charset="-128"/>
                <a:cs typeface="Calibri" panose="020F0502020204030204" pitchFamily="34" charset="0"/>
              </a:rPr>
              <a:t>Resblocks</a:t>
            </a:r>
            <a:r>
              <a:rPr lang="en-US" sz="1800" dirty="0">
                <a:effectLst/>
                <a:latin typeface="Calibri" panose="020F0502020204030204" pitchFamily="34" charset="0"/>
                <a:ea typeface="Yu Mincho" panose="02020400000000000000" pitchFamily="18" charset="-128"/>
                <a:cs typeface="Calibri" panose="020F0502020204030204" pitchFamily="34" charset="0"/>
              </a:rPr>
              <a:t> in total. All batch normalization</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layers are removed in the discriminator, since it would bring correlations within the mini-batch,</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which is undesired for the computation of the gradient norm. We add an extra fully-connected layer</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to the last convolution layer as the attribute classifier. All weights are initialized from a Gaussian</a:t>
            </a:r>
          </a:p>
          <a:p>
            <a:pPr marL="0" marR="0" indent="0">
              <a:lnSpc>
                <a:spcPct val="107000"/>
              </a:lnSpc>
              <a:spcBef>
                <a:spcPts val="0"/>
              </a:spcBef>
              <a:spcAft>
                <a:spcPts val="800"/>
              </a:spcAft>
              <a:buNone/>
            </a:pPr>
            <a:r>
              <a:rPr lang="en-US" sz="1800" dirty="0">
                <a:effectLst/>
                <a:latin typeface="Calibri" panose="020F0502020204030204" pitchFamily="34" charset="0"/>
                <a:ea typeface="Yu Mincho" panose="02020400000000000000" pitchFamily="18" charset="-128"/>
                <a:cs typeface="Calibri" panose="020F0502020204030204" pitchFamily="34" charset="0"/>
              </a:rPr>
              <a:t>distribution with mean 0 and standard deviation 0:02.</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01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8DBAAC-FCA7-4036-A734-C255B646BC34}"/>
              </a:ext>
            </a:extLst>
          </p:cNvPr>
          <p:cNvPicPr>
            <a:picLocks noChangeAspect="1"/>
          </p:cNvPicPr>
          <p:nvPr/>
        </p:nvPicPr>
        <p:blipFill>
          <a:blip r:embed="rId2"/>
          <a:stretch>
            <a:fillRect/>
          </a:stretch>
        </p:blipFill>
        <p:spPr>
          <a:xfrm>
            <a:off x="1851487" y="615142"/>
            <a:ext cx="7760084" cy="2305787"/>
          </a:xfrm>
          <a:prstGeom prst="rect">
            <a:avLst/>
          </a:prstGeom>
        </p:spPr>
      </p:pic>
      <p:pic>
        <p:nvPicPr>
          <p:cNvPr id="9" name="Picture 8">
            <a:extLst>
              <a:ext uri="{FF2B5EF4-FFF2-40B4-BE49-F238E27FC236}">
                <a16:creationId xmlns:a16="http://schemas.microsoft.com/office/drawing/2014/main" id="{A5F9D65A-7310-459B-A4E4-4C07947F55F2}"/>
              </a:ext>
            </a:extLst>
          </p:cNvPr>
          <p:cNvPicPr>
            <a:picLocks noChangeAspect="1"/>
          </p:cNvPicPr>
          <p:nvPr/>
        </p:nvPicPr>
        <p:blipFill>
          <a:blip r:embed="rId3"/>
          <a:stretch>
            <a:fillRect/>
          </a:stretch>
        </p:blipFill>
        <p:spPr>
          <a:xfrm>
            <a:off x="1851487" y="3151554"/>
            <a:ext cx="7760084" cy="2305787"/>
          </a:xfrm>
          <a:prstGeom prst="rect">
            <a:avLst/>
          </a:prstGeom>
        </p:spPr>
      </p:pic>
    </p:spTree>
    <p:extLst>
      <p:ext uri="{BB962C8B-B14F-4D97-AF65-F5344CB8AC3E}">
        <p14:creationId xmlns:p14="http://schemas.microsoft.com/office/powerpoint/2010/main" val="25675522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318</TotalTime>
  <Words>1271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NimbusRomNo9L-Regu</vt:lpstr>
      <vt:lpstr>Gallery</vt:lpstr>
      <vt:lpstr>MODELLING ILLUSTRATIONS USING GENERATIVE ADVERSARIAL NETWORKS</vt:lpstr>
      <vt:lpstr>Abstract</vt:lpstr>
      <vt:lpstr>Related work</vt:lpstr>
      <vt:lpstr>PowerPoint Presentation</vt:lpstr>
      <vt:lpstr>Image collection and preparation </vt:lpstr>
      <vt:lpstr>PowerPoint Presentation</vt:lpstr>
      <vt:lpstr>Approach</vt:lpstr>
      <vt:lpstr>Network architecture</vt:lpstr>
      <vt:lpstr>PowerPoint Presentation</vt:lpstr>
      <vt:lpstr>Dataset and experimental tools</vt:lpstr>
      <vt:lpstr>Results</vt:lpstr>
      <vt:lpstr>Qualitative analysis </vt:lpstr>
      <vt:lpstr>PowerPoint Presentation</vt:lpstr>
      <vt:lpstr>Papers referred and other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super pixElation using deep learning</dc:title>
  <dc:creator>Vaibhav Sharan</dc:creator>
  <cp:lastModifiedBy>Aadithya S.M.</cp:lastModifiedBy>
  <cp:revision>30</cp:revision>
  <dcterms:created xsi:type="dcterms:W3CDTF">2020-12-01T22:33:57Z</dcterms:created>
  <dcterms:modified xsi:type="dcterms:W3CDTF">2021-06-28T05:20:27Z</dcterms:modified>
</cp:coreProperties>
</file>