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62" r:id="rId6"/>
    <p:sldId id="261" r:id="rId7"/>
    <p:sldId id="260"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Sharan" initials="VS" lastIdx="1" clrIdx="0">
    <p:extLst>
      <p:ext uri="{19B8F6BF-5375-455C-9EA6-DF929625EA0E}">
        <p15:presenceInfo xmlns:p15="http://schemas.microsoft.com/office/powerpoint/2012/main" userId="81fa24b4b58d43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74316" autoAdjust="0"/>
  </p:normalViewPr>
  <p:slideViewPr>
    <p:cSldViewPr snapToGrid="0">
      <p:cViewPr varScale="1">
        <p:scale>
          <a:sx n="120" d="100"/>
          <a:sy n="120" d="100"/>
        </p:scale>
        <p:origin x="1710"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18C66-2E34-4D0F-BAFD-5A331B47822E}" type="datetimeFigureOut">
              <a:rPr lang="en-IN" smtClean="0"/>
              <a:t>20-11-2023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17DD5-59FF-4FC3-93BC-CEDF4E5B122B}" type="slidenum">
              <a:rPr lang="en-IN" smtClean="0"/>
              <a:t>‹#›</a:t>
            </a:fld>
            <a:endParaRPr lang="en-IN"/>
          </a:p>
        </p:txBody>
      </p:sp>
    </p:spTree>
    <p:extLst>
      <p:ext uri="{BB962C8B-B14F-4D97-AF65-F5344CB8AC3E}">
        <p14:creationId xmlns:p14="http://schemas.microsoft.com/office/powerpoint/2010/main" val="53827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This paper presents a comprehensive study of Round-Trip Time within the FABRIC testbed network. RTT, a fundamental metric of network performance, serves as a crucial determinant of user experience and the overall quality of a network. This study explores RTT, delving into its impact on user satisfaction and network efficiency. To achieve these objectives, various RTT measurement methods are compared. These methods include One-way Latency utilizing Precision Time Protocol , an algorithm implemented in the data-plane using P4 programmable BMv2 switches, continuous TCP traffic analysis in the application layer, and the traditional UNIX ping command. By using these techniques, this study provides an understanding of RTT measurement behaviors.</a:t>
            </a:r>
            <a:endParaRPr lang="en-IN" dirty="0"/>
          </a:p>
        </p:txBody>
      </p:sp>
      <p:sp>
        <p:nvSpPr>
          <p:cNvPr id="4" name="Slide Number Placeholder 3"/>
          <p:cNvSpPr>
            <a:spLocks noGrp="1"/>
          </p:cNvSpPr>
          <p:nvPr>
            <p:ph type="sldNum" sz="quarter" idx="5"/>
          </p:nvPr>
        </p:nvSpPr>
        <p:spPr/>
        <p:txBody>
          <a:bodyPr/>
          <a:lstStyle/>
          <a:p>
            <a:fld id="{C4F17DD5-59FF-4FC3-93BC-CEDF4E5B122B}" type="slidenum">
              <a:rPr lang="en-IN" smtClean="0"/>
              <a:t>1</a:t>
            </a:fld>
            <a:endParaRPr lang="en-IN"/>
          </a:p>
        </p:txBody>
      </p:sp>
    </p:spTree>
    <p:extLst>
      <p:ext uri="{BB962C8B-B14F-4D97-AF65-F5344CB8AC3E}">
        <p14:creationId xmlns:p14="http://schemas.microsoft.com/office/powerpoint/2010/main" val="2604213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F17DD5-59FF-4FC3-93BC-CEDF4E5B122B}" type="slidenum">
              <a:rPr lang="en-IN" smtClean="0"/>
              <a:t>10</a:t>
            </a:fld>
            <a:endParaRPr lang="en-IN"/>
          </a:p>
        </p:txBody>
      </p:sp>
    </p:spTree>
    <p:extLst>
      <p:ext uri="{BB962C8B-B14F-4D97-AF65-F5344CB8AC3E}">
        <p14:creationId xmlns:p14="http://schemas.microsoft.com/office/powerpoint/2010/main" val="330999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The motivation behind this study stems from the crucial role RTT plays in shaping the digital experience of millions of users worldwide. In an era where real-time applications and services are ubiquitous, users expect instant responses. High RTT values directly translate to delays in data transmission, leading to frustrated users and diminished user experience. </a:t>
            </a:r>
          </a:p>
          <a:p>
            <a:r>
              <a:rPr lang="en-IN" dirty="0"/>
              <a:t>A spoofed IP address shows inconsistent RTT values than the legitimate traffic from the same address, therefore RTT can be used to improve the accuracy for IP spoofing detection.</a:t>
            </a:r>
          </a:p>
          <a:p>
            <a:r>
              <a:rPr lang="en-IN" dirty="0"/>
              <a:t>When an attacker uses BGP routing attacks to detour and intercept traffic, that traffic would likely experience higher-than-normal RTT. Thus, unexpected changes in the RTT to a remote host may signal a reroute, either due to equipment failure, or a routing attack.</a:t>
            </a:r>
          </a:p>
        </p:txBody>
      </p:sp>
      <p:sp>
        <p:nvSpPr>
          <p:cNvPr id="4" name="Slide Number Placeholder 3"/>
          <p:cNvSpPr>
            <a:spLocks noGrp="1"/>
          </p:cNvSpPr>
          <p:nvPr>
            <p:ph type="sldNum" sz="quarter" idx="5"/>
          </p:nvPr>
        </p:nvSpPr>
        <p:spPr/>
        <p:txBody>
          <a:bodyPr/>
          <a:lstStyle/>
          <a:p>
            <a:fld id="{C4F17DD5-59FF-4FC3-93BC-CEDF4E5B122B}" type="slidenum">
              <a:rPr lang="en-IN" smtClean="0"/>
              <a:t>2</a:t>
            </a:fld>
            <a:endParaRPr lang="en-IN"/>
          </a:p>
        </p:txBody>
      </p:sp>
    </p:spTree>
    <p:extLst>
      <p:ext uri="{BB962C8B-B14F-4D97-AF65-F5344CB8AC3E}">
        <p14:creationId xmlns:p14="http://schemas.microsoft.com/office/powerpoint/2010/main" val="1923324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this study is to help researchers who are performing experiments on FABRIC to be more efficient and successful in creating experiments for harmonious integration of technology into our daily lives.</a:t>
            </a:r>
          </a:p>
          <a:p>
            <a:r>
              <a:rPr lang="en-US" sz="1800" dirty="0">
                <a:effectLst/>
                <a:latin typeface="Times New Roman" panose="02020603050405020304" pitchFamily="18" charset="0"/>
                <a:ea typeface="SimSun" panose="02010600030101010101" pitchFamily="2" charset="-122"/>
              </a:rPr>
              <a:t>I am hoping to gain insights on the difference between different RTT measuring methods and the reasons behind their behavior and the accuracy of various methods.</a:t>
            </a:r>
          </a:p>
          <a:p>
            <a:endParaRPr lang="en-IN" dirty="0"/>
          </a:p>
        </p:txBody>
      </p:sp>
      <p:sp>
        <p:nvSpPr>
          <p:cNvPr id="4" name="Slide Number Placeholder 3"/>
          <p:cNvSpPr>
            <a:spLocks noGrp="1"/>
          </p:cNvSpPr>
          <p:nvPr>
            <p:ph type="sldNum" sz="quarter" idx="5"/>
          </p:nvPr>
        </p:nvSpPr>
        <p:spPr/>
        <p:txBody>
          <a:bodyPr/>
          <a:lstStyle/>
          <a:p>
            <a:fld id="{C4F17DD5-59FF-4FC3-93BC-CEDF4E5B122B}" type="slidenum">
              <a:rPr lang="en-IN" smtClean="0"/>
              <a:t>3</a:t>
            </a:fld>
            <a:endParaRPr lang="en-IN"/>
          </a:p>
        </p:txBody>
      </p:sp>
    </p:spTree>
    <p:extLst>
      <p:ext uri="{BB962C8B-B14F-4D97-AF65-F5344CB8AC3E}">
        <p14:creationId xmlns:p14="http://schemas.microsoft.com/office/powerpoint/2010/main" val="389114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first paper presents a data-plane algorithm that passively and continuously monitors the Round-Trip Time of TCP traffic, by matching data packets with their associated acknowledgments and calculating a time difference. I use their algorithm on P4 programmable switches in one of my methods.</a:t>
            </a:r>
          </a:p>
          <a:p>
            <a:r>
              <a:rPr lang="en-IN" dirty="0"/>
              <a:t>The second paper measured and analysed the variability in round trip times within TCP connections using passive measurement techniques. This paper provided with a lot of insights for my experiments.</a:t>
            </a:r>
          </a:p>
        </p:txBody>
      </p:sp>
      <p:sp>
        <p:nvSpPr>
          <p:cNvPr id="4" name="Slide Number Placeholder 3"/>
          <p:cNvSpPr>
            <a:spLocks noGrp="1"/>
          </p:cNvSpPr>
          <p:nvPr>
            <p:ph type="sldNum" sz="quarter" idx="5"/>
          </p:nvPr>
        </p:nvSpPr>
        <p:spPr/>
        <p:txBody>
          <a:bodyPr/>
          <a:lstStyle/>
          <a:p>
            <a:fld id="{C4F17DD5-59FF-4FC3-93BC-CEDF4E5B122B}" type="slidenum">
              <a:rPr lang="en-IN" smtClean="0"/>
              <a:t>4</a:t>
            </a:fld>
            <a:endParaRPr lang="en-IN"/>
          </a:p>
        </p:txBody>
      </p:sp>
    </p:spTree>
    <p:extLst>
      <p:ext uri="{BB962C8B-B14F-4D97-AF65-F5344CB8AC3E}">
        <p14:creationId xmlns:p14="http://schemas.microsoft.com/office/powerpoint/2010/main" val="410610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current FABRIC network. There are 7 main nodes connected through a terabit core, and to them there are 26 other nodes across the US and some of them in other countries.</a:t>
            </a:r>
          </a:p>
          <a:p>
            <a:r>
              <a:rPr lang="en-US" dirty="0"/>
              <a:t> </a:t>
            </a:r>
            <a:endParaRPr lang="en-IN" dirty="0"/>
          </a:p>
        </p:txBody>
      </p:sp>
      <p:sp>
        <p:nvSpPr>
          <p:cNvPr id="4" name="Slide Number Placeholder 3"/>
          <p:cNvSpPr>
            <a:spLocks noGrp="1"/>
          </p:cNvSpPr>
          <p:nvPr>
            <p:ph type="sldNum" sz="quarter" idx="5"/>
          </p:nvPr>
        </p:nvSpPr>
        <p:spPr/>
        <p:txBody>
          <a:bodyPr/>
          <a:lstStyle/>
          <a:p>
            <a:fld id="{C4F17DD5-59FF-4FC3-93BC-CEDF4E5B122B}" type="slidenum">
              <a:rPr lang="en-IN" smtClean="0"/>
              <a:t>5</a:t>
            </a:fld>
            <a:endParaRPr lang="en-IN"/>
          </a:p>
        </p:txBody>
      </p:sp>
    </p:spTree>
    <p:extLst>
      <p:ext uri="{BB962C8B-B14F-4D97-AF65-F5344CB8AC3E}">
        <p14:creationId xmlns:p14="http://schemas.microsoft.com/office/powerpoint/2010/main" val="530437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This paper studies and makes comparison between different methods of measuring RTT.</a:t>
            </a:r>
          </a:p>
          <a:p>
            <a:r>
              <a:rPr lang="en-US" sz="1800" dirty="0">
                <a:effectLst/>
                <a:latin typeface="Times New Roman" panose="02020603050405020304" pitchFamily="18" charset="0"/>
                <a:ea typeface="SimSun" panose="02010600030101010101" pitchFamily="2" charset="-122"/>
              </a:rPr>
              <a:t>The FABRIC testbed provides a Measurement Framework library that enables the experiments to go deeper in the network slices by adding monitoring and measurement services of network nodes and traffic. I will be using one of these services is called One-way Latency. It is a network latency measurement tool which leverages Precision Time Protocol. It is different from traditional method for calculating RTT because it timestamps a UDP packet when it leaves the source and again when it is received at the destination.</a:t>
            </a:r>
          </a:p>
          <a:p>
            <a:r>
              <a:rPr lang="en-US" sz="1800" dirty="0">
                <a:effectLst/>
                <a:latin typeface="Times New Roman" panose="02020603050405020304" pitchFamily="18" charset="0"/>
                <a:ea typeface="SimSun" panose="02010600030101010101" pitchFamily="2" charset="-122"/>
              </a:rPr>
              <a:t>An algorithm has been developed by researchers in Princeton which passively and continuously monitors the RTT of TCP traffic by calculating the time difference between packets and their acknowledgements. This algorithm is implemented in the data-plane with the help of P4 programmable high-performance BMv2 switch. </a:t>
            </a:r>
          </a:p>
          <a:p>
            <a:r>
              <a:rPr lang="en-US" sz="1800" dirty="0">
                <a:effectLst/>
                <a:latin typeface="Times New Roman" panose="02020603050405020304" pitchFamily="18" charset="0"/>
                <a:ea typeface="SimSun" panose="02010600030101010101" pitchFamily="2" charset="-122"/>
              </a:rPr>
              <a:t>A stream of continuous TCP traffic will be sent between two nodes of the FABRIC network and the packets will be captured. This allows for measurement and analysis of the RTT behavior of the complete duration of traffic by matching the TCP packets and their corresponding acknowledgements. This is different from the previous method since this will measure the RTT on the application layer. The importance of this method lies in the fact that quite a few applications like online video games and interactive media players utilize similar method to measure RTTs for their purposes.</a:t>
            </a:r>
          </a:p>
          <a:p>
            <a:r>
              <a:rPr lang="en-US" sz="1800" dirty="0">
                <a:effectLst/>
                <a:latin typeface="Times New Roman" panose="02020603050405020304" pitchFamily="18" charset="0"/>
                <a:ea typeface="SimSun" panose="02010600030101010101" pitchFamily="2" charset="-122"/>
              </a:rPr>
              <a:t>Finally, as a benchmark, the traditional UNIX "ping" command. This method provides a standard for comparison.</a:t>
            </a:r>
            <a:endParaRPr lang="en-IN" dirty="0"/>
          </a:p>
        </p:txBody>
      </p:sp>
      <p:sp>
        <p:nvSpPr>
          <p:cNvPr id="4" name="Slide Number Placeholder 3"/>
          <p:cNvSpPr>
            <a:spLocks noGrp="1"/>
          </p:cNvSpPr>
          <p:nvPr>
            <p:ph type="sldNum" sz="quarter" idx="5"/>
          </p:nvPr>
        </p:nvSpPr>
        <p:spPr/>
        <p:txBody>
          <a:bodyPr/>
          <a:lstStyle/>
          <a:p>
            <a:fld id="{C4F17DD5-59FF-4FC3-93BC-CEDF4E5B122B}" type="slidenum">
              <a:rPr lang="en-IN" smtClean="0"/>
              <a:t>6</a:t>
            </a:fld>
            <a:endParaRPr lang="en-IN"/>
          </a:p>
        </p:txBody>
      </p:sp>
    </p:spTree>
    <p:extLst>
      <p:ext uri="{BB962C8B-B14F-4D97-AF65-F5344CB8AC3E}">
        <p14:creationId xmlns:p14="http://schemas.microsoft.com/office/powerpoint/2010/main" val="2953867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effectLst/>
                <a:latin typeface="Times New Roman" panose="02020603050405020304" pitchFamily="18" charset="0"/>
                <a:ea typeface="SimSun" panose="02010600030101010101" pitchFamily="2" charset="-122"/>
              </a:rPr>
              <a:t>This graph depicts a comparison between the observations taken till now. Initial observations point towards the fact that the RTT values from OWL method are slightly greater than that of ping. Although there are a few cases where the opposite is true. This finding might indicate OWL being a more accurate method for measuring RTTs.</a:t>
            </a:r>
            <a:endParaRPr lang="en-IN" sz="1800" spc="-5" dirty="0">
              <a:effectLst/>
              <a:latin typeface="Times New Roman" panose="02020603050405020304" pitchFamily="18" charset="0"/>
              <a:ea typeface="SimSun" panose="02010600030101010101" pitchFamily="2" charset="-122"/>
            </a:endParaRPr>
          </a:p>
          <a:p>
            <a:endParaRPr lang="en-IN" dirty="0"/>
          </a:p>
        </p:txBody>
      </p:sp>
      <p:sp>
        <p:nvSpPr>
          <p:cNvPr id="4" name="Slide Number Placeholder 3"/>
          <p:cNvSpPr>
            <a:spLocks noGrp="1"/>
          </p:cNvSpPr>
          <p:nvPr>
            <p:ph type="sldNum" sz="quarter" idx="5"/>
          </p:nvPr>
        </p:nvSpPr>
        <p:spPr/>
        <p:txBody>
          <a:bodyPr/>
          <a:lstStyle/>
          <a:p>
            <a:fld id="{C4F17DD5-59FF-4FC3-93BC-CEDF4E5B122B}" type="slidenum">
              <a:rPr lang="en-IN" smtClean="0"/>
              <a:t>7</a:t>
            </a:fld>
            <a:endParaRPr lang="en-IN"/>
          </a:p>
        </p:txBody>
      </p:sp>
    </p:spTree>
    <p:extLst>
      <p:ext uri="{BB962C8B-B14F-4D97-AF65-F5344CB8AC3E}">
        <p14:creationId xmlns:p14="http://schemas.microsoft.com/office/powerpoint/2010/main" val="282422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CERN behaves unusually in terms of significant variations in one-way latencies compared to other sites. The underlying cause for this behavior remains unclear. One speculation I have is that this anomaly could be attributed to CERN being an international site with distinct routing paths configured for inbound and outbound traffic.</a:t>
            </a:r>
            <a:endParaRPr lang="en-IN" dirty="0"/>
          </a:p>
        </p:txBody>
      </p:sp>
      <p:sp>
        <p:nvSpPr>
          <p:cNvPr id="4" name="Slide Number Placeholder 3"/>
          <p:cNvSpPr>
            <a:spLocks noGrp="1"/>
          </p:cNvSpPr>
          <p:nvPr>
            <p:ph type="sldNum" sz="quarter" idx="5"/>
          </p:nvPr>
        </p:nvSpPr>
        <p:spPr/>
        <p:txBody>
          <a:bodyPr/>
          <a:lstStyle/>
          <a:p>
            <a:fld id="{C4F17DD5-59FF-4FC3-93BC-CEDF4E5B122B}" type="slidenum">
              <a:rPr lang="en-IN" smtClean="0"/>
              <a:t>8</a:t>
            </a:fld>
            <a:endParaRPr lang="en-IN"/>
          </a:p>
        </p:txBody>
      </p:sp>
    </p:spTree>
    <p:extLst>
      <p:ext uri="{BB962C8B-B14F-4D97-AF65-F5344CB8AC3E}">
        <p14:creationId xmlns:p14="http://schemas.microsoft.com/office/powerpoint/2010/main" val="106557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effectLst/>
                <a:latin typeface="Times New Roman" panose="02020603050405020304" pitchFamily="18" charset="0"/>
                <a:ea typeface="SimSun" panose="02010600030101010101" pitchFamily="2" charset="-122"/>
              </a:rPr>
              <a:t>The BMv2 switches along with their respective nodes have been created as of now and work towards implementation of the algorithm developed by people at Princeton is still in progress.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effectLst/>
                <a:latin typeface="Times New Roman" panose="02020603050405020304" pitchFamily="18" charset="0"/>
                <a:ea typeface="SimSun" panose="02010600030101010101" pitchFamily="2" charset="-122"/>
              </a:rPr>
              <a:t>This method will utilize the application layer to measure RTTs from a continuous stream of TCP traffic. The observations from this method are expected to be higher than the other methods since it goes through more layers of the network stack than the other methods. More work needs to be done on method before I can use it to collect data.</a:t>
            </a:r>
            <a:endParaRPr lang="en-IN" sz="18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spc="-5" dirty="0">
              <a:effectLst/>
              <a:latin typeface="Times New Roman" panose="02020603050405020304" pitchFamily="18" charset="0"/>
              <a:ea typeface="SimSun" panose="02010600030101010101" pitchFamily="2" charset="-122"/>
            </a:endParaRPr>
          </a:p>
          <a:p>
            <a:endParaRPr lang="en-IN" dirty="0"/>
          </a:p>
        </p:txBody>
      </p:sp>
      <p:sp>
        <p:nvSpPr>
          <p:cNvPr id="4" name="Slide Number Placeholder 3"/>
          <p:cNvSpPr>
            <a:spLocks noGrp="1"/>
          </p:cNvSpPr>
          <p:nvPr>
            <p:ph type="sldNum" sz="quarter" idx="5"/>
          </p:nvPr>
        </p:nvSpPr>
        <p:spPr/>
        <p:txBody>
          <a:bodyPr/>
          <a:lstStyle/>
          <a:p>
            <a:fld id="{C4F17DD5-59FF-4FC3-93BC-CEDF4E5B122B}" type="slidenum">
              <a:rPr lang="en-IN" smtClean="0"/>
              <a:t>9</a:t>
            </a:fld>
            <a:endParaRPr lang="en-IN"/>
          </a:p>
        </p:txBody>
      </p:sp>
    </p:spTree>
    <p:extLst>
      <p:ext uri="{BB962C8B-B14F-4D97-AF65-F5344CB8AC3E}">
        <p14:creationId xmlns:p14="http://schemas.microsoft.com/office/powerpoint/2010/main" val="2880352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FEAC6330-877E-44E9-8E9F-DFB54A94E5EF}" type="datetime1">
              <a:rPr lang="en-US" smtClean="0"/>
              <a:t>11/20/2023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6FF23-B7B2-4EFB-9ED7-391DA62B188F}"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FD26780E-851D-49B6-B734-A9300718D8ED}" type="datetime1">
              <a:rPr lang="en-US" smtClean="0"/>
              <a:t>11/20/2023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22B71F1B-84AF-4153-9A1F-09880BB4696D}" type="datetime1">
              <a:rPr lang="en-US" smtClean="0"/>
              <a:t>11/20/2023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16EA0418-4EAA-4FD4-9B25-018556EEA066}" type="datetime1">
              <a:rPr lang="en-US" smtClean="0"/>
              <a:t>11/20/2023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C6A518-2F80-484D-BF70-8C838BA8264C}"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1CA315-48FC-4481-9050-495B6BB4DB8B}" type="datetime1">
              <a:rPr lang="en-US" smtClean="0"/>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EE71C-8CF7-456F-B2A8-D66779085935}" type="datetime1">
              <a:rPr lang="en-US" smtClean="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8D33D9-E0EF-4853-8C39-EDAC51F698C0}" type="datetime1">
              <a:rPr lang="en-US" smtClean="0"/>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38BC1DE-982F-4779-8BEC-F31DC09BE194}" type="datetime1">
              <a:rPr lang="en-US" smtClean="0"/>
              <a:t>11/20/2023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5DDD3B-C473-4007-96E2-F12B8CD95614}" type="datetime1">
              <a:rPr lang="en-US" smtClean="0"/>
              <a:t>11/20/2023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1879977-631E-46ED-B2BE-851D4FB4A061}" type="datetime1">
              <a:rPr lang="en-US" smtClean="0"/>
              <a:t>11/20/2023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Round-Trip Time Measurement in FABRIC</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Vaibhav Sharan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lide Number Placeholder 3">
            <a:extLst>
              <a:ext uri="{FF2B5EF4-FFF2-40B4-BE49-F238E27FC236}">
                <a16:creationId xmlns:a16="http://schemas.microsoft.com/office/drawing/2014/main" id="{38DBA1DD-7327-EC86-0F4A-4C013F8C4D5D}"/>
              </a:ext>
            </a:extLst>
          </p:cNvPr>
          <p:cNvSpPr>
            <a:spLocks noGrp="1"/>
          </p:cNvSpPr>
          <p:nvPr>
            <p:ph type="sldNum" sz="quarter" idx="12"/>
          </p:nvPr>
        </p:nvSpPr>
        <p:spPr/>
        <p:txBody>
          <a:bodyPr/>
          <a:lstStyle/>
          <a:p>
            <a:fld id="{3A98EE3D-8CD1-4C3F-BD1C-C98C9596463C}" type="slidenum">
              <a:rPr lang="en-US" sz="1800" smtClean="0"/>
              <a:t>1</a:t>
            </a:fld>
            <a:endParaRPr lang="en-US" sz="1800"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96BE-1583-537D-8C4A-E7DCAAA92DAE}"/>
              </a:ext>
            </a:extLst>
          </p:cNvPr>
          <p:cNvSpPr>
            <a:spLocks noGrp="1"/>
          </p:cNvSpPr>
          <p:nvPr>
            <p:ph type="title"/>
          </p:nvPr>
        </p:nvSpPr>
        <p:spPr/>
        <p:txBody>
          <a:bodyPr/>
          <a:lstStyle/>
          <a:p>
            <a:r>
              <a:rPr lang="en-US" dirty="0"/>
              <a:t>Thanks for listening. Any questions?</a:t>
            </a:r>
            <a:endParaRPr lang="en-IN" dirty="0"/>
          </a:p>
        </p:txBody>
      </p:sp>
      <p:sp>
        <p:nvSpPr>
          <p:cNvPr id="3" name="Text Placeholder 2">
            <a:extLst>
              <a:ext uri="{FF2B5EF4-FFF2-40B4-BE49-F238E27FC236}">
                <a16:creationId xmlns:a16="http://schemas.microsoft.com/office/drawing/2014/main" id="{FC40AA3C-536B-6164-EFB9-377315D8D49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5FF8A365-195F-ACD1-C64F-6A38DA75F67E}"/>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16310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20B9-AAF9-FCEF-218D-83CC96D57548}"/>
              </a:ext>
            </a:extLst>
          </p:cNvPr>
          <p:cNvSpPr>
            <a:spLocks noGrp="1"/>
          </p:cNvSpPr>
          <p:nvPr>
            <p:ph type="title"/>
          </p:nvPr>
        </p:nvSpPr>
        <p:spPr/>
        <p:txBody>
          <a:bodyPr/>
          <a:lstStyle/>
          <a:p>
            <a:r>
              <a:rPr lang="en-US" dirty="0"/>
              <a:t>Why study Round-trip times?</a:t>
            </a:r>
            <a:endParaRPr lang="en-IN" dirty="0"/>
          </a:p>
        </p:txBody>
      </p:sp>
      <p:sp>
        <p:nvSpPr>
          <p:cNvPr id="3" name="Content Placeholder 2">
            <a:extLst>
              <a:ext uri="{FF2B5EF4-FFF2-40B4-BE49-F238E27FC236}">
                <a16:creationId xmlns:a16="http://schemas.microsoft.com/office/drawing/2014/main" id="{A7FFA76B-E1AF-0367-2E3A-234A0BF2F4B9}"/>
              </a:ext>
            </a:extLst>
          </p:cNvPr>
          <p:cNvSpPr>
            <a:spLocks noGrp="1"/>
          </p:cNvSpPr>
          <p:nvPr>
            <p:ph idx="1"/>
          </p:nvPr>
        </p:nvSpPr>
        <p:spPr/>
        <p:txBody>
          <a:bodyPr>
            <a:normAutofit/>
          </a:bodyPr>
          <a:lstStyle/>
          <a:p>
            <a:r>
              <a:rPr lang="en-US" sz="2800" dirty="0">
                <a:effectLst/>
                <a:latin typeface="Times New Roman" panose="02020603050405020304" pitchFamily="18" charset="0"/>
                <a:ea typeface="SimSun" panose="02010600030101010101" pitchFamily="2" charset="-122"/>
                <a:cs typeface="Times New Roman" panose="02020603050405020304" pitchFamily="18" charset="0"/>
              </a:rPr>
              <a:t>High RTT values directly translate to delays in data transmission, leading to diminished user experience.</a:t>
            </a:r>
          </a:p>
          <a:p>
            <a:r>
              <a:rPr lang="en-US" sz="2800" dirty="0">
                <a:effectLst/>
                <a:latin typeface="Times New Roman" panose="02020603050405020304" pitchFamily="18" charset="0"/>
                <a:ea typeface="SimSun" panose="02010600030101010101" pitchFamily="2" charset="-122"/>
                <a:cs typeface="Times New Roman" panose="02020603050405020304" pitchFamily="18" charset="0"/>
              </a:rPr>
              <a:t>Round-Trip Time is one of the basic metrics indicating the quality of the network.</a:t>
            </a:r>
          </a:p>
          <a:p>
            <a:r>
              <a:rPr lang="en-IN" sz="2800" dirty="0">
                <a:latin typeface="Times New Roman" panose="02020603050405020304" pitchFamily="18" charset="0"/>
                <a:cs typeface="Times New Roman" panose="02020603050405020304" pitchFamily="18" charset="0"/>
              </a:rPr>
              <a:t>Detecting IP Spoofing </a:t>
            </a:r>
          </a:p>
          <a:p>
            <a:r>
              <a:rPr lang="en-IN" sz="2800" dirty="0">
                <a:latin typeface="Times New Roman" panose="02020603050405020304" pitchFamily="18" charset="0"/>
                <a:cs typeface="Times New Roman" panose="02020603050405020304" pitchFamily="18" charset="0"/>
              </a:rPr>
              <a:t>BGP Routing Security</a:t>
            </a:r>
          </a:p>
        </p:txBody>
      </p:sp>
      <p:sp>
        <p:nvSpPr>
          <p:cNvPr id="4" name="Slide Number Placeholder 3">
            <a:extLst>
              <a:ext uri="{FF2B5EF4-FFF2-40B4-BE49-F238E27FC236}">
                <a16:creationId xmlns:a16="http://schemas.microsoft.com/office/drawing/2014/main" id="{179F00C9-E18C-58A1-40A8-F2F1437616D1}"/>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72189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84CF-4F0E-1FC8-2C2A-05385F96A50A}"/>
              </a:ext>
            </a:extLst>
          </p:cNvPr>
          <p:cNvSpPr>
            <a:spLocks noGrp="1"/>
          </p:cNvSpPr>
          <p:nvPr>
            <p:ph type="title"/>
          </p:nvPr>
        </p:nvSpPr>
        <p:spPr/>
        <p:txBody>
          <a:bodyPr/>
          <a:lstStyle/>
          <a:p>
            <a:r>
              <a:rPr lang="en-US" dirty="0"/>
              <a:t>Objective of the study</a:t>
            </a:r>
            <a:endParaRPr lang="en-IN" dirty="0"/>
          </a:p>
        </p:txBody>
      </p:sp>
      <p:sp>
        <p:nvSpPr>
          <p:cNvPr id="3" name="Content Placeholder 2">
            <a:extLst>
              <a:ext uri="{FF2B5EF4-FFF2-40B4-BE49-F238E27FC236}">
                <a16:creationId xmlns:a16="http://schemas.microsoft.com/office/drawing/2014/main" id="{100994A7-9843-7F41-422E-1FBA5C362F75}"/>
              </a:ext>
            </a:extLst>
          </p:cNvPr>
          <p:cNvSpPr>
            <a:spLocks noGrp="1"/>
          </p:cNvSpPr>
          <p:nvPr>
            <p:ph idx="1"/>
          </p:nvPr>
        </p:nvSpPr>
        <p:spPr/>
        <p:txBody>
          <a:bodyPr>
            <a:normAutofit/>
          </a:bodyPr>
          <a:lstStyle/>
          <a:p>
            <a:pPr marL="763200" indent="-457200" algn="just">
              <a:lnSpc>
                <a:spcPct val="95000"/>
              </a:lnSpc>
              <a:tabLst>
                <a:tab pos="182880" algn="l"/>
              </a:tabLst>
            </a:pPr>
            <a:r>
              <a:rPr lang="en-US" sz="2800" spc="-5" dirty="0">
                <a:latin typeface="Times New Roman" panose="02020603050405020304" pitchFamily="18" charset="0"/>
                <a:ea typeface="SimSun" panose="02010600030101010101" pitchFamily="2" charset="-122"/>
              </a:rPr>
              <a:t>Perform a</a:t>
            </a:r>
            <a:r>
              <a:rPr lang="en-US" sz="2800" spc="-5" dirty="0">
                <a:effectLst/>
                <a:latin typeface="Times New Roman" panose="02020603050405020304" pitchFamily="18" charset="0"/>
                <a:ea typeface="SimSun" panose="02010600030101010101" pitchFamily="2" charset="-122"/>
              </a:rPr>
              <a:t> comprehensive analysis of Round-Trip Time within the FABRIC testbed network. </a:t>
            </a:r>
            <a:endParaRPr lang="en-US" sz="2800" spc="-5" dirty="0">
              <a:latin typeface="Times New Roman" panose="02020603050405020304" pitchFamily="18" charset="0"/>
              <a:ea typeface="SimSun" panose="02010600030101010101" pitchFamily="2" charset="-122"/>
            </a:endParaRPr>
          </a:p>
          <a:p>
            <a:pPr marL="763200" indent="-457200" algn="just">
              <a:lnSpc>
                <a:spcPct val="95000"/>
              </a:lnSpc>
              <a:tabLst>
                <a:tab pos="182880" algn="l"/>
              </a:tabLst>
            </a:pPr>
            <a:r>
              <a:rPr lang="en-US" sz="2800" spc="-5" dirty="0">
                <a:latin typeface="Times New Roman" panose="02020603050405020304" pitchFamily="18" charset="0"/>
                <a:ea typeface="SimSun" panose="02010600030101010101" pitchFamily="2" charset="-122"/>
              </a:rPr>
              <a:t>T</a:t>
            </a:r>
            <a:r>
              <a:rPr lang="en-US" sz="2800" spc="-5" dirty="0">
                <a:effectLst/>
                <a:latin typeface="Times New Roman" panose="02020603050405020304" pitchFamily="18" charset="0"/>
                <a:ea typeface="SimSun" panose="02010600030101010101" pitchFamily="2" charset="-122"/>
              </a:rPr>
              <a:t>o gain insights on the difference between various RTT measuring methods.</a:t>
            </a:r>
          </a:p>
          <a:p>
            <a:pPr marL="763200" indent="-457200" algn="just">
              <a:lnSpc>
                <a:spcPct val="95000"/>
              </a:lnSpc>
              <a:tabLst>
                <a:tab pos="182880" algn="l"/>
              </a:tabLst>
            </a:pPr>
            <a:r>
              <a:rPr lang="en-US" sz="2800" spc="-5" dirty="0">
                <a:latin typeface="Times New Roman" panose="02020603050405020304" pitchFamily="18" charset="0"/>
                <a:ea typeface="SimSun" panose="02010600030101010101" pitchFamily="2" charset="-122"/>
              </a:rPr>
              <a:t>Find the r</a:t>
            </a:r>
            <a:r>
              <a:rPr lang="en-US" sz="2800" spc="-5" dirty="0">
                <a:effectLst/>
                <a:latin typeface="Times New Roman" panose="02020603050405020304" pitchFamily="18" charset="0"/>
                <a:ea typeface="SimSun" panose="02010600030101010101" pitchFamily="2" charset="-122"/>
              </a:rPr>
              <a:t>easons behind their behavior.</a:t>
            </a:r>
          </a:p>
          <a:p>
            <a:pPr marL="763200" indent="-457200" algn="just">
              <a:lnSpc>
                <a:spcPct val="95000"/>
              </a:lnSpc>
              <a:tabLst>
                <a:tab pos="182880" algn="l"/>
              </a:tabLst>
            </a:pPr>
            <a:r>
              <a:rPr lang="en-US" sz="2800" spc="-5" dirty="0">
                <a:effectLst/>
                <a:latin typeface="Times New Roman" panose="02020603050405020304" pitchFamily="18" charset="0"/>
                <a:ea typeface="SimSun" panose="02010600030101010101" pitchFamily="2" charset="-122"/>
              </a:rPr>
              <a:t>To determine the accuracy of various methods. </a:t>
            </a:r>
          </a:p>
        </p:txBody>
      </p:sp>
      <p:sp>
        <p:nvSpPr>
          <p:cNvPr id="4" name="Slide Number Placeholder 3">
            <a:extLst>
              <a:ext uri="{FF2B5EF4-FFF2-40B4-BE49-F238E27FC236}">
                <a16:creationId xmlns:a16="http://schemas.microsoft.com/office/drawing/2014/main" id="{D922D4E1-A481-0449-22EF-343C7DAF8B31}"/>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01602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FA0F-E3BB-B5D1-F387-B6DF7DBCBA19}"/>
              </a:ext>
            </a:extLst>
          </p:cNvPr>
          <p:cNvSpPr>
            <a:spLocks noGrp="1"/>
          </p:cNvSpPr>
          <p:nvPr>
            <p:ph type="title"/>
          </p:nvPr>
        </p:nvSpPr>
        <p:spPr/>
        <p:txBody>
          <a:bodyPr/>
          <a:lstStyle/>
          <a:p>
            <a:r>
              <a:rPr lang="en-US" dirty="0"/>
              <a:t>Related work</a:t>
            </a:r>
            <a:endParaRPr lang="en-IN" dirty="0"/>
          </a:p>
        </p:txBody>
      </p:sp>
      <p:sp>
        <p:nvSpPr>
          <p:cNvPr id="3" name="Content Placeholder 2">
            <a:extLst>
              <a:ext uri="{FF2B5EF4-FFF2-40B4-BE49-F238E27FC236}">
                <a16:creationId xmlns:a16="http://schemas.microsoft.com/office/drawing/2014/main" id="{FA440343-C1AF-C5D2-314A-F2C1CCE842C2}"/>
              </a:ext>
            </a:extLst>
          </p:cNvPr>
          <p:cNvSpPr>
            <a:spLocks noGrp="1"/>
          </p:cNvSpPr>
          <p:nvPr>
            <p:ph sz="half" idx="1"/>
          </p:nvPr>
        </p:nvSpPr>
        <p:spPr/>
        <p:txBody>
          <a:bodyPr/>
          <a:lstStyle/>
          <a:p>
            <a:pPr marL="0" indent="0" algn="ctr">
              <a:buNone/>
            </a:pPr>
            <a:r>
              <a:rPr lang="en-US" sz="1800" dirty="0">
                <a:effectLst/>
                <a:latin typeface="Times New Roman" panose="02020603050405020304" pitchFamily="18" charset="0"/>
                <a:ea typeface="MS Mincho" panose="02020609040205080304" pitchFamily="49" charset="-128"/>
              </a:rPr>
              <a:t>“</a:t>
            </a:r>
            <a:r>
              <a:rPr lang="en-US" sz="1800" b="1" dirty="0">
                <a:effectLst/>
                <a:latin typeface="Times New Roman" panose="02020603050405020304" pitchFamily="18" charset="0"/>
                <a:ea typeface="MS Mincho" panose="02020609040205080304" pitchFamily="49" charset="-128"/>
              </a:rPr>
              <a:t>Measuring TCP Round-Trip Time in the Data Plane”. </a:t>
            </a:r>
            <a:r>
              <a:rPr lang="en-US" sz="1800" dirty="0" err="1">
                <a:effectLst/>
                <a:latin typeface="Times New Roman" panose="02020603050405020304" pitchFamily="18" charset="0"/>
                <a:ea typeface="MS Mincho" panose="02020609040205080304" pitchFamily="49" charset="-128"/>
              </a:rPr>
              <a:t>Xiaoqi</a:t>
            </a:r>
            <a:r>
              <a:rPr lang="en-US" sz="1800" dirty="0">
                <a:effectLst/>
                <a:latin typeface="Times New Roman" panose="02020603050405020304" pitchFamily="18" charset="0"/>
                <a:ea typeface="MS Mincho" panose="02020609040205080304" pitchFamily="49" charset="-128"/>
              </a:rPr>
              <a:t> Chen, </a:t>
            </a:r>
            <a:r>
              <a:rPr lang="en-US" sz="1800" dirty="0" err="1">
                <a:effectLst/>
                <a:latin typeface="Times New Roman" panose="02020603050405020304" pitchFamily="18" charset="0"/>
                <a:ea typeface="MS Mincho" panose="02020609040205080304" pitchFamily="49" charset="-128"/>
              </a:rPr>
              <a:t>Hyojoon</a:t>
            </a:r>
            <a:r>
              <a:rPr lang="en-US" sz="1800" dirty="0">
                <a:effectLst/>
                <a:latin typeface="Times New Roman" panose="02020603050405020304" pitchFamily="18" charset="0"/>
                <a:ea typeface="MS Mincho" panose="02020609040205080304" pitchFamily="49" charset="-128"/>
              </a:rPr>
              <a:t> Kim, Javed M. Aman, Willie Chang, Mack Lee, and Jennifer Rexford. Proceedings of the Workshop on Secure Programmable Network Infrastructure (SPIN '20). Association for Computing Machinery, New York, NY, USA, 35–41, 2020,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10.1145/3405669.3405823.</a:t>
            </a:r>
            <a:endParaRPr lang="en-IN" sz="1800" dirty="0">
              <a:effectLst/>
              <a:latin typeface="Times New Roman" panose="02020603050405020304" pitchFamily="18" charset="0"/>
              <a:ea typeface="MS Mincho" panose="02020609040205080304" pitchFamily="49" charset="-128"/>
            </a:endParaRPr>
          </a:p>
          <a:p>
            <a:endParaRPr lang="en-IN" dirty="0"/>
          </a:p>
        </p:txBody>
      </p:sp>
      <p:sp>
        <p:nvSpPr>
          <p:cNvPr id="4" name="Content Placeholder 3">
            <a:extLst>
              <a:ext uri="{FF2B5EF4-FFF2-40B4-BE49-F238E27FC236}">
                <a16:creationId xmlns:a16="http://schemas.microsoft.com/office/drawing/2014/main" id="{87B08D8F-B565-2A12-A08F-81F9B4B45EFA}"/>
              </a:ext>
            </a:extLst>
          </p:cNvPr>
          <p:cNvSpPr>
            <a:spLocks noGrp="1"/>
          </p:cNvSpPr>
          <p:nvPr>
            <p:ph sz="half" idx="2"/>
          </p:nvPr>
        </p:nvSpPr>
        <p:spPr>
          <a:xfrm>
            <a:off x="6416038" y="1717990"/>
            <a:ext cx="5194769" cy="3633047"/>
          </a:xfrm>
        </p:spPr>
        <p:txBody>
          <a:bodyPr/>
          <a:lstStyle/>
          <a:p>
            <a:pPr marL="0" indent="0" algn="ctr">
              <a:buNone/>
            </a:pPr>
            <a:r>
              <a:rPr lang="en-US" sz="1800" b="1" dirty="0">
                <a:effectLst/>
                <a:latin typeface="Times New Roman" panose="02020603050405020304" pitchFamily="18" charset="0"/>
                <a:ea typeface="SimSun" panose="02010600030101010101" pitchFamily="2" charset="-122"/>
              </a:rPr>
              <a:t>“Variability in TCP round-trip times”. </a:t>
            </a:r>
            <a:r>
              <a:rPr lang="en-US" sz="1800" dirty="0">
                <a:effectLst/>
                <a:latin typeface="Times New Roman" panose="02020603050405020304" pitchFamily="18" charset="0"/>
                <a:ea typeface="SimSun" panose="02010600030101010101" pitchFamily="2" charset="-122"/>
              </a:rPr>
              <a:t>Jay </a:t>
            </a:r>
            <a:r>
              <a:rPr lang="en-US" sz="1800" dirty="0" err="1">
                <a:effectLst/>
                <a:latin typeface="Times New Roman" panose="02020603050405020304" pitchFamily="18" charset="0"/>
                <a:ea typeface="SimSun" panose="02010600030101010101" pitchFamily="2" charset="-122"/>
              </a:rPr>
              <a:t>Aikat</a:t>
            </a:r>
            <a:r>
              <a:rPr lang="en-US" sz="1800" dirty="0">
                <a:effectLst/>
                <a:latin typeface="Times New Roman" panose="02020603050405020304" pitchFamily="18" charset="0"/>
                <a:ea typeface="SimSun" panose="02010600030101010101" pitchFamily="2" charset="-122"/>
              </a:rPr>
              <a:t>, Jasleen Kaur, F. Donelson Smith, Kevin </a:t>
            </a:r>
            <a:r>
              <a:rPr lang="en-US" sz="1800" dirty="0" err="1">
                <a:effectLst/>
                <a:latin typeface="Times New Roman" panose="02020603050405020304" pitchFamily="18" charset="0"/>
                <a:ea typeface="SimSun" panose="02010600030101010101" pitchFamily="2" charset="-122"/>
              </a:rPr>
              <a:t>Jeffay</a:t>
            </a:r>
            <a:r>
              <a:rPr lang="en-US" sz="1800" dirty="0">
                <a:effectLst/>
                <a:latin typeface="Times New Roman" panose="02020603050405020304" pitchFamily="18" charset="0"/>
                <a:ea typeface="SimSun" panose="02010600030101010101" pitchFamily="2" charset="-122"/>
              </a:rPr>
              <a:t>. IMC '03: Proceedings of the 3rd ACM SIGCOMM conference on Internet measurement. October 2003, 279–284, </a:t>
            </a:r>
            <a:r>
              <a:rPr lang="en-US" sz="1800" dirty="0" err="1">
                <a:effectLst/>
                <a:latin typeface="Times New Roman" panose="02020603050405020304" pitchFamily="18" charset="0"/>
                <a:ea typeface="SimSun" panose="02010600030101010101" pitchFamily="2" charset="-122"/>
              </a:rPr>
              <a:t>doi</a:t>
            </a:r>
            <a:r>
              <a:rPr lang="en-US" sz="1800" dirty="0">
                <a:effectLst/>
                <a:latin typeface="Times New Roman" panose="02020603050405020304" pitchFamily="18" charset="0"/>
                <a:ea typeface="SimSun" panose="02010600030101010101" pitchFamily="2" charset="-122"/>
              </a:rPr>
              <a:t>: 10.1145/948205.948241</a:t>
            </a:r>
            <a:endParaRPr lang="en-IN" dirty="0"/>
          </a:p>
        </p:txBody>
      </p:sp>
      <p:sp>
        <p:nvSpPr>
          <p:cNvPr id="5" name="Slide Number Placeholder 4">
            <a:extLst>
              <a:ext uri="{FF2B5EF4-FFF2-40B4-BE49-F238E27FC236}">
                <a16:creationId xmlns:a16="http://schemas.microsoft.com/office/drawing/2014/main" id="{4026251E-CA17-1F2A-A99C-F54D3E8C2A2C}"/>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400169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71A944-1B96-0F88-EB16-C41173FA15F6}"/>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4" name="Picture 3">
            <a:extLst>
              <a:ext uri="{FF2B5EF4-FFF2-40B4-BE49-F238E27FC236}">
                <a16:creationId xmlns:a16="http://schemas.microsoft.com/office/drawing/2014/main" id="{77E7EFD2-1778-94CD-8640-214462341DBA}"/>
              </a:ext>
            </a:extLst>
          </p:cNvPr>
          <p:cNvPicPr>
            <a:picLocks noChangeAspect="1"/>
          </p:cNvPicPr>
          <p:nvPr/>
        </p:nvPicPr>
        <p:blipFill>
          <a:blip r:embed="rId3"/>
          <a:stretch>
            <a:fillRect/>
          </a:stretch>
        </p:blipFill>
        <p:spPr>
          <a:xfrm>
            <a:off x="228600" y="942975"/>
            <a:ext cx="11734800" cy="4972050"/>
          </a:xfrm>
          <a:prstGeom prst="rect">
            <a:avLst/>
          </a:prstGeom>
        </p:spPr>
      </p:pic>
      <p:sp>
        <p:nvSpPr>
          <p:cNvPr id="5" name="TextBox 4">
            <a:extLst>
              <a:ext uri="{FF2B5EF4-FFF2-40B4-BE49-F238E27FC236}">
                <a16:creationId xmlns:a16="http://schemas.microsoft.com/office/drawing/2014/main" id="{18DCA171-44AB-601B-731A-A2683730761B}"/>
              </a:ext>
            </a:extLst>
          </p:cNvPr>
          <p:cNvSpPr txBox="1"/>
          <p:nvPr/>
        </p:nvSpPr>
        <p:spPr>
          <a:xfrm>
            <a:off x="5105956" y="6227264"/>
            <a:ext cx="1804020" cy="369332"/>
          </a:xfrm>
          <a:prstGeom prst="rect">
            <a:avLst/>
          </a:prstGeom>
          <a:noFill/>
        </p:spPr>
        <p:txBody>
          <a:bodyPr wrap="none" rtlCol="0">
            <a:spAutoFit/>
          </a:bodyPr>
          <a:lstStyle/>
          <a:p>
            <a:r>
              <a:rPr lang="en-US" dirty="0"/>
              <a:t>FABRIC Network</a:t>
            </a:r>
            <a:endParaRPr lang="en-IN" dirty="0"/>
          </a:p>
        </p:txBody>
      </p:sp>
      <p:pic>
        <p:nvPicPr>
          <p:cNvPr id="7" name="Picture 6">
            <a:extLst>
              <a:ext uri="{FF2B5EF4-FFF2-40B4-BE49-F238E27FC236}">
                <a16:creationId xmlns:a16="http://schemas.microsoft.com/office/drawing/2014/main" id="{E33E9843-8612-2942-232D-24938C9FC2CF}"/>
              </a:ext>
            </a:extLst>
          </p:cNvPr>
          <p:cNvPicPr>
            <a:picLocks noChangeAspect="1"/>
          </p:cNvPicPr>
          <p:nvPr/>
        </p:nvPicPr>
        <p:blipFill>
          <a:blip r:embed="rId4"/>
          <a:stretch>
            <a:fillRect/>
          </a:stretch>
        </p:blipFill>
        <p:spPr>
          <a:xfrm>
            <a:off x="9662174" y="4616496"/>
            <a:ext cx="2038350" cy="762000"/>
          </a:xfrm>
          <a:prstGeom prst="rect">
            <a:avLst/>
          </a:prstGeom>
        </p:spPr>
      </p:pic>
    </p:spTree>
    <p:extLst>
      <p:ext uri="{BB962C8B-B14F-4D97-AF65-F5344CB8AC3E}">
        <p14:creationId xmlns:p14="http://schemas.microsoft.com/office/powerpoint/2010/main" val="3869800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53A3-ECC5-271B-2D74-5E0EAE0EC9F3}"/>
              </a:ext>
            </a:extLst>
          </p:cNvPr>
          <p:cNvSpPr>
            <a:spLocks noGrp="1"/>
          </p:cNvSpPr>
          <p:nvPr>
            <p:ph type="title"/>
          </p:nvPr>
        </p:nvSpPr>
        <p:spPr/>
        <p:txBody>
          <a:bodyPr/>
          <a:lstStyle/>
          <a:p>
            <a:r>
              <a:rPr lang="en-US" dirty="0"/>
              <a:t>RTT Measurement methods</a:t>
            </a:r>
            <a:endParaRPr lang="en-IN" dirty="0"/>
          </a:p>
        </p:txBody>
      </p:sp>
      <p:sp>
        <p:nvSpPr>
          <p:cNvPr id="3" name="Content Placeholder 2">
            <a:extLst>
              <a:ext uri="{FF2B5EF4-FFF2-40B4-BE49-F238E27FC236}">
                <a16:creationId xmlns:a16="http://schemas.microsoft.com/office/drawing/2014/main" id="{DB4421AC-3B48-167B-2828-7E32704504A6}"/>
              </a:ext>
            </a:extLst>
          </p:cNvPr>
          <p:cNvSpPr>
            <a:spLocks noGrp="1"/>
          </p:cNvSpPr>
          <p:nvPr>
            <p:ph idx="1"/>
          </p:nvPr>
        </p:nvSpPr>
        <p:spPr/>
        <p:txBody>
          <a:bodyPr/>
          <a:lstStyle/>
          <a:p>
            <a:r>
              <a:rPr lang="en-US" sz="2800" u="none" strike="noStrike" dirty="0">
                <a:ln>
                  <a:noFill/>
                </a:ln>
                <a:effectLst>
                  <a:outerShdw sx="0" sy="0">
                    <a:srgbClr val="000000"/>
                  </a:outerShdw>
                </a:effectLst>
                <a:latin typeface="Times New Roman" panose="02020603050405020304" pitchFamily="18" charset="0"/>
              </a:rPr>
              <a:t>One-way Latency (OWL) from MFLib </a:t>
            </a:r>
            <a:endParaRPr lang="en-IN" sz="2800" u="none" strike="noStrike" dirty="0">
              <a:ln>
                <a:noFill/>
              </a:ln>
              <a:effectLst>
                <a:outerShdw sx="0" sy="0">
                  <a:srgbClr val="000000"/>
                </a:outerShdw>
              </a:effectLst>
              <a:latin typeface="Times New Roman" panose="02020603050405020304" pitchFamily="18" charset="0"/>
            </a:endParaRPr>
          </a:p>
          <a:p>
            <a:r>
              <a:rPr lang="en-US" sz="2800" u="none" strike="noStrike" dirty="0">
                <a:ln>
                  <a:noFill/>
                </a:ln>
                <a:effectLst>
                  <a:outerShdw sx="0" sy="0">
                    <a:srgbClr val="000000"/>
                  </a:outerShdw>
                </a:effectLst>
                <a:latin typeface="Times New Roman" panose="02020603050405020304" pitchFamily="18" charset="0"/>
              </a:rPr>
              <a:t>P4 Programmable Data Plane Switch </a:t>
            </a:r>
            <a:endParaRPr lang="en-IN" sz="2800" u="none" strike="noStrike" dirty="0">
              <a:ln>
                <a:noFill/>
              </a:ln>
              <a:effectLst>
                <a:outerShdw sx="0" sy="0">
                  <a:srgbClr val="000000"/>
                </a:outerShdw>
              </a:effectLst>
              <a:latin typeface="Times New Roman" panose="02020603050405020304" pitchFamily="18" charset="0"/>
            </a:endParaRPr>
          </a:p>
          <a:p>
            <a:r>
              <a:rPr lang="en-US" sz="2800" dirty="0">
                <a:effectLst>
                  <a:outerShdw sx="0" sy="0">
                    <a:srgbClr val="000000"/>
                  </a:outerShdw>
                </a:effectLst>
                <a:latin typeface="Times New Roman" panose="02020603050405020304" pitchFamily="18" charset="0"/>
              </a:rPr>
              <a:t>P</a:t>
            </a:r>
            <a:r>
              <a:rPr lang="en-US" sz="2800" u="none" strike="noStrike" dirty="0">
                <a:ln>
                  <a:noFill/>
                </a:ln>
                <a:effectLst>
                  <a:outerShdw sx="0" sy="0">
                    <a:srgbClr val="000000"/>
                  </a:outerShdw>
                </a:effectLst>
                <a:latin typeface="Times New Roman" panose="02020603050405020304" pitchFamily="18" charset="0"/>
              </a:rPr>
              <a:t>acket capture of a continuous TCP connection in the application layer</a:t>
            </a:r>
            <a:endParaRPr lang="en-IN" sz="2800" u="none" strike="noStrike" dirty="0">
              <a:ln>
                <a:noFill/>
              </a:ln>
              <a:effectLst>
                <a:outerShdw sx="0" sy="0">
                  <a:srgbClr val="000000"/>
                </a:outerShdw>
              </a:effectLst>
              <a:latin typeface="Times New Roman" panose="02020603050405020304" pitchFamily="18" charset="0"/>
            </a:endParaRPr>
          </a:p>
          <a:p>
            <a:r>
              <a:rPr lang="en-US" sz="2800" u="none" strike="noStrike" dirty="0">
                <a:ln>
                  <a:noFill/>
                </a:ln>
                <a:effectLst>
                  <a:outerShdw sx="0" sy="0">
                    <a:srgbClr val="000000"/>
                  </a:outerShdw>
                </a:effectLst>
                <a:latin typeface="Times New Roman" panose="02020603050405020304" pitchFamily="18" charset="0"/>
              </a:rPr>
              <a:t>UNIX “ping” command</a:t>
            </a:r>
            <a:endParaRPr lang="en-IN" sz="2800" u="none" strike="noStrike" dirty="0">
              <a:ln>
                <a:noFill/>
              </a:ln>
              <a:effectLst>
                <a:outerShdw sx="0" sy="0">
                  <a:srgbClr val="000000"/>
                </a:outerShdw>
              </a:effectLst>
              <a:latin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0888064-8F52-B6A9-C72D-96B6844042A2}"/>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48357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AD42-C0AD-FFFE-4DDA-9AD8C1A5FACC}"/>
              </a:ext>
            </a:extLst>
          </p:cNvPr>
          <p:cNvSpPr>
            <a:spLocks noGrp="1"/>
          </p:cNvSpPr>
          <p:nvPr>
            <p:ph type="title"/>
          </p:nvPr>
        </p:nvSpPr>
        <p:spPr>
          <a:xfrm>
            <a:off x="441029" y="434086"/>
            <a:ext cx="11029616" cy="1188720"/>
          </a:xfrm>
        </p:spPr>
        <p:txBody>
          <a:bodyPr/>
          <a:lstStyle/>
          <a:p>
            <a:r>
              <a:rPr lang="en-US" dirty="0"/>
              <a:t>Findings till now</a:t>
            </a:r>
            <a:endParaRPr lang="en-IN" dirty="0"/>
          </a:p>
        </p:txBody>
      </p:sp>
      <p:pic>
        <p:nvPicPr>
          <p:cNvPr id="6" name="Content Placeholder 5">
            <a:extLst>
              <a:ext uri="{FF2B5EF4-FFF2-40B4-BE49-F238E27FC236}">
                <a16:creationId xmlns:a16="http://schemas.microsoft.com/office/drawing/2014/main" id="{8A11A249-1055-72C2-04C7-E047BD76A512}"/>
              </a:ext>
            </a:extLst>
          </p:cNvPr>
          <p:cNvPicPr>
            <a:picLocks noGrp="1" noChangeAspect="1"/>
          </p:cNvPicPr>
          <p:nvPr>
            <p:ph idx="1"/>
          </p:nvPr>
        </p:nvPicPr>
        <p:blipFill rotWithShape="1">
          <a:blip r:embed="rId3"/>
          <a:srcRect l="4775" t="9504" r="8945" b="4160"/>
          <a:stretch/>
        </p:blipFill>
        <p:spPr>
          <a:xfrm>
            <a:off x="237258" y="1795426"/>
            <a:ext cx="11899919" cy="4218255"/>
          </a:xfrm>
        </p:spPr>
      </p:pic>
      <p:sp>
        <p:nvSpPr>
          <p:cNvPr id="4" name="Slide Number Placeholder 3">
            <a:extLst>
              <a:ext uri="{FF2B5EF4-FFF2-40B4-BE49-F238E27FC236}">
                <a16:creationId xmlns:a16="http://schemas.microsoft.com/office/drawing/2014/main" id="{31EC8EF3-B4C5-9E8A-37FC-C8A94B1446F0}"/>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242951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6E13-8D12-0908-EF42-CCEA9D2CDDB4}"/>
              </a:ext>
            </a:extLst>
          </p:cNvPr>
          <p:cNvSpPr>
            <a:spLocks noGrp="1"/>
          </p:cNvSpPr>
          <p:nvPr>
            <p:ph type="title"/>
          </p:nvPr>
        </p:nvSpPr>
        <p:spPr>
          <a:xfrm>
            <a:off x="581192" y="702156"/>
            <a:ext cx="11029616" cy="479222"/>
          </a:xfrm>
        </p:spPr>
        <p:txBody>
          <a:bodyPr>
            <a:normAutofit fontScale="90000"/>
          </a:bodyPr>
          <a:lstStyle/>
          <a:p>
            <a:r>
              <a:rPr lang="en-US" dirty="0"/>
              <a:t>an anomaly with the </a:t>
            </a:r>
            <a:r>
              <a:rPr lang="en-US" dirty="0" err="1"/>
              <a:t>cern</a:t>
            </a:r>
            <a:r>
              <a:rPr lang="en-US" dirty="0"/>
              <a:t> site</a:t>
            </a:r>
            <a:endParaRPr lang="en-IN" dirty="0"/>
          </a:p>
        </p:txBody>
      </p:sp>
      <p:graphicFrame>
        <p:nvGraphicFramePr>
          <p:cNvPr id="5" name="Content Placeholder 4">
            <a:extLst>
              <a:ext uri="{FF2B5EF4-FFF2-40B4-BE49-F238E27FC236}">
                <a16:creationId xmlns:a16="http://schemas.microsoft.com/office/drawing/2014/main" id="{0B27A7C9-2880-2477-A771-7A74E440B268}"/>
              </a:ext>
            </a:extLst>
          </p:cNvPr>
          <p:cNvGraphicFramePr>
            <a:graphicFrameLocks noGrp="1"/>
          </p:cNvGraphicFramePr>
          <p:nvPr>
            <p:ph idx="1"/>
            <p:extLst>
              <p:ext uri="{D42A27DB-BD31-4B8C-83A1-F6EECF244321}">
                <p14:modId xmlns:p14="http://schemas.microsoft.com/office/powerpoint/2010/main" val="1979983428"/>
              </p:ext>
            </p:extLst>
          </p:nvPr>
        </p:nvGraphicFramePr>
        <p:xfrm>
          <a:off x="580860" y="1181378"/>
          <a:ext cx="11029948" cy="5607654"/>
        </p:xfrm>
        <a:graphic>
          <a:graphicData uri="http://schemas.openxmlformats.org/drawingml/2006/table">
            <a:tbl>
              <a:tblPr firstRow="1" bandRow="1">
                <a:tableStyleId>{2D5ABB26-0587-4C30-8999-92F81FD0307C}</a:tableStyleId>
              </a:tblPr>
              <a:tblGrid>
                <a:gridCol w="2757487">
                  <a:extLst>
                    <a:ext uri="{9D8B030D-6E8A-4147-A177-3AD203B41FA5}">
                      <a16:colId xmlns:a16="http://schemas.microsoft.com/office/drawing/2014/main" val="4113320747"/>
                    </a:ext>
                  </a:extLst>
                </a:gridCol>
                <a:gridCol w="2757487">
                  <a:extLst>
                    <a:ext uri="{9D8B030D-6E8A-4147-A177-3AD203B41FA5}">
                      <a16:colId xmlns:a16="http://schemas.microsoft.com/office/drawing/2014/main" val="708804034"/>
                    </a:ext>
                  </a:extLst>
                </a:gridCol>
                <a:gridCol w="2757487">
                  <a:extLst>
                    <a:ext uri="{9D8B030D-6E8A-4147-A177-3AD203B41FA5}">
                      <a16:colId xmlns:a16="http://schemas.microsoft.com/office/drawing/2014/main" val="3447593418"/>
                    </a:ext>
                  </a:extLst>
                </a:gridCol>
                <a:gridCol w="2757487">
                  <a:extLst>
                    <a:ext uri="{9D8B030D-6E8A-4147-A177-3AD203B41FA5}">
                      <a16:colId xmlns:a16="http://schemas.microsoft.com/office/drawing/2014/main" val="1874295579"/>
                    </a:ext>
                  </a:extLst>
                </a:gridCol>
              </a:tblGrid>
              <a:tr h="329862">
                <a:tc>
                  <a:txBody>
                    <a:bodyPr/>
                    <a:lstStyle/>
                    <a:p>
                      <a:pPr algn="ctr"/>
                      <a:r>
                        <a:rPr lang="en-US" sz="1800" b="1" dirty="0">
                          <a:solidFill>
                            <a:srgbClr val="000000"/>
                          </a:solidFill>
                          <a:effectLst/>
                        </a:rPr>
                        <a:t>Source</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1">
                          <a:solidFill>
                            <a:srgbClr val="000000"/>
                          </a:solidFill>
                          <a:effectLst/>
                        </a:rPr>
                        <a:t>Destination</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1" dirty="0">
                          <a:solidFill>
                            <a:srgbClr val="000000"/>
                          </a:solidFill>
                          <a:effectLst/>
                        </a:rPr>
                        <a:t>One-way Latency (ms)</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1">
                          <a:solidFill>
                            <a:srgbClr val="000000"/>
                          </a:solidFill>
                          <a:effectLst/>
                        </a:rPr>
                        <a:t>Standard Deviation (ms)</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91042153"/>
                  </a:ext>
                </a:extLst>
              </a:tr>
              <a:tr h="329862">
                <a:tc>
                  <a:txBody>
                    <a:bodyPr/>
                    <a:lstStyle/>
                    <a:p>
                      <a:pPr algn="ctr"/>
                      <a:r>
                        <a:rPr lang="en-US" sz="1800" dirty="0">
                          <a:solidFill>
                            <a:srgbClr val="000000"/>
                          </a:solidFill>
                          <a:effectLst/>
                        </a:rPr>
                        <a:t>STAR</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a:solidFill>
                            <a:srgbClr val="000000"/>
                          </a:solidFill>
                          <a:effectLst/>
                        </a:rPr>
                        <a:t>CLEM</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a:solidFill>
                            <a:srgbClr val="000000"/>
                          </a:solidFill>
                          <a:effectLst/>
                        </a:rPr>
                        <a:t>15.25</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a:solidFill>
                            <a:srgbClr val="000000"/>
                          </a:solidFill>
                          <a:effectLst/>
                        </a:rPr>
                        <a:t>0.033</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307335784"/>
                  </a:ext>
                </a:extLst>
              </a:tr>
              <a:tr h="329862">
                <a:tc>
                  <a:txBody>
                    <a:bodyPr/>
                    <a:lstStyle/>
                    <a:p>
                      <a:pPr algn="ctr"/>
                      <a:r>
                        <a:rPr lang="en-US" sz="1800" dirty="0">
                          <a:solidFill>
                            <a:srgbClr val="000000"/>
                          </a:solidFill>
                          <a:effectLst/>
                        </a:rPr>
                        <a:t>CLEM</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a:solidFill>
                            <a:srgbClr val="000000"/>
                          </a:solidFill>
                          <a:effectLst/>
                        </a:rPr>
                        <a:t>STAR</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a:solidFill>
                            <a:srgbClr val="000000"/>
                          </a:solidFill>
                          <a:effectLst/>
                        </a:rPr>
                        <a:t>15.26</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dirty="0">
                          <a:solidFill>
                            <a:srgbClr val="000000"/>
                          </a:solidFill>
                          <a:effectLst/>
                        </a:rPr>
                        <a:t>0.028</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70756556"/>
                  </a:ext>
                </a:extLst>
              </a:tr>
              <a:tr h="329862">
                <a:tc>
                  <a:txBody>
                    <a:bodyPr/>
                    <a:lstStyle/>
                    <a:p>
                      <a:pPr algn="ctr"/>
                      <a:r>
                        <a:rPr lang="en-US" sz="1800" dirty="0">
                          <a:solidFill>
                            <a:srgbClr val="000000"/>
                          </a:solidFill>
                          <a:effectLst/>
                        </a:rPr>
                        <a:t>STAR</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3">
                        <a:lumMod val="40000"/>
                        <a:lumOff val="60000"/>
                      </a:schemeClr>
                    </a:solidFill>
                  </a:tcPr>
                </a:tc>
                <a:tc>
                  <a:txBody>
                    <a:bodyPr/>
                    <a:lstStyle/>
                    <a:p>
                      <a:pPr algn="ctr"/>
                      <a:r>
                        <a:rPr lang="en-US" sz="1800">
                          <a:solidFill>
                            <a:srgbClr val="000000"/>
                          </a:solidFill>
                          <a:effectLst/>
                        </a:rPr>
                        <a:t>CERN</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3">
                        <a:lumMod val="40000"/>
                        <a:lumOff val="60000"/>
                      </a:schemeClr>
                    </a:solidFill>
                  </a:tcPr>
                </a:tc>
                <a:tc>
                  <a:txBody>
                    <a:bodyPr/>
                    <a:lstStyle/>
                    <a:p>
                      <a:pPr algn="ctr"/>
                      <a:r>
                        <a:rPr lang="en-US" sz="1800" dirty="0">
                          <a:solidFill>
                            <a:schemeClr val="accent5"/>
                          </a:solidFill>
                          <a:effectLst/>
                        </a:rPr>
                        <a:t>51.79</a:t>
                      </a:r>
                      <a:endParaRPr lang="en-IN" sz="1800" dirty="0">
                        <a:solidFill>
                          <a:schemeClr val="accent5"/>
                        </a:solidFill>
                        <a:effectLst/>
                        <a:latin typeface="Times New Roman" panose="02020603050405020304" pitchFamily="18" charset="0"/>
                        <a:ea typeface="SimSun" panose="02010600030101010101" pitchFamily="2" charset="-122"/>
                      </a:endParaRPr>
                    </a:p>
                  </a:txBody>
                  <a:tcPr marL="68580" marR="68580" marT="0" marB="0">
                    <a:solidFill>
                      <a:schemeClr val="accent3">
                        <a:lumMod val="40000"/>
                        <a:lumOff val="60000"/>
                      </a:schemeClr>
                    </a:solidFill>
                  </a:tcPr>
                </a:tc>
                <a:tc>
                  <a:txBody>
                    <a:bodyPr/>
                    <a:lstStyle/>
                    <a:p>
                      <a:pPr algn="ctr"/>
                      <a:r>
                        <a:rPr lang="en-US" sz="1800">
                          <a:solidFill>
                            <a:srgbClr val="000000"/>
                          </a:solidFill>
                          <a:effectLst/>
                        </a:rPr>
                        <a:t>4.237</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3">
                        <a:lumMod val="40000"/>
                        <a:lumOff val="60000"/>
                      </a:schemeClr>
                    </a:solidFill>
                  </a:tcPr>
                </a:tc>
                <a:extLst>
                  <a:ext uri="{0D108BD9-81ED-4DB2-BD59-A6C34878D82A}">
                    <a16:rowId xmlns:a16="http://schemas.microsoft.com/office/drawing/2014/main" val="79227893"/>
                  </a:ext>
                </a:extLst>
              </a:tr>
              <a:tr h="329862">
                <a:tc>
                  <a:txBody>
                    <a:bodyPr/>
                    <a:lstStyle/>
                    <a:p>
                      <a:pPr algn="ctr"/>
                      <a:r>
                        <a:rPr lang="en-US" sz="1800" dirty="0">
                          <a:solidFill>
                            <a:srgbClr val="000000"/>
                          </a:solidFill>
                          <a:effectLst/>
                        </a:rPr>
                        <a:t>CERN</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3">
                        <a:lumMod val="40000"/>
                        <a:lumOff val="60000"/>
                      </a:schemeClr>
                    </a:solidFill>
                  </a:tcPr>
                </a:tc>
                <a:tc>
                  <a:txBody>
                    <a:bodyPr/>
                    <a:lstStyle/>
                    <a:p>
                      <a:pPr algn="ctr"/>
                      <a:r>
                        <a:rPr lang="en-US" sz="1800" dirty="0">
                          <a:solidFill>
                            <a:srgbClr val="000000"/>
                          </a:solidFill>
                          <a:effectLst/>
                        </a:rPr>
                        <a:t>STAR</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3">
                        <a:lumMod val="40000"/>
                        <a:lumOff val="60000"/>
                      </a:schemeClr>
                    </a:solidFill>
                  </a:tcPr>
                </a:tc>
                <a:tc>
                  <a:txBody>
                    <a:bodyPr/>
                    <a:lstStyle/>
                    <a:p>
                      <a:pPr algn="ctr"/>
                      <a:r>
                        <a:rPr lang="en-US" sz="1800" dirty="0">
                          <a:solidFill>
                            <a:srgbClr val="FF0000"/>
                          </a:solidFill>
                          <a:effectLst/>
                        </a:rPr>
                        <a:t>61.54</a:t>
                      </a:r>
                      <a:endParaRPr lang="en-IN" sz="1800" dirty="0">
                        <a:solidFill>
                          <a:srgbClr val="FF0000"/>
                        </a:solidFill>
                        <a:effectLst/>
                        <a:latin typeface="Times New Roman" panose="02020603050405020304" pitchFamily="18" charset="0"/>
                        <a:ea typeface="SimSun" panose="02010600030101010101" pitchFamily="2" charset="-122"/>
                      </a:endParaRPr>
                    </a:p>
                  </a:txBody>
                  <a:tcPr marL="68580" marR="68580" marT="0" marB="0">
                    <a:solidFill>
                      <a:schemeClr val="accent3">
                        <a:lumMod val="40000"/>
                        <a:lumOff val="60000"/>
                      </a:schemeClr>
                    </a:solidFill>
                  </a:tcPr>
                </a:tc>
                <a:tc>
                  <a:txBody>
                    <a:bodyPr/>
                    <a:lstStyle/>
                    <a:p>
                      <a:pPr algn="ctr"/>
                      <a:r>
                        <a:rPr lang="en-US" sz="1800" dirty="0">
                          <a:solidFill>
                            <a:srgbClr val="000000"/>
                          </a:solidFill>
                          <a:effectLst/>
                        </a:rPr>
                        <a:t>0.029</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3">
                        <a:lumMod val="40000"/>
                        <a:lumOff val="60000"/>
                      </a:schemeClr>
                    </a:solidFill>
                  </a:tcPr>
                </a:tc>
                <a:extLst>
                  <a:ext uri="{0D108BD9-81ED-4DB2-BD59-A6C34878D82A}">
                    <a16:rowId xmlns:a16="http://schemas.microsoft.com/office/drawing/2014/main" val="3101827715"/>
                  </a:ext>
                </a:extLst>
              </a:tr>
              <a:tr h="329862">
                <a:tc>
                  <a:txBody>
                    <a:bodyPr/>
                    <a:lstStyle/>
                    <a:p>
                      <a:pPr algn="ctr"/>
                      <a:r>
                        <a:rPr lang="en-US" sz="1800" dirty="0">
                          <a:solidFill>
                            <a:srgbClr val="000000"/>
                          </a:solidFill>
                          <a:effectLst/>
                        </a:rPr>
                        <a:t>CLEM</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40000"/>
                        <a:lumOff val="60000"/>
                      </a:schemeClr>
                    </a:solidFill>
                  </a:tcPr>
                </a:tc>
                <a:tc>
                  <a:txBody>
                    <a:bodyPr/>
                    <a:lstStyle/>
                    <a:p>
                      <a:pPr algn="ctr"/>
                      <a:r>
                        <a:rPr lang="en-US" sz="1800" dirty="0">
                          <a:solidFill>
                            <a:srgbClr val="000000"/>
                          </a:solidFill>
                          <a:effectLst/>
                        </a:rPr>
                        <a:t>CERN</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40000"/>
                        <a:lumOff val="60000"/>
                      </a:schemeClr>
                    </a:solidFill>
                  </a:tcPr>
                </a:tc>
                <a:tc>
                  <a:txBody>
                    <a:bodyPr/>
                    <a:lstStyle/>
                    <a:p>
                      <a:pPr algn="ctr"/>
                      <a:r>
                        <a:rPr lang="en-US" sz="1800" dirty="0">
                          <a:solidFill>
                            <a:srgbClr val="FF0000"/>
                          </a:solidFill>
                          <a:effectLst/>
                        </a:rPr>
                        <a:t>62.67</a:t>
                      </a:r>
                      <a:endParaRPr lang="en-IN" sz="1800" dirty="0">
                        <a:solidFill>
                          <a:srgbClr val="FF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40000"/>
                        <a:lumOff val="60000"/>
                      </a:schemeClr>
                    </a:solidFill>
                  </a:tcPr>
                </a:tc>
                <a:tc>
                  <a:txBody>
                    <a:bodyPr/>
                    <a:lstStyle/>
                    <a:p>
                      <a:pPr algn="ctr"/>
                      <a:r>
                        <a:rPr lang="en-US" sz="1800">
                          <a:solidFill>
                            <a:srgbClr val="000000"/>
                          </a:solidFill>
                          <a:effectLst/>
                        </a:rPr>
                        <a:t>0.021</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40000"/>
                        <a:lumOff val="60000"/>
                      </a:schemeClr>
                    </a:solidFill>
                  </a:tcPr>
                </a:tc>
                <a:extLst>
                  <a:ext uri="{0D108BD9-81ED-4DB2-BD59-A6C34878D82A}">
                    <a16:rowId xmlns:a16="http://schemas.microsoft.com/office/drawing/2014/main" val="479224503"/>
                  </a:ext>
                </a:extLst>
              </a:tr>
              <a:tr h="329862">
                <a:tc>
                  <a:txBody>
                    <a:bodyPr/>
                    <a:lstStyle/>
                    <a:p>
                      <a:pPr algn="ctr"/>
                      <a:r>
                        <a:rPr lang="en-US" sz="1800" dirty="0">
                          <a:solidFill>
                            <a:srgbClr val="000000"/>
                          </a:solidFill>
                          <a:effectLst/>
                        </a:rPr>
                        <a:t>CERN</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40000"/>
                        <a:lumOff val="60000"/>
                      </a:schemeClr>
                    </a:solidFill>
                  </a:tcPr>
                </a:tc>
                <a:tc>
                  <a:txBody>
                    <a:bodyPr/>
                    <a:lstStyle/>
                    <a:p>
                      <a:pPr algn="ctr"/>
                      <a:r>
                        <a:rPr lang="en-US" sz="1800" dirty="0">
                          <a:solidFill>
                            <a:srgbClr val="000000"/>
                          </a:solidFill>
                          <a:effectLst/>
                        </a:rPr>
                        <a:t>CLEM</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40000"/>
                        <a:lumOff val="60000"/>
                      </a:schemeClr>
                    </a:solidFill>
                  </a:tcPr>
                </a:tc>
                <a:tc>
                  <a:txBody>
                    <a:bodyPr/>
                    <a:lstStyle/>
                    <a:p>
                      <a:pPr algn="ctr"/>
                      <a:r>
                        <a:rPr lang="en-US" sz="1800" dirty="0">
                          <a:solidFill>
                            <a:schemeClr val="accent5"/>
                          </a:solidFill>
                          <a:effectLst/>
                        </a:rPr>
                        <a:t>52.85</a:t>
                      </a:r>
                      <a:endParaRPr lang="en-IN" sz="1800" dirty="0">
                        <a:solidFill>
                          <a:schemeClr val="accent5"/>
                        </a:solidFill>
                        <a:effectLst/>
                        <a:latin typeface="Times New Roman" panose="02020603050405020304" pitchFamily="18" charset="0"/>
                        <a:ea typeface="SimSun" panose="02010600030101010101" pitchFamily="2" charset="-122"/>
                      </a:endParaRPr>
                    </a:p>
                  </a:txBody>
                  <a:tcPr marL="68580" marR="68580" marT="0" marB="0">
                    <a:solidFill>
                      <a:schemeClr val="accent2">
                        <a:lumMod val="40000"/>
                        <a:lumOff val="60000"/>
                      </a:schemeClr>
                    </a:solidFill>
                  </a:tcPr>
                </a:tc>
                <a:tc>
                  <a:txBody>
                    <a:bodyPr/>
                    <a:lstStyle/>
                    <a:p>
                      <a:pPr algn="ctr"/>
                      <a:r>
                        <a:rPr lang="en-US" sz="1800" dirty="0">
                          <a:solidFill>
                            <a:srgbClr val="000000"/>
                          </a:solidFill>
                          <a:effectLst/>
                        </a:rPr>
                        <a:t>4.632</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40000"/>
                        <a:lumOff val="60000"/>
                      </a:schemeClr>
                    </a:solidFill>
                  </a:tcPr>
                </a:tc>
                <a:extLst>
                  <a:ext uri="{0D108BD9-81ED-4DB2-BD59-A6C34878D82A}">
                    <a16:rowId xmlns:a16="http://schemas.microsoft.com/office/drawing/2014/main" val="1963364077"/>
                  </a:ext>
                </a:extLst>
              </a:tr>
              <a:tr h="329862">
                <a:tc>
                  <a:txBody>
                    <a:bodyPr/>
                    <a:lstStyle/>
                    <a:p>
                      <a:pPr algn="ctr"/>
                      <a:r>
                        <a:rPr lang="en-US" sz="1800" dirty="0">
                          <a:solidFill>
                            <a:srgbClr val="000000"/>
                          </a:solidFill>
                          <a:effectLst/>
                        </a:rPr>
                        <a:t>CERN</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5">
                        <a:lumMod val="40000"/>
                        <a:lumOff val="60000"/>
                      </a:schemeClr>
                    </a:solidFill>
                  </a:tcPr>
                </a:tc>
                <a:tc>
                  <a:txBody>
                    <a:bodyPr/>
                    <a:lstStyle/>
                    <a:p>
                      <a:pPr algn="ctr"/>
                      <a:r>
                        <a:rPr lang="en-US" sz="1800" dirty="0">
                          <a:solidFill>
                            <a:srgbClr val="000000"/>
                          </a:solidFill>
                          <a:effectLst/>
                        </a:rPr>
                        <a:t>MASS</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5">
                        <a:lumMod val="40000"/>
                        <a:lumOff val="60000"/>
                      </a:schemeClr>
                    </a:solidFill>
                  </a:tcPr>
                </a:tc>
                <a:tc>
                  <a:txBody>
                    <a:bodyPr/>
                    <a:lstStyle/>
                    <a:p>
                      <a:pPr algn="ctr"/>
                      <a:r>
                        <a:rPr lang="en-US" sz="1800" dirty="0">
                          <a:solidFill>
                            <a:schemeClr val="accent5"/>
                          </a:solidFill>
                          <a:effectLst/>
                        </a:rPr>
                        <a:t>50.88</a:t>
                      </a:r>
                      <a:endParaRPr lang="en-IN" sz="1800" dirty="0">
                        <a:solidFill>
                          <a:schemeClr val="accent5"/>
                        </a:solidFill>
                        <a:effectLst/>
                        <a:latin typeface="Times New Roman" panose="02020603050405020304" pitchFamily="18" charset="0"/>
                        <a:ea typeface="SimSun" panose="02010600030101010101" pitchFamily="2" charset="-122"/>
                      </a:endParaRPr>
                    </a:p>
                  </a:txBody>
                  <a:tcPr marL="68580" marR="68580" marT="0" marB="0">
                    <a:solidFill>
                      <a:schemeClr val="accent5">
                        <a:lumMod val="40000"/>
                        <a:lumOff val="60000"/>
                      </a:schemeClr>
                    </a:solidFill>
                  </a:tcPr>
                </a:tc>
                <a:tc>
                  <a:txBody>
                    <a:bodyPr/>
                    <a:lstStyle/>
                    <a:p>
                      <a:pPr algn="ctr"/>
                      <a:r>
                        <a:rPr lang="en-US" sz="1800">
                          <a:solidFill>
                            <a:srgbClr val="000000"/>
                          </a:solidFill>
                          <a:effectLst/>
                        </a:rPr>
                        <a:t>4.510</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5">
                        <a:lumMod val="40000"/>
                        <a:lumOff val="60000"/>
                      </a:schemeClr>
                    </a:solidFill>
                  </a:tcPr>
                </a:tc>
                <a:extLst>
                  <a:ext uri="{0D108BD9-81ED-4DB2-BD59-A6C34878D82A}">
                    <a16:rowId xmlns:a16="http://schemas.microsoft.com/office/drawing/2014/main" val="2500447273"/>
                  </a:ext>
                </a:extLst>
              </a:tr>
              <a:tr h="329862">
                <a:tc>
                  <a:txBody>
                    <a:bodyPr/>
                    <a:lstStyle/>
                    <a:p>
                      <a:pPr algn="ctr"/>
                      <a:r>
                        <a:rPr lang="en-US" sz="1800" dirty="0">
                          <a:solidFill>
                            <a:srgbClr val="000000"/>
                          </a:solidFill>
                          <a:effectLst/>
                        </a:rPr>
                        <a:t>MASS</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5">
                        <a:lumMod val="40000"/>
                        <a:lumOff val="60000"/>
                      </a:schemeClr>
                    </a:solidFill>
                  </a:tcPr>
                </a:tc>
                <a:tc>
                  <a:txBody>
                    <a:bodyPr/>
                    <a:lstStyle/>
                    <a:p>
                      <a:pPr algn="ctr"/>
                      <a:r>
                        <a:rPr lang="en-US" sz="1800" dirty="0">
                          <a:solidFill>
                            <a:srgbClr val="000000"/>
                          </a:solidFill>
                          <a:effectLst/>
                        </a:rPr>
                        <a:t>CERN</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5">
                        <a:lumMod val="40000"/>
                        <a:lumOff val="60000"/>
                      </a:schemeClr>
                    </a:solidFill>
                  </a:tcPr>
                </a:tc>
                <a:tc>
                  <a:txBody>
                    <a:bodyPr/>
                    <a:lstStyle/>
                    <a:p>
                      <a:pPr algn="ctr"/>
                      <a:r>
                        <a:rPr lang="en-US" sz="1800" dirty="0">
                          <a:solidFill>
                            <a:srgbClr val="FF0000"/>
                          </a:solidFill>
                          <a:effectLst/>
                        </a:rPr>
                        <a:t>56.00</a:t>
                      </a:r>
                      <a:endParaRPr lang="en-IN" sz="1800" dirty="0">
                        <a:solidFill>
                          <a:srgbClr val="FF0000"/>
                        </a:solidFill>
                        <a:effectLst/>
                        <a:latin typeface="Times New Roman" panose="02020603050405020304" pitchFamily="18" charset="0"/>
                        <a:ea typeface="SimSun" panose="02010600030101010101" pitchFamily="2" charset="-122"/>
                      </a:endParaRPr>
                    </a:p>
                  </a:txBody>
                  <a:tcPr marL="68580" marR="68580" marT="0" marB="0">
                    <a:solidFill>
                      <a:schemeClr val="accent5">
                        <a:lumMod val="40000"/>
                        <a:lumOff val="60000"/>
                      </a:schemeClr>
                    </a:solidFill>
                  </a:tcPr>
                </a:tc>
                <a:tc>
                  <a:txBody>
                    <a:bodyPr/>
                    <a:lstStyle/>
                    <a:p>
                      <a:pPr algn="ctr"/>
                      <a:r>
                        <a:rPr lang="en-US" sz="1800" dirty="0">
                          <a:solidFill>
                            <a:srgbClr val="000000"/>
                          </a:solidFill>
                          <a:effectLst/>
                        </a:rPr>
                        <a:t>4.842</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5">
                        <a:lumMod val="40000"/>
                        <a:lumOff val="60000"/>
                      </a:schemeClr>
                    </a:solidFill>
                  </a:tcPr>
                </a:tc>
                <a:extLst>
                  <a:ext uri="{0D108BD9-81ED-4DB2-BD59-A6C34878D82A}">
                    <a16:rowId xmlns:a16="http://schemas.microsoft.com/office/drawing/2014/main" val="1671251010"/>
                  </a:ext>
                </a:extLst>
              </a:tr>
              <a:tr h="329862">
                <a:tc>
                  <a:txBody>
                    <a:bodyPr/>
                    <a:lstStyle/>
                    <a:p>
                      <a:pPr algn="ctr"/>
                      <a:r>
                        <a:rPr lang="en-US" sz="1800" b="0" dirty="0">
                          <a:solidFill>
                            <a:srgbClr val="000000"/>
                          </a:solidFill>
                          <a:effectLst/>
                        </a:rPr>
                        <a:t>MASS</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dirty="0">
                          <a:solidFill>
                            <a:srgbClr val="000000"/>
                          </a:solidFill>
                          <a:effectLst/>
                        </a:rPr>
                        <a:t>MAX</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dirty="0">
                          <a:solidFill>
                            <a:srgbClr val="000000"/>
                          </a:solidFill>
                          <a:effectLst/>
                        </a:rPr>
                        <a:t>7.70</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a:solidFill>
                            <a:srgbClr val="000000"/>
                          </a:solidFill>
                          <a:effectLst/>
                        </a:rPr>
                        <a:t>0.074</a:t>
                      </a:r>
                      <a:endParaRPr lang="en-IN" sz="1800" b="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544543702"/>
                  </a:ext>
                </a:extLst>
              </a:tr>
              <a:tr h="329862">
                <a:tc>
                  <a:txBody>
                    <a:bodyPr/>
                    <a:lstStyle/>
                    <a:p>
                      <a:pPr algn="ctr"/>
                      <a:r>
                        <a:rPr lang="en-US" sz="1800" b="0">
                          <a:solidFill>
                            <a:srgbClr val="000000"/>
                          </a:solidFill>
                          <a:effectLst/>
                        </a:rPr>
                        <a:t>MAX </a:t>
                      </a:r>
                      <a:endParaRPr lang="en-IN" sz="1800" b="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dirty="0">
                          <a:solidFill>
                            <a:srgbClr val="000000"/>
                          </a:solidFill>
                          <a:effectLst/>
                        </a:rPr>
                        <a:t>MASS</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dirty="0">
                          <a:solidFill>
                            <a:srgbClr val="000000"/>
                          </a:solidFill>
                          <a:effectLst/>
                        </a:rPr>
                        <a:t>7.69</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dirty="0">
                          <a:solidFill>
                            <a:srgbClr val="000000"/>
                          </a:solidFill>
                          <a:effectLst/>
                        </a:rPr>
                        <a:t>0.080</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052410954"/>
                  </a:ext>
                </a:extLst>
              </a:tr>
              <a:tr h="329862">
                <a:tc>
                  <a:txBody>
                    <a:bodyPr/>
                    <a:lstStyle/>
                    <a:p>
                      <a:pPr algn="ctr"/>
                      <a:r>
                        <a:rPr lang="en-US" sz="1800" b="0" dirty="0">
                          <a:solidFill>
                            <a:srgbClr val="000000"/>
                          </a:solidFill>
                          <a:effectLst/>
                          <a:latin typeface="Times New Roman" panose="02020603050405020304" pitchFamily="18" charset="0"/>
                          <a:ea typeface="SimSun" panose="02010600030101010101" pitchFamily="2" charset="-122"/>
                        </a:rPr>
                        <a:t>MASS</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a:solidFill>
                            <a:srgbClr val="000000"/>
                          </a:solidFill>
                          <a:effectLst/>
                          <a:latin typeface="Times New Roman" panose="02020603050405020304" pitchFamily="18" charset="0"/>
                          <a:ea typeface="SimSun" panose="02010600030101010101" pitchFamily="2" charset="-122"/>
                        </a:rPr>
                        <a:t>STAR</a:t>
                      </a:r>
                      <a:endParaRPr lang="en-IN" sz="1800" b="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a:solidFill>
                            <a:srgbClr val="000000"/>
                          </a:solidFill>
                          <a:effectLst/>
                          <a:latin typeface="Times New Roman" panose="02020603050405020304" pitchFamily="18" charset="0"/>
                          <a:ea typeface="SimSun" panose="02010600030101010101" pitchFamily="2" charset="-122"/>
                        </a:rPr>
                        <a:t>13.31</a:t>
                      </a:r>
                      <a:endParaRPr lang="en-IN" sz="1800" b="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a:solidFill>
                            <a:srgbClr val="000000"/>
                          </a:solidFill>
                          <a:effectLst/>
                          <a:latin typeface="Times New Roman" panose="02020603050405020304" pitchFamily="18" charset="0"/>
                          <a:ea typeface="SimSun" panose="02010600030101010101" pitchFamily="2" charset="-122"/>
                        </a:rPr>
                        <a:t>0.018</a:t>
                      </a:r>
                      <a:endParaRPr lang="en-IN" sz="1800" b="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055532237"/>
                  </a:ext>
                </a:extLst>
              </a:tr>
              <a:tr h="329862">
                <a:tc>
                  <a:txBody>
                    <a:bodyPr/>
                    <a:lstStyle/>
                    <a:p>
                      <a:pPr algn="ctr"/>
                      <a:r>
                        <a:rPr lang="en-US" sz="1800" b="0" dirty="0">
                          <a:solidFill>
                            <a:srgbClr val="000000"/>
                          </a:solidFill>
                          <a:effectLst/>
                          <a:latin typeface="Times New Roman" panose="02020603050405020304" pitchFamily="18" charset="0"/>
                          <a:ea typeface="SimSun" panose="02010600030101010101" pitchFamily="2" charset="-122"/>
                        </a:rPr>
                        <a:t>STAR</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dirty="0">
                          <a:solidFill>
                            <a:srgbClr val="000000"/>
                          </a:solidFill>
                          <a:effectLst/>
                          <a:latin typeface="Times New Roman" panose="02020603050405020304" pitchFamily="18" charset="0"/>
                          <a:ea typeface="SimSun" panose="02010600030101010101" pitchFamily="2" charset="-122"/>
                        </a:rPr>
                        <a:t>MASS</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dirty="0">
                          <a:solidFill>
                            <a:srgbClr val="000000"/>
                          </a:solidFill>
                          <a:effectLst/>
                          <a:latin typeface="Times New Roman" panose="02020603050405020304" pitchFamily="18" charset="0"/>
                          <a:ea typeface="SimSun" panose="02010600030101010101" pitchFamily="2" charset="-122"/>
                        </a:rPr>
                        <a:t>13.33</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dirty="0">
                          <a:solidFill>
                            <a:srgbClr val="000000"/>
                          </a:solidFill>
                          <a:effectLst/>
                          <a:latin typeface="Times New Roman" panose="02020603050405020304" pitchFamily="18" charset="0"/>
                          <a:ea typeface="SimSun" panose="02010600030101010101" pitchFamily="2" charset="-122"/>
                        </a:rPr>
                        <a:t>0.020</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30447311"/>
                  </a:ext>
                </a:extLst>
              </a:tr>
              <a:tr h="329862">
                <a:tc>
                  <a:txBody>
                    <a:bodyPr/>
                    <a:lstStyle/>
                    <a:p>
                      <a:pPr algn="ctr"/>
                      <a:r>
                        <a:rPr lang="en-US" sz="1800" b="0">
                          <a:solidFill>
                            <a:srgbClr val="000000"/>
                          </a:solidFill>
                          <a:effectLst/>
                          <a:latin typeface="Times New Roman" panose="02020603050405020304" pitchFamily="18" charset="0"/>
                          <a:ea typeface="SimSun" panose="02010600030101010101" pitchFamily="2" charset="-122"/>
                        </a:rPr>
                        <a:t>MICH</a:t>
                      </a:r>
                      <a:endParaRPr lang="en-IN" sz="1800" b="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a:solidFill>
                            <a:srgbClr val="000000"/>
                          </a:solidFill>
                          <a:effectLst/>
                          <a:latin typeface="Times New Roman" panose="02020603050405020304" pitchFamily="18" charset="0"/>
                          <a:ea typeface="SimSun" panose="02010600030101010101" pitchFamily="2" charset="-122"/>
                        </a:rPr>
                        <a:t>NCSA</a:t>
                      </a:r>
                      <a:endParaRPr lang="en-IN" sz="1800" b="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dirty="0">
                          <a:solidFill>
                            <a:srgbClr val="000000"/>
                          </a:solidFill>
                          <a:effectLst/>
                          <a:latin typeface="Times New Roman" panose="02020603050405020304" pitchFamily="18" charset="0"/>
                          <a:ea typeface="SimSun" panose="02010600030101010101" pitchFamily="2" charset="-122"/>
                        </a:rPr>
                        <a:t>3.85</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a:solidFill>
                            <a:srgbClr val="000000"/>
                          </a:solidFill>
                          <a:effectLst/>
                          <a:latin typeface="Times New Roman" panose="02020603050405020304" pitchFamily="18" charset="0"/>
                          <a:ea typeface="SimSun" panose="02010600030101010101" pitchFamily="2" charset="-122"/>
                        </a:rPr>
                        <a:t>0.016</a:t>
                      </a:r>
                      <a:endParaRPr lang="en-IN" sz="1800" b="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85347591"/>
                  </a:ext>
                </a:extLst>
              </a:tr>
              <a:tr h="329862">
                <a:tc>
                  <a:txBody>
                    <a:bodyPr/>
                    <a:lstStyle/>
                    <a:p>
                      <a:pPr algn="ctr"/>
                      <a:r>
                        <a:rPr lang="en-US" sz="1800" b="0" dirty="0">
                          <a:solidFill>
                            <a:srgbClr val="000000"/>
                          </a:solidFill>
                          <a:effectLst/>
                          <a:latin typeface="Times New Roman" panose="02020603050405020304" pitchFamily="18" charset="0"/>
                          <a:ea typeface="SimSun" panose="02010600030101010101" pitchFamily="2" charset="-122"/>
                        </a:rPr>
                        <a:t>NCSA</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a:solidFill>
                            <a:srgbClr val="000000"/>
                          </a:solidFill>
                          <a:effectLst/>
                          <a:latin typeface="Times New Roman" panose="02020603050405020304" pitchFamily="18" charset="0"/>
                          <a:ea typeface="SimSun" panose="02010600030101010101" pitchFamily="2" charset="-122"/>
                        </a:rPr>
                        <a:t>MICH</a:t>
                      </a:r>
                      <a:endParaRPr lang="en-IN" sz="1800" b="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dirty="0">
                          <a:solidFill>
                            <a:srgbClr val="000000"/>
                          </a:solidFill>
                          <a:effectLst/>
                          <a:latin typeface="Times New Roman" panose="02020603050405020304" pitchFamily="18" charset="0"/>
                          <a:ea typeface="SimSun" panose="02010600030101010101" pitchFamily="2" charset="-122"/>
                        </a:rPr>
                        <a:t>3.82</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dirty="0">
                          <a:solidFill>
                            <a:srgbClr val="000000"/>
                          </a:solidFill>
                          <a:effectLst/>
                          <a:latin typeface="Times New Roman" panose="02020603050405020304" pitchFamily="18" charset="0"/>
                          <a:ea typeface="SimSun" panose="02010600030101010101" pitchFamily="2" charset="-122"/>
                        </a:rPr>
                        <a:t>0.018</a:t>
                      </a:r>
                      <a:endParaRPr lang="en-IN" sz="1800" b="0" dirty="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33402004"/>
                  </a:ext>
                </a:extLst>
              </a:tr>
              <a:tr h="329862">
                <a:tc>
                  <a:txBody>
                    <a:bodyPr/>
                    <a:lstStyle/>
                    <a:p>
                      <a:pPr algn="ctr"/>
                      <a:r>
                        <a:rPr lang="en-US" sz="1800">
                          <a:solidFill>
                            <a:srgbClr val="000000"/>
                          </a:solidFill>
                          <a:effectLst/>
                        </a:rPr>
                        <a:t>CERN</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20000"/>
                        <a:lumOff val="80000"/>
                      </a:schemeClr>
                    </a:solidFill>
                  </a:tcPr>
                </a:tc>
                <a:tc>
                  <a:txBody>
                    <a:bodyPr/>
                    <a:lstStyle/>
                    <a:p>
                      <a:pPr algn="ctr"/>
                      <a:r>
                        <a:rPr lang="en-US" sz="1800">
                          <a:solidFill>
                            <a:srgbClr val="000000"/>
                          </a:solidFill>
                          <a:effectLst/>
                        </a:rPr>
                        <a:t>UTAH</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20000"/>
                        <a:lumOff val="80000"/>
                      </a:schemeClr>
                    </a:solidFill>
                  </a:tcPr>
                </a:tc>
                <a:tc>
                  <a:txBody>
                    <a:bodyPr/>
                    <a:lstStyle/>
                    <a:p>
                      <a:pPr algn="ctr"/>
                      <a:r>
                        <a:rPr lang="en-US" sz="1800" dirty="0">
                          <a:solidFill>
                            <a:schemeClr val="accent5"/>
                          </a:solidFill>
                          <a:effectLst/>
                        </a:rPr>
                        <a:t>67.39</a:t>
                      </a:r>
                      <a:endParaRPr lang="en-IN" sz="1800" dirty="0">
                        <a:solidFill>
                          <a:schemeClr val="accent5"/>
                        </a:solidFill>
                        <a:effectLst/>
                        <a:latin typeface="Times New Roman" panose="02020603050405020304" pitchFamily="18" charset="0"/>
                        <a:ea typeface="SimSun" panose="02010600030101010101" pitchFamily="2" charset="-122"/>
                      </a:endParaRPr>
                    </a:p>
                  </a:txBody>
                  <a:tcPr marL="68580" marR="68580" marT="0" marB="0">
                    <a:solidFill>
                      <a:schemeClr val="accent2">
                        <a:lumMod val="20000"/>
                        <a:lumOff val="80000"/>
                      </a:schemeClr>
                    </a:solidFill>
                  </a:tcPr>
                </a:tc>
                <a:tc>
                  <a:txBody>
                    <a:bodyPr/>
                    <a:lstStyle/>
                    <a:p>
                      <a:pPr algn="ctr"/>
                      <a:r>
                        <a:rPr lang="en-US" sz="1800" dirty="0">
                          <a:solidFill>
                            <a:srgbClr val="000000"/>
                          </a:solidFill>
                          <a:effectLst/>
                        </a:rPr>
                        <a:t>0.075</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20000"/>
                        <a:lumOff val="80000"/>
                      </a:schemeClr>
                    </a:solidFill>
                  </a:tcPr>
                </a:tc>
                <a:extLst>
                  <a:ext uri="{0D108BD9-81ED-4DB2-BD59-A6C34878D82A}">
                    <a16:rowId xmlns:a16="http://schemas.microsoft.com/office/drawing/2014/main" val="227420276"/>
                  </a:ext>
                </a:extLst>
              </a:tr>
              <a:tr h="329862">
                <a:tc>
                  <a:txBody>
                    <a:bodyPr/>
                    <a:lstStyle/>
                    <a:p>
                      <a:pPr algn="ctr"/>
                      <a:r>
                        <a:rPr lang="en-US" sz="1800">
                          <a:solidFill>
                            <a:srgbClr val="000000"/>
                          </a:solidFill>
                          <a:effectLst/>
                        </a:rPr>
                        <a:t>UTAH</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20000"/>
                        <a:lumOff val="80000"/>
                      </a:schemeClr>
                    </a:solidFill>
                  </a:tcPr>
                </a:tc>
                <a:tc>
                  <a:txBody>
                    <a:bodyPr/>
                    <a:lstStyle/>
                    <a:p>
                      <a:pPr algn="ctr"/>
                      <a:r>
                        <a:rPr lang="en-US" sz="1800">
                          <a:solidFill>
                            <a:srgbClr val="000000"/>
                          </a:solidFill>
                          <a:effectLst/>
                        </a:rPr>
                        <a:t>CERN</a:t>
                      </a:r>
                      <a:endParaRPr lang="en-IN" sz="180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20000"/>
                        <a:lumOff val="80000"/>
                      </a:schemeClr>
                    </a:solidFill>
                  </a:tcPr>
                </a:tc>
                <a:tc>
                  <a:txBody>
                    <a:bodyPr/>
                    <a:lstStyle/>
                    <a:p>
                      <a:pPr algn="ctr"/>
                      <a:r>
                        <a:rPr lang="en-US" sz="1800" dirty="0">
                          <a:solidFill>
                            <a:srgbClr val="FF0000"/>
                          </a:solidFill>
                          <a:effectLst/>
                        </a:rPr>
                        <a:t>72.29</a:t>
                      </a:r>
                      <a:endParaRPr lang="en-IN" sz="1800" dirty="0">
                        <a:solidFill>
                          <a:srgbClr val="FF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20000"/>
                        <a:lumOff val="80000"/>
                      </a:schemeClr>
                    </a:solidFill>
                  </a:tcPr>
                </a:tc>
                <a:tc>
                  <a:txBody>
                    <a:bodyPr/>
                    <a:lstStyle/>
                    <a:p>
                      <a:pPr algn="ctr"/>
                      <a:r>
                        <a:rPr lang="en-US" sz="1800" dirty="0">
                          <a:solidFill>
                            <a:srgbClr val="000000"/>
                          </a:solidFill>
                          <a:effectLst/>
                        </a:rPr>
                        <a:t>4.843</a:t>
                      </a:r>
                      <a:endParaRPr lang="en-IN" sz="1800" dirty="0">
                        <a:solidFill>
                          <a:srgbClr val="000000"/>
                        </a:solidFill>
                        <a:effectLst/>
                        <a:latin typeface="Times New Roman" panose="02020603050405020304" pitchFamily="18" charset="0"/>
                        <a:ea typeface="SimSun" panose="02010600030101010101" pitchFamily="2" charset="-122"/>
                      </a:endParaRPr>
                    </a:p>
                  </a:txBody>
                  <a:tcPr marL="68580" marR="68580" marT="0" marB="0">
                    <a:solidFill>
                      <a:schemeClr val="accent2">
                        <a:lumMod val="20000"/>
                        <a:lumOff val="80000"/>
                      </a:schemeClr>
                    </a:solidFill>
                  </a:tcPr>
                </a:tc>
                <a:extLst>
                  <a:ext uri="{0D108BD9-81ED-4DB2-BD59-A6C34878D82A}">
                    <a16:rowId xmlns:a16="http://schemas.microsoft.com/office/drawing/2014/main" val="2533969855"/>
                  </a:ext>
                </a:extLst>
              </a:tr>
            </a:tbl>
          </a:graphicData>
        </a:graphic>
      </p:graphicFrame>
      <p:sp>
        <p:nvSpPr>
          <p:cNvPr id="4" name="Slide Number Placeholder 3">
            <a:extLst>
              <a:ext uri="{FF2B5EF4-FFF2-40B4-BE49-F238E27FC236}">
                <a16:creationId xmlns:a16="http://schemas.microsoft.com/office/drawing/2014/main" id="{FF783955-191E-6551-A7A8-B75692B01F1C}"/>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29452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7A1A-1456-2D11-7EDD-11D5A5FB37F9}"/>
              </a:ext>
            </a:extLst>
          </p:cNvPr>
          <p:cNvSpPr>
            <a:spLocks noGrp="1"/>
          </p:cNvSpPr>
          <p:nvPr>
            <p:ph type="title"/>
          </p:nvPr>
        </p:nvSpPr>
        <p:spPr/>
        <p:txBody>
          <a:bodyPr/>
          <a:lstStyle/>
          <a:p>
            <a:r>
              <a:rPr lang="en-US" dirty="0"/>
              <a:t>What’s next?</a:t>
            </a:r>
            <a:endParaRPr lang="en-IN" dirty="0"/>
          </a:p>
        </p:txBody>
      </p:sp>
      <p:sp>
        <p:nvSpPr>
          <p:cNvPr id="3" name="Content Placeholder 2">
            <a:extLst>
              <a:ext uri="{FF2B5EF4-FFF2-40B4-BE49-F238E27FC236}">
                <a16:creationId xmlns:a16="http://schemas.microsoft.com/office/drawing/2014/main" id="{6BD19CFC-0FEA-BB62-6594-302DD68A4716}"/>
              </a:ext>
            </a:extLst>
          </p:cNvPr>
          <p:cNvSpPr>
            <a:spLocks noGrp="1"/>
          </p:cNvSpPr>
          <p:nvPr>
            <p:ph idx="1"/>
          </p:nvPr>
        </p:nvSpPr>
        <p:spPr/>
        <p:txBody>
          <a:bodyPr/>
          <a:lstStyle/>
          <a:p>
            <a:pPr marL="590400" indent="-457200" fontAlgn="base">
              <a:spcBef>
                <a:spcPts val="600"/>
              </a:spcBef>
              <a:spcAft>
                <a:spcPts val="300"/>
              </a:spcAft>
              <a:buSzPts val="1000"/>
              <a:tabLst>
                <a:tab pos="182880" algn="l"/>
              </a:tabLst>
            </a:pPr>
            <a:r>
              <a:rPr lang="en-US" sz="3100" dirty="0">
                <a:latin typeface="Times New Roman" panose="02020603050405020304" pitchFamily="18" charset="0"/>
                <a:cs typeface="Times New Roman" panose="02020603050405020304" pitchFamily="18" charset="0"/>
              </a:rPr>
              <a:t>Using P4 Programmable Data Plane Switch </a:t>
            </a:r>
            <a:endParaRPr lang="en-IN" sz="3100" dirty="0">
              <a:latin typeface="Times New Roman" panose="02020603050405020304" pitchFamily="18" charset="0"/>
              <a:cs typeface="Times New Roman" panose="02020603050405020304" pitchFamily="18" charset="0"/>
            </a:endParaRPr>
          </a:p>
          <a:p>
            <a:pPr marL="590400" indent="-457200" fontAlgn="base">
              <a:spcBef>
                <a:spcPts val="600"/>
              </a:spcBef>
              <a:spcAft>
                <a:spcPts val="300"/>
              </a:spcAft>
              <a:buSzPts val="1000"/>
              <a:tabLst>
                <a:tab pos="182880" algn="l"/>
              </a:tabLst>
            </a:pPr>
            <a:endParaRPr lang="en-US" sz="3100" dirty="0">
              <a:latin typeface="Times New Roman" panose="02020603050405020304" pitchFamily="18" charset="0"/>
              <a:cs typeface="Times New Roman" panose="02020603050405020304" pitchFamily="18" charset="0"/>
            </a:endParaRPr>
          </a:p>
          <a:p>
            <a:pPr marL="590400" indent="-457200" fontAlgn="base">
              <a:spcBef>
                <a:spcPts val="600"/>
              </a:spcBef>
              <a:spcAft>
                <a:spcPts val="300"/>
              </a:spcAft>
              <a:buSzPts val="1000"/>
              <a:tabLst>
                <a:tab pos="182880" algn="l"/>
              </a:tabLst>
            </a:pPr>
            <a:r>
              <a:rPr lang="en-US" sz="3100" dirty="0">
                <a:latin typeface="Times New Roman" panose="02020603050405020304" pitchFamily="18" charset="0"/>
                <a:cs typeface="Times New Roman" panose="02020603050405020304" pitchFamily="18" charset="0"/>
              </a:rPr>
              <a:t>Packet capture of a continuous TCP connection </a:t>
            </a:r>
            <a:endParaRPr lang="en-IN" sz="31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720B0A8A-EC59-75C4-57BD-B8A501996735}"/>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30033949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{5E94B52A-04D3-4FA5-ADCD-5FB20C0FF51C}tf33552983_win32</Template>
  <TotalTime>386</TotalTime>
  <Words>1273</Words>
  <Application>Microsoft Office PowerPoint</Application>
  <PresentationFormat>Widescreen</PresentationFormat>
  <Paragraphs>135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Franklin Gothic Demi</vt:lpstr>
      <vt:lpstr>Times New Roman</vt:lpstr>
      <vt:lpstr>Wingdings 2</vt:lpstr>
      <vt:lpstr>DividendVTI</vt:lpstr>
      <vt:lpstr>Round-Trip Time Measurement in FABRIC</vt:lpstr>
      <vt:lpstr>Why study Round-trip times?</vt:lpstr>
      <vt:lpstr>Objective of the study</vt:lpstr>
      <vt:lpstr>Related work</vt:lpstr>
      <vt:lpstr>PowerPoint Presentation</vt:lpstr>
      <vt:lpstr>RTT Measurement methods</vt:lpstr>
      <vt:lpstr>Findings till now</vt:lpstr>
      <vt:lpstr>an anomaly with the cern site</vt:lpstr>
      <vt:lpstr>What’s next?</vt:lpstr>
      <vt:lpstr>Thanks for listening.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Round-Trip Time Measurement in FABRIC</dc:title>
  <dc:creator>Vaibhav Sharan</dc:creator>
  <cp:lastModifiedBy>Vaibhav Sharan</cp:lastModifiedBy>
  <cp:revision>3</cp:revision>
  <dcterms:created xsi:type="dcterms:W3CDTF">2023-11-20T23:33:01Z</dcterms:created>
  <dcterms:modified xsi:type="dcterms:W3CDTF">2023-11-21T05:59:53Z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