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Raleway"/>
      <p:regular r:id="rId23"/>
      <p:bold r:id="rId24"/>
      <p:italic r:id="rId25"/>
      <p:boldItalic r:id="rId26"/>
    </p:embeddedFont>
    <p:embeddedFont>
      <p:font typeface="Lato"/>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Raleway-bold.fntdata"/><Relationship Id="rId23" Type="http://schemas.openxmlformats.org/officeDocument/2006/relationships/font" Target="fonts/Raleway-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aleway-boldItalic.fntdata"/><Relationship Id="rId25" Type="http://schemas.openxmlformats.org/officeDocument/2006/relationships/font" Target="fonts/Raleway-italic.fntdata"/><Relationship Id="rId28" Type="http://schemas.openxmlformats.org/officeDocument/2006/relationships/font" Target="fonts/Lato-bold.fntdata"/><Relationship Id="rId27" Type="http://schemas.openxmlformats.org/officeDocument/2006/relationships/font" Target="fonts/Lato-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italic.fntdata"/><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font" Target="fonts/La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b2093a65a3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b2093a65a3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b2093a65a3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b2093a65a3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b2093a65a3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b2093a65a3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b2093a65a3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b2093a65a3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b2093a65a3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b2093a65a3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b2093a65a3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b2093a65a3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b2093a65a3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b2093a65a3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b2093a65a3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b2093a65a3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b21496fa66_0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b21496fa66_0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b21496fa66_0_1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b21496fa66_0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b21496fa66_0_1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b21496fa66_0_1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b21496fa66_0_2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b21496fa66_0_2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b21496fa66_0_2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b21496fa66_0_2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b21496fa66_0_2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b21496fa66_0_2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b21496fa66_0_2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b21496fa66_0_2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b2093a65a3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b2093a65a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1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9.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hyperlink" Target="https://www.kaggle.com/gunhcolab/fan-fest-20-covid-healthcare-and-economy" TargetMode="Externa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3.png"/><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8.jpg"/><Relationship Id="rId4" Type="http://schemas.openxmlformats.org/officeDocument/2006/relationships/hyperlink" Target="https://www.webmd.com/arthritis/about-inflammation" TargetMode="External"/><Relationship Id="rId5" Type="http://schemas.openxmlformats.org/officeDocument/2006/relationships/hyperlink" Target="https://www.webmd.boots.com/a-to-z-guides/what-is-a-ct-scan" TargetMode="External"/><Relationship Id="rId6"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www.kaggle.com/gunhcolab/fan-fest-20-covid-healthcare-and-economy" TargetMode="External"/><Relationship Id="rId4" Type="http://schemas.openxmlformats.org/officeDocument/2006/relationships/image" Target="../media/image1.jpg"/><Relationship Id="rId5" Type="http://schemas.openxmlformats.org/officeDocument/2006/relationships/image" Target="../media/image15.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s://www.kaggle.com/andrewmvd/covid19-ct-scans" TargetMode="External"/><Relationship Id="rId4" Type="http://schemas.openxmlformats.org/officeDocument/2006/relationships/image" Target="../media/image17.png"/><Relationship Id="rId5" Type="http://schemas.openxmlformats.org/officeDocument/2006/relationships/image" Target="../media/image1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631451" y="1258800"/>
            <a:ext cx="6708000" cy="1380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Fallfest </a:t>
            </a:r>
            <a:endParaRPr/>
          </a:p>
        </p:txBody>
      </p:sp>
      <p:sp>
        <p:nvSpPr>
          <p:cNvPr id="87" name="Google Shape;87;p13"/>
          <p:cNvSpPr txBox="1"/>
          <p:nvPr>
            <p:ph idx="1" type="subTitle"/>
          </p:nvPr>
        </p:nvSpPr>
        <p:spPr>
          <a:xfrm>
            <a:off x="631452" y="2030550"/>
            <a:ext cx="7688100" cy="5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300"/>
              <a:t>Team name : iNets</a:t>
            </a:r>
            <a:endParaRPr b="1" sz="2300"/>
          </a:p>
        </p:txBody>
      </p:sp>
      <p:sp>
        <p:nvSpPr>
          <p:cNvPr id="88" name="Google Shape;88;p13"/>
          <p:cNvSpPr txBox="1"/>
          <p:nvPr/>
        </p:nvSpPr>
        <p:spPr>
          <a:xfrm>
            <a:off x="694875" y="2639700"/>
            <a:ext cx="4071000" cy="112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34343"/>
                </a:solidFill>
                <a:latin typeface="Lato"/>
                <a:ea typeface="Lato"/>
                <a:cs typeface="Lato"/>
                <a:sym typeface="Lato"/>
              </a:rPr>
              <a:t>Team members : 1. Vaibhav Bhatt</a:t>
            </a:r>
            <a:endParaRPr>
              <a:solidFill>
                <a:srgbClr val="434343"/>
              </a:solidFill>
              <a:latin typeface="Lato"/>
              <a:ea typeface="Lato"/>
              <a:cs typeface="Lato"/>
              <a:sym typeface="Lato"/>
            </a:endParaRPr>
          </a:p>
          <a:p>
            <a:pPr indent="0" lvl="0" marL="0" rtl="0" algn="l">
              <a:spcBef>
                <a:spcPts val="0"/>
              </a:spcBef>
              <a:spcAft>
                <a:spcPts val="0"/>
              </a:spcAft>
              <a:buNone/>
            </a:pPr>
            <a:r>
              <a:rPr lang="en">
                <a:solidFill>
                  <a:srgbClr val="434343"/>
                </a:solidFill>
                <a:latin typeface="Lato"/>
                <a:ea typeface="Lato"/>
                <a:cs typeface="Lato"/>
                <a:sym typeface="Lato"/>
              </a:rPr>
              <a:t>		           2. Gunjan Haldar	</a:t>
            </a:r>
            <a:endParaRPr>
              <a:solidFill>
                <a:srgbClr val="434343"/>
              </a:solidFill>
              <a:latin typeface="Lato"/>
              <a:ea typeface="Lato"/>
              <a:cs typeface="Lato"/>
              <a:sym typeface="Lato"/>
            </a:endParaRPr>
          </a:p>
          <a:p>
            <a:pPr indent="0" lvl="0" marL="0" rtl="0" algn="l">
              <a:spcBef>
                <a:spcPts val="0"/>
              </a:spcBef>
              <a:spcAft>
                <a:spcPts val="0"/>
              </a:spcAft>
              <a:buNone/>
            </a:pPr>
            <a:r>
              <a:rPr lang="en">
                <a:solidFill>
                  <a:srgbClr val="434343"/>
                </a:solidFill>
                <a:latin typeface="Lato"/>
                <a:ea typeface="Lato"/>
                <a:cs typeface="Lato"/>
                <a:sym typeface="Lato"/>
              </a:rPr>
              <a:t>                                      3. Aman Mittal</a:t>
            </a:r>
            <a:endParaRPr>
              <a:solidFill>
                <a:srgbClr val="434343"/>
              </a:solidFill>
              <a:latin typeface="Lato"/>
              <a:ea typeface="Lato"/>
              <a:cs typeface="Lato"/>
              <a:sym typeface="Lato"/>
            </a:endParaRPr>
          </a:p>
        </p:txBody>
      </p:sp>
      <p:sp>
        <p:nvSpPr>
          <p:cNvPr id="89" name="Google Shape;89;p13"/>
          <p:cNvSpPr txBox="1"/>
          <p:nvPr/>
        </p:nvSpPr>
        <p:spPr>
          <a:xfrm>
            <a:off x="3573700" y="801300"/>
            <a:ext cx="5290200" cy="153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rgbClr val="666666"/>
                </a:solidFill>
                <a:latin typeface="Lato"/>
                <a:ea typeface="Lato"/>
                <a:cs typeface="Lato"/>
                <a:sym typeface="Lato"/>
              </a:rPr>
              <a:t>Theme : Healthcare(Corona diagnosis of lungs using Deep   learning) </a:t>
            </a:r>
            <a:endParaRPr b="1" sz="2400">
              <a:solidFill>
                <a:srgbClr val="666666"/>
              </a:solidFill>
              <a:latin typeface="Lato"/>
              <a:ea typeface="Lato"/>
              <a:cs typeface="Lato"/>
              <a:sym typeface="Lato"/>
            </a:endParaRPr>
          </a:p>
        </p:txBody>
      </p:sp>
      <p:pic>
        <p:nvPicPr>
          <p:cNvPr id="90" name="Google Shape;90;p13"/>
          <p:cNvPicPr preferRelativeResize="0"/>
          <p:nvPr/>
        </p:nvPicPr>
        <p:blipFill>
          <a:blip r:embed="rId3">
            <a:alphaModFix/>
          </a:blip>
          <a:stretch>
            <a:fillRect/>
          </a:stretch>
        </p:blipFill>
        <p:spPr>
          <a:xfrm>
            <a:off x="3672050" y="1825325"/>
            <a:ext cx="2242631" cy="2199000"/>
          </a:xfrm>
          <a:prstGeom prst="rect">
            <a:avLst/>
          </a:prstGeom>
          <a:noFill/>
          <a:ln>
            <a:noFill/>
          </a:ln>
        </p:spPr>
      </p:pic>
      <p:pic>
        <p:nvPicPr>
          <p:cNvPr id="91" name="Google Shape;91;p13"/>
          <p:cNvPicPr preferRelativeResize="0"/>
          <p:nvPr/>
        </p:nvPicPr>
        <p:blipFill>
          <a:blip r:embed="rId4">
            <a:alphaModFix/>
          </a:blip>
          <a:stretch>
            <a:fillRect/>
          </a:stretch>
        </p:blipFill>
        <p:spPr>
          <a:xfrm>
            <a:off x="5914681" y="1825325"/>
            <a:ext cx="2192942" cy="21990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2"/>
          <p:cNvSpPr txBox="1"/>
          <p:nvPr/>
        </p:nvSpPr>
        <p:spPr>
          <a:xfrm>
            <a:off x="732625" y="1382175"/>
            <a:ext cx="1434900" cy="49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Lato"/>
                <a:ea typeface="Lato"/>
                <a:cs typeface="Lato"/>
                <a:sym typeface="Lato"/>
              </a:rPr>
              <a:t>Results</a:t>
            </a:r>
            <a:endParaRPr b="1">
              <a:latin typeface="Lato"/>
              <a:ea typeface="Lato"/>
              <a:cs typeface="Lato"/>
              <a:sym typeface="Lato"/>
            </a:endParaRPr>
          </a:p>
        </p:txBody>
      </p:sp>
      <p:pic>
        <p:nvPicPr>
          <p:cNvPr id="156" name="Google Shape;156;p22"/>
          <p:cNvPicPr preferRelativeResize="0"/>
          <p:nvPr/>
        </p:nvPicPr>
        <p:blipFill>
          <a:blip r:embed="rId3">
            <a:alphaModFix/>
          </a:blip>
          <a:stretch>
            <a:fillRect/>
          </a:stretch>
        </p:blipFill>
        <p:spPr>
          <a:xfrm>
            <a:off x="732625" y="1951700"/>
            <a:ext cx="3790950" cy="2647950"/>
          </a:xfrm>
          <a:prstGeom prst="rect">
            <a:avLst/>
          </a:prstGeom>
          <a:noFill/>
          <a:ln>
            <a:noFill/>
          </a:ln>
        </p:spPr>
      </p:pic>
      <p:pic>
        <p:nvPicPr>
          <p:cNvPr id="157" name="Google Shape;157;p22"/>
          <p:cNvPicPr preferRelativeResize="0"/>
          <p:nvPr/>
        </p:nvPicPr>
        <p:blipFill>
          <a:blip r:embed="rId4">
            <a:alphaModFix/>
          </a:blip>
          <a:stretch>
            <a:fillRect/>
          </a:stretch>
        </p:blipFill>
        <p:spPr>
          <a:xfrm>
            <a:off x="4952500" y="1951700"/>
            <a:ext cx="3733800" cy="26479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pic>
        <p:nvPicPr>
          <p:cNvPr id="162" name="Google Shape;162;p23"/>
          <p:cNvPicPr preferRelativeResize="0"/>
          <p:nvPr/>
        </p:nvPicPr>
        <p:blipFill>
          <a:blip r:embed="rId3">
            <a:alphaModFix/>
          </a:blip>
          <a:stretch>
            <a:fillRect/>
          </a:stretch>
        </p:blipFill>
        <p:spPr>
          <a:xfrm>
            <a:off x="152400" y="1590375"/>
            <a:ext cx="8839198" cy="289559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4"/>
          <p:cNvSpPr txBox="1"/>
          <p:nvPr/>
        </p:nvSpPr>
        <p:spPr>
          <a:xfrm>
            <a:off x="716525" y="1308900"/>
            <a:ext cx="5014500" cy="58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latin typeface="Lato"/>
                <a:ea typeface="Lato"/>
                <a:cs typeface="Lato"/>
                <a:sym typeface="Lato"/>
              </a:rPr>
              <a:t>Covid prediction using CT-Scans</a:t>
            </a:r>
            <a:endParaRPr b="1" sz="2000">
              <a:latin typeface="Lato"/>
              <a:ea typeface="Lato"/>
              <a:cs typeface="Lato"/>
              <a:sym typeface="Lato"/>
            </a:endParaRPr>
          </a:p>
        </p:txBody>
      </p:sp>
      <p:sp>
        <p:nvSpPr>
          <p:cNvPr id="168" name="Google Shape;168;p24"/>
          <p:cNvSpPr txBox="1"/>
          <p:nvPr/>
        </p:nvSpPr>
        <p:spPr>
          <a:xfrm>
            <a:off x="405750" y="1898700"/>
            <a:ext cx="5325300" cy="306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Tech stack : Tensorflow,Keras</a:t>
            </a:r>
            <a:endParaRPr>
              <a:latin typeface="Lato"/>
              <a:ea typeface="Lato"/>
              <a:cs typeface="Lato"/>
              <a:sym typeface="Lato"/>
            </a:endParaRPr>
          </a:p>
          <a:p>
            <a:pPr indent="0" lvl="0" marL="0" rtl="0" algn="l">
              <a:spcBef>
                <a:spcPts val="0"/>
              </a:spcBef>
              <a:spcAft>
                <a:spcPts val="0"/>
              </a:spcAft>
              <a:buNone/>
            </a:pPr>
            <a:r>
              <a:rPr b="1" lang="en">
                <a:latin typeface="Lato"/>
                <a:ea typeface="Lato"/>
                <a:cs typeface="Lato"/>
                <a:sym typeface="Lato"/>
              </a:rPr>
              <a:t>Dataset:</a:t>
            </a:r>
            <a:endParaRPr b="1">
              <a:latin typeface="Lato"/>
              <a:ea typeface="Lato"/>
              <a:cs typeface="Lato"/>
              <a:sym typeface="Lato"/>
            </a:endParaRPr>
          </a:p>
          <a:p>
            <a:pPr indent="-317500" lvl="0" marL="457200" rtl="0" algn="l">
              <a:spcBef>
                <a:spcPts val="0"/>
              </a:spcBef>
              <a:spcAft>
                <a:spcPts val="0"/>
              </a:spcAft>
              <a:buSzPts val="1400"/>
              <a:buFont typeface="Lato"/>
              <a:buChar char="●"/>
            </a:pPr>
            <a:r>
              <a:rPr lang="en">
                <a:latin typeface="Lato"/>
                <a:ea typeface="Lato"/>
                <a:cs typeface="Lato"/>
                <a:sym typeface="Lato"/>
              </a:rPr>
              <a:t>Data used:</a:t>
            </a:r>
            <a:r>
              <a:rPr lang="en" u="sng">
                <a:solidFill>
                  <a:schemeClr val="hlink"/>
                </a:solidFill>
                <a:latin typeface="Lato"/>
                <a:ea typeface="Lato"/>
                <a:cs typeface="Lato"/>
                <a:sym typeface="Lato"/>
                <a:hlinkClick r:id="rId3"/>
              </a:rPr>
              <a:t>CT-Scan Classification</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
                <a:latin typeface="Lato"/>
                <a:ea typeface="Lato"/>
                <a:cs typeface="Lato"/>
                <a:sym typeface="Lato"/>
              </a:rPr>
              <a:t>The dataset contains over 2481 images in which 20% of the data is used as validation and rest is used as train</a:t>
            </a:r>
            <a:endParaRPr>
              <a:latin typeface="Lato"/>
              <a:ea typeface="Lato"/>
              <a:cs typeface="Lato"/>
              <a:sym typeface="Lato"/>
            </a:endParaRPr>
          </a:p>
        </p:txBody>
      </p:sp>
      <p:pic>
        <p:nvPicPr>
          <p:cNvPr id="169" name="Google Shape;169;p24"/>
          <p:cNvPicPr preferRelativeResize="0"/>
          <p:nvPr/>
        </p:nvPicPr>
        <p:blipFill>
          <a:blip r:embed="rId4">
            <a:alphaModFix/>
          </a:blip>
          <a:stretch>
            <a:fillRect/>
          </a:stretch>
        </p:blipFill>
        <p:spPr>
          <a:xfrm>
            <a:off x="6036299" y="1898700"/>
            <a:ext cx="2868161" cy="287655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5"/>
          <p:cNvSpPr txBox="1"/>
          <p:nvPr/>
        </p:nvSpPr>
        <p:spPr>
          <a:xfrm>
            <a:off x="829600" y="1227800"/>
            <a:ext cx="2304300" cy="46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Lato"/>
                <a:ea typeface="Lato"/>
                <a:cs typeface="Lato"/>
                <a:sym typeface="Lato"/>
              </a:rPr>
              <a:t>Model Architecture</a:t>
            </a:r>
            <a:endParaRPr b="1">
              <a:latin typeface="Lato"/>
              <a:ea typeface="Lato"/>
              <a:cs typeface="Lato"/>
              <a:sym typeface="Lato"/>
            </a:endParaRPr>
          </a:p>
        </p:txBody>
      </p:sp>
      <p:pic>
        <p:nvPicPr>
          <p:cNvPr id="175" name="Google Shape;175;p25"/>
          <p:cNvPicPr preferRelativeResize="0"/>
          <p:nvPr/>
        </p:nvPicPr>
        <p:blipFill>
          <a:blip r:embed="rId3">
            <a:alphaModFix/>
          </a:blip>
          <a:stretch>
            <a:fillRect/>
          </a:stretch>
        </p:blipFill>
        <p:spPr>
          <a:xfrm>
            <a:off x="2534125" y="516500"/>
            <a:ext cx="5286200" cy="46270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6"/>
          <p:cNvSpPr txBox="1"/>
          <p:nvPr/>
        </p:nvSpPr>
        <p:spPr>
          <a:xfrm>
            <a:off x="755850" y="1308925"/>
            <a:ext cx="2101800" cy="53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Lato"/>
                <a:ea typeface="Lato"/>
                <a:cs typeface="Lato"/>
                <a:sym typeface="Lato"/>
              </a:rPr>
              <a:t>Results</a:t>
            </a:r>
            <a:endParaRPr b="1">
              <a:latin typeface="Lato"/>
              <a:ea typeface="Lato"/>
              <a:cs typeface="Lato"/>
              <a:sym typeface="Lato"/>
            </a:endParaRPr>
          </a:p>
        </p:txBody>
      </p:sp>
      <p:pic>
        <p:nvPicPr>
          <p:cNvPr id="181" name="Google Shape;181;p26"/>
          <p:cNvPicPr preferRelativeResize="0"/>
          <p:nvPr/>
        </p:nvPicPr>
        <p:blipFill>
          <a:blip r:embed="rId3">
            <a:alphaModFix/>
          </a:blip>
          <a:stretch>
            <a:fillRect/>
          </a:stretch>
        </p:blipFill>
        <p:spPr>
          <a:xfrm>
            <a:off x="371475" y="1700975"/>
            <a:ext cx="4200525" cy="3171825"/>
          </a:xfrm>
          <a:prstGeom prst="rect">
            <a:avLst/>
          </a:prstGeom>
          <a:noFill/>
          <a:ln>
            <a:noFill/>
          </a:ln>
        </p:spPr>
      </p:pic>
      <p:pic>
        <p:nvPicPr>
          <p:cNvPr id="182" name="Google Shape;182;p26"/>
          <p:cNvPicPr preferRelativeResize="0"/>
          <p:nvPr/>
        </p:nvPicPr>
        <p:blipFill>
          <a:blip r:embed="rId4">
            <a:alphaModFix/>
          </a:blip>
          <a:stretch>
            <a:fillRect/>
          </a:stretch>
        </p:blipFill>
        <p:spPr>
          <a:xfrm>
            <a:off x="4572000" y="1700975"/>
            <a:ext cx="4200525" cy="31718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pic>
        <p:nvPicPr>
          <p:cNvPr id="187" name="Google Shape;187;p27"/>
          <p:cNvPicPr preferRelativeResize="0"/>
          <p:nvPr/>
        </p:nvPicPr>
        <p:blipFill>
          <a:blip r:embed="rId3">
            <a:alphaModFix/>
          </a:blip>
          <a:stretch>
            <a:fillRect/>
          </a:stretch>
        </p:blipFill>
        <p:spPr>
          <a:xfrm>
            <a:off x="2622775" y="1290475"/>
            <a:ext cx="3471449" cy="33183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8"/>
          <p:cNvSpPr txBox="1"/>
          <p:nvPr/>
        </p:nvSpPr>
        <p:spPr>
          <a:xfrm>
            <a:off x="673550" y="1408350"/>
            <a:ext cx="8343000" cy="31686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Lato"/>
              <a:buChar char="●"/>
            </a:pPr>
            <a:r>
              <a:rPr lang="en">
                <a:latin typeface="Lato"/>
                <a:ea typeface="Lato"/>
                <a:cs typeface="Lato"/>
                <a:sym typeface="Lato"/>
              </a:rPr>
              <a:t>We saw that any of the two methods by using x-ray images or ct-scans can be easily used to easily predict whether a patient has covid or not. While in most cases x-rays seem to be reliable</a:t>
            </a:r>
            <a:endParaRPr>
              <a:latin typeface="Lato"/>
              <a:ea typeface="Lato"/>
              <a:cs typeface="Lato"/>
              <a:sym typeface="Lato"/>
            </a:endParaRPr>
          </a:p>
          <a:p>
            <a:pPr indent="0" lvl="0" marL="457200" rtl="0" algn="l">
              <a:spcBef>
                <a:spcPts val="0"/>
              </a:spcBef>
              <a:spcAft>
                <a:spcPts val="0"/>
              </a:spcAft>
              <a:buNone/>
            </a:pPr>
            <a:r>
              <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
                <a:latin typeface="Lato"/>
                <a:ea typeface="Lato"/>
                <a:cs typeface="Lato"/>
                <a:sym typeface="Lato"/>
              </a:rPr>
              <a:t>By segmentation of CT-scans we can track the spread of corona virus in the lungs </a:t>
            </a:r>
            <a:endParaRPr>
              <a:latin typeface="Lato"/>
              <a:ea typeface="Lato"/>
              <a:cs typeface="Lato"/>
              <a:sym typeface="Lato"/>
            </a:endParaRPr>
          </a:p>
          <a:p>
            <a:pPr indent="0" lvl="0" marL="457200" rtl="0" algn="l">
              <a:spcBef>
                <a:spcPts val="0"/>
              </a:spcBef>
              <a:spcAft>
                <a:spcPts val="0"/>
              </a:spcAft>
              <a:buNone/>
            </a:pPr>
            <a:r>
              <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
                <a:latin typeface="Lato"/>
                <a:ea typeface="Lato"/>
                <a:cs typeface="Lato"/>
                <a:sym typeface="Lato"/>
              </a:rPr>
              <a:t>By these method we successfully :</a:t>
            </a:r>
            <a:endParaRPr>
              <a:latin typeface="Lato"/>
              <a:ea typeface="Lato"/>
              <a:cs typeface="Lato"/>
              <a:sym typeface="Lato"/>
            </a:endParaRPr>
          </a:p>
          <a:p>
            <a:pPr indent="-317500" lvl="1" marL="914400" rtl="0" algn="l">
              <a:spcBef>
                <a:spcPts val="0"/>
              </a:spcBef>
              <a:spcAft>
                <a:spcPts val="0"/>
              </a:spcAft>
              <a:buSzPts val="1400"/>
              <a:buFont typeface="Lato"/>
              <a:buChar char="○"/>
            </a:pPr>
            <a:r>
              <a:rPr lang="en">
                <a:latin typeface="Lato"/>
                <a:ea typeface="Lato"/>
                <a:cs typeface="Lato"/>
                <a:sym typeface="Lato"/>
              </a:rPr>
              <a:t>Increased the number of test centres.</a:t>
            </a:r>
            <a:endParaRPr>
              <a:latin typeface="Lato"/>
              <a:ea typeface="Lato"/>
              <a:cs typeface="Lato"/>
              <a:sym typeface="Lato"/>
            </a:endParaRPr>
          </a:p>
          <a:p>
            <a:pPr indent="-317500" lvl="1" marL="914400" rtl="0" algn="l">
              <a:spcBef>
                <a:spcPts val="0"/>
              </a:spcBef>
              <a:spcAft>
                <a:spcPts val="0"/>
              </a:spcAft>
              <a:buSzPts val="1400"/>
              <a:buFont typeface="Lato"/>
              <a:buChar char="○"/>
            </a:pPr>
            <a:r>
              <a:rPr lang="en">
                <a:latin typeface="Lato"/>
                <a:ea typeface="Lato"/>
                <a:cs typeface="Lato"/>
                <a:sym typeface="Lato"/>
              </a:rPr>
              <a:t>Reduced time factor.</a:t>
            </a:r>
            <a:endParaRPr>
              <a:latin typeface="Lato"/>
              <a:ea typeface="Lato"/>
              <a:cs typeface="Lato"/>
              <a:sym typeface="Lato"/>
            </a:endParaRPr>
          </a:p>
          <a:p>
            <a:pPr indent="-317500" lvl="1" marL="914400" rtl="0" algn="l">
              <a:spcBef>
                <a:spcPts val="0"/>
              </a:spcBef>
              <a:spcAft>
                <a:spcPts val="0"/>
              </a:spcAft>
              <a:buSzPts val="1400"/>
              <a:buFont typeface="Lato"/>
              <a:buChar char="○"/>
            </a:pPr>
            <a:r>
              <a:rPr lang="en">
                <a:latin typeface="Lato"/>
                <a:ea typeface="Lato"/>
                <a:cs typeface="Lato"/>
                <a:sym typeface="Lato"/>
              </a:rPr>
              <a:t>Decreased the chance of spread f infection in test centres.</a:t>
            </a:r>
            <a:endParaRPr>
              <a:latin typeface="Lato"/>
              <a:ea typeface="Lato"/>
              <a:cs typeface="Lato"/>
              <a:sym typeface="Lato"/>
            </a:endParaRPr>
          </a:p>
          <a:p>
            <a:pPr indent="-317500" lvl="1" marL="914400" rtl="0" algn="l">
              <a:spcBef>
                <a:spcPts val="0"/>
              </a:spcBef>
              <a:spcAft>
                <a:spcPts val="0"/>
              </a:spcAft>
              <a:buSzPts val="1400"/>
              <a:buFont typeface="Lato"/>
              <a:buChar char="○"/>
            </a:pPr>
            <a:r>
              <a:rPr lang="en">
                <a:latin typeface="Lato"/>
                <a:ea typeface="Lato"/>
                <a:cs typeface="Lato"/>
                <a:sym typeface="Lato"/>
              </a:rPr>
              <a:t>Reduced the amount required by a lab to perform the test.</a:t>
            </a:r>
            <a:endParaRPr>
              <a:latin typeface="Lato"/>
              <a:ea typeface="Lato"/>
              <a:cs typeface="Lato"/>
              <a:sym typeface="La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9"/>
          <p:cNvSpPr txBox="1"/>
          <p:nvPr>
            <p:ph idx="1" type="body"/>
          </p:nvPr>
        </p:nvSpPr>
        <p:spPr>
          <a:xfrm>
            <a:off x="2627650" y="214012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4400"/>
              <a:t>Thank you</a:t>
            </a:r>
            <a:endParaRPr sz="45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4"/>
          <p:cNvSpPr txBox="1"/>
          <p:nvPr/>
        </p:nvSpPr>
        <p:spPr>
          <a:xfrm>
            <a:off x="475825" y="1465250"/>
            <a:ext cx="8459100" cy="33006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rgbClr val="434343"/>
              </a:buClr>
              <a:buSzPts val="1400"/>
              <a:buFont typeface="Lato"/>
              <a:buChar char="●"/>
            </a:pPr>
            <a:r>
              <a:rPr lang="en">
                <a:solidFill>
                  <a:srgbClr val="434343"/>
                </a:solidFill>
                <a:latin typeface="Lato"/>
                <a:ea typeface="Lato"/>
                <a:cs typeface="Lato"/>
                <a:sym typeface="Lato"/>
              </a:rPr>
              <a:t>Do you know the number of covid testing centres in each state of India?</a:t>
            </a:r>
            <a:endParaRPr>
              <a:solidFill>
                <a:srgbClr val="434343"/>
              </a:solidFill>
              <a:latin typeface="Lato"/>
              <a:ea typeface="Lato"/>
              <a:cs typeface="Lato"/>
              <a:sym typeface="Lato"/>
            </a:endParaRPr>
          </a:p>
          <a:p>
            <a:pPr indent="-317500" lvl="1" marL="914400" rtl="0" algn="l">
              <a:spcBef>
                <a:spcPts val="0"/>
              </a:spcBef>
              <a:spcAft>
                <a:spcPts val="0"/>
              </a:spcAft>
              <a:buClr>
                <a:srgbClr val="434343"/>
              </a:buClr>
              <a:buSzPts val="1400"/>
              <a:buFont typeface="Lato"/>
              <a:buChar char="○"/>
            </a:pPr>
            <a:r>
              <a:rPr lang="en">
                <a:solidFill>
                  <a:srgbClr val="434343"/>
                </a:solidFill>
                <a:latin typeface="Lato"/>
                <a:ea typeface="Lato"/>
                <a:cs typeface="Lato"/>
                <a:sym typeface="Lato"/>
              </a:rPr>
              <a:t>Total no : 1191(Goverment labs) 1042(private labs).</a:t>
            </a:r>
            <a:endParaRPr>
              <a:solidFill>
                <a:srgbClr val="434343"/>
              </a:solidFill>
              <a:latin typeface="Lato"/>
              <a:ea typeface="Lato"/>
              <a:cs typeface="Lato"/>
              <a:sym typeface="Lato"/>
            </a:endParaRPr>
          </a:p>
          <a:p>
            <a:pPr indent="-317500" lvl="1" marL="914400" rtl="0" algn="l">
              <a:spcBef>
                <a:spcPts val="0"/>
              </a:spcBef>
              <a:spcAft>
                <a:spcPts val="0"/>
              </a:spcAft>
              <a:buClr>
                <a:srgbClr val="434343"/>
              </a:buClr>
              <a:buSzPts val="1400"/>
              <a:buFont typeface="Lato"/>
              <a:buChar char="○"/>
            </a:pPr>
            <a:r>
              <a:rPr lang="en">
                <a:solidFill>
                  <a:srgbClr val="434343"/>
                </a:solidFill>
                <a:latin typeface="Lato"/>
                <a:ea typeface="Lato"/>
                <a:cs typeface="Lato"/>
                <a:sym typeface="Lato"/>
              </a:rPr>
              <a:t>Heighest in Tamil Naidu with 67 Goverment labs and 161 private labs.</a:t>
            </a:r>
            <a:endParaRPr>
              <a:solidFill>
                <a:srgbClr val="434343"/>
              </a:solidFill>
              <a:latin typeface="Lato"/>
              <a:ea typeface="Lato"/>
              <a:cs typeface="Lato"/>
              <a:sym typeface="Lato"/>
            </a:endParaRPr>
          </a:p>
          <a:p>
            <a:pPr indent="-317500" lvl="1" marL="914400" rtl="0" algn="l">
              <a:spcBef>
                <a:spcPts val="0"/>
              </a:spcBef>
              <a:spcAft>
                <a:spcPts val="0"/>
              </a:spcAft>
              <a:buClr>
                <a:srgbClr val="434343"/>
              </a:buClr>
              <a:buSzPts val="1400"/>
              <a:buFont typeface="Lato"/>
              <a:buChar char="○"/>
            </a:pPr>
            <a:r>
              <a:rPr lang="en">
                <a:solidFill>
                  <a:srgbClr val="434343"/>
                </a:solidFill>
                <a:latin typeface="Lato"/>
                <a:ea typeface="Lato"/>
                <a:cs typeface="Lato"/>
                <a:sym typeface="Lato"/>
              </a:rPr>
              <a:t>39(Goverment labs)  and 25(Private labs) in Rajasthan.</a:t>
            </a:r>
            <a:endParaRPr>
              <a:solidFill>
                <a:srgbClr val="434343"/>
              </a:solidFill>
              <a:latin typeface="Lato"/>
              <a:ea typeface="Lato"/>
              <a:cs typeface="Lato"/>
              <a:sym typeface="Lato"/>
            </a:endParaRPr>
          </a:p>
          <a:p>
            <a:pPr indent="-317500" lvl="0" marL="457200" rtl="0" algn="l">
              <a:spcBef>
                <a:spcPts val="0"/>
              </a:spcBef>
              <a:spcAft>
                <a:spcPts val="0"/>
              </a:spcAft>
              <a:buClr>
                <a:srgbClr val="434343"/>
              </a:buClr>
              <a:buSzPts val="1400"/>
              <a:buFont typeface="Lato"/>
              <a:buChar char="●"/>
            </a:pPr>
            <a:r>
              <a:rPr lang="en">
                <a:solidFill>
                  <a:srgbClr val="434343"/>
                </a:solidFill>
                <a:latin typeface="Lato"/>
                <a:ea typeface="Lato"/>
                <a:cs typeface="Lato"/>
                <a:sym typeface="Lato"/>
              </a:rPr>
              <a:t>Price of corona tests in India:</a:t>
            </a:r>
            <a:endParaRPr>
              <a:solidFill>
                <a:srgbClr val="434343"/>
              </a:solidFill>
              <a:latin typeface="Lato"/>
              <a:ea typeface="Lato"/>
              <a:cs typeface="Lato"/>
              <a:sym typeface="Lato"/>
            </a:endParaRPr>
          </a:p>
          <a:p>
            <a:pPr indent="-317500" lvl="1" marL="914400" rtl="0" algn="l">
              <a:spcBef>
                <a:spcPts val="0"/>
              </a:spcBef>
              <a:spcAft>
                <a:spcPts val="0"/>
              </a:spcAft>
              <a:buClr>
                <a:srgbClr val="434343"/>
              </a:buClr>
              <a:buSzPts val="1400"/>
              <a:buFont typeface="Lato"/>
              <a:buChar char="○"/>
            </a:pPr>
            <a:r>
              <a:rPr lang="en">
                <a:solidFill>
                  <a:srgbClr val="434343"/>
                </a:solidFill>
                <a:latin typeface="Lato"/>
                <a:ea typeface="Lato"/>
                <a:cs typeface="Lato"/>
                <a:sym typeface="Lato"/>
              </a:rPr>
              <a:t>Lowest in oddisha : 400.</a:t>
            </a:r>
            <a:endParaRPr>
              <a:solidFill>
                <a:srgbClr val="434343"/>
              </a:solidFill>
              <a:latin typeface="Lato"/>
              <a:ea typeface="Lato"/>
              <a:cs typeface="Lato"/>
              <a:sym typeface="Lato"/>
            </a:endParaRPr>
          </a:p>
          <a:p>
            <a:pPr indent="-317500" lvl="1" marL="914400" rtl="0" algn="l">
              <a:spcBef>
                <a:spcPts val="0"/>
              </a:spcBef>
              <a:spcAft>
                <a:spcPts val="0"/>
              </a:spcAft>
              <a:buClr>
                <a:srgbClr val="434343"/>
              </a:buClr>
              <a:buSzPts val="1400"/>
              <a:buFont typeface="Lato"/>
              <a:buChar char="○"/>
            </a:pPr>
            <a:r>
              <a:rPr lang="en">
                <a:solidFill>
                  <a:srgbClr val="434343"/>
                </a:solidFill>
                <a:latin typeface="Lato"/>
                <a:ea typeface="Lato"/>
                <a:cs typeface="Lato"/>
                <a:sym typeface="Lato"/>
              </a:rPr>
              <a:t>700-800 in various states like Rajasthan, Gujrat, Uttar Pradesh and Delhi.</a:t>
            </a:r>
            <a:endParaRPr>
              <a:solidFill>
                <a:srgbClr val="434343"/>
              </a:solidFill>
              <a:latin typeface="Lato"/>
              <a:ea typeface="Lato"/>
              <a:cs typeface="Lato"/>
              <a:sym typeface="Lato"/>
            </a:endParaRPr>
          </a:p>
          <a:p>
            <a:pPr indent="-317500" lvl="0" marL="457200" rtl="0" algn="l">
              <a:spcBef>
                <a:spcPts val="0"/>
              </a:spcBef>
              <a:spcAft>
                <a:spcPts val="0"/>
              </a:spcAft>
              <a:buClr>
                <a:srgbClr val="434343"/>
              </a:buClr>
              <a:buSzPts val="1400"/>
              <a:buFont typeface="Lato"/>
              <a:buChar char="●"/>
            </a:pPr>
            <a:r>
              <a:rPr lang="en">
                <a:solidFill>
                  <a:srgbClr val="434343"/>
                </a:solidFill>
                <a:latin typeface="Lato"/>
                <a:ea typeface="Lato"/>
                <a:cs typeface="Lato"/>
                <a:sym typeface="Lato"/>
              </a:rPr>
              <a:t>The RT-PCR covid test that is the most widely used testing procedure can take upto 5-10 minutes for testing and the entire procedure can take upto 4-8 hours!</a:t>
            </a:r>
            <a:endParaRPr>
              <a:solidFill>
                <a:srgbClr val="434343"/>
              </a:solidFill>
              <a:latin typeface="Lato"/>
              <a:ea typeface="Lato"/>
              <a:cs typeface="Lato"/>
              <a:sym typeface="Lato"/>
            </a:endParaRPr>
          </a:p>
          <a:p>
            <a:pPr indent="-317500" lvl="0" marL="457200" rtl="0" algn="l">
              <a:spcBef>
                <a:spcPts val="0"/>
              </a:spcBef>
              <a:spcAft>
                <a:spcPts val="0"/>
              </a:spcAft>
              <a:buClr>
                <a:srgbClr val="434343"/>
              </a:buClr>
              <a:buSzPts val="1400"/>
              <a:buFont typeface="Lato"/>
              <a:buChar char="●"/>
            </a:pPr>
            <a:r>
              <a:rPr lang="en">
                <a:solidFill>
                  <a:srgbClr val="434343"/>
                </a:solidFill>
                <a:latin typeface="Lato"/>
                <a:ea typeface="Lato"/>
                <a:cs typeface="Lato"/>
                <a:sym typeface="Lato"/>
              </a:rPr>
              <a:t>Even there are so much workforce required for testing of covid.</a:t>
            </a:r>
            <a:endParaRPr>
              <a:solidFill>
                <a:srgbClr val="434343"/>
              </a:solidFill>
              <a:latin typeface="Lato"/>
              <a:ea typeface="Lato"/>
              <a:cs typeface="Lato"/>
              <a:sym typeface="Lato"/>
            </a:endParaRPr>
          </a:p>
          <a:p>
            <a:pPr indent="-317500" lvl="0" marL="457200" rtl="0" algn="l">
              <a:spcBef>
                <a:spcPts val="0"/>
              </a:spcBef>
              <a:spcAft>
                <a:spcPts val="0"/>
              </a:spcAft>
              <a:buClr>
                <a:srgbClr val="434343"/>
              </a:buClr>
              <a:buSzPts val="1400"/>
              <a:buFont typeface="Lato"/>
              <a:buChar char="●"/>
            </a:pPr>
            <a:r>
              <a:rPr lang="en">
                <a:solidFill>
                  <a:srgbClr val="434343"/>
                </a:solidFill>
                <a:latin typeface="Lato"/>
                <a:ea typeface="Lato"/>
                <a:cs typeface="Lato"/>
                <a:sym typeface="Lato"/>
              </a:rPr>
              <a:t>And every person involved in the testing of covid has to wear a ppe kit.</a:t>
            </a:r>
            <a:endParaRPr>
              <a:solidFill>
                <a:srgbClr val="434343"/>
              </a:solidFill>
              <a:latin typeface="Lato"/>
              <a:ea typeface="Lato"/>
              <a:cs typeface="Lato"/>
              <a:sym typeface="Lato"/>
            </a:endParaRPr>
          </a:p>
          <a:p>
            <a:pPr indent="-317500" lvl="0" marL="457200" rtl="0" algn="l">
              <a:spcBef>
                <a:spcPts val="0"/>
              </a:spcBef>
              <a:spcAft>
                <a:spcPts val="0"/>
              </a:spcAft>
              <a:buClr>
                <a:srgbClr val="434343"/>
              </a:buClr>
              <a:buSzPts val="1400"/>
              <a:buFont typeface="Lato"/>
              <a:buChar char="●"/>
            </a:pPr>
            <a:r>
              <a:rPr lang="en">
                <a:solidFill>
                  <a:srgbClr val="434343"/>
                </a:solidFill>
                <a:latin typeface="Lato"/>
                <a:ea typeface="Lato"/>
                <a:cs typeface="Lato"/>
                <a:sym typeface="Lato"/>
              </a:rPr>
              <a:t>People involved in the process have very high chance of spreading the infection among themselves because of either the gathering of large number of people due to unavailability of test centres or either due to the compact process that is involved in the testing.</a:t>
            </a:r>
            <a:endParaRPr>
              <a:solidFill>
                <a:srgbClr val="434343"/>
              </a:solidFill>
              <a:latin typeface="Lato"/>
              <a:ea typeface="Lato"/>
              <a:cs typeface="Lato"/>
              <a:sym typeface="Lato"/>
            </a:endParaRPr>
          </a:p>
        </p:txBody>
      </p:sp>
      <p:sp>
        <p:nvSpPr>
          <p:cNvPr id="97" name="Google Shape;97;p14"/>
          <p:cNvSpPr txBox="1"/>
          <p:nvPr/>
        </p:nvSpPr>
        <p:spPr>
          <a:xfrm>
            <a:off x="599175" y="4448625"/>
            <a:ext cx="7885200" cy="438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b="1" lang="en" sz="1300">
                <a:solidFill>
                  <a:srgbClr val="666666"/>
                </a:solidFill>
                <a:latin typeface="Lato"/>
                <a:ea typeface="Lato"/>
                <a:cs typeface="Lato"/>
                <a:sym typeface="Lato"/>
              </a:rPr>
              <a:t>We tried to develop a new approach for testing corona virus which can defeat the drawback mentioned above</a:t>
            </a:r>
            <a:endParaRPr b="1">
              <a:solidFill>
                <a:srgbClr val="666666"/>
              </a:solidFill>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5"/>
          <p:cNvSpPr txBox="1"/>
          <p:nvPr>
            <p:ph idx="1" type="body"/>
          </p:nvPr>
        </p:nvSpPr>
        <p:spPr>
          <a:xfrm>
            <a:off x="727650" y="1237275"/>
            <a:ext cx="4378200" cy="1096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900" u="sng">
                <a:solidFill>
                  <a:srgbClr val="434343"/>
                </a:solidFill>
              </a:rPr>
              <a:t>Prediction of covid using computer vision</a:t>
            </a:r>
            <a:endParaRPr sz="1900" u="sng">
              <a:solidFill>
                <a:srgbClr val="434343"/>
              </a:solidFill>
            </a:endParaRPr>
          </a:p>
          <a:p>
            <a:pPr indent="0" lvl="0" marL="0" rtl="0" algn="l">
              <a:spcBef>
                <a:spcPts val="1600"/>
              </a:spcBef>
              <a:spcAft>
                <a:spcPts val="1600"/>
              </a:spcAft>
              <a:buNone/>
            </a:pPr>
            <a:r>
              <a:t/>
            </a:r>
            <a:endParaRPr>
              <a:solidFill>
                <a:srgbClr val="434343"/>
              </a:solidFill>
            </a:endParaRPr>
          </a:p>
        </p:txBody>
      </p:sp>
      <p:pic>
        <p:nvPicPr>
          <p:cNvPr id="103" name="Google Shape;103;p15"/>
          <p:cNvPicPr preferRelativeResize="0"/>
          <p:nvPr/>
        </p:nvPicPr>
        <p:blipFill>
          <a:blip r:embed="rId3">
            <a:alphaModFix/>
          </a:blip>
          <a:stretch>
            <a:fillRect/>
          </a:stretch>
        </p:blipFill>
        <p:spPr>
          <a:xfrm>
            <a:off x="6591938" y="832175"/>
            <a:ext cx="1758376" cy="1788050"/>
          </a:xfrm>
          <a:prstGeom prst="rect">
            <a:avLst/>
          </a:prstGeom>
          <a:noFill/>
          <a:ln>
            <a:noFill/>
          </a:ln>
        </p:spPr>
      </p:pic>
      <p:sp>
        <p:nvSpPr>
          <p:cNvPr id="104" name="Google Shape;104;p15"/>
          <p:cNvSpPr txBox="1"/>
          <p:nvPr/>
        </p:nvSpPr>
        <p:spPr>
          <a:xfrm>
            <a:off x="256600" y="1948650"/>
            <a:ext cx="4751100" cy="2983500"/>
          </a:xfrm>
          <a:prstGeom prst="rect">
            <a:avLst/>
          </a:prstGeom>
          <a:noFill/>
          <a:ln>
            <a:noFill/>
          </a:ln>
        </p:spPr>
        <p:txBody>
          <a:bodyPr anchorCtr="0" anchor="t" bIns="91425" lIns="91425" spcFirstLastPara="1" rIns="91425" wrap="square" tIns="91425">
            <a:noAutofit/>
          </a:bodyPr>
          <a:lstStyle/>
          <a:p>
            <a:pPr indent="-311150" lvl="0" marL="457200" rtl="0" algn="l">
              <a:spcBef>
                <a:spcPts val="0"/>
              </a:spcBef>
              <a:spcAft>
                <a:spcPts val="0"/>
              </a:spcAft>
              <a:buClr>
                <a:srgbClr val="434343"/>
              </a:buClr>
              <a:buSzPts val="1300"/>
              <a:buChar char="●"/>
            </a:pPr>
            <a:r>
              <a:rPr lang="en" sz="1300">
                <a:solidFill>
                  <a:srgbClr val="434343"/>
                </a:solidFill>
              </a:rPr>
              <a:t>As the infection travels your respiratory tract, your immune system fights back. Your lungs and airways swell and become inflamed. This can start in one part of your lung and spread.</a:t>
            </a:r>
            <a:endParaRPr sz="1300">
              <a:solidFill>
                <a:srgbClr val="434343"/>
              </a:solidFill>
            </a:endParaRPr>
          </a:p>
          <a:p>
            <a:pPr indent="0" lvl="0" marL="0" rtl="0" algn="l">
              <a:spcBef>
                <a:spcPts val="0"/>
              </a:spcBef>
              <a:spcAft>
                <a:spcPts val="0"/>
              </a:spcAft>
              <a:buNone/>
            </a:pPr>
            <a:r>
              <a:t/>
            </a:r>
            <a:endParaRPr sz="1100"/>
          </a:p>
          <a:p>
            <a:pPr indent="-311150" lvl="0" marL="457200" rtl="0" algn="l">
              <a:spcBef>
                <a:spcPts val="0"/>
              </a:spcBef>
              <a:spcAft>
                <a:spcPts val="0"/>
              </a:spcAft>
              <a:buClr>
                <a:srgbClr val="434343"/>
              </a:buClr>
              <a:buSzPts val="1300"/>
              <a:buChar char="●"/>
            </a:pPr>
            <a:r>
              <a:rPr lang="en" sz="1300">
                <a:solidFill>
                  <a:srgbClr val="434343"/>
                </a:solidFill>
              </a:rPr>
              <a:t>Doctors can see signs of respiratory</a:t>
            </a:r>
            <a:r>
              <a:rPr lang="en" sz="1300">
                <a:solidFill>
                  <a:srgbClr val="434343"/>
                </a:solidFill>
                <a:uFill>
                  <a:noFill/>
                </a:uFill>
                <a:hlinkClick r:id="rId4">
                  <a:extLst>
                    <a:ext uri="{A12FA001-AC4F-418D-AE19-62706E023703}">
                      <ahyp:hlinkClr val="tx"/>
                    </a:ext>
                  </a:extLst>
                </a:hlinkClick>
              </a:rPr>
              <a:t> </a:t>
            </a:r>
            <a:r>
              <a:rPr lang="en" sz="1300">
                <a:solidFill>
                  <a:srgbClr val="434343"/>
                </a:solidFill>
              </a:rPr>
              <a:t>inflammation on a chest X-ray or</a:t>
            </a:r>
            <a:r>
              <a:rPr lang="en" sz="1300">
                <a:solidFill>
                  <a:srgbClr val="434343"/>
                </a:solidFill>
                <a:uFill>
                  <a:noFill/>
                </a:uFill>
                <a:hlinkClick r:id="rId5">
                  <a:extLst>
                    <a:ext uri="{A12FA001-AC4F-418D-AE19-62706E023703}">
                      <ahyp:hlinkClr val="tx"/>
                    </a:ext>
                  </a:extLst>
                </a:hlinkClick>
              </a:rPr>
              <a:t> </a:t>
            </a:r>
            <a:r>
              <a:rPr lang="en" sz="1300">
                <a:solidFill>
                  <a:srgbClr val="434343"/>
                </a:solidFill>
              </a:rPr>
              <a:t>CT scan On a chest CT</a:t>
            </a:r>
            <a:endParaRPr sz="1500">
              <a:solidFill>
                <a:srgbClr val="434343"/>
              </a:solidFill>
            </a:endParaRPr>
          </a:p>
        </p:txBody>
      </p:sp>
      <p:sp>
        <p:nvSpPr>
          <p:cNvPr id="105" name="Google Shape;105;p15"/>
          <p:cNvSpPr txBox="1"/>
          <p:nvPr/>
        </p:nvSpPr>
        <p:spPr>
          <a:xfrm>
            <a:off x="400300" y="3451650"/>
            <a:ext cx="5067900" cy="153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We built classifiers using computer vision techniques and Lung X-ray/Lung CT-scan datasets that can predict whether the patients have covid infection or not.</a:t>
            </a:r>
            <a:endParaRPr>
              <a:latin typeface="Lato"/>
              <a:ea typeface="Lato"/>
              <a:cs typeface="Lato"/>
              <a:sym typeface="Lato"/>
            </a:endParaRPr>
          </a:p>
        </p:txBody>
      </p:sp>
      <p:pic>
        <p:nvPicPr>
          <p:cNvPr id="106" name="Google Shape;106;p15"/>
          <p:cNvPicPr preferRelativeResize="0"/>
          <p:nvPr/>
        </p:nvPicPr>
        <p:blipFill>
          <a:blip r:embed="rId6">
            <a:alphaModFix/>
          </a:blip>
          <a:stretch>
            <a:fillRect/>
          </a:stretch>
        </p:blipFill>
        <p:spPr>
          <a:xfrm>
            <a:off x="6564675" y="2906100"/>
            <a:ext cx="1812893" cy="17880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6"/>
          <p:cNvSpPr txBox="1"/>
          <p:nvPr>
            <p:ph type="title"/>
          </p:nvPr>
        </p:nvSpPr>
        <p:spPr>
          <a:xfrm>
            <a:off x="684125" y="1212925"/>
            <a:ext cx="6966900" cy="37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900"/>
              <a:t>Covid prediction using X-rays</a:t>
            </a:r>
            <a:endParaRPr sz="1900"/>
          </a:p>
        </p:txBody>
      </p:sp>
      <p:sp>
        <p:nvSpPr>
          <p:cNvPr id="112" name="Google Shape;112;p16"/>
          <p:cNvSpPr txBox="1"/>
          <p:nvPr/>
        </p:nvSpPr>
        <p:spPr>
          <a:xfrm>
            <a:off x="646350" y="1540750"/>
            <a:ext cx="5426100" cy="92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Lato"/>
                <a:ea typeface="Lato"/>
                <a:cs typeface="Lato"/>
                <a:sym typeface="Lato"/>
              </a:rPr>
              <a:t>Tech Stack : Tensorflow, Keras</a:t>
            </a:r>
            <a:endParaRPr sz="1200">
              <a:latin typeface="Lato"/>
              <a:ea typeface="Lato"/>
              <a:cs typeface="Lato"/>
              <a:sym typeface="Lato"/>
            </a:endParaRPr>
          </a:p>
          <a:p>
            <a:pPr indent="0" lvl="0" marL="0" rtl="0" algn="l">
              <a:spcBef>
                <a:spcPts val="0"/>
              </a:spcBef>
              <a:spcAft>
                <a:spcPts val="0"/>
              </a:spcAft>
              <a:buNone/>
            </a:pPr>
            <a:r>
              <a:t/>
            </a:r>
            <a:endParaRPr sz="1200">
              <a:latin typeface="Lato"/>
              <a:ea typeface="Lato"/>
              <a:cs typeface="Lato"/>
              <a:sym typeface="Lato"/>
            </a:endParaRPr>
          </a:p>
          <a:p>
            <a:pPr indent="0" lvl="0" marL="0" rtl="0" algn="l">
              <a:spcBef>
                <a:spcPts val="0"/>
              </a:spcBef>
              <a:spcAft>
                <a:spcPts val="0"/>
              </a:spcAft>
              <a:buNone/>
            </a:pPr>
            <a:r>
              <a:rPr b="1" lang="en" sz="1300">
                <a:latin typeface="Lato"/>
                <a:ea typeface="Lato"/>
                <a:cs typeface="Lato"/>
                <a:sym typeface="Lato"/>
              </a:rPr>
              <a:t>Dataset</a:t>
            </a:r>
            <a:endParaRPr b="1" sz="1300">
              <a:latin typeface="Lato"/>
              <a:ea typeface="Lato"/>
              <a:cs typeface="Lato"/>
              <a:sym typeface="Lato"/>
            </a:endParaRPr>
          </a:p>
          <a:p>
            <a:pPr indent="-304800" lvl="0" marL="457200" rtl="0" algn="l">
              <a:spcBef>
                <a:spcPts val="0"/>
              </a:spcBef>
              <a:spcAft>
                <a:spcPts val="0"/>
              </a:spcAft>
              <a:buSzPts val="1200"/>
              <a:buFont typeface="Lato"/>
              <a:buChar char="●"/>
            </a:pPr>
            <a:r>
              <a:rPr lang="en" sz="1200">
                <a:latin typeface="Lato"/>
                <a:ea typeface="Lato"/>
                <a:cs typeface="Lato"/>
                <a:sym typeface="Lato"/>
              </a:rPr>
              <a:t>Dataset used : </a:t>
            </a:r>
            <a:r>
              <a:rPr lang="en" sz="1200" u="sng">
                <a:solidFill>
                  <a:schemeClr val="hlink"/>
                </a:solidFill>
                <a:latin typeface="Lato"/>
                <a:ea typeface="Lato"/>
                <a:cs typeface="Lato"/>
                <a:sym typeface="Lato"/>
                <a:hlinkClick r:id="rId3"/>
              </a:rPr>
              <a:t>X-Ray dataset</a:t>
            </a:r>
            <a:endParaRPr sz="1200">
              <a:latin typeface="Lato"/>
              <a:ea typeface="Lato"/>
              <a:cs typeface="Lato"/>
              <a:sym typeface="Lato"/>
            </a:endParaRPr>
          </a:p>
          <a:p>
            <a:pPr indent="-304800" lvl="0" marL="457200" rtl="0" algn="l">
              <a:spcBef>
                <a:spcPts val="0"/>
              </a:spcBef>
              <a:spcAft>
                <a:spcPts val="0"/>
              </a:spcAft>
              <a:buSzPts val="1200"/>
              <a:buFont typeface="Lato"/>
              <a:buChar char="●"/>
            </a:pPr>
            <a:r>
              <a:rPr lang="en" sz="1200">
                <a:latin typeface="Lato"/>
                <a:ea typeface="Lato"/>
                <a:cs typeface="Lato"/>
                <a:sym typeface="Lato"/>
              </a:rPr>
              <a:t>The dataset has over 224 training images and 50 validation images</a:t>
            </a:r>
            <a:endParaRPr sz="1200">
              <a:latin typeface="Lato"/>
              <a:ea typeface="Lato"/>
              <a:cs typeface="Lato"/>
              <a:sym typeface="Lato"/>
            </a:endParaRPr>
          </a:p>
          <a:p>
            <a:pPr indent="-304800" lvl="0" marL="457200" rtl="0" algn="l">
              <a:spcBef>
                <a:spcPts val="0"/>
              </a:spcBef>
              <a:spcAft>
                <a:spcPts val="0"/>
              </a:spcAft>
              <a:buSzPts val="1200"/>
              <a:buFont typeface="Lato"/>
              <a:buChar char="●"/>
            </a:pPr>
            <a:r>
              <a:rPr lang="en" sz="1200">
                <a:latin typeface="Lato"/>
                <a:ea typeface="Lato"/>
                <a:cs typeface="Lato"/>
                <a:sym typeface="Lato"/>
              </a:rPr>
              <a:t>A radiologist is required to differentiate between two images.Can you?</a:t>
            </a:r>
            <a:endParaRPr sz="1200">
              <a:latin typeface="Lato"/>
              <a:ea typeface="Lato"/>
              <a:cs typeface="Lato"/>
              <a:sym typeface="Lato"/>
            </a:endParaRPr>
          </a:p>
        </p:txBody>
      </p:sp>
      <p:pic>
        <p:nvPicPr>
          <p:cNvPr id="113" name="Google Shape;113;p16"/>
          <p:cNvPicPr preferRelativeResize="0"/>
          <p:nvPr/>
        </p:nvPicPr>
        <p:blipFill>
          <a:blip r:embed="rId4">
            <a:alphaModFix/>
          </a:blip>
          <a:stretch>
            <a:fillRect/>
          </a:stretch>
        </p:blipFill>
        <p:spPr>
          <a:xfrm>
            <a:off x="745958" y="2992250"/>
            <a:ext cx="1933517" cy="1892625"/>
          </a:xfrm>
          <a:prstGeom prst="rect">
            <a:avLst/>
          </a:prstGeom>
          <a:noFill/>
          <a:ln>
            <a:noFill/>
          </a:ln>
        </p:spPr>
      </p:pic>
      <p:pic>
        <p:nvPicPr>
          <p:cNvPr id="114" name="Google Shape;114;p16"/>
          <p:cNvPicPr preferRelativeResize="0"/>
          <p:nvPr/>
        </p:nvPicPr>
        <p:blipFill>
          <a:blip r:embed="rId5">
            <a:alphaModFix/>
          </a:blip>
          <a:stretch>
            <a:fillRect/>
          </a:stretch>
        </p:blipFill>
        <p:spPr>
          <a:xfrm>
            <a:off x="4718767" y="3030000"/>
            <a:ext cx="2201335" cy="1892625"/>
          </a:xfrm>
          <a:prstGeom prst="rect">
            <a:avLst/>
          </a:prstGeom>
          <a:noFill/>
          <a:ln>
            <a:noFill/>
          </a:ln>
        </p:spPr>
      </p:pic>
      <p:sp>
        <p:nvSpPr>
          <p:cNvPr id="115" name="Google Shape;115;p16"/>
          <p:cNvSpPr txBox="1"/>
          <p:nvPr/>
        </p:nvSpPr>
        <p:spPr>
          <a:xfrm>
            <a:off x="4010575" y="5211475"/>
            <a:ext cx="4350300" cy="50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Lato"/>
              <a:ea typeface="Lato"/>
              <a:cs typeface="Lato"/>
              <a:sym typeface="Lato"/>
            </a:endParaRPr>
          </a:p>
        </p:txBody>
      </p:sp>
      <p:sp>
        <p:nvSpPr>
          <p:cNvPr id="116" name="Google Shape;116;p16"/>
          <p:cNvSpPr txBox="1"/>
          <p:nvPr/>
        </p:nvSpPr>
        <p:spPr>
          <a:xfrm>
            <a:off x="2892750" y="3474325"/>
            <a:ext cx="1450200" cy="50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Normal</a:t>
            </a:r>
            <a:endParaRPr>
              <a:latin typeface="Lato"/>
              <a:ea typeface="Lato"/>
              <a:cs typeface="Lato"/>
              <a:sym typeface="Lato"/>
            </a:endParaRPr>
          </a:p>
        </p:txBody>
      </p:sp>
      <p:sp>
        <p:nvSpPr>
          <p:cNvPr id="117" name="Google Shape;117;p16"/>
          <p:cNvSpPr txBox="1"/>
          <p:nvPr/>
        </p:nvSpPr>
        <p:spPr>
          <a:xfrm>
            <a:off x="7212975" y="3350425"/>
            <a:ext cx="1737000" cy="75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Covid positive</a:t>
            </a:r>
            <a:endParaRPr>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7"/>
          <p:cNvSpPr txBox="1"/>
          <p:nvPr/>
        </p:nvSpPr>
        <p:spPr>
          <a:xfrm>
            <a:off x="891250" y="1336850"/>
            <a:ext cx="2250600" cy="37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Lato"/>
                <a:ea typeface="Lato"/>
                <a:cs typeface="Lato"/>
                <a:sym typeface="Lato"/>
              </a:rPr>
              <a:t>Model architecture:</a:t>
            </a:r>
            <a:endParaRPr b="1">
              <a:latin typeface="Lato"/>
              <a:ea typeface="Lato"/>
              <a:cs typeface="Lato"/>
              <a:sym typeface="Lato"/>
            </a:endParaRPr>
          </a:p>
        </p:txBody>
      </p:sp>
      <p:pic>
        <p:nvPicPr>
          <p:cNvPr id="123" name="Google Shape;123;p17"/>
          <p:cNvPicPr preferRelativeResize="0"/>
          <p:nvPr/>
        </p:nvPicPr>
        <p:blipFill>
          <a:blip r:embed="rId3">
            <a:alphaModFix/>
          </a:blip>
          <a:stretch>
            <a:fillRect/>
          </a:stretch>
        </p:blipFill>
        <p:spPr>
          <a:xfrm>
            <a:off x="3732325" y="536250"/>
            <a:ext cx="1578975" cy="4418427"/>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8"/>
          <p:cNvSpPr txBox="1"/>
          <p:nvPr/>
        </p:nvSpPr>
        <p:spPr>
          <a:xfrm>
            <a:off x="732625" y="1382175"/>
            <a:ext cx="1434900" cy="49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Lato"/>
                <a:ea typeface="Lato"/>
                <a:cs typeface="Lato"/>
                <a:sym typeface="Lato"/>
              </a:rPr>
              <a:t>Results</a:t>
            </a:r>
            <a:endParaRPr b="1">
              <a:latin typeface="Lato"/>
              <a:ea typeface="Lato"/>
              <a:cs typeface="Lato"/>
              <a:sym typeface="Lato"/>
            </a:endParaRPr>
          </a:p>
        </p:txBody>
      </p:sp>
      <p:pic>
        <p:nvPicPr>
          <p:cNvPr id="129" name="Google Shape;129;p18"/>
          <p:cNvPicPr preferRelativeResize="0"/>
          <p:nvPr/>
        </p:nvPicPr>
        <p:blipFill>
          <a:blip r:embed="rId3">
            <a:alphaModFix/>
          </a:blip>
          <a:stretch>
            <a:fillRect/>
          </a:stretch>
        </p:blipFill>
        <p:spPr>
          <a:xfrm>
            <a:off x="2916575" y="1579900"/>
            <a:ext cx="3676650" cy="26479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9"/>
          <p:cNvSpPr txBox="1"/>
          <p:nvPr/>
        </p:nvSpPr>
        <p:spPr>
          <a:xfrm>
            <a:off x="1525650" y="1246225"/>
            <a:ext cx="4796100" cy="50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Lato"/>
                <a:ea typeface="Lato"/>
                <a:cs typeface="Lato"/>
                <a:sym typeface="Lato"/>
              </a:rPr>
              <a:t>Advantages of using X-ray images over RT-PCR covid test </a:t>
            </a:r>
            <a:endParaRPr b="1">
              <a:latin typeface="Lato"/>
              <a:ea typeface="Lato"/>
              <a:cs typeface="Lato"/>
              <a:sym typeface="Lato"/>
            </a:endParaRPr>
          </a:p>
        </p:txBody>
      </p:sp>
      <p:sp>
        <p:nvSpPr>
          <p:cNvPr id="135" name="Google Shape;135;p19"/>
          <p:cNvSpPr txBox="1"/>
          <p:nvPr/>
        </p:nvSpPr>
        <p:spPr>
          <a:xfrm>
            <a:off x="534625" y="1640750"/>
            <a:ext cx="8420700" cy="31710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Lato"/>
              <a:buAutoNum type="arabicPeriod"/>
            </a:pPr>
            <a:r>
              <a:rPr lang="en">
                <a:latin typeface="Lato"/>
                <a:ea typeface="Lato"/>
                <a:cs typeface="Lato"/>
                <a:sym typeface="Lato"/>
              </a:rPr>
              <a:t>There are more no. of diagnostic labs for X-Rays in India than the test centres which provide RT-PCR test.</a:t>
            </a:r>
            <a:endParaRPr>
              <a:latin typeface="Lato"/>
              <a:ea typeface="Lato"/>
              <a:cs typeface="Lato"/>
              <a:sym typeface="Lato"/>
            </a:endParaRPr>
          </a:p>
          <a:p>
            <a:pPr indent="-317500" lvl="0" marL="457200" rtl="0" algn="l">
              <a:spcBef>
                <a:spcPts val="0"/>
              </a:spcBef>
              <a:spcAft>
                <a:spcPts val="0"/>
              </a:spcAft>
              <a:buSzPts val="1400"/>
              <a:buFont typeface="Lato"/>
              <a:buAutoNum type="arabicPeriod"/>
            </a:pPr>
            <a:r>
              <a:rPr lang="en">
                <a:latin typeface="Lato"/>
                <a:ea typeface="Lato"/>
                <a:cs typeface="Lato"/>
                <a:sym typeface="Lato"/>
              </a:rPr>
              <a:t>X-Rays labs are even available in most of the rural areas too so the people living there won’t have to travel far in cities to get covid test.</a:t>
            </a:r>
            <a:endParaRPr>
              <a:latin typeface="Lato"/>
              <a:ea typeface="Lato"/>
              <a:cs typeface="Lato"/>
              <a:sym typeface="Lato"/>
            </a:endParaRPr>
          </a:p>
          <a:p>
            <a:pPr indent="-317500" lvl="0" marL="457200" rtl="0" algn="l">
              <a:spcBef>
                <a:spcPts val="0"/>
              </a:spcBef>
              <a:spcAft>
                <a:spcPts val="0"/>
              </a:spcAft>
              <a:buSzPts val="1400"/>
              <a:buFont typeface="Lato"/>
              <a:buAutoNum type="arabicPeriod"/>
            </a:pPr>
            <a:r>
              <a:rPr lang="en">
                <a:latin typeface="Lato"/>
                <a:ea typeface="Lato"/>
                <a:cs typeface="Lato"/>
                <a:sym typeface="Lato"/>
              </a:rPr>
              <a:t>Price of X-Rays is almost same as compared to RT-PCR test and even less in some states.</a:t>
            </a:r>
            <a:endParaRPr>
              <a:latin typeface="Lato"/>
              <a:ea typeface="Lato"/>
              <a:cs typeface="Lato"/>
              <a:sym typeface="Lato"/>
            </a:endParaRPr>
          </a:p>
          <a:p>
            <a:pPr indent="-317500" lvl="0" marL="457200" rtl="0" algn="l">
              <a:spcBef>
                <a:spcPts val="0"/>
              </a:spcBef>
              <a:spcAft>
                <a:spcPts val="0"/>
              </a:spcAft>
              <a:buSzPts val="1400"/>
              <a:buFont typeface="Lato"/>
              <a:buAutoNum type="arabicPeriod"/>
            </a:pPr>
            <a:r>
              <a:rPr lang="en">
                <a:latin typeface="Lato"/>
                <a:ea typeface="Lato"/>
                <a:cs typeface="Lato"/>
                <a:sym typeface="Lato"/>
              </a:rPr>
              <a:t>Deep learning model is time efficient, it can evaluate upto 1000 samples in 6 sec.</a:t>
            </a:r>
            <a:endParaRPr>
              <a:latin typeface="Lato"/>
              <a:ea typeface="Lato"/>
              <a:cs typeface="Lato"/>
              <a:sym typeface="Lato"/>
            </a:endParaRPr>
          </a:p>
          <a:p>
            <a:pPr indent="-317500" lvl="0" marL="457200" rtl="0" algn="l">
              <a:spcBef>
                <a:spcPts val="0"/>
              </a:spcBef>
              <a:spcAft>
                <a:spcPts val="0"/>
              </a:spcAft>
              <a:buSzPts val="1400"/>
              <a:buFont typeface="Lato"/>
              <a:buAutoNum type="arabicPeriod"/>
            </a:pPr>
            <a:r>
              <a:rPr lang="en">
                <a:latin typeface="Lato"/>
                <a:ea typeface="Lato"/>
                <a:cs typeface="Lato"/>
                <a:sym typeface="Lato"/>
              </a:rPr>
              <a:t>Not much workforce is required, the model can be deployed to even a simple app which will input X-Ray image and give result.</a:t>
            </a:r>
            <a:endParaRPr>
              <a:latin typeface="Lato"/>
              <a:ea typeface="Lato"/>
              <a:cs typeface="Lato"/>
              <a:sym typeface="Lato"/>
            </a:endParaRPr>
          </a:p>
          <a:p>
            <a:pPr indent="-317500" lvl="0" marL="457200" rtl="0" algn="l">
              <a:spcBef>
                <a:spcPts val="0"/>
              </a:spcBef>
              <a:spcAft>
                <a:spcPts val="0"/>
              </a:spcAft>
              <a:buSzPts val="1400"/>
              <a:buFont typeface="Lato"/>
              <a:buAutoNum type="arabicPeriod"/>
            </a:pPr>
            <a:r>
              <a:rPr lang="en">
                <a:latin typeface="Lato"/>
                <a:ea typeface="Lato"/>
                <a:cs typeface="Lato"/>
                <a:sym typeface="Lato"/>
              </a:rPr>
              <a:t>Workforce reduced is equal to reduce in the amount of money spend on buying ppe kits for more people.</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0"/>
          <p:cNvSpPr txBox="1"/>
          <p:nvPr/>
        </p:nvSpPr>
        <p:spPr>
          <a:xfrm>
            <a:off x="845925" y="1336850"/>
            <a:ext cx="5709900" cy="67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900">
                <a:solidFill>
                  <a:schemeClr val="dk2"/>
                </a:solidFill>
                <a:latin typeface="Raleway"/>
                <a:ea typeface="Raleway"/>
                <a:cs typeface="Raleway"/>
                <a:sym typeface="Raleway"/>
              </a:rPr>
              <a:t>Segmentation of CT-Scans to mask infection</a:t>
            </a:r>
            <a:endParaRPr>
              <a:latin typeface="Lato"/>
              <a:ea typeface="Lato"/>
              <a:cs typeface="Lato"/>
              <a:sym typeface="Lato"/>
            </a:endParaRPr>
          </a:p>
        </p:txBody>
      </p:sp>
      <p:sp>
        <p:nvSpPr>
          <p:cNvPr id="141" name="Google Shape;141;p20"/>
          <p:cNvSpPr txBox="1"/>
          <p:nvPr/>
        </p:nvSpPr>
        <p:spPr>
          <a:xfrm>
            <a:off x="903350" y="1769800"/>
            <a:ext cx="6378600" cy="293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Tech Stack : Tensorflow, Keras</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rPr b="1" lang="en">
                <a:latin typeface="Lato"/>
                <a:ea typeface="Lato"/>
                <a:cs typeface="Lato"/>
                <a:sym typeface="Lato"/>
              </a:rPr>
              <a:t>Dataset:</a:t>
            </a:r>
            <a:endParaRPr b="1">
              <a:latin typeface="Lato"/>
              <a:ea typeface="Lato"/>
              <a:cs typeface="Lato"/>
              <a:sym typeface="Lato"/>
            </a:endParaRPr>
          </a:p>
          <a:p>
            <a:pPr indent="-317500" lvl="0" marL="457200" rtl="0" algn="l">
              <a:spcBef>
                <a:spcPts val="0"/>
              </a:spcBef>
              <a:spcAft>
                <a:spcPts val="0"/>
              </a:spcAft>
              <a:buSzPts val="1400"/>
              <a:buFont typeface="Lato"/>
              <a:buChar char="●"/>
            </a:pPr>
            <a:r>
              <a:rPr lang="en">
                <a:latin typeface="Lato"/>
                <a:ea typeface="Lato"/>
                <a:cs typeface="Lato"/>
                <a:sym typeface="Lato"/>
              </a:rPr>
              <a:t>Dataset Used : </a:t>
            </a:r>
            <a:r>
              <a:rPr lang="en" u="sng">
                <a:solidFill>
                  <a:schemeClr val="hlink"/>
                </a:solidFill>
                <a:latin typeface="Lato"/>
                <a:ea typeface="Lato"/>
                <a:cs typeface="Lato"/>
                <a:sym typeface="Lato"/>
                <a:hlinkClick r:id="rId3"/>
              </a:rPr>
              <a:t>CT-Scan Segmentation</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
                <a:latin typeface="Lato"/>
                <a:ea typeface="Lato"/>
                <a:cs typeface="Lato"/>
                <a:sym typeface="Lato"/>
              </a:rPr>
              <a:t>The dataset has over 20 nii files which can be divide into 11191 images with masks</a:t>
            </a:r>
            <a:endParaRPr sz="1050">
              <a:highlight>
                <a:srgbClr val="FFFFFF"/>
              </a:highlight>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p:txBody>
      </p:sp>
      <p:pic>
        <p:nvPicPr>
          <p:cNvPr id="142" name="Google Shape;142;p20"/>
          <p:cNvPicPr preferRelativeResize="0"/>
          <p:nvPr/>
        </p:nvPicPr>
        <p:blipFill>
          <a:blip r:embed="rId4">
            <a:alphaModFix/>
          </a:blip>
          <a:stretch>
            <a:fillRect/>
          </a:stretch>
        </p:blipFill>
        <p:spPr>
          <a:xfrm>
            <a:off x="1390350" y="3135750"/>
            <a:ext cx="2143774" cy="2007750"/>
          </a:xfrm>
          <a:prstGeom prst="rect">
            <a:avLst/>
          </a:prstGeom>
          <a:noFill/>
          <a:ln>
            <a:noFill/>
          </a:ln>
        </p:spPr>
      </p:pic>
      <p:pic>
        <p:nvPicPr>
          <p:cNvPr id="143" name="Google Shape;143;p20"/>
          <p:cNvPicPr preferRelativeResize="0"/>
          <p:nvPr/>
        </p:nvPicPr>
        <p:blipFill>
          <a:blip r:embed="rId5">
            <a:alphaModFix/>
          </a:blip>
          <a:stretch>
            <a:fillRect/>
          </a:stretch>
        </p:blipFill>
        <p:spPr>
          <a:xfrm>
            <a:off x="3941650" y="3099925"/>
            <a:ext cx="2040053" cy="20077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1"/>
          <p:cNvSpPr txBox="1"/>
          <p:nvPr/>
        </p:nvSpPr>
        <p:spPr>
          <a:xfrm>
            <a:off x="891250" y="1336850"/>
            <a:ext cx="2250600" cy="37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Lato"/>
                <a:ea typeface="Lato"/>
                <a:cs typeface="Lato"/>
                <a:sym typeface="Lato"/>
              </a:rPr>
              <a:t>Model architecture:</a:t>
            </a:r>
            <a:endParaRPr b="1">
              <a:latin typeface="Lato"/>
              <a:ea typeface="Lato"/>
              <a:cs typeface="Lato"/>
              <a:sym typeface="Lato"/>
            </a:endParaRPr>
          </a:p>
        </p:txBody>
      </p:sp>
      <p:pic>
        <p:nvPicPr>
          <p:cNvPr id="149" name="Google Shape;149;p21"/>
          <p:cNvPicPr preferRelativeResize="0"/>
          <p:nvPr/>
        </p:nvPicPr>
        <p:blipFill>
          <a:blip r:embed="rId3">
            <a:alphaModFix/>
          </a:blip>
          <a:stretch>
            <a:fillRect/>
          </a:stretch>
        </p:blipFill>
        <p:spPr>
          <a:xfrm rot="-5400000">
            <a:off x="3242888" y="-1372225"/>
            <a:ext cx="2658224" cy="8816777"/>
          </a:xfrm>
          <a:prstGeom prst="rect">
            <a:avLst/>
          </a:prstGeom>
          <a:noFill/>
          <a:ln>
            <a:noFill/>
          </a:ln>
        </p:spPr>
      </p:pic>
      <p:sp>
        <p:nvSpPr>
          <p:cNvPr id="150" name="Google Shape;150;p21"/>
          <p:cNvSpPr txBox="1"/>
          <p:nvPr/>
        </p:nvSpPr>
        <p:spPr>
          <a:xfrm>
            <a:off x="3558050" y="1217750"/>
            <a:ext cx="3871500" cy="6084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Lato"/>
              <a:buChar char="●"/>
            </a:pPr>
            <a:r>
              <a:rPr lang="en">
                <a:latin typeface="Lato"/>
                <a:ea typeface="Lato"/>
                <a:cs typeface="Lato"/>
                <a:sym typeface="Lato"/>
              </a:rPr>
              <a:t>Used a U-Net architecture to segment images</a:t>
            </a:r>
            <a:endParaRPr>
              <a:latin typeface="Lato"/>
              <a:ea typeface="Lato"/>
              <a:cs typeface="Lato"/>
              <a:sym typeface="Lato"/>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