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7" r:id="rId5"/>
    <p:sldId id="259" r:id="rId6"/>
    <p:sldId id="260" r:id="rId7"/>
    <p:sldId id="261" r:id="rId8"/>
    <p:sldId id="263" r:id="rId9"/>
    <p:sldId id="264" r:id="rId10"/>
    <p:sldId id="265" r:id="rId11"/>
    <p:sldId id="271"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Vaibhav\JI\Neuland%20Labs\Sales%20Business%20Analysis%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Year</a:t>
            </a:r>
            <a:r>
              <a:rPr lang="en-IN" b="1" baseline="0"/>
              <a:t> on Year Sales Analysis, By Products, in INR, 2014-2016</a:t>
            </a:r>
            <a:endParaRPr lang="en-IN" b="1"/>
          </a:p>
        </c:rich>
      </c:tx>
      <c:layout>
        <c:manualLayout>
          <c:xMode val="edge"/>
          <c:yMode val="edge"/>
          <c:x val="0.22709328283860256"/>
          <c:y val="1.7511858998739929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Analysis!$B$3</c:f>
              <c:strCache>
                <c:ptCount val="1"/>
                <c:pt idx="0">
                  <c:v>PRODUCT A</c:v>
                </c:pt>
              </c:strCache>
            </c:strRef>
          </c:tx>
          <c:spPr>
            <a:solidFill>
              <a:schemeClr val="accent1"/>
            </a:solidFill>
            <a:ln>
              <a:noFill/>
            </a:ln>
            <a:effectLst/>
          </c:spPr>
          <c:invertIfNegative val="0"/>
          <c:cat>
            <c:strRef>
              <c:f>Analysis!$A$4:$A$6</c:f>
              <c:strCache>
                <c:ptCount val="3"/>
                <c:pt idx="0">
                  <c:v>FY14</c:v>
                </c:pt>
                <c:pt idx="1">
                  <c:v>FY15</c:v>
                </c:pt>
                <c:pt idx="2">
                  <c:v>FY16</c:v>
                </c:pt>
              </c:strCache>
            </c:strRef>
          </c:cat>
          <c:val>
            <c:numRef>
              <c:f>Analysis!$B$4:$B$6</c:f>
              <c:numCache>
                <c:formatCode>"₹"\ #,##0.00</c:formatCode>
                <c:ptCount val="3"/>
                <c:pt idx="0">
                  <c:v>253359464.62399992</c:v>
                </c:pt>
                <c:pt idx="1">
                  <c:v>108294598.35724998</c:v>
                </c:pt>
                <c:pt idx="2">
                  <c:v>60103035.048250005</c:v>
                </c:pt>
              </c:numCache>
            </c:numRef>
          </c:val>
          <c:extLst>
            <c:ext xmlns:c16="http://schemas.microsoft.com/office/drawing/2014/chart" uri="{C3380CC4-5D6E-409C-BE32-E72D297353CC}">
              <c16:uniqueId val="{00000000-2447-4D29-BD52-9B62A331A14B}"/>
            </c:ext>
          </c:extLst>
        </c:ser>
        <c:ser>
          <c:idx val="1"/>
          <c:order val="1"/>
          <c:tx>
            <c:strRef>
              <c:f>Analysis!$C$3</c:f>
              <c:strCache>
                <c:ptCount val="1"/>
                <c:pt idx="0">
                  <c:v>PRODUCT B</c:v>
                </c:pt>
              </c:strCache>
            </c:strRef>
          </c:tx>
          <c:spPr>
            <a:solidFill>
              <a:schemeClr val="accent2"/>
            </a:solidFill>
            <a:ln>
              <a:noFill/>
            </a:ln>
            <a:effectLst/>
          </c:spPr>
          <c:invertIfNegative val="0"/>
          <c:cat>
            <c:strRef>
              <c:f>Analysis!$A$4:$A$6</c:f>
              <c:strCache>
                <c:ptCount val="3"/>
                <c:pt idx="0">
                  <c:v>FY14</c:v>
                </c:pt>
                <c:pt idx="1">
                  <c:v>FY15</c:v>
                </c:pt>
                <c:pt idx="2">
                  <c:v>FY16</c:v>
                </c:pt>
              </c:strCache>
            </c:strRef>
          </c:cat>
          <c:val>
            <c:numRef>
              <c:f>Analysis!$C$4:$C$6</c:f>
              <c:numCache>
                <c:formatCode>"₹"\ #,##0.00</c:formatCode>
                <c:ptCount val="3"/>
                <c:pt idx="0">
                  <c:v>872057673.75590026</c:v>
                </c:pt>
                <c:pt idx="1">
                  <c:v>1106468318.0171199</c:v>
                </c:pt>
                <c:pt idx="2">
                  <c:v>980530909.47375011</c:v>
                </c:pt>
              </c:numCache>
            </c:numRef>
          </c:val>
          <c:extLst>
            <c:ext xmlns:c16="http://schemas.microsoft.com/office/drawing/2014/chart" uri="{C3380CC4-5D6E-409C-BE32-E72D297353CC}">
              <c16:uniqueId val="{00000001-2447-4D29-BD52-9B62A331A14B}"/>
            </c:ext>
          </c:extLst>
        </c:ser>
        <c:ser>
          <c:idx val="2"/>
          <c:order val="2"/>
          <c:tx>
            <c:strRef>
              <c:f>Analysis!$D$3</c:f>
              <c:strCache>
                <c:ptCount val="1"/>
                <c:pt idx="0">
                  <c:v>PRODUCT C</c:v>
                </c:pt>
              </c:strCache>
            </c:strRef>
          </c:tx>
          <c:spPr>
            <a:solidFill>
              <a:schemeClr val="accent3"/>
            </a:solidFill>
            <a:ln>
              <a:noFill/>
            </a:ln>
            <a:effectLst/>
          </c:spPr>
          <c:invertIfNegative val="0"/>
          <c:cat>
            <c:strRef>
              <c:f>Analysis!$A$4:$A$6</c:f>
              <c:strCache>
                <c:ptCount val="3"/>
                <c:pt idx="0">
                  <c:v>FY14</c:v>
                </c:pt>
                <c:pt idx="1">
                  <c:v>FY15</c:v>
                </c:pt>
                <c:pt idx="2">
                  <c:v>FY16</c:v>
                </c:pt>
              </c:strCache>
            </c:strRef>
          </c:cat>
          <c:val>
            <c:numRef>
              <c:f>Analysis!$D$4:$D$6</c:f>
              <c:numCache>
                <c:formatCode>"₹"\ #,##0.00</c:formatCode>
                <c:ptCount val="3"/>
                <c:pt idx="0">
                  <c:v>246974969.07649991</c:v>
                </c:pt>
                <c:pt idx="1">
                  <c:v>173062537.706</c:v>
                </c:pt>
                <c:pt idx="2">
                  <c:v>152224475.1155</c:v>
                </c:pt>
              </c:numCache>
            </c:numRef>
          </c:val>
          <c:extLst>
            <c:ext xmlns:c16="http://schemas.microsoft.com/office/drawing/2014/chart" uri="{C3380CC4-5D6E-409C-BE32-E72D297353CC}">
              <c16:uniqueId val="{00000002-2447-4D29-BD52-9B62A331A14B}"/>
            </c:ext>
          </c:extLst>
        </c:ser>
        <c:ser>
          <c:idx val="3"/>
          <c:order val="3"/>
          <c:tx>
            <c:strRef>
              <c:f>Analysis!$E$3</c:f>
              <c:strCache>
                <c:ptCount val="1"/>
                <c:pt idx="0">
                  <c:v>PRODUCT D</c:v>
                </c:pt>
              </c:strCache>
            </c:strRef>
          </c:tx>
          <c:spPr>
            <a:solidFill>
              <a:schemeClr val="accent4"/>
            </a:solidFill>
            <a:ln>
              <a:noFill/>
            </a:ln>
            <a:effectLst/>
          </c:spPr>
          <c:invertIfNegative val="0"/>
          <c:cat>
            <c:strRef>
              <c:f>Analysis!$A$4:$A$6</c:f>
              <c:strCache>
                <c:ptCount val="3"/>
                <c:pt idx="0">
                  <c:v>FY14</c:v>
                </c:pt>
                <c:pt idx="1">
                  <c:v>FY15</c:v>
                </c:pt>
                <c:pt idx="2">
                  <c:v>FY16</c:v>
                </c:pt>
              </c:strCache>
            </c:strRef>
          </c:cat>
          <c:val>
            <c:numRef>
              <c:f>Analysis!$E$4:$E$6</c:f>
              <c:numCache>
                <c:formatCode>"₹"\ #,##0.00</c:formatCode>
                <c:ptCount val="3"/>
                <c:pt idx="0">
                  <c:v>526539488.31564993</c:v>
                </c:pt>
                <c:pt idx="1">
                  <c:v>571794595.87904</c:v>
                </c:pt>
                <c:pt idx="2">
                  <c:v>635941827.0533998</c:v>
                </c:pt>
              </c:numCache>
            </c:numRef>
          </c:val>
          <c:extLst>
            <c:ext xmlns:c16="http://schemas.microsoft.com/office/drawing/2014/chart" uri="{C3380CC4-5D6E-409C-BE32-E72D297353CC}">
              <c16:uniqueId val="{00000003-2447-4D29-BD52-9B62A331A14B}"/>
            </c:ext>
          </c:extLst>
        </c:ser>
        <c:ser>
          <c:idx val="4"/>
          <c:order val="4"/>
          <c:tx>
            <c:strRef>
              <c:f>Analysis!$F$3</c:f>
              <c:strCache>
                <c:ptCount val="1"/>
                <c:pt idx="0">
                  <c:v>PRODUCT E</c:v>
                </c:pt>
              </c:strCache>
            </c:strRef>
          </c:tx>
          <c:spPr>
            <a:solidFill>
              <a:schemeClr val="accent5"/>
            </a:solidFill>
            <a:ln>
              <a:noFill/>
            </a:ln>
            <a:effectLst/>
          </c:spPr>
          <c:invertIfNegative val="0"/>
          <c:cat>
            <c:strRef>
              <c:f>Analysis!$A$4:$A$6</c:f>
              <c:strCache>
                <c:ptCount val="3"/>
                <c:pt idx="0">
                  <c:v>FY14</c:v>
                </c:pt>
                <c:pt idx="1">
                  <c:v>FY15</c:v>
                </c:pt>
                <c:pt idx="2">
                  <c:v>FY16</c:v>
                </c:pt>
              </c:strCache>
            </c:strRef>
          </c:cat>
          <c:val>
            <c:numRef>
              <c:f>Analysis!$F$4:$F$6</c:f>
              <c:numCache>
                <c:formatCode>"₹"\ #,##0.00</c:formatCode>
                <c:ptCount val="3"/>
                <c:pt idx="0">
                  <c:v>36672885.848450005</c:v>
                </c:pt>
                <c:pt idx="1">
                  <c:v>29136046.473749999</c:v>
                </c:pt>
                <c:pt idx="2">
                  <c:v>33954196.447999999</c:v>
                </c:pt>
              </c:numCache>
            </c:numRef>
          </c:val>
          <c:extLst>
            <c:ext xmlns:c16="http://schemas.microsoft.com/office/drawing/2014/chart" uri="{C3380CC4-5D6E-409C-BE32-E72D297353CC}">
              <c16:uniqueId val="{00000004-2447-4D29-BD52-9B62A331A14B}"/>
            </c:ext>
          </c:extLst>
        </c:ser>
        <c:dLbls>
          <c:showLegendKey val="0"/>
          <c:showVal val="0"/>
          <c:showCatName val="0"/>
          <c:showSerName val="0"/>
          <c:showPercent val="0"/>
          <c:showBubbleSize val="0"/>
        </c:dLbls>
        <c:gapWidth val="219"/>
        <c:overlap val="-27"/>
        <c:axId val="39038191"/>
        <c:axId val="39021967"/>
      </c:barChart>
      <c:catAx>
        <c:axId val="3903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21967"/>
        <c:crosses val="autoZero"/>
        <c:auto val="1"/>
        <c:lblAlgn val="ctr"/>
        <c:lblOffset val="100"/>
        <c:noMultiLvlLbl val="0"/>
      </c:catAx>
      <c:valAx>
        <c:axId val="39021967"/>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38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4-Quadrant,</a:t>
            </a:r>
            <a:r>
              <a:rPr lang="en-US" b="1" baseline="0"/>
              <a:t> Value vs Volume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499964613730326E-2"/>
          <c:y val="0.17829987006295536"/>
          <c:w val="0.87513973771544717"/>
          <c:h val="0.76215017082102099"/>
        </c:manualLayout>
      </c:layout>
      <c:scatterChart>
        <c:scatterStyle val="lineMarker"/>
        <c:varyColors val="1"/>
        <c:ser>
          <c:idx val="0"/>
          <c:order val="0"/>
          <c:tx>
            <c:strRef>
              <c:f>Analysis!$C$152</c:f>
              <c:strCache>
                <c:ptCount val="1"/>
                <c:pt idx="0">
                  <c:v>Quantity in Kg.</c:v>
                </c:pt>
              </c:strCache>
            </c:strRef>
          </c:tx>
          <c:spPr>
            <a:ln w="25400">
              <a:noFill/>
            </a:ln>
          </c:spPr>
          <c:marker>
            <c:symbol val="circle"/>
            <c:size val="11"/>
            <c:spPr>
              <a:solidFill>
                <a:schemeClr val="accent2"/>
              </a:solidFill>
            </c:spPr>
          </c:marker>
          <c:dPt>
            <c:idx val="0"/>
            <c:marker>
              <c:symbol val="circle"/>
              <c:size val="11"/>
              <c:spPr>
                <a:solidFill>
                  <a:schemeClr val="accent2"/>
                </a:solidFill>
                <a:ln w="9525">
                  <a:solidFill>
                    <a:schemeClr val="accent2"/>
                  </a:solidFill>
                </a:ln>
                <a:effectLst/>
              </c:spPr>
            </c:marker>
            <c:bubble3D val="0"/>
            <c:spPr>
              <a:ln w="25400" cap="rnd">
                <a:noFill/>
                <a:round/>
              </a:ln>
              <a:effectLst/>
            </c:spPr>
            <c:extLst>
              <c:ext xmlns:c16="http://schemas.microsoft.com/office/drawing/2014/chart" uri="{C3380CC4-5D6E-409C-BE32-E72D297353CC}">
                <c16:uniqueId val="{00000001-7903-461D-B09A-97329465C801}"/>
              </c:ext>
            </c:extLst>
          </c:dPt>
          <c:dPt>
            <c:idx val="1"/>
            <c:marker>
              <c:symbol val="circle"/>
              <c:size val="11"/>
              <c:spPr>
                <a:solidFill>
                  <a:schemeClr val="accent2"/>
                </a:solidFill>
                <a:ln w="9525">
                  <a:solidFill>
                    <a:schemeClr val="accent4"/>
                  </a:solidFill>
                </a:ln>
                <a:effectLst/>
              </c:spPr>
            </c:marker>
            <c:bubble3D val="0"/>
            <c:spPr>
              <a:ln w="25400" cap="rnd">
                <a:noFill/>
                <a:round/>
              </a:ln>
              <a:effectLst/>
            </c:spPr>
            <c:extLst>
              <c:ext xmlns:c16="http://schemas.microsoft.com/office/drawing/2014/chart" uri="{C3380CC4-5D6E-409C-BE32-E72D297353CC}">
                <c16:uniqueId val="{00000003-7903-461D-B09A-97329465C801}"/>
              </c:ext>
            </c:extLst>
          </c:dPt>
          <c:dPt>
            <c:idx val="2"/>
            <c:marker>
              <c:symbol val="circle"/>
              <c:size val="11"/>
              <c:spPr>
                <a:solidFill>
                  <a:schemeClr val="accent2"/>
                </a:solidFill>
                <a:ln w="9525">
                  <a:solidFill>
                    <a:schemeClr val="accent6"/>
                  </a:solidFill>
                </a:ln>
                <a:effectLst/>
              </c:spPr>
            </c:marker>
            <c:bubble3D val="0"/>
            <c:spPr>
              <a:ln w="25400" cap="rnd">
                <a:noFill/>
                <a:round/>
              </a:ln>
              <a:effectLst/>
            </c:spPr>
            <c:extLst>
              <c:ext xmlns:c16="http://schemas.microsoft.com/office/drawing/2014/chart" uri="{C3380CC4-5D6E-409C-BE32-E72D297353CC}">
                <c16:uniqueId val="{00000005-7903-461D-B09A-97329465C801}"/>
              </c:ext>
            </c:extLst>
          </c:dPt>
          <c:dPt>
            <c:idx val="3"/>
            <c:marker>
              <c:symbol val="circle"/>
              <c:size val="11"/>
              <c:spPr>
                <a:solidFill>
                  <a:schemeClr val="accent2"/>
                </a:solidFill>
                <a:ln w="9525">
                  <a:solidFill>
                    <a:schemeClr val="accent2">
                      <a:lumMod val="60000"/>
                    </a:schemeClr>
                  </a:solidFill>
                </a:ln>
                <a:effectLst/>
              </c:spPr>
            </c:marker>
            <c:bubble3D val="0"/>
            <c:spPr>
              <a:ln w="25400" cap="rnd">
                <a:noFill/>
                <a:round/>
              </a:ln>
              <a:effectLst/>
            </c:spPr>
            <c:extLst>
              <c:ext xmlns:c16="http://schemas.microsoft.com/office/drawing/2014/chart" uri="{C3380CC4-5D6E-409C-BE32-E72D297353CC}">
                <c16:uniqueId val="{00000007-7903-461D-B09A-97329465C801}"/>
              </c:ext>
            </c:extLst>
          </c:dPt>
          <c:dPt>
            <c:idx val="4"/>
            <c:marker>
              <c:symbol val="circle"/>
              <c:size val="11"/>
              <c:spPr>
                <a:solidFill>
                  <a:schemeClr val="accent2"/>
                </a:solidFill>
                <a:ln w="9525">
                  <a:solidFill>
                    <a:schemeClr val="accent4">
                      <a:lumMod val="60000"/>
                    </a:schemeClr>
                  </a:solidFill>
                </a:ln>
                <a:effectLst/>
              </c:spPr>
            </c:marker>
            <c:bubble3D val="0"/>
            <c:spPr>
              <a:ln w="25400" cap="rnd">
                <a:noFill/>
                <a:round/>
              </a:ln>
              <a:effectLst/>
            </c:spPr>
            <c:extLst>
              <c:ext xmlns:c16="http://schemas.microsoft.com/office/drawing/2014/chart" uri="{C3380CC4-5D6E-409C-BE32-E72D297353CC}">
                <c16:uniqueId val="{00000009-7903-461D-B09A-97329465C801}"/>
              </c:ext>
            </c:extLst>
          </c:dPt>
          <c:dLbls>
            <c:dLbl>
              <c:idx val="0"/>
              <c:layout>
                <c:manualLayout>
                  <c:x val="-6.9444444444444475E-2"/>
                  <c:y val="-0.18518518518518526"/>
                </c:manualLayout>
              </c:layout>
              <c:tx>
                <c:rich>
                  <a:bodyPr/>
                  <a:lstStyle/>
                  <a:p>
                    <a:fld id="{E0985827-EAD5-4787-95C0-7ED38EA3CB43}" type="CELLRANGE">
                      <a:rPr lang="en-US" baseline="0"/>
                      <a:pPr/>
                      <a:t>[CELLRANGE]</a:t>
                    </a:fld>
                    <a:r>
                      <a:rPr lang="en-US" baseline="0"/>
                      <a:t>, </a:t>
                    </a:r>
                    <a:fld id="{EF0E89B1-12B9-43C3-821A-AB9849FABC22}" type="XVALUE">
                      <a:rPr lang="en-US" baseline="0"/>
                      <a:pPr/>
                      <a:t>[X VALUE]</a:t>
                    </a:fld>
                    <a:r>
                      <a:rPr lang="en-US" baseline="0"/>
                      <a:t>, </a:t>
                    </a:r>
                    <a:fld id="{4A635CF3-E3C5-4CA7-9048-8D47DA2DC4BC}"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7903-461D-B09A-97329465C801}"/>
                </c:ext>
              </c:extLst>
            </c:dLbl>
            <c:dLbl>
              <c:idx val="1"/>
              <c:tx>
                <c:rich>
                  <a:bodyPr/>
                  <a:lstStyle/>
                  <a:p>
                    <a:fld id="{CEA5BEAC-B06E-4CB1-B87E-F6B8BF905054}" type="CELLRANGE">
                      <a:rPr lang="en-IN"/>
                      <a:pPr/>
                      <a:t>[CELLRANGE]</a:t>
                    </a:fld>
                    <a:r>
                      <a:rPr lang="en-IN" baseline="0"/>
                      <a:t>, </a:t>
                    </a:r>
                    <a:fld id="{497D765D-4A57-4139-B060-4FBD4CF8AD91}" type="XVALUE">
                      <a:rPr lang="en-IN" baseline="0"/>
                      <a:pPr/>
                      <a:t>[X VALUE]</a:t>
                    </a:fld>
                    <a:r>
                      <a:rPr lang="en-IN" baseline="0"/>
                      <a:t>, </a:t>
                    </a:r>
                    <a:fld id="{6718B0F7-4E79-4F60-BE4B-D1A8FFE9BF6F}" type="YVALUE">
                      <a:rPr lang="en-IN" baseline="0"/>
                      <a:pPr/>
                      <a:t>[Y VALUE]</a:t>
                    </a:fld>
                    <a:endParaRPr lang="en-IN"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7903-461D-B09A-97329465C801}"/>
                </c:ext>
              </c:extLst>
            </c:dLbl>
            <c:dLbl>
              <c:idx val="2"/>
              <c:layout>
                <c:manualLayout>
                  <c:x val="0.05"/>
                  <c:y val="-6.4814814814814894E-2"/>
                </c:manualLayout>
              </c:layout>
              <c:tx>
                <c:rich>
                  <a:bodyPr/>
                  <a:lstStyle/>
                  <a:p>
                    <a:fld id="{84EB68DE-71F1-4646-9D49-170B3EE5F13A}" type="CELLRANGE">
                      <a:rPr lang="en-US" baseline="0"/>
                      <a:pPr/>
                      <a:t>[CELLRANGE]</a:t>
                    </a:fld>
                    <a:r>
                      <a:rPr lang="en-US" baseline="0"/>
                      <a:t>, </a:t>
                    </a:r>
                    <a:fld id="{C1477350-90B6-4F39-9B2B-DF55DEA2B821}" type="XVALUE">
                      <a:rPr lang="en-US" baseline="0"/>
                      <a:pPr/>
                      <a:t>[X VALUE]</a:t>
                    </a:fld>
                    <a:r>
                      <a:rPr lang="en-US" baseline="0"/>
                      <a:t>, </a:t>
                    </a:r>
                    <a:fld id="{2520DBB5-4EFF-42A4-8AFA-6E93E8F3090E}"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903-461D-B09A-97329465C801}"/>
                </c:ext>
              </c:extLst>
            </c:dLbl>
            <c:dLbl>
              <c:idx val="3"/>
              <c:layout>
                <c:manualLayout>
                  <c:x val="-3.6111111111111163E-2"/>
                  <c:y val="-0.17129629629629631"/>
                </c:manualLayout>
              </c:layout>
              <c:tx>
                <c:rich>
                  <a:bodyPr/>
                  <a:lstStyle/>
                  <a:p>
                    <a:fld id="{636422D1-34ED-41DA-BA49-08177AE9021E}" type="CELLRANGE">
                      <a:rPr lang="en-US" baseline="0"/>
                      <a:pPr/>
                      <a:t>[CELLRANGE]</a:t>
                    </a:fld>
                    <a:r>
                      <a:rPr lang="en-US" baseline="0"/>
                      <a:t>, </a:t>
                    </a:r>
                    <a:fld id="{3D6530BA-FA0B-427C-8FB3-D80D1A077ED2}" type="XVALUE">
                      <a:rPr lang="en-US" baseline="0"/>
                      <a:pPr/>
                      <a:t>[X VALUE]</a:t>
                    </a:fld>
                    <a:r>
                      <a:rPr lang="en-US" baseline="0"/>
                      <a:t>, </a:t>
                    </a:r>
                    <a:fld id="{F823198E-4F19-4091-AE11-983594470F7F}"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903-461D-B09A-97329465C801}"/>
                </c:ext>
              </c:extLst>
            </c:dLbl>
            <c:dLbl>
              <c:idx val="4"/>
              <c:layout>
                <c:manualLayout>
                  <c:x val="-5.5555555555556572E-3"/>
                  <c:y val="-0.12500000000000008"/>
                </c:manualLayout>
              </c:layout>
              <c:tx>
                <c:rich>
                  <a:bodyPr/>
                  <a:lstStyle/>
                  <a:p>
                    <a:fld id="{3716E4D5-6ABA-4FA5-BBAC-4C810CFCACC4}" type="CELLRANGE">
                      <a:rPr lang="en-US" baseline="0"/>
                      <a:pPr/>
                      <a:t>[CELLRANGE]</a:t>
                    </a:fld>
                    <a:r>
                      <a:rPr lang="en-US" baseline="0"/>
                      <a:t>, </a:t>
                    </a:r>
                    <a:fld id="{582A86EB-EE57-40EF-9009-75D524D5C388}" type="XVALUE">
                      <a:rPr lang="en-US" baseline="0"/>
                      <a:pPr/>
                      <a:t>[X VALUE]</a:t>
                    </a:fld>
                    <a:r>
                      <a:rPr lang="en-US" baseline="0"/>
                      <a:t>, </a:t>
                    </a:r>
                    <a:fld id="{6F88D63B-D30B-4301-94C7-099F32C30DB5}"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7903-461D-B09A-97329465C80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Analysis!$B$153:$B$157</c:f>
              <c:numCache>
                <c:formatCode>"₹"\ #,##0.00</c:formatCode>
                <c:ptCount val="5"/>
                <c:pt idx="0">
                  <c:v>1990.3591223666822</c:v>
                </c:pt>
                <c:pt idx="1">
                  <c:v>2806.2639078897032</c:v>
                </c:pt>
                <c:pt idx="2">
                  <c:v>9499.9358698945216</c:v>
                </c:pt>
                <c:pt idx="3">
                  <c:v>7589.7113508529892</c:v>
                </c:pt>
                <c:pt idx="4">
                  <c:v>19877.647268543053</c:v>
                </c:pt>
              </c:numCache>
            </c:numRef>
          </c:xVal>
          <c:yVal>
            <c:numRef>
              <c:f>Analysis!$C$153:$C$157</c:f>
              <c:numCache>
                <c:formatCode>_(* #,##0.00_);_(* \(#,##0.00\);_(* "-"??_);_(@_)</c:formatCode>
                <c:ptCount val="5"/>
                <c:pt idx="0">
                  <c:v>211900</c:v>
                </c:pt>
                <c:pt idx="1">
                  <c:v>1054447.122</c:v>
                </c:pt>
                <c:pt idx="2">
                  <c:v>60238.51</c:v>
                </c:pt>
                <c:pt idx="3">
                  <c:v>228503.53999999998</c:v>
                </c:pt>
                <c:pt idx="4">
                  <c:v>5018.8600000000006</c:v>
                </c:pt>
              </c:numCache>
            </c:numRef>
          </c:yVal>
          <c:smooth val="0"/>
          <c:extLst>
            <c:ext xmlns:c15="http://schemas.microsoft.com/office/drawing/2012/chart" uri="{02D57815-91ED-43cb-92C2-25804820EDAC}">
              <c15:datalabelsRange>
                <c15:f>Analysis!$A$153:$A$157</c15:f>
                <c15:dlblRangeCache>
                  <c:ptCount val="5"/>
                  <c:pt idx="0">
                    <c:v>PRODUCT A</c:v>
                  </c:pt>
                  <c:pt idx="1">
                    <c:v>PRODUCT B</c:v>
                  </c:pt>
                  <c:pt idx="2">
                    <c:v>PRODUCT C</c:v>
                  </c:pt>
                  <c:pt idx="3">
                    <c:v>PRODUCT D</c:v>
                  </c:pt>
                  <c:pt idx="4">
                    <c:v>PRODUCT E</c:v>
                  </c:pt>
                </c15:dlblRangeCache>
              </c15:datalabelsRange>
            </c:ext>
            <c:ext xmlns:c16="http://schemas.microsoft.com/office/drawing/2014/chart" uri="{C3380CC4-5D6E-409C-BE32-E72D297353CC}">
              <c16:uniqueId val="{0000000A-7903-461D-B09A-97329465C801}"/>
            </c:ext>
          </c:extLst>
        </c:ser>
        <c:dLbls>
          <c:showLegendKey val="0"/>
          <c:showVal val="0"/>
          <c:showCatName val="0"/>
          <c:showSerName val="0"/>
          <c:showPercent val="0"/>
          <c:showBubbleSize val="0"/>
        </c:dLbls>
        <c:axId val="592588208"/>
        <c:axId val="592588624"/>
      </c:scatterChart>
      <c:valAx>
        <c:axId val="592588208"/>
        <c:scaling>
          <c:orientation val="minMax"/>
        </c:scaling>
        <c:delete val="0"/>
        <c:axPos val="b"/>
        <c:title>
          <c:tx>
            <c:strRef>
              <c:f>Analysis!$B$152</c:f>
              <c:strCache>
                <c:ptCount val="1"/>
                <c:pt idx="0">
                  <c:v>Value Per Kg.</c:v>
                </c:pt>
              </c:strCache>
            </c:strRef>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 #,##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588624"/>
        <c:crosses val="autoZero"/>
        <c:crossBetween val="midCat"/>
      </c:valAx>
      <c:valAx>
        <c:axId val="592588624"/>
        <c:scaling>
          <c:orientation val="minMax"/>
        </c:scaling>
        <c:delete val="0"/>
        <c:axPos val="l"/>
        <c:title>
          <c:tx>
            <c:strRef>
              <c:f>Analysis!$C$152</c:f>
              <c:strCache>
                <c:ptCount val="1"/>
                <c:pt idx="0">
                  <c:v>Quantity in Kg.</c:v>
                </c:pt>
              </c:strCache>
            </c:strRef>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5882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Region wise Sales Analysis, By Product, in INR, 2014-2016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Analysis!$A$12</c:f>
              <c:strCache>
                <c:ptCount val="1"/>
                <c:pt idx="0">
                  <c:v>PRODUCT A</c:v>
                </c:pt>
              </c:strCache>
            </c:strRef>
          </c:tx>
          <c:spPr>
            <a:solidFill>
              <a:schemeClr val="accent1"/>
            </a:solidFill>
            <a:ln>
              <a:noFill/>
            </a:ln>
            <a:effectLst/>
          </c:spPr>
          <c:invertIfNegative val="0"/>
          <c:cat>
            <c:strRef>
              <c:f>Analysis!$B$11:$G$11</c:f>
              <c:strCache>
                <c:ptCount val="6"/>
                <c:pt idx="0">
                  <c:v>APAC</c:v>
                </c:pt>
                <c:pt idx="1">
                  <c:v>EU</c:v>
                </c:pt>
                <c:pt idx="2">
                  <c:v>INDIA</c:v>
                </c:pt>
                <c:pt idx="3">
                  <c:v>LATAM</c:v>
                </c:pt>
                <c:pt idx="4">
                  <c:v>MENA</c:v>
                </c:pt>
                <c:pt idx="5">
                  <c:v>NORTH AMERICA</c:v>
                </c:pt>
              </c:strCache>
            </c:strRef>
          </c:cat>
          <c:val>
            <c:numRef>
              <c:f>Analysis!$B$12:$G$12</c:f>
              <c:numCache>
                <c:formatCode>"₹"\ #,##0.00</c:formatCode>
                <c:ptCount val="6"/>
                <c:pt idx="0">
                  <c:v>36849350.631999999</c:v>
                </c:pt>
                <c:pt idx="1">
                  <c:v>34260337.604249999</c:v>
                </c:pt>
                <c:pt idx="2">
                  <c:v>212230679</c:v>
                </c:pt>
                <c:pt idx="3">
                  <c:v>10481830.800000001</c:v>
                </c:pt>
                <c:pt idx="4">
                  <c:v>127934899.99324998</c:v>
                </c:pt>
                <c:pt idx="5">
                  <c:v>0</c:v>
                </c:pt>
              </c:numCache>
            </c:numRef>
          </c:val>
          <c:extLst>
            <c:ext xmlns:c16="http://schemas.microsoft.com/office/drawing/2014/chart" uri="{C3380CC4-5D6E-409C-BE32-E72D297353CC}">
              <c16:uniqueId val="{00000000-52AC-4669-B139-430C3AA544AD}"/>
            </c:ext>
          </c:extLst>
        </c:ser>
        <c:ser>
          <c:idx val="1"/>
          <c:order val="1"/>
          <c:tx>
            <c:strRef>
              <c:f>Analysis!$A$13</c:f>
              <c:strCache>
                <c:ptCount val="1"/>
                <c:pt idx="0">
                  <c:v>PRODUCT B</c:v>
                </c:pt>
              </c:strCache>
            </c:strRef>
          </c:tx>
          <c:spPr>
            <a:solidFill>
              <a:schemeClr val="accent2"/>
            </a:solidFill>
            <a:ln>
              <a:noFill/>
            </a:ln>
            <a:effectLst/>
          </c:spPr>
          <c:invertIfNegative val="0"/>
          <c:cat>
            <c:strRef>
              <c:f>Analysis!$B$11:$G$11</c:f>
              <c:strCache>
                <c:ptCount val="6"/>
                <c:pt idx="0">
                  <c:v>APAC</c:v>
                </c:pt>
                <c:pt idx="1">
                  <c:v>EU</c:v>
                </c:pt>
                <c:pt idx="2">
                  <c:v>INDIA</c:v>
                </c:pt>
                <c:pt idx="3">
                  <c:v>LATAM</c:v>
                </c:pt>
                <c:pt idx="4">
                  <c:v>MENA</c:v>
                </c:pt>
                <c:pt idx="5">
                  <c:v>NORTH AMERICA</c:v>
                </c:pt>
              </c:strCache>
            </c:strRef>
          </c:cat>
          <c:val>
            <c:numRef>
              <c:f>Analysis!$B$13:$G$13</c:f>
              <c:numCache>
                <c:formatCode>"₹"\ #,##0.00</c:formatCode>
                <c:ptCount val="6"/>
                <c:pt idx="0">
                  <c:v>19542670.807499997</c:v>
                </c:pt>
                <c:pt idx="1">
                  <c:v>1056646608.2765701</c:v>
                </c:pt>
                <c:pt idx="2">
                  <c:v>1654902521.5</c:v>
                </c:pt>
                <c:pt idx="3">
                  <c:v>19736714.130000003</c:v>
                </c:pt>
                <c:pt idx="4">
                  <c:v>66592761.535500005</c:v>
                </c:pt>
                <c:pt idx="5">
                  <c:v>141635624.99720001</c:v>
                </c:pt>
              </c:numCache>
            </c:numRef>
          </c:val>
          <c:extLst>
            <c:ext xmlns:c16="http://schemas.microsoft.com/office/drawing/2014/chart" uri="{C3380CC4-5D6E-409C-BE32-E72D297353CC}">
              <c16:uniqueId val="{00000001-52AC-4669-B139-430C3AA544AD}"/>
            </c:ext>
          </c:extLst>
        </c:ser>
        <c:ser>
          <c:idx val="2"/>
          <c:order val="2"/>
          <c:tx>
            <c:strRef>
              <c:f>Analysis!$A$14</c:f>
              <c:strCache>
                <c:ptCount val="1"/>
                <c:pt idx="0">
                  <c:v>PRODUCT C</c:v>
                </c:pt>
              </c:strCache>
            </c:strRef>
          </c:tx>
          <c:spPr>
            <a:solidFill>
              <a:schemeClr val="accent3"/>
            </a:solidFill>
            <a:ln>
              <a:noFill/>
            </a:ln>
            <a:effectLst/>
          </c:spPr>
          <c:invertIfNegative val="0"/>
          <c:cat>
            <c:strRef>
              <c:f>Analysis!$B$11:$G$11</c:f>
              <c:strCache>
                <c:ptCount val="6"/>
                <c:pt idx="0">
                  <c:v>APAC</c:v>
                </c:pt>
                <c:pt idx="1">
                  <c:v>EU</c:v>
                </c:pt>
                <c:pt idx="2">
                  <c:v>INDIA</c:v>
                </c:pt>
                <c:pt idx="3">
                  <c:v>LATAM</c:v>
                </c:pt>
                <c:pt idx="4">
                  <c:v>MENA</c:v>
                </c:pt>
                <c:pt idx="5">
                  <c:v>NORTH AMERICA</c:v>
                </c:pt>
              </c:strCache>
            </c:strRef>
          </c:cat>
          <c:val>
            <c:numRef>
              <c:f>Analysis!$B$14:$G$14</c:f>
              <c:numCache>
                <c:formatCode>"₹"\ #,##0.00</c:formatCode>
                <c:ptCount val="6"/>
                <c:pt idx="0">
                  <c:v>1091895.28</c:v>
                </c:pt>
                <c:pt idx="1">
                  <c:v>127178256.7265</c:v>
                </c:pt>
                <c:pt idx="2">
                  <c:v>329009587.38</c:v>
                </c:pt>
                <c:pt idx="3">
                  <c:v>20107812.840999998</c:v>
                </c:pt>
                <c:pt idx="4">
                  <c:v>8981037.620000001</c:v>
                </c:pt>
                <c:pt idx="5">
                  <c:v>85893392.050499991</c:v>
                </c:pt>
              </c:numCache>
            </c:numRef>
          </c:val>
          <c:extLst>
            <c:ext xmlns:c16="http://schemas.microsoft.com/office/drawing/2014/chart" uri="{C3380CC4-5D6E-409C-BE32-E72D297353CC}">
              <c16:uniqueId val="{00000002-52AC-4669-B139-430C3AA544AD}"/>
            </c:ext>
          </c:extLst>
        </c:ser>
        <c:ser>
          <c:idx val="3"/>
          <c:order val="3"/>
          <c:tx>
            <c:strRef>
              <c:f>Analysis!$A$15</c:f>
              <c:strCache>
                <c:ptCount val="1"/>
                <c:pt idx="0">
                  <c:v>PRODUCT D</c:v>
                </c:pt>
              </c:strCache>
            </c:strRef>
          </c:tx>
          <c:spPr>
            <a:solidFill>
              <a:schemeClr val="accent4"/>
            </a:solidFill>
            <a:ln>
              <a:noFill/>
            </a:ln>
            <a:effectLst/>
          </c:spPr>
          <c:invertIfNegative val="0"/>
          <c:cat>
            <c:strRef>
              <c:f>Analysis!$B$11:$G$11</c:f>
              <c:strCache>
                <c:ptCount val="6"/>
                <c:pt idx="0">
                  <c:v>APAC</c:v>
                </c:pt>
                <c:pt idx="1">
                  <c:v>EU</c:v>
                </c:pt>
                <c:pt idx="2">
                  <c:v>INDIA</c:v>
                </c:pt>
                <c:pt idx="3">
                  <c:v>LATAM</c:v>
                </c:pt>
                <c:pt idx="4">
                  <c:v>MENA</c:v>
                </c:pt>
                <c:pt idx="5">
                  <c:v>NORTH AMERICA</c:v>
                </c:pt>
              </c:strCache>
            </c:strRef>
          </c:cat>
          <c:val>
            <c:numRef>
              <c:f>Analysis!$B$15:$G$15</c:f>
              <c:numCache>
                <c:formatCode>"₹"\ #,##0.00</c:formatCode>
                <c:ptCount val="6"/>
                <c:pt idx="0">
                  <c:v>3502909.5</c:v>
                </c:pt>
                <c:pt idx="1">
                  <c:v>1108993693.0769398</c:v>
                </c:pt>
                <c:pt idx="2">
                  <c:v>151665109</c:v>
                </c:pt>
                <c:pt idx="3">
                  <c:v>185964</c:v>
                </c:pt>
                <c:pt idx="4">
                  <c:v>102450332.86939999</c:v>
                </c:pt>
                <c:pt idx="5">
                  <c:v>367477902.80175</c:v>
                </c:pt>
              </c:numCache>
            </c:numRef>
          </c:val>
          <c:extLst>
            <c:ext xmlns:c16="http://schemas.microsoft.com/office/drawing/2014/chart" uri="{C3380CC4-5D6E-409C-BE32-E72D297353CC}">
              <c16:uniqueId val="{00000003-52AC-4669-B139-430C3AA544AD}"/>
            </c:ext>
          </c:extLst>
        </c:ser>
        <c:ser>
          <c:idx val="4"/>
          <c:order val="4"/>
          <c:tx>
            <c:strRef>
              <c:f>Analysis!$A$16</c:f>
              <c:strCache>
                <c:ptCount val="1"/>
                <c:pt idx="0">
                  <c:v>PRODUCT E</c:v>
                </c:pt>
              </c:strCache>
            </c:strRef>
          </c:tx>
          <c:spPr>
            <a:solidFill>
              <a:schemeClr val="accent5"/>
            </a:solidFill>
            <a:ln>
              <a:noFill/>
            </a:ln>
            <a:effectLst/>
          </c:spPr>
          <c:invertIfNegative val="0"/>
          <c:cat>
            <c:strRef>
              <c:f>Analysis!$B$11:$G$11</c:f>
              <c:strCache>
                <c:ptCount val="6"/>
                <c:pt idx="0">
                  <c:v>APAC</c:v>
                </c:pt>
                <c:pt idx="1">
                  <c:v>EU</c:v>
                </c:pt>
                <c:pt idx="2">
                  <c:v>INDIA</c:v>
                </c:pt>
                <c:pt idx="3">
                  <c:v>LATAM</c:v>
                </c:pt>
                <c:pt idx="4">
                  <c:v>MENA</c:v>
                </c:pt>
                <c:pt idx="5">
                  <c:v>NORTH AMERICA</c:v>
                </c:pt>
              </c:strCache>
            </c:strRef>
          </c:cat>
          <c:val>
            <c:numRef>
              <c:f>Analysis!$B$16:$G$16</c:f>
              <c:numCache>
                <c:formatCode>"₹"\ #,##0.00</c:formatCode>
                <c:ptCount val="6"/>
                <c:pt idx="0">
                  <c:v>5630715.4359999998</c:v>
                </c:pt>
                <c:pt idx="1">
                  <c:v>51033041.035699993</c:v>
                </c:pt>
                <c:pt idx="2">
                  <c:v>12463724.036249999</c:v>
                </c:pt>
                <c:pt idx="3">
                  <c:v>19356808.528250001</c:v>
                </c:pt>
                <c:pt idx="4">
                  <c:v>4019216.7250000001</c:v>
                </c:pt>
                <c:pt idx="5">
                  <c:v>7259623.0090000005</c:v>
                </c:pt>
              </c:numCache>
            </c:numRef>
          </c:val>
          <c:extLst>
            <c:ext xmlns:c16="http://schemas.microsoft.com/office/drawing/2014/chart" uri="{C3380CC4-5D6E-409C-BE32-E72D297353CC}">
              <c16:uniqueId val="{00000004-52AC-4669-B139-430C3AA544AD}"/>
            </c:ext>
          </c:extLst>
        </c:ser>
        <c:dLbls>
          <c:showLegendKey val="0"/>
          <c:showVal val="0"/>
          <c:showCatName val="0"/>
          <c:showSerName val="0"/>
          <c:showPercent val="0"/>
          <c:showBubbleSize val="0"/>
        </c:dLbls>
        <c:gapWidth val="219"/>
        <c:overlap val="-27"/>
        <c:axId val="1303095536"/>
        <c:axId val="1303093456"/>
      </c:barChart>
      <c:catAx>
        <c:axId val="1303095536"/>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093456"/>
        <c:crosses val="autoZero"/>
        <c:auto val="1"/>
        <c:lblAlgn val="ctr"/>
        <c:lblOffset val="100"/>
        <c:noMultiLvlLbl val="0"/>
      </c:catAx>
      <c:valAx>
        <c:axId val="1303093456"/>
        <c:scaling>
          <c:orientation val="minMax"/>
        </c:scaling>
        <c:delete val="0"/>
        <c:axPos val="l"/>
        <c:numFmt formatCode="&quot;₹&quot;\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095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Highest Sales, By Product, in INR, 2014-2016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Analysis!$B$21</c:f>
              <c:strCache>
                <c:ptCount val="1"/>
                <c:pt idx="0">
                  <c:v>PRODUCT A</c:v>
                </c:pt>
              </c:strCache>
            </c:strRef>
          </c:tx>
          <c:spPr>
            <a:solidFill>
              <a:schemeClr val="accent1"/>
            </a:solidFill>
            <a:ln>
              <a:noFill/>
            </a:ln>
            <a:effectLst/>
            <a:sp3d/>
          </c:spPr>
          <c:invertIfNegative val="0"/>
          <c:dLbls>
            <c:dLbl>
              <c:idx val="0"/>
              <c:layout>
                <c:manualLayout>
                  <c:x val="1.93236714975845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33-40A1-977B-40899F0E038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Analysis!$B$25</c:f>
              <c:numCache>
                <c:formatCode>"₹"\ #,##0.00</c:formatCode>
                <c:ptCount val="1"/>
                <c:pt idx="0">
                  <c:v>421757098.02949995</c:v>
                </c:pt>
              </c:numCache>
            </c:numRef>
          </c:val>
          <c:extLst>
            <c:ext xmlns:c16="http://schemas.microsoft.com/office/drawing/2014/chart" uri="{C3380CC4-5D6E-409C-BE32-E72D297353CC}">
              <c16:uniqueId val="{00000000-CF02-4398-9595-88BD3420F04B}"/>
            </c:ext>
          </c:extLst>
        </c:ser>
        <c:ser>
          <c:idx val="1"/>
          <c:order val="1"/>
          <c:tx>
            <c:strRef>
              <c:f>Analysis!$C$21</c:f>
              <c:strCache>
                <c:ptCount val="1"/>
                <c:pt idx="0">
                  <c:v>PRODUCT B</c:v>
                </c:pt>
              </c:strCache>
            </c:strRef>
          </c:tx>
          <c:spPr>
            <a:solidFill>
              <a:schemeClr val="accent2"/>
            </a:solidFill>
            <a:ln>
              <a:noFill/>
            </a:ln>
            <a:effectLst/>
            <a:sp3d/>
          </c:spPr>
          <c:invertIfNegative val="0"/>
          <c:dLbls>
            <c:dLbl>
              <c:idx val="0"/>
              <c:layout>
                <c:manualLayout>
                  <c:x val="2.0531400966183531E-2"/>
                  <c:y val="2.918642495710514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33-40A1-977B-40899F0E038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Analysis!$C$25</c:f>
              <c:numCache>
                <c:formatCode>"₹"\ #,##0.00</c:formatCode>
                <c:ptCount val="1"/>
                <c:pt idx="0">
                  <c:v>2959056901.2467704</c:v>
                </c:pt>
              </c:numCache>
            </c:numRef>
          </c:val>
          <c:extLst>
            <c:ext xmlns:c16="http://schemas.microsoft.com/office/drawing/2014/chart" uri="{C3380CC4-5D6E-409C-BE32-E72D297353CC}">
              <c16:uniqueId val="{00000001-CF02-4398-9595-88BD3420F04B}"/>
            </c:ext>
          </c:extLst>
        </c:ser>
        <c:ser>
          <c:idx val="2"/>
          <c:order val="2"/>
          <c:tx>
            <c:strRef>
              <c:f>Analysis!$D$21</c:f>
              <c:strCache>
                <c:ptCount val="1"/>
                <c:pt idx="0">
                  <c:v>PRODUCT C</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Analysis!$D$25</c:f>
              <c:numCache>
                <c:formatCode>"₹"\ #,##0.00</c:formatCode>
                <c:ptCount val="1"/>
                <c:pt idx="0">
                  <c:v>572261981.89799988</c:v>
                </c:pt>
              </c:numCache>
            </c:numRef>
          </c:val>
          <c:extLst>
            <c:ext xmlns:c16="http://schemas.microsoft.com/office/drawing/2014/chart" uri="{C3380CC4-5D6E-409C-BE32-E72D297353CC}">
              <c16:uniqueId val="{00000002-CF02-4398-9595-88BD3420F04B}"/>
            </c:ext>
          </c:extLst>
        </c:ser>
        <c:ser>
          <c:idx val="3"/>
          <c:order val="3"/>
          <c:tx>
            <c:strRef>
              <c:f>Analysis!$E$21</c:f>
              <c:strCache>
                <c:ptCount val="1"/>
                <c:pt idx="0">
                  <c:v>PRODUCT D</c:v>
                </c:pt>
              </c:strCache>
            </c:strRef>
          </c:tx>
          <c:spPr>
            <a:solidFill>
              <a:schemeClr val="accent4"/>
            </a:solidFill>
            <a:ln>
              <a:noFill/>
            </a:ln>
            <a:effectLst/>
            <a:sp3d/>
          </c:spPr>
          <c:invertIfNegative val="0"/>
          <c:dLbls>
            <c:dLbl>
              <c:idx val="0"/>
              <c:layout>
                <c:manualLayout>
                  <c:x val="3.14009661835748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833-40A1-977B-40899F0E038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Analysis!$E$25</c:f>
              <c:numCache>
                <c:formatCode>"₹"\ #,##0.00</c:formatCode>
                <c:ptCount val="1"/>
                <c:pt idx="0">
                  <c:v>1734275911.2480898</c:v>
                </c:pt>
              </c:numCache>
            </c:numRef>
          </c:val>
          <c:extLst>
            <c:ext xmlns:c16="http://schemas.microsoft.com/office/drawing/2014/chart" uri="{C3380CC4-5D6E-409C-BE32-E72D297353CC}">
              <c16:uniqueId val="{00000003-CF02-4398-9595-88BD3420F04B}"/>
            </c:ext>
          </c:extLst>
        </c:ser>
        <c:ser>
          <c:idx val="4"/>
          <c:order val="4"/>
          <c:tx>
            <c:strRef>
              <c:f>Analysis!$F$21</c:f>
              <c:strCache>
                <c:ptCount val="1"/>
                <c:pt idx="0">
                  <c:v>PRODUCT E</c:v>
                </c:pt>
              </c:strCache>
            </c:strRef>
          </c:tx>
          <c:spPr>
            <a:solidFill>
              <a:schemeClr val="accent5"/>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Analysis!$F$25</c:f>
              <c:numCache>
                <c:formatCode>"₹"\ #,##0.00</c:formatCode>
                <c:ptCount val="1"/>
                <c:pt idx="0">
                  <c:v>99763128.770199999</c:v>
                </c:pt>
              </c:numCache>
            </c:numRef>
          </c:val>
          <c:extLst>
            <c:ext xmlns:c16="http://schemas.microsoft.com/office/drawing/2014/chart" uri="{C3380CC4-5D6E-409C-BE32-E72D297353CC}">
              <c16:uniqueId val="{00000004-CF02-4398-9595-88BD3420F04B}"/>
            </c:ext>
          </c:extLst>
        </c:ser>
        <c:dLbls>
          <c:showLegendKey val="0"/>
          <c:showVal val="1"/>
          <c:showCatName val="0"/>
          <c:showSerName val="0"/>
          <c:showPercent val="0"/>
          <c:showBubbleSize val="0"/>
        </c:dLbls>
        <c:gapWidth val="150"/>
        <c:shape val="box"/>
        <c:axId val="1352427264"/>
        <c:axId val="1352429760"/>
        <c:axId val="0"/>
      </c:bar3DChart>
      <c:catAx>
        <c:axId val="1352427264"/>
        <c:scaling>
          <c:orientation val="minMax"/>
        </c:scaling>
        <c:delete val="1"/>
        <c:axPos val="b"/>
        <c:numFmt formatCode="General" sourceLinked="1"/>
        <c:majorTickMark val="none"/>
        <c:minorTickMark val="none"/>
        <c:tickLblPos val="nextTo"/>
        <c:crossAx val="1352429760"/>
        <c:crosses val="autoZero"/>
        <c:auto val="1"/>
        <c:lblAlgn val="ctr"/>
        <c:lblOffset val="100"/>
        <c:noMultiLvlLbl val="0"/>
      </c:catAx>
      <c:valAx>
        <c:axId val="1352429760"/>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427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Sales Percentage, By Product, 2014-2016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D41-4133-BA9B-5A26955832D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D41-4133-BA9B-5A26955832D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D41-4133-BA9B-5A26955832D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D41-4133-BA9B-5A26955832D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FD41-4133-BA9B-5A26955832D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Analysis!$B$30:$F$30</c:f>
              <c:strCache>
                <c:ptCount val="5"/>
                <c:pt idx="0">
                  <c:v>PRODUCT A</c:v>
                </c:pt>
                <c:pt idx="1">
                  <c:v>PRODUCT B</c:v>
                </c:pt>
                <c:pt idx="2">
                  <c:v>PRODUCT C</c:v>
                </c:pt>
                <c:pt idx="3">
                  <c:v>PRODUCT D</c:v>
                </c:pt>
                <c:pt idx="4">
                  <c:v>PRODUCT E</c:v>
                </c:pt>
              </c:strCache>
            </c:strRef>
          </c:cat>
          <c:val>
            <c:numRef>
              <c:f>Analysis!$B$31:$F$31</c:f>
              <c:numCache>
                <c:formatCode>General</c:formatCode>
                <c:ptCount val="5"/>
                <c:pt idx="0">
                  <c:v>421757098.02949995</c:v>
                </c:pt>
                <c:pt idx="1">
                  <c:v>2959056901.2467704</c:v>
                </c:pt>
                <c:pt idx="2">
                  <c:v>572261981.89799988</c:v>
                </c:pt>
                <c:pt idx="3">
                  <c:v>1734275911.2480898</c:v>
                </c:pt>
                <c:pt idx="4">
                  <c:v>99763128.770199999</c:v>
                </c:pt>
              </c:numCache>
            </c:numRef>
          </c:val>
          <c:extLst>
            <c:ext xmlns:c16="http://schemas.microsoft.com/office/drawing/2014/chart" uri="{C3380CC4-5D6E-409C-BE32-E72D297353CC}">
              <c16:uniqueId val="{0000000A-FD41-4133-BA9B-5A26955832DA}"/>
            </c:ext>
          </c:extLst>
        </c:ser>
        <c:dLbls>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Top</a:t>
            </a:r>
            <a:r>
              <a:rPr lang="en-IN" b="1" baseline="0"/>
              <a:t> 10 Countries, By Sales, 2014-2016</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896553119011112E-2"/>
          <c:y val="0.12050140269398954"/>
          <c:w val="0.89480685921178937"/>
          <c:h val="0.77549497835053549"/>
        </c:manualLayout>
      </c:layout>
      <c:barChart>
        <c:barDir val="col"/>
        <c:grouping val="clustered"/>
        <c:varyColors val="0"/>
        <c:ser>
          <c:idx val="0"/>
          <c:order val="0"/>
          <c:tx>
            <c:strRef>
              <c:f>Analysis!$G$37</c:f>
              <c:strCache>
                <c:ptCount val="1"/>
                <c:pt idx="0">
                  <c:v>INDIA</c:v>
                </c:pt>
              </c:strCache>
            </c:strRef>
          </c:tx>
          <c:spPr>
            <a:solidFill>
              <a:schemeClr val="accent1"/>
            </a:solidFill>
            <a:ln>
              <a:noFill/>
            </a:ln>
            <a:effectLst/>
          </c:spPr>
          <c:invertIfNegative val="0"/>
          <c:dLbls>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Analysis!$H$37</c:f>
              <c:numCache>
                <c:formatCode>"₹"\ #,##0.00</c:formatCode>
                <c:ptCount val="1"/>
                <c:pt idx="0">
                  <c:v>2346021352.1999998</c:v>
                </c:pt>
              </c:numCache>
            </c:numRef>
          </c:val>
          <c:extLst>
            <c:ext xmlns:c16="http://schemas.microsoft.com/office/drawing/2014/chart" uri="{C3380CC4-5D6E-409C-BE32-E72D297353CC}">
              <c16:uniqueId val="{00000000-D71A-4DAF-8FDA-4C4A97E19FD8}"/>
            </c:ext>
          </c:extLst>
        </c:ser>
        <c:ser>
          <c:idx val="1"/>
          <c:order val="1"/>
          <c:tx>
            <c:strRef>
              <c:f>Analysis!$G$38</c:f>
              <c:strCache>
                <c:ptCount val="1"/>
                <c:pt idx="0">
                  <c:v>USA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Analysis!$H$38</c:f>
              <c:numCache>
                <c:formatCode>"₹"\ #,##0.00</c:formatCode>
                <c:ptCount val="1"/>
                <c:pt idx="0">
                  <c:v>600670390.84844995</c:v>
                </c:pt>
              </c:numCache>
            </c:numRef>
          </c:val>
          <c:extLst>
            <c:ext xmlns:c16="http://schemas.microsoft.com/office/drawing/2014/chart" uri="{C3380CC4-5D6E-409C-BE32-E72D297353CC}">
              <c16:uniqueId val="{00000001-D71A-4DAF-8FDA-4C4A97E19FD8}"/>
            </c:ext>
          </c:extLst>
        </c:ser>
        <c:ser>
          <c:idx val="2"/>
          <c:order val="2"/>
          <c:tx>
            <c:strRef>
              <c:f>Analysis!$G$39</c:f>
              <c:strCache>
                <c:ptCount val="1"/>
                <c:pt idx="0">
                  <c:v>CROATIA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Analysis!$H$39</c:f>
              <c:numCache>
                <c:formatCode>"₹"\ #,##0.00</c:formatCode>
                <c:ptCount val="1"/>
                <c:pt idx="0">
                  <c:v>534643720.03536999</c:v>
                </c:pt>
              </c:numCache>
            </c:numRef>
          </c:val>
          <c:extLst>
            <c:ext xmlns:c16="http://schemas.microsoft.com/office/drawing/2014/chart" uri="{C3380CC4-5D6E-409C-BE32-E72D297353CC}">
              <c16:uniqueId val="{00000002-D71A-4DAF-8FDA-4C4A97E19FD8}"/>
            </c:ext>
          </c:extLst>
        </c:ser>
        <c:ser>
          <c:idx val="3"/>
          <c:order val="3"/>
          <c:tx>
            <c:strRef>
              <c:f>Analysis!$G$40</c:f>
              <c:strCache>
                <c:ptCount val="1"/>
                <c:pt idx="0">
                  <c:v>ICELAND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Analysis!$H$40</c:f>
              <c:numCache>
                <c:formatCode>"₹"\ #,##0.00</c:formatCode>
                <c:ptCount val="1"/>
                <c:pt idx="0">
                  <c:v>461343633.45690006</c:v>
                </c:pt>
              </c:numCache>
            </c:numRef>
          </c:val>
          <c:extLst>
            <c:ext xmlns:c16="http://schemas.microsoft.com/office/drawing/2014/chart" uri="{C3380CC4-5D6E-409C-BE32-E72D297353CC}">
              <c16:uniqueId val="{00000003-D71A-4DAF-8FDA-4C4A97E19FD8}"/>
            </c:ext>
          </c:extLst>
        </c:ser>
        <c:ser>
          <c:idx val="4"/>
          <c:order val="4"/>
          <c:tx>
            <c:strRef>
              <c:f>Analysis!$G$41</c:f>
              <c:strCache>
                <c:ptCount val="1"/>
                <c:pt idx="0">
                  <c:v>GREECE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Analysis!$H$41</c:f>
              <c:numCache>
                <c:formatCode>"₹"\ #,##0.00</c:formatCode>
                <c:ptCount val="1"/>
                <c:pt idx="0">
                  <c:v>372506985.91400003</c:v>
                </c:pt>
              </c:numCache>
            </c:numRef>
          </c:val>
          <c:extLst>
            <c:ext xmlns:c16="http://schemas.microsoft.com/office/drawing/2014/chart" uri="{C3380CC4-5D6E-409C-BE32-E72D297353CC}">
              <c16:uniqueId val="{00000004-D71A-4DAF-8FDA-4C4A97E19FD8}"/>
            </c:ext>
          </c:extLst>
        </c:ser>
        <c:ser>
          <c:idx val="5"/>
          <c:order val="5"/>
          <c:tx>
            <c:strRef>
              <c:f>Analysis!$G$42</c:f>
              <c:strCache>
                <c:ptCount val="1"/>
                <c:pt idx="0">
                  <c:v>MALTA</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Analysis!$H$42</c:f>
              <c:numCache>
                <c:formatCode>"₹"\ #,##0.00</c:formatCode>
                <c:ptCount val="1"/>
                <c:pt idx="0">
                  <c:v>351443578.18154001</c:v>
                </c:pt>
              </c:numCache>
            </c:numRef>
          </c:val>
          <c:extLst>
            <c:ext xmlns:c16="http://schemas.microsoft.com/office/drawing/2014/chart" uri="{C3380CC4-5D6E-409C-BE32-E72D297353CC}">
              <c16:uniqueId val="{00000005-D71A-4DAF-8FDA-4C4A97E19FD8}"/>
            </c:ext>
          </c:extLst>
        </c:ser>
        <c:ser>
          <c:idx val="6"/>
          <c:order val="6"/>
          <c:tx>
            <c:strRef>
              <c:f>Analysis!$G$43</c:f>
              <c:strCache>
                <c:ptCount val="1"/>
                <c:pt idx="0">
                  <c:v>GERMANY</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Analysis!$H$43</c:f>
              <c:numCache>
                <c:formatCode>"₹"\ #,##0.00</c:formatCode>
                <c:ptCount val="1"/>
                <c:pt idx="0">
                  <c:v>137318974.74370003</c:v>
                </c:pt>
              </c:numCache>
            </c:numRef>
          </c:val>
          <c:extLst>
            <c:ext xmlns:c16="http://schemas.microsoft.com/office/drawing/2014/chart" uri="{C3380CC4-5D6E-409C-BE32-E72D297353CC}">
              <c16:uniqueId val="{00000006-D71A-4DAF-8FDA-4C4A97E19FD8}"/>
            </c:ext>
          </c:extLst>
        </c:ser>
        <c:ser>
          <c:idx val="7"/>
          <c:order val="7"/>
          <c:tx>
            <c:strRef>
              <c:f>Analysis!$G$44</c:f>
              <c:strCache>
                <c:ptCount val="1"/>
                <c:pt idx="0">
                  <c:v>SLOVENIA</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Analysis!$H$44</c:f>
              <c:numCache>
                <c:formatCode>"₹"\ #,##0.00</c:formatCode>
                <c:ptCount val="1"/>
                <c:pt idx="0">
                  <c:v>106774328.49799998</c:v>
                </c:pt>
              </c:numCache>
            </c:numRef>
          </c:val>
          <c:extLst>
            <c:ext xmlns:c16="http://schemas.microsoft.com/office/drawing/2014/chart" uri="{C3380CC4-5D6E-409C-BE32-E72D297353CC}">
              <c16:uniqueId val="{00000007-D71A-4DAF-8FDA-4C4A97E19FD8}"/>
            </c:ext>
          </c:extLst>
        </c:ser>
        <c:ser>
          <c:idx val="8"/>
          <c:order val="8"/>
          <c:tx>
            <c:strRef>
              <c:f>Analysis!$G$45</c:f>
              <c:strCache>
                <c:ptCount val="1"/>
                <c:pt idx="0">
                  <c:v>NETHERLANDS</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Analysis!$H$45</c:f>
              <c:numCache>
                <c:formatCode>"₹"\ #,##0.00</c:formatCode>
                <c:ptCount val="1"/>
                <c:pt idx="0">
                  <c:v>98180231.040000007</c:v>
                </c:pt>
              </c:numCache>
            </c:numRef>
          </c:val>
          <c:extLst>
            <c:ext xmlns:c16="http://schemas.microsoft.com/office/drawing/2014/chart" uri="{C3380CC4-5D6E-409C-BE32-E72D297353CC}">
              <c16:uniqueId val="{00000008-D71A-4DAF-8FDA-4C4A97E19FD8}"/>
            </c:ext>
          </c:extLst>
        </c:ser>
        <c:ser>
          <c:idx val="9"/>
          <c:order val="9"/>
          <c:tx>
            <c:strRef>
              <c:f>Analysis!$G$46</c:f>
              <c:strCache>
                <c:ptCount val="1"/>
                <c:pt idx="0">
                  <c:v>ISRAEL</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Analysis!$H$46</c:f>
              <c:numCache>
                <c:formatCode>"₹"\ #,##0.00</c:formatCode>
                <c:ptCount val="1"/>
                <c:pt idx="0">
                  <c:v>96426748.27700001</c:v>
                </c:pt>
              </c:numCache>
            </c:numRef>
          </c:val>
          <c:extLst>
            <c:ext xmlns:c16="http://schemas.microsoft.com/office/drawing/2014/chart" uri="{C3380CC4-5D6E-409C-BE32-E72D297353CC}">
              <c16:uniqueId val="{00000009-D71A-4DAF-8FDA-4C4A97E19FD8}"/>
            </c:ext>
          </c:extLst>
        </c:ser>
        <c:dLbls>
          <c:showLegendKey val="0"/>
          <c:showVal val="1"/>
          <c:showCatName val="0"/>
          <c:showSerName val="0"/>
          <c:showPercent val="0"/>
          <c:showBubbleSize val="0"/>
        </c:dLbls>
        <c:gapWidth val="219"/>
        <c:overlap val="-27"/>
        <c:axId val="1213496144"/>
        <c:axId val="1213489072"/>
      </c:barChart>
      <c:catAx>
        <c:axId val="1213496144"/>
        <c:scaling>
          <c:orientation val="minMax"/>
        </c:scaling>
        <c:delete val="1"/>
        <c:axPos val="b"/>
        <c:numFmt formatCode="General" sourceLinked="1"/>
        <c:majorTickMark val="none"/>
        <c:minorTickMark val="none"/>
        <c:tickLblPos val="nextTo"/>
        <c:crossAx val="1213489072"/>
        <c:crosses val="autoZero"/>
        <c:auto val="1"/>
        <c:lblAlgn val="ctr"/>
        <c:lblOffset val="100"/>
        <c:noMultiLvlLbl val="0"/>
      </c:catAx>
      <c:valAx>
        <c:axId val="1213489072"/>
        <c:scaling>
          <c:orientation val="minMax"/>
        </c:scaling>
        <c:delete val="0"/>
        <c:axPos val="l"/>
        <c:numFmt formatCode="&quot;₹&quot;\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3496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Sales</a:t>
            </a:r>
            <a:r>
              <a:rPr lang="en-IN" b="1" baseline="0"/>
              <a:t> Growth/Decline, By Product, 2015-2016</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Analysis!$A$109</c:f>
              <c:strCache>
                <c:ptCount val="1"/>
                <c:pt idx="0">
                  <c:v>FY15</c:v>
                </c:pt>
              </c:strCache>
            </c:strRef>
          </c:tx>
          <c:spPr>
            <a:solidFill>
              <a:schemeClr val="accent1"/>
            </a:solidFill>
            <a:ln>
              <a:noFill/>
            </a:ln>
            <a:effectLst/>
          </c:spPr>
          <c:invertIfNegative val="0"/>
          <c:dLbls>
            <c:dLbl>
              <c:idx val="2"/>
              <c:layout>
                <c:manualLayout>
                  <c:x val="-1.2077294685991224E-3"/>
                  <c:y val="-4.66982799313683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C85-4CB5-ACA7-6EE114C8D303}"/>
                </c:ext>
              </c:extLst>
            </c:dLbl>
            <c:dLbl>
              <c:idx val="4"/>
              <c:layout>
                <c:manualLayout>
                  <c:x val="0"/>
                  <c:y val="-6.129149240992080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C85-4CB5-ACA7-6EE114C8D303}"/>
                </c:ext>
              </c:extLst>
            </c:dLbl>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Analysis!$B$108:$F$108</c:f>
              <c:strCache>
                <c:ptCount val="5"/>
                <c:pt idx="0">
                  <c:v>PRODUCT A</c:v>
                </c:pt>
                <c:pt idx="1">
                  <c:v>PRODUCT B</c:v>
                </c:pt>
                <c:pt idx="2">
                  <c:v>PRODUCT C</c:v>
                </c:pt>
                <c:pt idx="3">
                  <c:v>PRODUCT D</c:v>
                </c:pt>
                <c:pt idx="4">
                  <c:v>PRODUCT E</c:v>
                </c:pt>
              </c:strCache>
            </c:strRef>
          </c:cat>
          <c:val>
            <c:numRef>
              <c:f>Analysis!$B$109:$F$109</c:f>
              <c:numCache>
                <c:formatCode>"₹"\ #,##0.00</c:formatCode>
                <c:ptCount val="5"/>
                <c:pt idx="0">
                  <c:v>108294598.35724998</c:v>
                </c:pt>
                <c:pt idx="1">
                  <c:v>1106468318.0171199</c:v>
                </c:pt>
                <c:pt idx="2">
                  <c:v>173062537.706</c:v>
                </c:pt>
                <c:pt idx="3">
                  <c:v>571794595.87904</c:v>
                </c:pt>
                <c:pt idx="4">
                  <c:v>29136046.473749999</c:v>
                </c:pt>
              </c:numCache>
            </c:numRef>
          </c:val>
          <c:extLst>
            <c:ext xmlns:c16="http://schemas.microsoft.com/office/drawing/2014/chart" uri="{C3380CC4-5D6E-409C-BE32-E72D297353CC}">
              <c16:uniqueId val="{00000000-CC85-4CB5-ACA7-6EE114C8D303}"/>
            </c:ext>
          </c:extLst>
        </c:ser>
        <c:ser>
          <c:idx val="1"/>
          <c:order val="1"/>
          <c:tx>
            <c:strRef>
              <c:f>Analysis!$A$110</c:f>
              <c:strCache>
                <c:ptCount val="1"/>
                <c:pt idx="0">
                  <c:v>FY16</c:v>
                </c:pt>
              </c:strCache>
            </c:strRef>
          </c:tx>
          <c:spPr>
            <a:solidFill>
              <a:schemeClr val="accent2"/>
            </a:solidFill>
            <a:ln>
              <a:noFill/>
            </a:ln>
            <a:effectLst/>
          </c:spPr>
          <c:invertIfNegative val="0"/>
          <c:dLbls>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Analysis!$B$108:$F$108</c:f>
              <c:strCache>
                <c:ptCount val="5"/>
                <c:pt idx="0">
                  <c:v>PRODUCT A</c:v>
                </c:pt>
                <c:pt idx="1">
                  <c:v>PRODUCT B</c:v>
                </c:pt>
                <c:pt idx="2">
                  <c:v>PRODUCT C</c:v>
                </c:pt>
                <c:pt idx="3">
                  <c:v>PRODUCT D</c:v>
                </c:pt>
                <c:pt idx="4">
                  <c:v>PRODUCT E</c:v>
                </c:pt>
              </c:strCache>
            </c:strRef>
          </c:cat>
          <c:val>
            <c:numRef>
              <c:f>Analysis!$B$110:$F$110</c:f>
              <c:numCache>
                <c:formatCode>"₹"\ #,##0.00</c:formatCode>
                <c:ptCount val="5"/>
                <c:pt idx="0">
                  <c:v>60103035.048250005</c:v>
                </c:pt>
                <c:pt idx="1">
                  <c:v>980530909.47375011</c:v>
                </c:pt>
                <c:pt idx="2">
                  <c:v>152224475.1155</c:v>
                </c:pt>
                <c:pt idx="3">
                  <c:v>635941827.0533998</c:v>
                </c:pt>
                <c:pt idx="4">
                  <c:v>33954196.447999999</c:v>
                </c:pt>
              </c:numCache>
            </c:numRef>
          </c:val>
          <c:extLst>
            <c:ext xmlns:c16="http://schemas.microsoft.com/office/drawing/2014/chart" uri="{C3380CC4-5D6E-409C-BE32-E72D297353CC}">
              <c16:uniqueId val="{00000001-CC85-4CB5-ACA7-6EE114C8D303}"/>
            </c:ext>
          </c:extLst>
        </c:ser>
        <c:dLbls>
          <c:dLblPos val="outEnd"/>
          <c:showLegendKey val="0"/>
          <c:showVal val="1"/>
          <c:showCatName val="0"/>
          <c:showSerName val="0"/>
          <c:showPercent val="0"/>
          <c:showBubbleSize val="0"/>
        </c:dLbls>
        <c:gapWidth val="219"/>
        <c:overlap val="-27"/>
        <c:axId val="995825423"/>
        <c:axId val="995824175"/>
      </c:barChart>
      <c:catAx>
        <c:axId val="995825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824175"/>
        <c:crosses val="autoZero"/>
        <c:auto val="1"/>
        <c:lblAlgn val="ctr"/>
        <c:lblOffset val="100"/>
        <c:noMultiLvlLbl val="0"/>
      </c:catAx>
      <c:valAx>
        <c:axId val="995824175"/>
        <c:scaling>
          <c:orientation val="minMax"/>
        </c:scaling>
        <c:delete val="0"/>
        <c:axPos val="l"/>
        <c:numFmt formatCode="&quot;₹&quot;\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825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Sales Growth/Decline, By Region, 2015-2016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Analysis!$A$116</c:f>
              <c:strCache>
                <c:ptCount val="1"/>
                <c:pt idx="0">
                  <c:v>FY15</c:v>
                </c:pt>
              </c:strCache>
            </c:strRef>
          </c:tx>
          <c:spPr>
            <a:solidFill>
              <a:schemeClr val="accent1"/>
            </a:solidFill>
            <a:ln>
              <a:noFill/>
            </a:ln>
            <a:effectLst/>
          </c:spPr>
          <c:invertIfNegative val="0"/>
          <c:dLbls>
            <c:dLbl>
              <c:idx val="0"/>
              <c:layout>
                <c:manualLayout>
                  <c:x val="0"/>
                  <c:y val="-3.502370994852617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AA-4655-A4EA-BBFDED68ABC4}"/>
                </c:ext>
              </c:extLst>
            </c:dLbl>
            <c:dLbl>
              <c:idx val="3"/>
              <c:layout>
                <c:manualLayout>
                  <c:x val="-1.2077294685990338E-3"/>
                  <c:y val="-6.71287774013418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AA-4655-A4EA-BBFDED68ABC4}"/>
                </c:ext>
              </c:extLst>
            </c:dLbl>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Analysis!$B$115:$G$115</c:f>
              <c:strCache>
                <c:ptCount val="6"/>
                <c:pt idx="0">
                  <c:v>APAC</c:v>
                </c:pt>
                <c:pt idx="1">
                  <c:v>EU</c:v>
                </c:pt>
                <c:pt idx="2">
                  <c:v>INDIA</c:v>
                </c:pt>
                <c:pt idx="3">
                  <c:v>LATAM</c:v>
                </c:pt>
                <c:pt idx="4">
                  <c:v>MENA</c:v>
                </c:pt>
                <c:pt idx="5">
                  <c:v>NORTH AMERICA</c:v>
                </c:pt>
              </c:strCache>
            </c:strRef>
          </c:cat>
          <c:val>
            <c:numRef>
              <c:f>Analysis!$B$116:$G$116</c:f>
              <c:numCache>
                <c:formatCode>"₹"\ #,##0.00</c:formatCode>
                <c:ptCount val="6"/>
                <c:pt idx="0">
                  <c:v>16244599.864750002</c:v>
                </c:pt>
                <c:pt idx="1">
                  <c:v>868544318.50165987</c:v>
                </c:pt>
                <c:pt idx="2">
                  <c:v>790571232.51999998</c:v>
                </c:pt>
                <c:pt idx="3">
                  <c:v>15083062.096000001</c:v>
                </c:pt>
                <c:pt idx="4">
                  <c:v>117692359.38024998</c:v>
                </c:pt>
                <c:pt idx="5">
                  <c:v>180620524.07049999</c:v>
                </c:pt>
              </c:numCache>
            </c:numRef>
          </c:val>
          <c:extLst>
            <c:ext xmlns:c16="http://schemas.microsoft.com/office/drawing/2014/chart" uri="{C3380CC4-5D6E-409C-BE32-E72D297353CC}">
              <c16:uniqueId val="{00000000-5FAA-4655-A4EA-BBFDED68ABC4}"/>
            </c:ext>
          </c:extLst>
        </c:ser>
        <c:ser>
          <c:idx val="1"/>
          <c:order val="1"/>
          <c:tx>
            <c:strRef>
              <c:f>Analysis!$A$117</c:f>
              <c:strCache>
                <c:ptCount val="1"/>
                <c:pt idx="0">
                  <c:v>FY16</c:v>
                </c:pt>
              </c:strCache>
            </c:strRef>
          </c:tx>
          <c:spPr>
            <a:solidFill>
              <a:schemeClr val="accent2"/>
            </a:solidFill>
            <a:ln>
              <a:noFill/>
            </a:ln>
            <a:effectLst/>
          </c:spPr>
          <c:invertIfNegative val="0"/>
          <c:dLbls>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Analysis!$B$115:$G$115</c:f>
              <c:strCache>
                <c:ptCount val="6"/>
                <c:pt idx="0">
                  <c:v>APAC</c:v>
                </c:pt>
                <c:pt idx="1">
                  <c:v>EU</c:v>
                </c:pt>
                <c:pt idx="2">
                  <c:v>INDIA</c:v>
                </c:pt>
                <c:pt idx="3">
                  <c:v>LATAM</c:v>
                </c:pt>
                <c:pt idx="4">
                  <c:v>MENA</c:v>
                </c:pt>
                <c:pt idx="5">
                  <c:v>NORTH AMERICA</c:v>
                </c:pt>
              </c:strCache>
            </c:strRef>
          </c:cat>
          <c:val>
            <c:numRef>
              <c:f>Analysis!$B$117:$G$117</c:f>
              <c:numCache>
                <c:formatCode>"₹"\ #,##0.00</c:formatCode>
                <c:ptCount val="6"/>
                <c:pt idx="0">
                  <c:v>382021</c:v>
                </c:pt>
                <c:pt idx="1">
                  <c:v>11530199</c:v>
                </c:pt>
                <c:pt idx="2">
                  <c:v>760482843.39999998</c:v>
                </c:pt>
                <c:pt idx="3">
                  <c:v>451325</c:v>
                </c:pt>
                <c:pt idx="4">
                  <c:v>1705664.5</c:v>
                </c:pt>
                <c:pt idx="5">
                  <c:v>2692310</c:v>
                </c:pt>
              </c:numCache>
            </c:numRef>
          </c:val>
          <c:extLst>
            <c:ext xmlns:c16="http://schemas.microsoft.com/office/drawing/2014/chart" uri="{C3380CC4-5D6E-409C-BE32-E72D297353CC}">
              <c16:uniqueId val="{00000001-5FAA-4655-A4EA-BBFDED68ABC4}"/>
            </c:ext>
          </c:extLst>
        </c:ser>
        <c:dLbls>
          <c:dLblPos val="outEnd"/>
          <c:showLegendKey val="0"/>
          <c:showVal val="1"/>
          <c:showCatName val="0"/>
          <c:showSerName val="0"/>
          <c:showPercent val="0"/>
          <c:showBubbleSize val="0"/>
        </c:dLbls>
        <c:gapWidth val="219"/>
        <c:overlap val="-27"/>
        <c:axId val="830300767"/>
        <c:axId val="830303263"/>
      </c:barChart>
      <c:catAx>
        <c:axId val="830300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303263"/>
        <c:crosses val="autoZero"/>
        <c:auto val="1"/>
        <c:lblAlgn val="ctr"/>
        <c:lblOffset val="100"/>
        <c:noMultiLvlLbl val="0"/>
      </c:catAx>
      <c:valAx>
        <c:axId val="830303263"/>
        <c:scaling>
          <c:orientation val="minMax"/>
        </c:scaling>
        <c:delete val="0"/>
        <c:axPos val="l"/>
        <c:numFmt formatCode="&quot;₹&quot;\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300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 Business Analysis Project.xlsx]Analysis!PivotTable6</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Analysis!$E$122</c:f>
              <c:strCache>
                <c:ptCount val="1"/>
                <c:pt idx="0">
                  <c:v>Sum of 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Analysis!$E$123</c:f>
              <c:strCache>
                <c:ptCount val="1"/>
                <c:pt idx="0">
                  <c:v>Total</c:v>
                </c:pt>
              </c:strCache>
            </c:strRef>
          </c:cat>
          <c:val>
            <c:numRef>
              <c:f>Analysis!$E$123</c:f>
              <c:numCache>
                <c:formatCode>"₹"\ #,##0.00</c:formatCode>
                <c:ptCount val="1"/>
                <c:pt idx="0">
                  <c:v>5787115021.1925592</c:v>
                </c:pt>
              </c:numCache>
            </c:numRef>
          </c:val>
          <c:extLst>
            <c:ext xmlns:c16="http://schemas.microsoft.com/office/drawing/2014/chart" uri="{C3380CC4-5D6E-409C-BE32-E72D297353CC}">
              <c16:uniqueId val="{00000000-95D9-4DBA-AFE1-7B1F9218730D}"/>
            </c:ext>
          </c:extLst>
        </c:ser>
        <c:ser>
          <c:idx val="1"/>
          <c:order val="1"/>
          <c:tx>
            <c:strRef>
              <c:f>Analysis!$F$122</c:f>
              <c:strCache>
                <c:ptCount val="1"/>
                <c:pt idx="0">
                  <c:v>Sum of Quantity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Analysis!$E$123</c:f>
              <c:strCache>
                <c:ptCount val="1"/>
                <c:pt idx="0">
                  <c:v>Total</c:v>
                </c:pt>
              </c:strCache>
            </c:strRef>
          </c:cat>
          <c:val>
            <c:numRef>
              <c:f>Analysis!$F$123</c:f>
              <c:numCache>
                <c:formatCode>_(* #,##0.00_);_(* \(#,##0.00\);_(* "-"??_);_(@_)</c:formatCode>
                <c:ptCount val="1"/>
                <c:pt idx="0">
                  <c:v>1567741.48</c:v>
                </c:pt>
              </c:numCache>
            </c:numRef>
          </c:val>
          <c:extLst>
            <c:ext xmlns:c16="http://schemas.microsoft.com/office/drawing/2014/chart" uri="{C3380CC4-5D6E-409C-BE32-E72D297353CC}">
              <c16:uniqueId val="{00000001-95D9-4DBA-AFE1-7B1F9218730D}"/>
            </c:ext>
          </c:extLst>
        </c:ser>
        <c:dLbls>
          <c:dLblPos val="outEnd"/>
          <c:showLegendKey val="0"/>
          <c:showVal val="1"/>
          <c:showCatName val="0"/>
          <c:showSerName val="0"/>
          <c:showPercent val="0"/>
          <c:showBubbleSize val="0"/>
        </c:dLbls>
        <c:gapWidth val="219"/>
        <c:overlap val="-27"/>
        <c:axId val="994804431"/>
        <c:axId val="1018431903"/>
      </c:barChart>
      <c:catAx>
        <c:axId val="994804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431903"/>
        <c:crosses val="autoZero"/>
        <c:auto val="1"/>
        <c:lblAlgn val="ctr"/>
        <c:lblOffset val="100"/>
        <c:noMultiLvlLbl val="0"/>
      </c:catAx>
      <c:valAx>
        <c:axId val="1018431903"/>
        <c:scaling>
          <c:orientation val="minMax"/>
        </c:scaling>
        <c:delete val="0"/>
        <c:axPos val="l"/>
        <c:numFmt formatCode="&quot;₹&quot;\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480443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 Business Analysis Project.xlsx]Analysis!PivotTable8</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Analysis!$E$134</c:f>
              <c:strCache>
                <c:ptCount val="1"/>
                <c:pt idx="0">
                  <c:v>Sum of 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Analysis!$E$135</c:f>
              <c:strCache>
                <c:ptCount val="1"/>
                <c:pt idx="0">
                  <c:v>Total</c:v>
                </c:pt>
              </c:strCache>
            </c:strRef>
          </c:cat>
          <c:val>
            <c:numRef>
              <c:f>Analysis!$E$135</c:f>
              <c:numCache>
                <c:formatCode>"₹"\ #,##0.00</c:formatCode>
                <c:ptCount val="1"/>
                <c:pt idx="0">
                  <c:v>5787115021.1925611</c:v>
                </c:pt>
              </c:numCache>
            </c:numRef>
          </c:val>
          <c:extLst>
            <c:ext xmlns:c16="http://schemas.microsoft.com/office/drawing/2014/chart" uri="{C3380CC4-5D6E-409C-BE32-E72D297353CC}">
              <c16:uniqueId val="{00000000-1744-4ABF-AFC2-881D8EE970A4}"/>
            </c:ext>
          </c:extLst>
        </c:ser>
        <c:ser>
          <c:idx val="1"/>
          <c:order val="1"/>
          <c:tx>
            <c:strRef>
              <c:f>Analysis!$F$134</c:f>
              <c:strCache>
                <c:ptCount val="1"/>
                <c:pt idx="0">
                  <c:v>Sum of Quantity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Analysis!$E$135</c:f>
              <c:strCache>
                <c:ptCount val="1"/>
                <c:pt idx="0">
                  <c:v>Total</c:v>
                </c:pt>
              </c:strCache>
            </c:strRef>
          </c:cat>
          <c:val>
            <c:numRef>
              <c:f>Analysis!$F$135</c:f>
              <c:numCache>
                <c:formatCode>General</c:formatCode>
                <c:ptCount val="1"/>
                <c:pt idx="0">
                  <c:v>1560108.0319999999</c:v>
                </c:pt>
              </c:numCache>
            </c:numRef>
          </c:val>
          <c:extLst>
            <c:ext xmlns:c16="http://schemas.microsoft.com/office/drawing/2014/chart" uri="{C3380CC4-5D6E-409C-BE32-E72D297353CC}">
              <c16:uniqueId val="{00000001-1744-4ABF-AFC2-881D8EE970A4}"/>
            </c:ext>
          </c:extLst>
        </c:ser>
        <c:dLbls>
          <c:dLblPos val="outEnd"/>
          <c:showLegendKey val="0"/>
          <c:showVal val="1"/>
          <c:showCatName val="0"/>
          <c:showSerName val="0"/>
          <c:showPercent val="0"/>
          <c:showBubbleSize val="0"/>
        </c:dLbls>
        <c:gapWidth val="219"/>
        <c:overlap val="-27"/>
        <c:axId val="1017654287"/>
        <c:axId val="1017658447"/>
      </c:barChart>
      <c:catAx>
        <c:axId val="101765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7658447"/>
        <c:crosses val="autoZero"/>
        <c:auto val="1"/>
        <c:lblAlgn val="ctr"/>
        <c:lblOffset val="100"/>
        <c:noMultiLvlLbl val="0"/>
      </c:catAx>
      <c:valAx>
        <c:axId val="1017658447"/>
        <c:scaling>
          <c:orientation val="minMax"/>
        </c:scaling>
        <c:delete val="0"/>
        <c:axPos val="l"/>
        <c:numFmt formatCode="&quot;₹&quot;\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765428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0.49986</cdr:x>
      <cdr:y>0.01672</cdr:y>
    </cdr:from>
    <cdr:to>
      <cdr:x>0.49986</cdr:x>
      <cdr:y>1</cdr:y>
    </cdr:to>
    <cdr:cxnSp macro="">
      <cdr:nvCxnSpPr>
        <cdr:cNvPr id="3" name="Straight Connector 2">
          <a:extLst xmlns:a="http://schemas.openxmlformats.org/drawingml/2006/main">
            <a:ext uri="{FF2B5EF4-FFF2-40B4-BE49-F238E27FC236}">
              <a16:creationId xmlns:a16="http://schemas.microsoft.com/office/drawing/2014/main" id="{2D49A106-783B-28C0-486D-46B438091338}"/>
            </a:ext>
          </a:extLst>
        </cdr:cNvPr>
        <cdr:cNvCxnSpPr/>
      </cdr:nvCxnSpPr>
      <cdr:spPr>
        <a:xfrm xmlns:a="http://schemas.openxmlformats.org/drawingml/2006/main">
          <a:off x="5254752" y="72749"/>
          <a:ext cx="0" cy="4278589"/>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cdr:x>
      <cdr:y>0.5</cdr:y>
    </cdr:from>
    <cdr:to>
      <cdr:x>0.99942</cdr:x>
      <cdr:y>0.5</cdr:y>
    </cdr:to>
    <cdr:cxnSp macro="">
      <cdr:nvCxnSpPr>
        <cdr:cNvPr id="5" name="Straight Connector 4">
          <a:extLst xmlns:a="http://schemas.openxmlformats.org/drawingml/2006/main">
            <a:ext uri="{FF2B5EF4-FFF2-40B4-BE49-F238E27FC236}">
              <a16:creationId xmlns:a16="http://schemas.microsoft.com/office/drawing/2014/main" id="{2CA7D30A-2FAA-20EE-FB4B-60017CB23458}"/>
            </a:ext>
          </a:extLst>
        </cdr:cNvPr>
        <cdr:cNvCxnSpPr/>
      </cdr:nvCxnSpPr>
      <cdr:spPr>
        <a:xfrm xmlns:a="http://schemas.openxmlformats.org/drawingml/2006/main">
          <a:off x="0" y="2175669"/>
          <a:ext cx="10509504" cy="0"/>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DD21-7879-74F1-DE99-A78360A08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134DA0-2CE8-1971-704E-08A18695B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18ADFE-DCC4-4D46-3122-FA4A445A973D}"/>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5" name="Footer Placeholder 4">
            <a:extLst>
              <a:ext uri="{FF2B5EF4-FFF2-40B4-BE49-F238E27FC236}">
                <a16:creationId xmlns:a16="http://schemas.microsoft.com/office/drawing/2014/main" id="{67B24171-E1BE-8C93-0199-21B7643851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F1F7D3-B91D-2178-CCDF-ACBB0BCCBCF1}"/>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10699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498C-79E8-CB0B-0376-D4146578A9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51D8A0-9AD5-F84A-4943-F0853F42C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D9535B-649D-4C2D-56E1-3B3532452800}"/>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5" name="Footer Placeholder 4">
            <a:extLst>
              <a:ext uri="{FF2B5EF4-FFF2-40B4-BE49-F238E27FC236}">
                <a16:creationId xmlns:a16="http://schemas.microsoft.com/office/drawing/2014/main" id="{5C1F14E1-8356-45D9-AB9F-782FEC2D7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246577-BBA4-A993-3255-339D91AE4EF9}"/>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55199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B56A3-558A-9A12-823B-5456BBC10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18CE7-CD7F-49B6-4023-A0F1F3F7FD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2654E-5BB8-05FA-039A-61B51FE2468B}"/>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5" name="Footer Placeholder 4">
            <a:extLst>
              <a:ext uri="{FF2B5EF4-FFF2-40B4-BE49-F238E27FC236}">
                <a16:creationId xmlns:a16="http://schemas.microsoft.com/office/drawing/2014/main" id="{F2965C68-4EF7-9328-E05E-765770853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EFEE8B-9ECF-4AB2-8805-36EF7F0F8442}"/>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192956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31D8-BA67-9DB9-A639-470C753221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9CA56-49A6-46B0-3749-34535180D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E3054F-3B04-303B-8E9B-A0400B0BCF3F}"/>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5" name="Footer Placeholder 4">
            <a:extLst>
              <a:ext uri="{FF2B5EF4-FFF2-40B4-BE49-F238E27FC236}">
                <a16:creationId xmlns:a16="http://schemas.microsoft.com/office/drawing/2014/main" id="{C27E680A-0734-7A01-C3C0-3A256EF58B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61FC5D-3803-131E-94BD-3603A314BB77}"/>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362415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45D4-CEA7-571B-64BC-883416ED21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39843E-7849-F9B9-3C13-4FF0A2128B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18C411-24F2-0E07-3A91-17FC250E8694}"/>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5" name="Footer Placeholder 4">
            <a:extLst>
              <a:ext uri="{FF2B5EF4-FFF2-40B4-BE49-F238E27FC236}">
                <a16:creationId xmlns:a16="http://schemas.microsoft.com/office/drawing/2014/main" id="{E387F567-AD66-A1BC-9533-E1E424A23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C5CE3-8ECF-A375-C683-1905CE0D4B52}"/>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434058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AB83-4743-63B8-5B59-94986463A0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4416CE-1BEC-2C02-4174-346AE2C7E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B3844A-ADEA-D73F-5490-8DCEABCF65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8E4D53-151B-2C32-E011-87D76990D66B}"/>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6" name="Footer Placeholder 5">
            <a:extLst>
              <a:ext uri="{FF2B5EF4-FFF2-40B4-BE49-F238E27FC236}">
                <a16:creationId xmlns:a16="http://schemas.microsoft.com/office/drawing/2014/main" id="{B08438A4-660D-C873-965D-20759504F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A6CC2D-C55E-94D5-4714-7EF797687041}"/>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325178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6AE7-57D2-3FE8-E71C-752F7AD7D1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2E70A6-3B64-6B21-9034-54815B6F2D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B2D20-3767-D7E0-8F2F-6C1C1CE1C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397289-F748-BA2C-5310-864A94DA5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89356-4B6B-8D12-FD24-C47EB2221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BBD9FD-4432-B804-0872-04E77DF92421}"/>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8" name="Footer Placeholder 7">
            <a:extLst>
              <a:ext uri="{FF2B5EF4-FFF2-40B4-BE49-F238E27FC236}">
                <a16:creationId xmlns:a16="http://schemas.microsoft.com/office/drawing/2014/main" id="{406AD2BF-3346-1529-D501-0DE83081C4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072F79-F69A-A92C-6857-BCF1F9B0F7C7}"/>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278894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8F9D-A2FA-F9DE-4002-71DCFF5026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A1A571-A507-932D-D2AF-9AF61F7DD5A6}"/>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4" name="Footer Placeholder 3">
            <a:extLst>
              <a:ext uri="{FF2B5EF4-FFF2-40B4-BE49-F238E27FC236}">
                <a16:creationId xmlns:a16="http://schemas.microsoft.com/office/drawing/2014/main" id="{A8A73183-90B9-9288-2DD9-89FEF2FBDC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6AA6F9-DA27-172D-9D85-43F93B512C43}"/>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299428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84A9AC-6FB5-0964-68AB-2FA1B8BF5DD4}"/>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3" name="Footer Placeholder 2">
            <a:extLst>
              <a:ext uri="{FF2B5EF4-FFF2-40B4-BE49-F238E27FC236}">
                <a16:creationId xmlns:a16="http://schemas.microsoft.com/office/drawing/2014/main" id="{0DBB4055-1DAD-D117-F353-DA0DC3C56C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557377-98C9-B40B-3340-6595E0B9415D}"/>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385659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E66D-435A-739E-06D2-BA1F7E822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22F9FC-C6E4-8278-7FD5-9AF5153E7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2DF01-62D2-FD36-685F-7A37A0FD8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3908F-FEBA-E4DD-2B72-9CE384746A57}"/>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6" name="Footer Placeholder 5">
            <a:extLst>
              <a:ext uri="{FF2B5EF4-FFF2-40B4-BE49-F238E27FC236}">
                <a16:creationId xmlns:a16="http://schemas.microsoft.com/office/drawing/2014/main" id="{9BFFF746-E385-F1C6-C28D-45459F53E0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E8F6FC-16E5-D186-D896-0E9AB1FDC44B}"/>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373898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C41A-F5C3-2A2B-B836-389C5BFD6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433844-508F-9416-F7E8-C174BF806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781FA5-EE2A-883F-2448-8BCD59B9C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16D9A-FF78-FE8D-18E9-F38749F18A42}"/>
              </a:ext>
            </a:extLst>
          </p:cNvPr>
          <p:cNvSpPr>
            <a:spLocks noGrp="1"/>
          </p:cNvSpPr>
          <p:nvPr>
            <p:ph type="dt" sz="half" idx="10"/>
          </p:nvPr>
        </p:nvSpPr>
        <p:spPr/>
        <p:txBody>
          <a:bodyPr/>
          <a:lstStyle/>
          <a:p>
            <a:fld id="{E6091A7C-65B7-4B6F-A2E6-AE773ADFA266}" type="datetimeFigureOut">
              <a:rPr lang="en-IN" smtClean="0"/>
              <a:t>02-08-2022</a:t>
            </a:fld>
            <a:endParaRPr lang="en-IN"/>
          </a:p>
        </p:txBody>
      </p:sp>
      <p:sp>
        <p:nvSpPr>
          <p:cNvPr id="6" name="Footer Placeholder 5">
            <a:extLst>
              <a:ext uri="{FF2B5EF4-FFF2-40B4-BE49-F238E27FC236}">
                <a16:creationId xmlns:a16="http://schemas.microsoft.com/office/drawing/2014/main" id="{2D2E0E1A-9D85-EB54-45A9-B51581F6A2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88F431-CF60-196F-DC56-94BE3FADBECD}"/>
              </a:ext>
            </a:extLst>
          </p:cNvPr>
          <p:cNvSpPr>
            <a:spLocks noGrp="1"/>
          </p:cNvSpPr>
          <p:nvPr>
            <p:ph type="sldNum" sz="quarter" idx="12"/>
          </p:nvPr>
        </p:nvSpPr>
        <p:spPr/>
        <p:txBody>
          <a:bodyPr/>
          <a:lstStyle/>
          <a:p>
            <a:fld id="{C945CAB9-3458-4C1A-A6D6-EA47E6DE625F}" type="slidenum">
              <a:rPr lang="en-IN" smtClean="0"/>
              <a:t>‹#›</a:t>
            </a:fld>
            <a:endParaRPr lang="en-IN"/>
          </a:p>
        </p:txBody>
      </p:sp>
    </p:spTree>
    <p:extLst>
      <p:ext uri="{BB962C8B-B14F-4D97-AF65-F5344CB8AC3E}">
        <p14:creationId xmlns:p14="http://schemas.microsoft.com/office/powerpoint/2010/main" val="49602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39F3BE-62A6-5467-7244-558EC90ED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9B6E9C-0D62-F1B5-D141-27A3838AE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609205-E757-D9A9-CA57-DD1266ED2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91A7C-65B7-4B6F-A2E6-AE773ADFA266}" type="datetimeFigureOut">
              <a:rPr lang="en-IN" smtClean="0"/>
              <a:t>02-08-2022</a:t>
            </a:fld>
            <a:endParaRPr lang="en-IN"/>
          </a:p>
        </p:txBody>
      </p:sp>
      <p:sp>
        <p:nvSpPr>
          <p:cNvPr id="5" name="Footer Placeholder 4">
            <a:extLst>
              <a:ext uri="{FF2B5EF4-FFF2-40B4-BE49-F238E27FC236}">
                <a16:creationId xmlns:a16="http://schemas.microsoft.com/office/drawing/2014/main" id="{3922D184-715A-3141-5EB7-66E170183B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4056DB-FD65-4F4C-320A-BEC4D2F3EF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5CAB9-3458-4C1A-A6D6-EA47E6DE625F}" type="slidenum">
              <a:rPr lang="en-IN" smtClean="0"/>
              <a:t>‹#›</a:t>
            </a:fld>
            <a:endParaRPr lang="en-IN"/>
          </a:p>
        </p:txBody>
      </p:sp>
    </p:spTree>
    <p:extLst>
      <p:ext uri="{BB962C8B-B14F-4D97-AF65-F5344CB8AC3E}">
        <p14:creationId xmlns:p14="http://schemas.microsoft.com/office/powerpoint/2010/main" val="462697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file:///D:\Vaibhav\JI\Neuland%20Labs\Sales%20Business%20Analysis%20Project.xlsx!Analysis!R134C5:R140C8" TargetMode="Externa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file:///D:\Vaibhav\JI\Neuland%20Labs\Sales%20Business%20Analysis%20Project.xlsx!Analysis!R120C5:R129C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1810-58C9-1486-95B2-9B883A5E78ED}"/>
              </a:ext>
            </a:extLst>
          </p:cNvPr>
          <p:cNvSpPr>
            <a:spLocks noGrp="1"/>
          </p:cNvSpPr>
          <p:nvPr>
            <p:ph type="ctrTitle"/>
          </p:nvPr>
        </p:nvSpPr>
        <p:spPr>
          <a:xfrm>
            <a:off x="477981" y="1122363"/>
            <a:ext cx="4023360" cy="3204134"/>
          </a:xfrm>
        </p:spPr>
        <p:txBody>
          <a:bodyPr anchor="b">
            <a:normAutofit/>
          </a:bodyPr>
          <a:lstStyle/>
          <a:p>
            <a:r>
              <a:rPr lang="en-IN" sz="4800" dirty="0"/>
              <a:t>Sales Business Analysis - Excel Project</a:t>
            </a:r>
          </a:p>
        </p:txBody>
      </p:sp>
      <p:sp>
        <p:nvSpPr>
          <p:cNvPr id="3" name="Subtitle 2">
            <a:extLst>
              <a:ext uri="{FF2B5EF4-FFF2-40B4-BE49-F238E27FC236}">
                <a16:creationId xmlns:a16="http://schemas.microsoft.com/office/drawing/2014/main" id="{741FD8B9-0026-9AAC-6C2D-306D250EBD38}"/>
              </a:ext>
            </a:extLst>
          </p:cNvPr>
          <p:cNvSpPr>
            <a:spLocks noGrp="1"/>
          </p:cNvSpPr>
          <p:nvPr>
            <p:ph type="subTitle" idx="1"/>
          </p:nvPr>
        </p:nvSpPr>
        <p:spPr>
          <a:xfrm>
            <a:off x="477981" y="4872922"/>
            <a:ext cx="3933306" cy="1208141"/>
          </a:xfrm>
        </p:spPr>
        <p:txBody>
          <a:bodyPr>
            <a:normAutofit/>
          </a:bodyPr>
          <a:lstStyle/>
          <a:p>
            <a:r>
              <a:rPr lang="en-IN" sz="2000" i="1"/>
              <a:t>Submitted by:- Vaibhav Tiwari</a:t>
            </a:r>
          </a:p>
        </p:txBody>
      </p:sp>
      <p:sp>
        <p:nvSpPr>
          <p:cNvPr id="4" name="Title 1">
            <a:extLst>
              <a:ext uri="{FF2B5EF4-FFF2-40B4-BE49-F238E27FC236}">
                <a16:creationId xmlns:a16="http://schemas.microsoft.com/office/drawing/2014/main" id="{DA78C9BA-94DA-E193-01B8-2A8A24AC11B7}"/>
              </a:ext>
            </a:extLst>
          </p:cNvPr>
          <p:cNvSpPr txBox="1">
            <a:spLocks/>
          </p:cNvSpPr>
          <p:nvPr/>
        </p:nvSpPr>
        <p:spPr>
          <a:xfrm>
            <a:off x="5068111" y="1122362"/>
            <a:ext cx="6645908" cy="47725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spcAft>
                <a:spcPts val="600"/>
              </a:spcAft>
            </a:pPr>
            <a:r>
              <a:rPr lang="en-IN" sz="1400" dirty="0">
                <a:latin typeface="+mn-lt"/>
              </a:rPr>
              <a:t>The following project is based on Business Analysis for a pharmaceutical company. The project contains different types of Analysis, such as:</a:t>
            </a:r>
          </a:p>
          <a:p>
            <a:pPr algn="just">
              <a:lnSpc>
                <a:spcPct val="100000"/>
              </a:lnSpc>
              <a:spcAft>
                <a:spcPts val="600"/>
              </a:spcAft>
            </a:pPr>
            <a:r>
              <a:rPr lang="en-US" sz="1400" b="0" i="0" u="none" strike="noStrike" dirty="0">
                <a:effectLst/>
                <a:latin typeface="+mn-lt"/>
              </a:rPr>
              <a:t>1. Trend analysis Product wise year on year (sales by value)</a:t>
            </a:r>
            <a:r>
              <a:rPr lang="en-US" sz="1400" dirty="0">
                <a:latin typeface="+mn-lt"/>
              </a:rPr>
              <a:t> </a:t>
            </a:r>
          </a:p>
          <a:p>
            <a:pPr algn="just">
              <a:lnSpc>
                <a:spcPct val="100000"/>
              </a:lnSpc>
              <a:spcAft>
                <a:spcPts val="600"/>
              </a:spcAft>
            </a:pPr>
            <a:r>
              <a:rPr lang="en-US" sz="1400" dirty="0">
                <a:latin typeface="+mn-lt"/>
              </a:rPr>
              <a:t>2. Region wise Product sales analysis (sales by value)</a:t>
            </a:r>
          </a:p>
          <a:p>
            <a:pPr algn="just">
              <a:lnSpc>
                <a:spcPct val="100000"/>
              </a:lnSpc>
              <a:spcAft>
                <a:spcPts val="600"/>
              </a:spcAft>
            </a:pPr>
            <a:r>
              <a:rPr lang="en-US" sz="1400" dirty="0">
                <a:latin typeface="+mn-lt"/>
              </a:rPr>
              <a:t>3. Highest Sales according to Product over all years. (sales by value)</a:t>
            </a:r>
          </a:p>
          <a:p>
            <a:pPr algn="just">
              <a:lnSpc>
                <a:spcPct val="100000"/>
              </a:lnSpc>
              <a:spcAft>
                <a:spcPts val="600"/>
              </a:spcAft>
            </a:pPr>
            <a:r>
              <a:rPr lang="en-US" sz="1400" dirty="0">
                <a:latin typeface="+mn-lt"/>
              </a:rPr>
              <a:t>4. Sales percentage Product wise (sales by value)</a:t>
            </a:r>
          </a:p>
          <a:p>
            <a:pPr algn="just">
              <a:lnSpc>
                <a:spcPct val="100000"/>
              </a:lnSpc>
              <a:spcAft>
                <a:spcPts val="600"/>
              </a:spcAft>
            </a:pPr>
            <a:r>
              <a:rPr lang="en-US" sz="1400" dirty="0">
                <a:latin typeface="+mn-lt"/>
              </a:rPr>
              <a:t>5. Top 10 countries sales wise (sales by value)</a:t>
            </a:r>
          </a:p>
          <a:p>
            <a:pPr algn="just">
              <a:lnSpc>
                <a:spcPct val="100000"/>
              </a:lnSpc>
              <a:spcAft>
                <a:spcPts val="600"/>
              </a:spcAft>
            </a:pPr>
            <a:r>
              <a:rPr lang="en-US" sz="1400" dirty="0">
                <a:latin typeface="+mn-lt"/>
              </a:rPr>
              <a:t>6. Sales growth/decline product wise b/w FY 15 &amp; FY 16 (sales by value)</a:t>
            </a:r>
          </a:p>
          <a:p>
            <a:pPr algn="just">
              <a:lnSpc>
                <a:spcPct val="100000"/>
              </a:lnSpc>
              <a:spcAft>
                <a:spcPts val="600"/>
              </a:spcAft>
            </a:pPr>
            <a:r>
              <a:rPr lang="en-US" sz="1400" dirty="0">
                <a:latin typeface="+mn-lt"/>
              </a:rPr>
              <a:t>7. Sales growth/decline region wise b/w FY 15 &amp; FY 16 (sales by value)</a:t>
            </a:r>
          </a:p>
          <a:p>
            <a:pPr algn="just">
              <a:lnSpc>
                <a:spcPct val="100000"/>
              </a:lnSpc>
              <a:spcAft>
                <a:spcPts val="600"/>
              </a:spcAft>
            </a:pPr>
            <a:r>
              <a:rPr lang="en-US" sz="1400" dirty="0">
                <a:latin typeface="+mn-lt"/>
              </a:rPr>
              <a:t>8. Pivot table with slicers region wise (sales by value &amp; qty)</a:t>
            </a:r>
          </a:p>
          <a:p>
            <a:pPr algn="just">
              <a:lnSpc>
                <a:spcPct val="100000"/>
              </a:lnSpc>
              <a:spcAft>
                <a:spcPts val="600"/>
              </a:spcAft>
            </a:pPr>
            <a:r>
              <a:rPr lang="en-US" sz="1400" dirty="0">
                <a:latin typeface="+mn-lt"/>
              </a:rPr>
              <a:t>9. Pivot table with timeline (sales by value &amp; qty)</a:t>
            </a:r>
          </a:p>
          <a:p>
            <a:pPr algn="just">
              <a:lnSpc>
                <a:spcPct val="100000"/>
              </a:lnSpc>
              <a:spcAft>
                <a:spcPts val="600"/>
              </a:spcAft>
            </a:pPr>
            <a:r>
              <a:rPr lang="en-US" sz="1400" dirty="0">
                <a:latin typeface="+mn-lt"/>
              </a:rPr>
              <a:t>10. Categories the products into high value &amp; high-volume products. Then create a 4-quadrant chart for both value &amp; volume (bubble chart )</a:t>
            </a:r>
          </a:p>
          <a:p>
            <a:pPr algn="just">
              <a:lnSpc>
                <a:spcPct val="100000"/>
              </a:lnSpc>
              <a:spcAft>
                <a:spcPts val="600"/>
              </a:spcAft>
            </a:pPr>
            <a:r>
              <a:rPr lang="en-US" sz="1400" dirty="0">
                <a:latin typeface="+mn-lt"/>
              </a:rPr>
              <a:t>The tool used for the analysis </a:t>
            </a:r>
            <a:r>
              <a:rPr lang="en-US" sz="1400" dirty="0" err="1">
                <a:latin typeface="+mn-lt"/>
              </a:rPr>
              <a:t>Ms</a:t>
            </a:r>
            <a:r>
              <a:rPr lang="en-US" sz="1400" dirty="0">
                <a:latin typeface="+mn-lt"/>
              </a:rPr>
              <a:t>-Excel. The project uses a variety of excel functions and formulas for data cleaning, sorting, arranging and for final analysis. Finally, by using chart, visualization in forms of charts has been created and presented in the PowerPoint.  The details of individual analysis can be found with charts itself; the attached Excel file contains all the formulas and analysis in the </a:t>
            </a:r>
            <a:r>
              <a:rPr lang="en-US" sz="1400" b="1" dirty="0">
                <a:latin typeface="+mn-lt"/>
              </a:rPr>
              <a:t>Analysis Sheet</a:t>
            </a:r>
            <a:r>
              <a:rPr lang="en-US" sz="1400" dirty="0">
                <a:latin typeface="+mn-lt"/>
              </a:rPr>
              <a:t>. </a:t>
            </a:r>
          </a:p>
          <a:p>
            <a:pPr marL="342900" indent="-342900">
              <a:buAutoNum type="arabicPeriod"/>
            </a:pPr>
            <a:endParaRPr lang="en-IN" sz="1400" dirty="0">
              <a:solidFill>
                <a:srgbClr val="FF0000"/>
              </a:solidFill>
              <a:latin typeface="+mn-lt"/>
            </a:endParaRPr>
          </a:p>
        </p:txBody>
      </p:sp>
    </p:spTree>
    <p:extLst>
      <p:ext uri="{BB962C8B-B14F-4D97-AF65-F5344CB8AC3E}">
        <p14:creationId xmlns:p14="http://schemas.microsoft.com/office/powerpoint/2010/main" val="2258085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256032"/>
            <a:ext cx="10506456" cy="1014984"/>
          </a:xfrm>
        </p:spPr>
        <p:txBody>
          <a:bodyPr anchor="b">
            <a:normAutofit/>
          </a:bodyPr>
          <a:lstStyle/>
          <a:p>
            <a:r>
              <a:rPr lang="en-US" sz="3700" b="1" dirty="0"/>
              <a:t>9. Pivot Table with Timeline, Region wise, 2014-2016</a:t>
            </a:r>
            <a:endParaRPr lang="en-IN" sz="3700" b="1" dirty="0"/>
          </a:p>
        </p:txBody>
      </p:sp>
      <p:sp>
        <p:nvSpPr>
          <p:cNvPr id="28" name="Rectangle 2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2" name="table">
            <a:extLst>
              <a:ext uri="{FF2B5EF4-FFF2-40B4-BE49-F238E27FC236}">
                <a16:creationId xmlns:a16="http://schemas.microsoft.com/office/drawing/2014/main" id="{32E3D2D2-200F-2B0A-BC3A-C3381CFD77D1}"/>
              </a:ext>
            </a:extLst>
          </p:cNvPr>
          <p:cNvPicPr>
            <a:picLocks noChangeAspect="1"/>
          </p:cNvPicPr>
          <p:nvPr/>
        </p:nvPicPr>
        <p:blipFill>
          <a:blip r:embed="rId2"/>
          <a:stretch>
            <a:fillRect/>
          </a:stretch>
        </p:blipFill>
        <p:spPr>
          <a:xfrm>
            <a:off x="2705100" y="16282988"/>
            <a:ext cx="1828800" cy="2466975"/>
          </a:xfrm>
          <a:prstGeom prst="rect">
            <a:avLst/>
          </a:prstGeom>
        </p:spPr>
      </p:pic>
      <p:sp>
        <p:nvSpPr>
          <p:cNvPr id="12" name="TextBox 11">
            <a:extLst>
              <a:ext uri="{FF2B5EF4-FFF2-40B4-BE49-F238E27FC236}">
                <a16:creationId xmlns:a16="http://schemas.microsoft.com/office/drawing/2014/main" id="{203E4EA2-D432-0EE9-F7A7-EDE3EB30CF19}"/>
              </a:ext>
            </a:extLst>
          </p:cNvPr>
          <p:cNvSpPr txBox="1"/>
          <p:nvPr/>
        </p:nvSpPr>
        <p:spPr>
          <a:xfrm>
            <a:off x="758952" y="5928835"/>
            <a:ext cx="10588752" cy="673133"/>
          </a:xfrm>
          <a:prstGeom prst="rect">
            <a:avLst/>
          </a:prstGeom>
          <a:noFill/>
        </p:spPr>
        <p:txBody>
          <a:bodyPr wrap="square" rtlCol="0">
            <a:spAutoFit/>
          </a:bodyPr>
          <a:lstStyle/>
          <a:p>
            <a:pPr algn="just"/>
            <a:r>
              <a:rPr lang="en-IN" sz="1200" b="1" dirty="0">
                <a:solidFill>
                  <a:srgbClr val="002060"/>
                </a:solidFill>
              </a:rPr>
              <a:t>Observations:</a:t>
            </a:r>
          </a:p>
          <a:p>
            <a:pPr algn="just">
              <a:lnSpc>
                <a:spcPct val="110000"/>
              </a:lnSpc>
              <a:spcAft>
                <a:spcPts val="600"/>
              </a:spcAft>
            </a:pPr>
            <a:r>
              <a:rPr lang="en-IN" sz="1200" dirty="0">
                <a:solidFill>
                  <a:srgbClr val="002060"/>
                </a:solidFill>
              </a:rPr>
              <a:t>The Pivot Table shows the total sales and quantity, while the slicer is according to the Time (FY14-FY16). By using OLE feature of the PowerPoint, the excel sheet is been embedded into the slide.   </a:t>
            </a:r>
            <a:endParaRPr lang="en-IN" sz="1200" dirty="0"/>
          </a:p>
        </p:txBody>
      </p:sp>
      <p:graphicFrame>
        <p:nvGraphicFramePr>
          <p:cNvPr id="10" name="Chart 9">
            <a:extLst>
              <a:ext uri="{FF2B5EF4-FFF2-40B4-BE49-F238E27FC236}">
                <a16:creationId xmlns:a16="http://schemas.microsoft.com/office/drawing/2014/main" id="{DB4C3BCB-2087-5F6E-919C-9AABB74D5CBB}"/>
              </a:ext>
            </a:extLst>
          </p:cNvPr>
          <p:cNvGraphicFramePr>
            <a:graphicFrameLocks/>
          </p:cNvGraphicFramePr>
          <p:nvPr>
            <p:extLst>
              <p:ext uri="{D42A27DB-BD31-4B8C-83A1-F6EECF244321}">
                <p14:modId xmlns:p14="http://schemas.microsoft.com/office/powerpoint/2010/main" val="1837816783"/>
              </p:ext>
            </p:extLst>
          </p:nvPr>
        </p:nvGraphicFramePr>
        <p:xfrm>
          <a:off x="865953" y="1915150"/>
          <a:ext cx="6779988" cy="3845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Object 4">
            <a:extLst>
              <a:ext uri="{FF2B5EF4-FFF2-40B4-BE49-F238E27FC236}">
                <a16:creationId xmlns:a16="http://schemas.microsoft.com/office/drawing/2014/main" id="{BCE14D35-60C8-4B13-FFED-A2B4792AAEBC}"/>
              </a:ext>
            </a:extLst>
          </p:cNvPr>
          <p:cNvGraphicFramePr>
            <a:graphicFrameLocks noChangeAspect="1"/>
          </p:cNvGraphicFramePr>
          <p:nvPr>
            <p:extLst>
              <p:ext uri="{D42A27DB-BD31-4B8C-83A1-F6EECF244321}">
                <p14:modId xmlns:p14="http://schemas.microsoft.com/office/powerpoint/2010/main" val="3018433173"/>
              </p:ext>
            </p:extLst>
          </p:nvPr>
        </p:nvGraphicFramePr>
        <p:xfrm>
          <a:off x="6545836" y="2919935"/>
          <a:ext cx="4487863" cy="1287463"/>
        </p:xfrm>
        <a:graphic>
          <a:graphicData uri="http://schemas.openxmlformats.org/presentationml/2006/ole">
            <mc:AlternateContent xmlns:mc="http://schemas.openxmlformats.org/markup-compatibility/2006">
              <mc:Choice xmlns:v="urn:schemas-microsoft-com:vml" Requires="v">
                <p:oleObj name="Worksheet" r:id="rId4" imgW="4488215" imgH="1287890" progId="Excel.Sheet.12">
                  <p:link updateAutomatic="1"/>
                </p:oleObj>
              </mc:Choice>
              <mc:Fallback>
                <p:oleObj name="Worksheet" r:id="rId4" imgW="4488215" imgH="1287890" progId="Excel.Sheet.12">
                  <p:link updateAutomatic="1"/>
                  <p:pic>
                    <p:nvPicPr>
                      <p:cNvPr id="0" name=""/>
                      <p:cNvPicPr/>
                      <p:nvPr/>
                    </p:nvPicPr>
                    <p:blipFill>
                      <a:blip r:embed="rId5"/>
                      <a:stretch>
                        <a:fillRect/>
                      </a:stretch>
                    </p:blipFill>
                    <p:spPr>
                      <a:xfrm>
                        <a:off x="6545836" y="2919935"/>
                        <a:ext cx="4487863" cy="1287463"/>
                      </a:xfrm>
                      <a:prstGeom prst="rect">
                        <a:avLst/>
                      </a:prstGeom>
                    </p:spPr>
                  </p:pic>
                </p:oleObj>
              </mc:Fallback>
            </mc:AlternateContent>
          </a:graphicData>
        </a:graphic>
      </p:graphicFrame>
    </p:spTree>
    <p:extLst>
      <p:ext uri="{BB962C8B-B14F-4D97-AF65-F5344CB8AC3E}">
        <p14:creationId xmlns:p14="http://schemas.microsoft.com/office/powerpoint/2010/main" val="338565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verb" presetSubtype="0" fill="hold" nodeType="clickEffect">
                                  <p:stCondLst>
                                    <p:cond delay="0"/>
                                  </p:stCondLst>
                                  <p:childTnLst>
                                    <p:cmd type="verb" cmd="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286006"/>
            <a:ext cx="10509504" cy="1076914"/>
          </a:xfrm>
        </p:spPr>
        <p:txBody>
          <a:bodyPr anchor="ctr">
            <a:normAutofit/>
          </a:bodyPr>
          <a:lstStyle/>
          <a:p>
            <a:r>
              <a:rPr lang="en-US" sz="3400" b="1"/>
              <a:t>10.1. </a:t>
            </a:r>
            <a:r>
              <a:rPr lang="en-US" sz="3400" b="1" dirty="0"/>
              <a:t>4-Quadrant Chart, Value and Volume</a:t>
            </a:r>
            <a:endParaRPr lang="en-IN" sz="3400" b="1" dirty="0"/>
          </a:p>
        </p:txBody>
      </p:sp>
      <p:sp>
        <p:nvSpPr>
          <p:cNvPr id="20"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14">
            <a:extLst>
              <a:ext uri="{FF2B5EF4-FFF2-40B4-BE49-F238E27FC236}">
                <a16:creationId xmlns:a16="http://schemas.microsoft.com/office/drawing/2014/main" id="{62F91B03-5436-D754-34AB-3250FE963516}"/>
              </a:ext>
            </a:extLst>
          </p:cNvPr>
          <p:cNvGraphicFramePr>
            <a:graphicFrameLocks noGrp="1"/>
          </p:cNvGraphicFramePr>
          <p:nvPr>
            <p:ph idx="1"/>
            <p:extLst>
              <p:ext uri="{D42A27DB-BD31-4B8C-83A1-F6EECF244321}">
                <p14:modId xmlns:p14="http://schemas.microsoft.com/office/powerpoint/2010/main" val="3725922036"/>
              </p:ext>
            </p:extLst>
          </p:nvPr>
        </p:nvGraphicFramePr>
        <p:xfrm>
          <a:off x="841248" y="1850610"/>
          <a:ext cx="10512552"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813DFC1-8F51-AF02-2F66-B760AD209401}"/>
              </a:ext>
            </a:extLst>
          </p:cNvPr>
          <p:cNvSpPr txBox="1"/>
          <p:nvPr/>
        </p:nvSpPr>
        <p:spPr>
          <a:xfrm>
            <a:off x="3151762" y="4931924"/>
            <a:ext cx="1429965" cy="646331"/>
          </a:xfrm>
          <a:prstGeom prst="rect">
            <a:avLst/>
          </a:prstGeom>
          <a:noFill/>
        </p:spPr>
        <p:txBody>
          <a:bodyPr wrap="square" rtlCol="0">
            <a:spAutoFit/>
          </a:bodyPr>
          <a:lstStyle/>
          <a:p>
            <a:r>
              <a:rPr lang="en-IN" dirty="0"/>
              <a:t>Low Value</a:t>
            </a:r>
            <a:br>
              <a:rPr lang="en-IN" dirty="0"/>
            </a:br>
            <a:r>
              <a:rPr lang="en-IN" dirty="0"/>
              <a:t>Low Volume</a:t>
            </a:r>
          </a:p>
        </p:txBody>
      </p:sp>
      <p:sp>
        <p:nvSpPr>
          <p:cNvPr id="16" name="TextBox 15">
            <a:extLst>
              <a:ext uri="{FF2B5EF4-FFF2-40B4-BE49-F238E27FC236}">
                <a16:creationId xmlns:a16="http://schemas.microsoft.com/office/drawing/2014/main" id="{1237B0D2-E9C8-5220-4DB8-89E6C1256898}"/>
              </a:ext>
            </a:extLst>
          </p:cNvPr>
          <p:cNvSpPr txBox="1"/>
          <p:nvPr/>
        </p:nvSpPr>
        <p:spPr>
          <a:xfrm>
            <a:off x="3151762" y="3272700"/>
            <a:ext cx="1429965" cy="646331"/>
          </a:xfrm>
          <a:prstGeom prst="rect">
            <a:avLst/>
          </a:prstGeom>
          <a:noFill/>
        </p:spPr>
        <p:txBody>
          <a:bodyPr wrap="square" rtlCol="0">
            <a:spAutoFit/>
          </a:bodyPr>
          <a:lstStyle/>
          <a:p>
            <a:r>
              <a:rPr lang="en-IN" dirty="0"/>
              <a:t>Low Value</a:t>
            </a:r>
            <a:br>
              <a:rPr lang="en-IN" dirty="0"/>
            </a:br>
            <a:r>
              <a:rPr lang="en-IN" dirty="0"/>
              <a:t>High Volume</a:t>
            </a:r>
          </a:p>
        </p:txBody>
      </p:sp>
      <p:sp>
        <p:nvSpPr>
          <p:cNvPr id="17" name="TextBox 16">
            <a:extLst>
              <a:ext uri="{FF2B5EF4-FFF2-40B4-BE49-F238E27FC236}">
                <a16:creationId xmlns:a16="http://schemas.microsoft.com/office/drawing/2014/main" id="{338FEDCB-DD57-BF6C-7F15-AF50390BFF3E}"/>
              </a:ext>
            </a:extLst>
          </p:cNvPr>
          <p:cNvSpPr txBox="1"/>
          <p:nvPr/>
        </p:nvSpPr>
        <p:spPr>
          <a:xfrm>
            <a:off x="7837251" y="4931924"/>
            <a:ext cx="1429965" cy="646331"/>
          </a:xfrm>
          <a:prstGeom prst="rect">
            <a:avLst/>
          </a:prstGeom>
          <a:noFill/>
        </p:spPr>
        <p:txBody>
          <a:bodyPr wrap="square" rtlCol="0">
            <a:spAutoFit/>
          </a:bodyPr>
          <a:lstStyle/>
          <a:p>
            <a:r>
              <a:rPr lang="en-IN" dirty="0"/>
              <a:t>High Value</a:t>
            </a:r>
            <a:br>
              <a:rPr lang="en-IN" dirty="0"/>
            </a:br>
            <a:r>
              <a:rPr lang="en-IN" dirty="0"/>
              <a:t>Low Volume</a:t>
            </a:r>
          </a:p>
        </p:txBody>
      </p:sp>
      <p:sp>
        <p:nvSpPr>
          <p:cNvPr id="18" name="TextBox 17">
            <a:extLst>
              <a:ext uri="{FF2B5EF4-FFF2-40B4-BE49-F238E27FC236}">
                <a16:creationId xmlns:a16="http://schemas.microsoft.com/office/drawing/2014/main" id="{A6A65BA0-BFF2-D1C4-736F-18E536B6505E}"/>
              </a:ext>
            </a:extLst>
          </p:cNvPr>
          <p:cNvSpPr txBox="1"/>
          <p:nvPr/>
        </p:nvSpPr>
        <p:spPr>
          <a:xfrm>
            <a:off x="7837251" y="3272700"/>
            <a:ext cx="1429965" cy="646331"/>
          </a:xfrm>
          <a:prstGeom prst="rect">
            <a:avLst/>
          </a:prstGeom>
          <a:noFill/>
        </p:spPr>
        <p:txBody>
          <a:bodyPr wrap="square" rtlCol="0">
            <a:spAutoFit/>
          </a:bodyPr>
          <a:lstStyle/>
          <a:p>
            <a:r>
              <a:rPr lang="en-IN" dirty="0"/>
              <a:t>High Value</a:t>
            </a:r>
            <a:br>
              <a:rPr lang="en-IN" dirty="0"/>
            </a:br>
            <a:r>
              <a:rPr lang="en-IN" dirty="0"/>
              <a:t>High Volume</a:t>
            </a:r>
          </a:p>
        </p:txBody>
      </p:sp>
    </p:spTree>
    <p:extLst>
      <p:ext uri="{BB962C8B-B14F-4D97-AF65-F5344CB8AC3E}">
        <p14:creationId xmlns:p14="http://schemas.microsoft.com/office/powerpoint/2010/main" val="236171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334644"/>
            <a:ext cx="10509504" cy="1076914"/>
          </a:xfrm>
        </p:spPr>
        <p:txBody>
          <a:bodyPr anchor="ctr">
            <a:normAutofit/>
          </a:bodyPr>
          <a:lstStyle/>
          <a:p>
            <a:r>
              <a:rPr lang="en-US" sz="3400" b="1" dirty="0"/>
              <a:t>10.2. 4-Quadrant Chart, Value and Volume</a:t>
            </a:r>
            <a:endParaRPr lang="en-IN" sz="3400" b="1" dirty="0"/>
          </a:p>
        </p:txBody>
      </p:sp>
      <p:sp>
        <p:nvSpPr>
          <p:cNvPr id="20"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A4662719-2D34-FE0D-77AD-CBBC31F7EF37}"/>
              </a:ext>
            </a:extLst>
          </p:cNvPr>
          <p:cNvSpPr>
            <a:spLocks noGrp="1"/>
          </p:cNvSpPr>
          <p:nvPr>
            <p:ph idx="1"/>
          </p:nvPr>
        </p:nvSpPr>
        <p:spPr/>
        <p:txBody>
          <a:bodyPr>
            <a:normAutofit lnSpcReduction="10000"/>
          </a:bodyPr>
          <a:lstStyle/>
          <a:p>
            <a:pPr marL="172800" indent="-172800" algn="just">
              <a:lnSpc>
                <a:spcPct val="110000"/>
              </a:lnSpc>
              <a:spcBef>
                <a:spcPts val="0"/>
              </a:spcBef>
              <a:spcAft>
                <a:spcPts val="600"/>
              </a:spcAft>
            </a:pPr>
            <a:r>
              <a:rPr lang="en-IN" sz="1600" dirty="0"/>
              <a:t>Product B is observed in the Low Value and High Volume Region, where its average sales price (INR 2,806.26/Kg.) is lower than products C, D &amp; E, however due to its shear volume of sales the segment is able to generate massive sales. The product is one of the highest sold product in quantity.</a:t>
            </a:r>
          </a:p>
          <a:p>
            <a:pPr marL="172800" indent="-172800" algn="just">
              <a:lnSpc>
                <a:spcPct val="110000"/>
              </a:lnSpc>
              <a:spcBef>
                <a:spcPts val="0"/>
              </a:spcBef>
              <a:spcAft>
                <a:spcPts val="600"/>
              </a:spcAft>
            </a:pPr>
            <a:r>
              <a:rPr lang="en-IN" sz="1600" dirty="0"/>
              <a:t>While Product A,C &amp; D falls in the category of low sales and low volume. With its lower price and lower volume of sales.</a:t>
            </a:r>
          </a:p>
          <a:p>
            <a:pPr marL="172800" indent="-172800" algn="just">
              <a:lnSpc>
                <a:spcPct val="110000"/>
              </a:lnSpc>
              <a:spcBef>
                <a:spcPts val="0"/>
              </a:spcBef>
              <a:spcAft>
                <a:spcPts val="600"/>
              </a:spcAft>
            </a:pPr>
            <a:r>
              <a:rPr lang="en-IN" sz="1600" dirty="0"/>
              <a:t>Product A being the cheapest among all has the average price of INR 1,990.36 per Kg. and was sold 211,900 Kg. in the FY14 – FY16.</a:t>
            </a:r>
          </a:p>
          <a:p>
            <a:pPr marL="172800" indent="-172800" algn="just">
              <a:lnSpc>
                <a:spcPct val="110000"/>
              </a:lnSpc>
              <a:spcBef>
                <a:spcPts val="0"/>
              </a:spcBef>
              <a:spcAft>
                <a:spcPts val="600"/>
              </a:spcAft>
            </a:pPr>
            <a:r>
              <a:rPr lang="en-IN" sz="1600" dirty="0"/>
              <a:t>Product C has the average price of INR 9,499.99 per Kg. and was sold 60,238.51 Kg. in the FY14 – FY16.</a:t>
            </a:r>
          </a:p>
          <a:p>
            <a:pPr marL="172800" indent="-172800" algn="just">
              <a:lnSpc>
                <a:spcPct val="110000"/>
              </a:lnSpc>
              <a:spcBef>
                <a:spcPts val="0"/>
              </a:spcBef>
              <a:spcAft>
                <a:spcPts val="600"/>
              </a:spcAft>
            </a:pPr>
            <a:r>
              <a:rPr lang="en-IN" sz="1600" dirty="0"/>
              <a:t>Product D has the average price of INR 7,589.71 per Kg. and was sold 228,503.54 Kg. in the FY14 – FY16.</a:t>
            </a:r>
          </a:p>
          <a:p>
            <a:pPr marL="172800" indent="-172800" algn="just">
              <a:lnSpc>
                <a:spcPct val="110000"/>
              </a:lnSpc>
              <a:spcBef>
                <a:spcPts val="0"/>
              </a:spcBef>
              <a:spcAft>
                <a:spcPts val="600"/>
              </a:spcAft>
            </a:pPr>
            <a:r>
              <a:rPr lang="en-IN" sz="1600" dirty="0"/>
              <a:t>Product E being the most expensive among all has the average price of INR 19,877.65 per Kg. and was sold 5,018.86 Kg. in the FY14 – FY16, which is the least quantity sold among all other products. However, with it is almost twice expensive than the second most expensive product C; Product E falls into the High Value and Low Volume category. </a:t>
            </a:r>
          </a:p>
          <a:p>
            <a:pPr marL="172800" indent="-172800" algn="just">
              <a:lnSpc>
                <a:spcPct val="110000"/>
              </a:lnSpc>
              <a:spcBef>
                <a:spcPts val="0"/>
              </a:spcBef>
              <a:spcAft>
                <a:spcPts val="600"/>
              </a:spcAft>
            </a:pPr>
            <a:r>
              <a:rPr lang="en-IN" sz="1600" dirty="0"/>
              <a:t>With the analysis we can conclude that PRODUCT E could be a specialized product that is highly expensive but low on demand, on the other hand side PRODUCT B is a mass used Product. The company can look forward to find other markets and high value clients that might be more keen in using a specialized formula such as of PRODUCT E.</a:t>
            </a:r>
          </a:p>
          <a:p>
            <a:pPr marL="172800" indent="-172800" algn="just">
              <a:lnSpc>
                <a:spcPct val="110000"/>
              </a:lnSpc>
              <a:spcBef>
                <a:spcPts val="0"/>
              </a:spcBef>
              <a:spcAft>
                <a:spcPts val="600"/>
              </a:spcAft>
            </a:pPr>
            <a:r>
              <a:rPr lang="en-IN" sz="1600" dirty="0"/>
              <a:t>The company has no Product that is of High Value and High Volume category.</a:t>
            </a:r>
          </a:p>
        </p:txBody>
      </p:sp>
    </p:spTree>
    <p:extLst>
      <p:ext uri="{BB962C8B-B14F-4D97-AF65-F5344CB8AC3E}">
        <p14:creationId xmlns:p14="http://schemas.microsoft.com/office/powerpoint/2010/main" val="197821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lorful cactus with pink background">
            <a:extLst>
              <a:ext uri="{FF2B5EF4-FFF2-40B4-BE49-F238E27FC236}">
                <a16:creationId xmlns:a16="http://schemas.microsoft.com/office/drawing/2014/main" id="{93C77330-A64B-EBF9-F776-D9C6651945B2}"/>
              </a:ext>
            </a:extLst>
          </p:cNvPr>
          <p:cNvPicPr>
            <a:picLocks noChangeAspect="1"/>
          </p:cNvPicPr>
          <p:nvPr/>
        </p:nvPicPr>
        <p:blipFill rotWithShape="1">
          <a:blip r:embed="rId2">
            <a:extLst>
              <a:ext uri="{28A0092B-C50C-407E-A947-70E740481C1C}">
                <a14:useLocalDpi xmlns:a14="http://schemas.microsoft.com/office/drawing/2010/main" val="0"/>
              </a:ext>
            </a:extLst>
          </a:blip>
          <a:srcRect l="20425" t="9091"/>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A0532DC-2219-C075-AF4C-D23C45B422AB}"/>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Thank you</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23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334644"/>
            <a:ext cx="10509504" cy="1076914"/>
          </a:xfrm>
        </p:spPr>
        <p:txBody>
          <a:bodyPr anchor="ctr">
            <a:normAutofit/>
          </a:bodyPr>
          <a:lstStyle/>
          <a:p>
            <a:r>
              <a:rPr lang="en-US" sz="3400" b="1"/>
              <a:t>1. Trend analysis Product wise year on year (sales by value) </a:t>
            </a:r>
            <a:endParaRPr lang="en-IN" sz="3400" b="1"/>
          </a:p>
        </p:txBody>
      </p:sp>
      <p:sp>
        <p:nvSpPr>
          <p:cNvPr id="20"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7FC8820-4062-63C9-D4BD-AB95E2CC3A3A}"/>
              </a:ext>
            </a:extLst>
          </p:cNvPr>
          <p:cNvSpPr txBox="1"/>
          <p:nvPr/>
        </p:nvSpPr>
        <p:spPr>
          <a:xfrm>
            <a:off x="6712085" y="1632718"/>
            <a:ext cx="5009745" cy="5078313"/>
          </a:xfrm>
          <a:prstGeom prst="rect">
            <a:avLst/>
          </a:prstGeom>
          <a:noFill/>
        </p:spPr>
        <p:txBody>
          <a:bodyPr wrap="square" rtlCol="0">
            <a:spAutoFit/>
          </a:bodyPr>
          <a:lstStyle/>
          <a:p>
            <a:pPr algn="just"/>
            <a:r>
              <a:rPr lang="en-IN" sz="1200" b="1" dirty="0">
                <a:solidFill>
                  <a:srgbClr val="002060"/>
                </a:solidFill>
              </a:rPr>
              <a:t>Observations:</a:t>
            </a:r>
          </a:p>
          <a:p>
            <a:pPr algn="just"/>
            <a:r>
              <a:rPr lang="en-IN" sz="1200" b="1" dirty="0">
                <a:solidFill>
                  <a:srgbClr val="002060"/>
                </a:solidFill>
              </a:rPr>
              <a:t>PRODUCT A:</a:t>
            </a:r>
            <a:r>
              <a:rPr lang="en-IN" sz="1200" dirty="0">
                <a:solidFill>
                  <a:srgbClr val="002060"/>
                </a:solidFill>
              </a:rPr>
              <a:t> A decline in the total sales value has been observed in the product over the time. Product A fell from INR 25.33 Crores in FY14 to INR 10.82 Crores in FY15 and then again to only INR 6.02 Crores in FY16. </a:t>
            </a:r>
          </a:p>
          <a:p>
            <a:pPr algn="just"/>
            <a:r>
              <a:rPr lang="en-IN" sz="1200" b="1" dirty="0">
                <a:solidFill>
                  <a:srgbClr val="002060"/>
                </a:solidFill>
              </a:rPr>
              <a:t>PRODUCT B:</a:t>
            </a:r>
            <a:r>
              <a:rPr lang="en-IN" sz="1200" dirty="0">
                <a:solidFill>
                  <a:srgbClr val="002060"/>
                </a:solidFill>
              </a:rPr>
              <a:t> A massive growth was observed for the product from FY 14 to FY15, where it rose from INR 87.20 Crores to INR 110.64 Crores registering a rise of 26.88%. However, the sales for the product B fell by 11.37% in FY16. </a:t>
            </a:r>
          </a:p>
          <a:p>
            <a:pPr algn="just"/>
            <a:r>
              <a:rPr lang="en-IN" sz="1200" b="1" dirty="0">
                <a:solidFill>
                  <a:srgbClr val="002060"/>
                </a:solidFill>
              </a:rPr>
              <a:t>PRODUCT C:</a:t>
            </a:r>
            <a:r>
              <a:rPr lang="en-IN" sz="1200" dirty="0">
                <a:solidFill>
                  <a:srgbClr val="002060"/>
                </a:solidFill>
              </a:rPr>
              <a:t> The product saw a decline of 29.93 in FY14-FY15, it further fell by 12.02% in FY16. </a:t>
            </a:r>
          </a:p>
          <a:p>
            <a:pPr algn="just"/>
            <a:r>
              <a:rPr lang="en-IN" sz="1200" b="1" dirty="0">
                <a:solidFill>
                  <a:srgbClr val="002060"/>
                </a:solidFill>
              </a:rPr>
              <a:t>PRODUCT D: </a:t>
            </a:r>
            <a:r>
              <a:rPr lang="en-IN" sz="1200" dirty="0">
                <a:solidFill>
                  <a:srgbClr val="002060"/>
                </a:solidFill>
              </a:rPr>
              <a:t>Product D saw a rise in the sales, the product registered a rise of 8.58% from FY14 to FY15. The product further registered a rise of 11.22% in FY16.</a:t>
            </a:r>
          </a:p>
          <a:p>
            <a:pPr algn="just"/>
            <a:r>
              <a:rPr lang="en-IN" sz="1200" b="1" dirty="0">
                <a:solidFill>
                  <a:srgbClr val="002060"/>
                </a:solidFill>
              </a:rPr>
              <a:t>PRODUCT E: </a:t>
            </a:r>
            <a:r>
              <a:rPr lang="en-IN" sz="1200" dirty="0">
                <a:solidFill>
                  <a:srgbClr val="002060"/>
                </a:solidFill>
              </a:rPr>
              <a:t>Product E witnessed a fall of 20.49% in FY15 where it fell from INR 3.6 Crores to INR 2.91 Crores, thereafter it saw a rise of 16.49%, rising to INR 3.39 Crores in FY16.</a:t>
            </a:r>
          </a:p>
          <a:p>
            <a:pPr marL="285750" indent="-285750" algn="just">
              <a:buFont typeface="Arial" panose="020B0604020202020204" pitchFamily="34" charset="0"/>
              <a:buChar char="•"/>
            </a:pPr>
            <a:r>
              <a:rPr lang="nn-NO" sz="1200" i="1" dirty="0">
                <a:solidFill>
                  <a:srgbClr val="002060"/>
                </a:solidFill>
              </a:rPr>
              <a:t>=SUMIF('FY14'!$B$2:$B$880,Analysis!B3,'FY14'!$I$2:$I$880) was used to calc. Sales for individual product for individual year. </a:t>
            </a:r>
          </a:p>
          <a:p>
            <a:pPr marL="285750" indent="-285750" algn="just">
              <a:buFont typeface="Arial" panose="020B0604020202020204" pitchFamily="34" charset="0"/>
              <a:buChar char="•"/>
            </a:pPr>
            <a:r>
              <a:rPr lang="en-IN" sz="1200" i="1" dirty="0">
                <a:solidFill>
                  <a:srgbClr val="002060"/>
                </a:solidFill>
              </a:rPr>
              <a:t>Even before any calculation the Forex Rate was calculated for each date depending upon the currency, which are USD, GBP, EUR, YEN and INR. Fore each date the Forex rate was different and had to picked up from the </a:t>
            </a:r>
            <a:r>
              <a:rPr lang="en-IN" sz="1200" b="1" i="1" dirty="0">
                <a:solidFill>
                  <a:srgbClr val="002060"/>
                </a:solidFill>
              </a:rPr>
              <a:t>FOREX CONV.</a:t>
            </a:r>
            <a:r>
              <a:rPr lang="en-IN" sz="1200" i="1" dirty="0">
                <a:solidFill>
                  <a:srgbClr val="002060"/>
                </a:solidFill>
              </a:rPr>
              <a:t> Sheet. The formula used for this was - =IF(F2="USD",VLOOKUP(A2,'FOREX CONV'!$A$2:$F$871,2,FALSE),IF(F2="GBP",VLOOKUP(A2,'FOREX CONV'!$A$2:$F$871,3,FALSE),IF(F2="EUR",VLOOKUP(A2,'FOREX CONV'!$A$2:$F$871,4,FALSE),IF(F2="YEN",VLOOKUP(A2,'FOREX CONV'!$A$2:$F$871,5,FALSE),1))))</a:t>
            </a:r>
          </a:p>
          <a:p>
            <a:pPr marL="285750" indent="-285750" algn="just">
              <a:buFont typeface="Arial" panose="020B0604020202020204" pitchFamily="34" charset="0"/>
              <a:buChar char="•"/>
            </a:pPr>
            <a:r>
              <a:rPr lang="en-IN" sz="1200" i="1" dirty="0">
                <a:solidFill>
                  <a:srgbClr val="002060"/>
                </a:solidFill>
              </a:rPr>
              <a:t>There after rest of the cal. Were done. </a:t>
            </a:r>
          </a:p>
        </p:txBody>
      </p:sp>
      <p:graphicFrame>
        <p:nvGraphicFramePr>
          <p:cNvPr id="10" name="Content Placeholder 9">
            <a:extLst>
              <a:ext uri="{FF2B5EF4-FFF2-40B4-BE49-F238E27FC236}">
                <a16:creationId xmlns:a16="http://schemas.microsoft.com/office/drawing/2014/main" id="{600CD053-E3F4-3BB4-5793-6EE5EB525E15}"/>
              </a:ext>
            </a:extLst>
          </p:cNvPr>
          <p:cNvGraphicFramePr>
            <a:graphicFrameLocks noGrp="1"/>
          </p:cNvGraphicFramePr>
          <p:nvPr>
            <p:ph idx="1"/>
            <p:extLst>
              <p:ext uri="{D42A27DB-BD31-4B8C-83A1-F6EECF244321}">
                <p14:modId xmlns:p14="http://schemas.microsoft.com/office/powerpoint/2010/main" val="4082199258"/>
              </p:ext>
            </p:extLst>
          </p:nvPr>
        </p:nvGraphicFramePr>
        <p:xfrm>
          <a:off x="836613" y="1824038"/>
          <a:ext cx="5875472"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536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334644"/>
            <a:ext cx="10509504" cy="1076914"/>
          </a:xfrm>
        </p:spPr>
        <p:txBody>
          <a:bodyPr anchor="ctr">
            <a:normAutofit/>
          </a:bodyPr>
          <a:lstStyle/>
          <a:p>
            <a:r>
              <a:rPr lang="en-US" sz="3400" b="1" dirty="0"/>
              <a:t>2. Sales Analysis, By Region, By Product, 2014-2016 </a:t>
            </a:r>
            <a:endParaRPr lang="en-IN" sz="3400" b="1" dirty="0"/>
          </a:p>
        </p:txBody>
      </p:sp>
      <p:sp>
        <p:nvSpPr>
          <p:cNvPr id="20"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8018D7D-85F6-A46B-4251-F52DC3931878}"/>
              </a:ext>
            </a:extLst>
          </p:cNvPr>
          <p:cNvSpPr txBox="1"/>
          <p:nvPr/>
        </p:nvSpPr>
        <p:spPr>
          <a:xfrm>
            <a:off x="7821039" y="1632718"/>
            <a:ext cx="3526666" cy="4917372"/>
          </a:xfrm>
          <a:prstGeom prst="rect">
            <a:avLst/>
          </a:prstGeom>
          <a:noFill/>
        </p:spPr>
        <p:txBody>
          <a:bodyPr wrap="square" rtlCol="0">
            <a:spAutoFit/>
          </a:bodyPr>
          <a:lstStyle/>
          <a:p>
            <a:pPr algn="just"/>
            <a:r>
              <a:rPr lang="en-IN" sz="1200" b="1" dirty="0">
                <a:solidFill>
                  <a:srgbClr val="002060"/>
                </a:solidFill>
              </a:rPr>
              <a:t>Observations:</a:t>
            </a:r>
          </a:p>
          <a:p>
            <a:pPr algn="just">
              <a:lnSpc>
                <a:spcPct val="110000"/>
              </a:lnSpc>
              <a:spcAft>
                <a:spcPts val="600"/>
              </a:spcAft>
            </a:pPr>
            <a:r>
              <a:rPr lang="en-IN" sz="1200" dirty="0">
                <a:solidFill>
                  <a:srgbClr val="002060"/>
                </a:solidFill>
              </a:rPr>
              <a:t>During the sales analysis by region and by product it is observed that the India region, that consists of only three countries India, Bangladesh and Pakistan has seen highest sales revenue. </a:t>
            </a:r>
          </a:p>
          <a:p>
            <a:pPr algn="just">
              <a:lnSpc>
                <a:spcPct val="110000"/>
              </a:lnSpc>
              <a:spcAft>
                <a:spcPts val="600"/>
              </a:spcAft>
            </a:pPr>
            <a:r>
              <a:rPr lang="en-IN" sz="1200" dirty="0">
                <a:solidFill>
                  <a:srgbClr val="002060"/>
                </a:solidFill>
              </a:rPr>
              <a:t>In this region also, the product B has seen highest sales revenue over the studied period. </a:t>
            </a:r>
          </a:p>
          <a:p>
            <a:pPr algn="just">
              <a:lnSpc>
                <a:spcPct val="110000"/>
              </a:lnSpc>
              <a:spcAft>
                <a:spcPts val="600"/>
              </a:spcAft>
            </a:pPr>
            <a:r>
              <a:rPr lang="en-IN" sz="1200" dirty="0">
                <a:solidFill>
                  <a:srgbClr val="002060"/>
                </a:solidFill>
              </a:rPr>
              <a:t>We also see that other products like A,C and D are also in much demand in the India region when comparing to others.</a:t>
            </a:r>
          </a:p>
          <a:p>
            <a:pPr algn="just">
              <a:lnSpc>
                <a:spcPct val="110000"/>
              </a:lnSpc>
              <a:spcAft>
                <a:spcPts val="600"/>
              </a:spcAft>
            </a:pPr>
            <a:r>
              <a:rPr lang="en-IN" sz="1200" dirty="0">
                <a:solidFill>
                  <a:srgbClr val="002060"/>
                </a:solidFill>
              </a:rPr>
              <a:t>Product B and D are also observed to have high sales in EU and North American region.</a:t>
            </a:r>
          </a:p>
          <a:p>
            <a:pPr algn="just">
              <a:lnSpc>
                <a:spcPct val="110000"/>
              </a:lnSpc>
              <a:spcAft>
                <a:spcPts val="600"/>
              </a:spcAft>
            </a:pPr>
            <a:r>
              <a:rPr lang="en-IN" sz="1200" dirty="0">
                <a:solidFill>
                  <a:srgbClr val="002060"/>
                </a:solidFill>
              </a:rPr>
              <a:t>However, other major regions like EU and North America stay far behind in sales when comparing to India region.</a:t>
            </a:r>
          </a:p>
          <a:p>
            <a:pPr marL="171450" indent="-171450" algn="just">
              <a:lnSpc>
                <a:spcPct val="110000"/>
              </a:lnSpc>
              <a:spcAft>
                <a:spcPts val="600"/>
              </a:spcAft>
              <a:buFont typeface="Arial" panose="020B0604020202020204" pitchFamily="34" charset="0"/>
              <a:buChar char="•"/>
            </a:pPr>
            <a:r>
              <a:rPr lang="en-IN" sz="1200" i="1" dirty="0">
                <a:solidFill>
                  <a:srgbClr val="002060"/>
                </a:solidFill>
              </a:rPr>
              <a:t>=(SUMIFS('FY14'!$I$2:$I$880,'FY14'!$B$2:$B$880,Analysis!A12,'FY14'!$J$2:$J$880,Analysis!B11) + SUMIFS('FY15'!$I$2:$I$880,'FY15'!$B$2:$B$880,Analysis!A12,'FY15'!$J$2:$J$880,Analysis!B11) + SUMIFS('FY16'!$I$2:$I$880,'FY16'!$B$2:$B$880,Analysis!A12,'FY16'!$J$2:$J$880,Analysis!B11)) is the formula used for APAC – PRODUCT A.</a:t>
            </a:r>
          </a:p>
        </p:txBody>
      </p:sp>
      <p:graphicFrame>
        <p:nvGraphicFramePr>
          <p:cNvPr id="14" name="Content Placeholder 13">
            <a:extLst>
              <a:ext uri="{FF2B5EF4-FFF2-40B4-BE49-F238E27FC236}">
                <a16:creationId xmlns:a16="http://schemas.microsoft.com/office/drawing/2014/main" id="{43F17194-87A0-99F5-AD47-BEB1D0C3905F}"/>
              </a:ext>
            </a:extLst>
          </p:cNvPr>
          <p:cNvGraphicFramePr>
            <a:graphicFrameLocks noGrp="1"/>
          </p:cNvGraphicFramePr>
          <p:nvPr>
            <p:ph idx="1"/>
            <p:extLst>
              <p:ext uri="{D42A27DB-BD31-4B8C-83A1-F6EECF244321}">
                <p14:modId xmlns:p14="http://schemas.microsoft.com/office/powerpoint/2010/main" val="342119760"/>
              </p:ext>
            </p:extLst>
          </p:nvPr>
        </p:nvGraphicFramePr>
        <p:xfrm>
          <a:off x="838201" y="1825625"/>
          <a:ext cx="6749374"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75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39724" y="286234"/>
            <a:ext cx="10509504" cy="1076914"/>
          </a:xfrm>
        </p:spPr>
        <p:txBody>
          <a:bodyPr anchor="ctr">
            <a:normAutofit/>
          </a:bodyPr>
          <a:lstStyle/>
          <a:p>
            <a:r>
              <a:rPr lang="en-US" sz="3400" b="1" dirty="0"/>
              <a:t>3. Highest Sales, By Product, 2014-2016 </a:t>
            </a:r>
            <a:endParaRPr lang="en-IN" sz="3400" b="1" dirty="0"/>
          </a:p>
        </p:txBody>
      </p:sp>
      <p:sp>
        <p:nvSpPr>
          <p:cNvPr id="20"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8018D7D-85F6-A46B-4251-F52DC3931878}"/>
              </a:ext>
            </a:extLst>
          </p:cNvPr>
          <p:cNvSpPr txBox="1"/>
          <p:nvPr/>
        </p:nvSpPr>
        <p:spPr>
          <a:xfrm>
            <a:off x="758952" y="5898633"/>
            <a:ext cx="10588752" cy="470000"/>
          </a:xfrm>
          <a:prstGeom prst="rect">
            <a:avLst/>
          </a:prstGeom>
          <a:noFill/>
        </p:spPr>
        <p:txBody>
          <a:bodyPr wrap="square" rtlCol="0">
            <a:spAutoFit/>
          </a:bodyPr>
          <a:lstStyle/>
          <a:p>
            <a:pPr algn="just"/>
            <a:r>
              <a:rPr lang="en-IN" sz="1200" b="1" dirty="0">
                <a:solidFill>
                  <a:srgbClr val="002060"/>
                </a:solidFill>
              </a:rPr>
              <a:t>Observations:</a:t>
            </a:r>
          </a:p>
          <a:p>
            <a:pPr algn="just">
              <a:lnSpc>
                <a:spcPct val="110000"/>
              </a:lnSpc>
              <a:spcAft>
                <a:spcPts val="600"/>
              </a:spcAft>
            </a:pPr>
            <a:r>
              <a:rPr lang="en-IN" sz="1200" dirty="0">
                <a:solidFill>
                  <a:srgbClr val="002060"/>
                </a:solidFill>
              </a:rPr>
              <a:t>Product B sees the highest sales revenue over the studied period, which is 2014-16, which is INR 295.90 Crores.</a:t>
            </a:r>
            <a:endParaRPr lang="en-IN" sz="1200" dirty="0"/>
          </a:p>
        </p:txBody>
      </p:sp>
      <p:graphicFrame>
        <p:nvGraphicFramePr>
          <p:cNvPr id="11" name="Content Placeholder 10">
            <a:extLst>
              <a:ext uri="{FF2B5EF4-FFF2-40B4-BE49-F238E27FC236}">
                <a16:creationId xmlns:a16="http://schemas.microsoft.com/office/drawing/2014/main" id="{DCF6E5A3-7965-CA7B-43AB-A6416F79286A}"/>
              </a:ext>
            </a:extLst>
          </p:cNvPr>
          <p:cNvGraphicFramePr>
            <a:graphicFrameLocks noGrp="1"/>
          </p:cNvGraphicFramePr>
          <p:nvPr>
            <p:ph idx="1"/>
            <p:extLst>
              <p:ext uri="{D42A27DB-BD31-4B8C-83A1-F6EECF244321}">
                <p14:modId xmlns:p14="http://schemas.microsoft.com/office/powerpoint/2010/main" val="142999808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380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334644"/>
            <a:ext cx="10509504" cy="1076914"/>
          </a:xfrm>
        </p:spPr>
        <p:txBody>
          <a:bodyPr anchor="ctr">
            <a:normAutofit/>
          </a:bodyPr>
          <a:lstStyle/>
          <a:p>
            <a:r>
              <a:rPr lang="en-US" sz="3400" b="1" dirty="0"/>
              <a:t>4. Sales Percentage, By Product, 2014 - 2016 </a:t>
            </a:r>
            <a:endParaRPr lang="en-IN" sz="3400" b="1" dirty="0"/>
          </a:p>
        </p:txBody>
      </p:sp>
      <p:sp>
        <p:nvSpPr>
          <p:cNvPr id="20"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A055A54-B014-5391-0D11-3A723E34CB34}"/>
              </a:ext>
            </a:extLst>
          </p:cNvPr>
          <p:cNvSpPr txBox="1"/>
          <p:nvPr/>
        </p:nvSpPr>
        <p:spPr>
          <a:xfrm>
            <a:off x="8715983" y="1632718"/>
            <a:ext cx="2631721" cy="2123658"/>
          </a:xfrm>
          <a:prstGeom prst="rect">
            <a:avLst/>
          </a:prstGeom>
          <a:noFill/>
        </p:spPr>
        <p:txBody>
          <a:bodyPr wrap="square" rtlCol="0">
            <a:spAutoFit/>
          </a:bodyPr>
          <a:lstStyle/>
          <a:p>
            <a:pPr algn="just"/>
            <a:r>
              <a:rPr lang="en-IN" sz="1200" b="1" dirty="0">
                <a:solidFill>
                  <a:srgbClr val="002060"/>
                </a:solidFill>
              </a:rPr>
              <a:t>Observations:</a:t>
            </a:r>
          </a:p>
          <a:p>
            <a:pPr algn="just"/>
            <a:r>
              <a:rPr lang="en-IN" sz="1200" dirty="0">
                <a:solidFill>
                  <a:srgbClr val="002060"/>
                </a:solidFill>
              </a:rPr>
              <a:t>Here again we observe that Product B holds the major share in the revenue generation, with generating more than half of the total revenue. Over the period of time 2014-16, Product B has generated a massive 51 of the total revenue%.</a:t>
            </a:r>
          </a:p>
          <a:p>
            <a:pPr algn="just"/>
            <a:r>
              <a:rPr lang="en-IN" sz="1200" dirty="0">
                <a:solidFill>
                  <a:srgbClr val="002060"/>
                </a:solidFill>
              </a:rPr>
              <a:t>While 7%, 10%, 30% and 2% was generated by Product A, C, D and E respectively. </a:t>
            </a:r>
            <a:r>
              <a:rPr lang="en-IN" sz="1200" i="1" dirty="0">
                <a:solidFill>
                  <a:srgbClr val="002060"/>
                </a:solidFill>
              </a:rPr>
              <a:t>  </a:t>
            </a:r>
          </a:p>
        </p:txBody>
      </p:sp>
      <p:graphicFrame>
        <p:nvGraphicFramePr>
          <p:cNvPr id="12" name="Content Placeholder 11">
            <a:extLst>
              <a:ext uri="{FF2B5EF4-FFF2-40B4-BE49-F238E27FC236}">
                <a16:creationId xmlns:a16="http://schemas.microsoft.com/office/drawing/2014/main" id="{8D2045D3-5D4C-8140-54FB-54D8DCB135A2}"/>
              </a:ext>
            </a:extLst>
          </p:cNvPr>
          <p:cNvGraphicFramePr>
            <a:graphicFrameLocks noGrp="1"/>
          </p:cNvGraphicFramePr>
          <p:nvPr>
            <p:ph idx="1"/>
            <p:extLst>
              <p:ext uri="{D42A27DB-BD31-4B8C-83A1-F6EECF244321}">
                <p14:modId xmlns:p14="http://schemas.microsoft.com/office/powerpoint/2010/main" val="2008354272"/>
              </p:ext>
            </p:extLst>
          </p:nvPr>
        </p:nvGraphicFramePr>
        <p:xfrm>
          <a:off x="838200" y="1825625"/>
          <a:ext cx="7877783"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627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334644"/>
            <a:ext cx="10509504" cy="1076914"/>
          </a:xfrm>
        </p:spPr>
        <p:txBody>
          <a:bodyPr anchor="ctr">
            <a:normAutofit/>
          </a:bodyPr>
          <a:lstStyle/>
          <a:p>
            <a:r>
              <a:rPr lang="en-US" sz="3400" b="1" dirty="0"/>
              <a:t>5. Top 10 Countries, By Sales, 2014-2016</a:t>
            </a:r>
            <a:endParaRPr lang="en-IN" sz="3400" b="1" dirty="0"/>
          </a:p>
        </p:txBody>
      </p:sp>
      <p:sp>
        <p:nvSpPr>
          <p:cNvPr id="20"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577F51C-6B54-2FCA-FD00-9C33A922EADC}"/>
              </a:ext>
            </a:extLst>
          </p:cNvPr>
          <p:cNvSpPr txBox="1"/>
          <p:nvPr/>
        </p:nvSpPr>
        <p:spPr>
          <a:xfrm>
            <a:off x="758950" y="4707897"/>
            <a:ext cx="10588752" cy="2113527"/>
          </a:xfrm>
          <a:prstGeom prst="rect">
            <a:avLst/>
          </a:prstGeom>
          <a:noFill/>
        </p:spPr>
        <p:txBody>
          <a:bodyPr wrap="square" rtlCol="0">
            <a:spAutoFit/>
          </a:bodyPr>
          <a:lstStyle/>
          <a:p>
            <a:pPr algn="just"/>
            <a:r>
              <a:rPr lang="en-IN" sz="1200" b="1" dirty="0">
                <a:solidFill>
                  <a:srgbClr val="002060"/>
                </a:solidFill>
              </a:rPr>
              <a:t>Observations:</a:t>
            </a:r>
          </a:p>
          <a:p>
            <a:pPr marL="171450" indent="-171450" algn="just">
              <a:lnSpc>
                <a:spcPct val="110000"/>
              </a:lnSpc>
              <a:spcAft>
                <a:spcPts val="600"/>
              </a:spcAft>
              <a:buFont typeface="Arial" panose="020B0604020202020204" pitchFamily="34" charset="0"/>
              <a:buChar char="•"/>
            </a:pPr>
            <a:r>
              <a:rPr lang="en-IN" sz="1200" dirty="0">
                <a:solidFill>
                  <a:srgbClr val="002060"/>
                </a:solidFill>
              </a:rPr>
              <a:t>The Top 10 countries by sales is being presented above. India represents the highest sales of INR 234.60 Crores, while Israel has the 10</a:t>
            </a:r>
            <a:r>
              <a:rPr lang="en-IN" sz="1200" baseline="30000" dirty="0">
                <a:solidFill>
                  <a:srgbClr val="002060"/>
                </a:solidFill>
              </a:rPr>
              <a:t>th</a:t>
            </a:r>
            <a:r>
              <a:rPr lang="en-IN" sz="1200" dirty="0">
                <a:solidFill>
                  <a:srgbClr val="002060"/>
                </a:solidFill>
              </a:rPr>
              <a:t> place in the Top 10 countries by sales generating INR 9.64 Crores in the period of FY14-FY16. The sales in India is massively 290% higher than the second highest Country USA that has registered INR 60.06 Crores in the studied time period. </a:t>
            </a:r>
          </a:p>
          <a:p>
            <a:pPr marL="171450" indent="-171450" algn="just">
              <a:lnSpc>
                <a:spcPct val="110000"/>
              </a:lnSpc>
              <a:spcAft>
                <a:spcPts val="600"/>
              </a:spcAft>
              <a:buFont typeface="Arial" panose="020B0604020202020204" pitchFamily="34" charset="0"/>
              <a:buChar char="•"/>
            </a:pPr>
            <a:r>
              <a:rPr lang="en-IN" sz="1200" dirty="0">
                <a:solidFill>
                  <a:srgbClr val="002060"/>
                </a:solidFill>
              </a:rPr>
              <a:t>In order to get top 10 Countries, firstly the sum of the sales of all countries is calculated by using formula such as </a:t>
            </a:r>
            <a:r>
              <a:rPr lang="en-IN" sz="1200" i="1" dirty="0">
                <a:solidFill>
                  <a:srgbClr val="002060"/>
                </a:solidFill>
              </a:rPr>
              <a:t>[=SUMIF('FY14'!$C$2:$C$880,Analysis!A37,'FY14'!$I$2:$I$880)]. This calculated the sum of sales for ALGERIA for  FY14. </a:t>
            </a:r>
            <a:r>
              <a:rPr lang="en-IN" sz="1200" dirty="0">
                <a:solidFill>
                  <a:srgbClr val="002060"/>
                </a:solidFill>
              </a:rPr>
              <a:t>Similarly, sales for FY15 and FY16 was calculated for each country, after that the sum for all the years was taken.</a:t>
            </a:r>
          </a:p>
          <a:p>
            <a:pPr marL="171450" indent="-171450" algn="just">
              <a:lnSpc>
                <a:spcPct val="110000"/>
              </a:lnSpc>
              <a:spcAft>
                <a:spcPts val="600"/>
              </a:spcAft>
              <a:buFont typeface="Arial" panose="020B0604020202020204" pitchFamily="34" charset="0"/>
              <a:buChar char="•"/>
            </a:pPr>
            <a:r>
              <a:rPr lang="en-IN" sz="1200" dirty="0">
                <a:solidFill>
                  <a:srgbClr val="002060"/>
                </a:solidFill>
              </a:rPr>
              <a:t>To find the top 10 countries, I used INDEX </a:t>
            </a:r>
            <a:r>
              <a:rPr lang="en-IN" sz="1200" i="1" dirty="0">
                <a:solidFill>
                  <a:srgbClr val="002060"/>
                </a:solidFill>
              </a:rPr>
              <a:t>[</a:t>
            </a:r>
            <a:r>
              <a:rPr lang="pt-BR" sz="1200" i="1" dirty="0">
                <a:solidFill>
                  <a:srgbClr val="002060"/>
                </a:solidFill>
              </a:rPr>
              <a:t>=INDEX($A$37:$A$102,MATCH(H37,$E$37:$E$102,0))</a:t>
            </a:r>
            <a:r>
              <a:rPr lang="en-IN" sz="1200" i="1" dirty="0">
                <a:solidFill>
                  <a:srgbClr val="002060"/>
                </a:solidFill>
              </a:rPr>
              <a:t>]</a:t>
            </a:r>
            <a:r>
              <a:rPr lang="en-IN" sz="1200" dirty="0">
                <a:solidFill>
                  <a:srgbClr val="002060"/>
                </a:solidFill>
              </a:rPr>
              <a:t> and LARGE </a:t>
            </a:r>
            <a:r>
              <a:rPr lang="en-IN" sz="1200" i="1" dirty="0">
                <a:solidFill>
                  <a:srgbClr val="002060"/>
                </a:solidFill>
              </a:rPr>
              <a:t>[=LARGE($E$37:$E$102,F37)] </a:t>
            </a:r>
            <a:r>
              <a:rPr lang="en-IN" sz="1200" dirty="0">
                <a:solidFill>
                  <a:srgbClr val="002060"/>
                </a:solidFill>
              </a:rPr>
              <a:t>functions instead of using Top 10 filter. </a:t>
            </a:r>
          </a:p>
        </p:txBody>
      </p:sp>
      <p:graphicFrame>
        <p:nvGraphicFramePr>
          <p:cNvPr id="8" name="Chart 7">
            <a:extLst>
              <a:ext uri="{FF2B5EF4-FFF2-40B4-BE49-F238E27FC236}">
                <a16:creationId xmlns:a16="http://schemas.microsoft.com/office/drawing/2014/main" id="{C6BB32B7-EC32-B704-DDFA-54840DB206CA}"/>
              </a:ext>
            </a:extLst>
          </p:cNvPr>
          <p:cNvGraphicFramePr>
            <a:graphicFrameLocks/>
          </p:cNvGraphicFramePr>
          <p:nvPr>
            <p:extLst>
              <p:ext uri="{D42A27DB-BD31-4B8C-83A1-F6EECF244321}">
                <p14:modId xmlns:p14="http://schemas.microsoft.com/office/powerpoint/2010/main" val="2188634244"/>
              </p:ext>
            </p:extLst>
          </p:nvPr>
        </p:nvGraphicFramePr>
        <p:xfrm>
          <a:off x="841247" y="1746202"/>
          <a:ext cx="10506455" cy="2961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513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334644"/>
            <a:ext cx="10509504" cy="1076914"/>
          </a:xfrm>
        </p:spPr>
        <p:txBody>
          <a:bodyPr anchor="ctr">
            <a:normAutofit/>
          </a:bodyPr>
          <a:lstStyle/>
          <a:p>
            <a:r>
              <a:rPr lang="en-US" sz="3400" b="1" dirty="0"/>
              <a:t>6. Sales Growth/Decline, Product Wise, 2015-2016</a:t>
            </a:r>
            <a:endParaRPr lang="en-IN" sz="3400" b="1" dirty="0"/>
          </a:p>
        </p:txBody>
      </p:sp>
      <p:sp>
        <p:nvSpPr>
          <p:cNvPr id="20"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21DAF16-8904-F014-EF47-0E5FCF5508BD}"/>
              </a:ext>
            </a:extLst>
          </p:cNvPr>
          <p:cNvSpPr txBox="1"/>
          <p:nvPr/>
        </p:nvSpPr>
        <p:spPr>
          <a:xfrm>
            <a:off x="758952" y="5898633"/>
            <a:ext cx="10588752" cy="470000"/>
          </a:xfrm>
          <a:prstGeom prst="rect">
            <a:avLst/>
          </a:prstGeom>
          <a:noFill/>
        </p:spPr>
        <p:txBody>
          <a:bodyPr wrap="square" rtlCol="0">
            <a:spAutoFit/>
          </a:bodyPr>
          <a:lstStyle/>
          <a:p>
            <a:pPr algn="just"/>
            <a:r>
              <a:rPr lang="en-IN" sz="1200" b="1" dirty="0">
                <a:solidFill>
                  <a:srgbClr val="002060"/>
                </a:solidFill>
              </a:rPr>
              <a:t>Observations:</a:t>
            </a:r>
          </a:p>
          <a:p>
            <a:pPr algn="just">
              <a:lnSpc>
                <a:spcPct val="110000"/>
              </a:lnSpc>
              <a:spcAft>
                <a:spcPts val="600"/>
              </a:spcAft>
            </a:pPr>
            <a:r>
              <a:rPr lang="en-IN" sz="1200" dirty="0">
                <a:solidFill>
                  <a:srgbClr val="002060"/>
                </a:solidFill>
              </a:rPr>
              <a:t>Except product D all other products see a fall in the sales from FY15 to FY16  </a:t>
            </a:r>
            <a:endParaRPr lang="en-IN" sz="1200" dirty="0"/>
          </a:p>
        </p:txBody>
      </p:sp>
      <p:graphicFrame>
        <p:nvGraphicFramePr>
          <p:cNvPr id="11" name="Content Placeholder 10">
            <a:extLst>
              <a:ext uri="{FF2B5EF4-FFF2-40B4-BE49-F238E27FC236}">
                <a16:creationId xmlns:a16="http://schemas.microsoft.com/office/drawing/2014/main" id="{F94C6A82-3CBB-FE5B-4599-9AF1D167DDE6}"/>
              </a:ext>
            </a:extLst>
          </p:cNvPr>
          <p:cNvGraphicFramePr>
            <a:graphicFrameLocks noGrp="1"/>
          </p:cNvGraphicFramePr>
          <p:nvPr>
            <p:ph idx="1"/>
            <p:extLst>
              <p:ext uri="{D42A27DB-BD31-4B8C-83A1-F6EECF244321}">
                <p14:modId xmlns:p14="http://schemas.microsoft.com/office/powerpoint/2010/main" val="241327458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637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334644"/>
            <a:ext cx="10509504" cy="1076914"/>
          </a:xfrm>
        </p:spPr>
        <p:txBody>
          <a:bodyPr anchor="ctr">
            <a:normAutofit/>
          </a:bodyPr>
          <a:lstStyle/>
          <a:p>
            <a:r>
              <a:rPr lang="en-US" sz="3400" b="1" dirty="0"/>
              <a:t>7. Sales Growth/Decline, Region Wise, 2015-2016</a:t>
            </a:r>
            <a:endParaRPr lang="en-IN" sz="3400" b="1" dirty="0"/>
          </a:p>
        </p:txBody>
      </p:sp>
      <p:sp>
        <p:nvSpPr>
          <p:cNvPr id="20"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9">
            <a:extLst>
              <a:ext uri="{FF2B5EF4-FFF2-40B4-BE49-F238E27FC236}">
                <a16:creationId xmlns:a16="http://schemas.microsoft.com/office/drawing/2014/main" id="{674A64F9-1366-055D-7116-7E5298DBC103}"/>
              </a:ext>
            </a:extLst>
          </p:cNvPr>
          <p:cNvGraphicFramePr>
            <a:graphicFrameLocks noGrp="1"/>
          </p:cNvGraphicFramePr>
          <p:nvPr>
            <p:ph idx="1"/>
            <p:extLst>
              <p:ext uri="{D42A27DB-BD31-4B8C-83A1-F6EECF244321}">
                <p14:modId xmlns:p14="http://schemas.microsoft.com/office/powerpoint/2010/main" val="186890053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953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8630-5008-3050-4869-56EB9C8D2F0D}"/>
              </a:ext>
            </a:extLst>
          </p:cNvPr>
          <p:cNvSpPr>
            <a:spLocks noGrp="1"/>
          </p:cNvSpPr>
          <p:nvPr>
            <p:ph type="title"/>
          </p:nvPr>
        </p:nvSpPr>
        <p:spPr>
          <a:xfrm>
            <a:off x="841248" y="256032"/>
            <a:ext cx="10506456" cy="1014984"/>
          </a:xfrm>
        </p:spPr>
        <p:txBody>
          <a:bodyPr anchor="b">
            <a:normAutofit/>
          </a:bodyPr>
          <a:lstStyle/>
          <a:p>
            <a:r>
              <a:rPr lang="en-US" sz="3700" b="1" dirty="0"/>
              <a:t>8. Pivot Table with Slicer, Region wise, 2014</a:t>
            </a:r>
            <a:endParaRPr lang="en-IN" sz="3700" b="1" dirty="0"/>
          </a:p>
        </p:txBody>
      </p:sp>
      <p:sp>
        <p:nvSpPr>
          <p:cNvPr id="28" name="Rectangle 2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2" name="table">
            <a:extLst>
              <a:ext uri="{FF2B5EF4-FFF2-40B4-BE49-F238E27FC236}">
                <a16:creationId xmlns:a16="http://schemas.microsoft.com/office/drawing/2014/main" id="{32E3D2D2-200F-2B0A-BC3A-C3381CFD77D1}"/>
              </a:ext>
            </a:extLst>
          </p:cNvPr>
          <p:cNvPicPr>
            <a:picLocks noChangeAspect="1"/>
          </p:cNvPicPr>
          <p:nvPr/>
        </p:nvPicPr>
        <p:blipFill>
          <a:blip r:embed="rId2"/>
          <a:stretch>
            <a:fillRect/>
          </a:stretch>
        </p:blipFill>
        <p:spPr>
          <a:xfrm>
            <a:off x="2705100" y="16282988"/>
            <a:ext cx="1828800" cy="2466975"/>
          </a:xfrm>
          <a:prstGeom prst="rect">
            <a:avLst/>
          </a:prstGeom>
        </p:spPr>
      </p:pic>
      <p:sp>
        <p:nvSpPr>
          <p:cNvPr id="25" name="TextBox 24">
            <a:extLst>
              <a:ext uri="{FF2B5EF4-FFF2-40B4-BE49-F238E27FC236}">
                <a16:creationId xmlns:a16="http://schemas.microsoft.com/office/drawing/2014/main" id="{FE926C06-5713-DCA3-C144-A8FAD1252AFE}"/>
              </a:ext>
            </a:extLst>
          </p:cNvPr>
          <p:cNvSpPr txBox="1"/>
          <p:nvPr/>
        </p:nvSpPr>
        <p:spPr>
          <a:xfrm>
            <a:off x="758952" y="5928835"/>
            <a:ext cx="10588752" cy="673133"/>
          </a:xfrm>
          <a:prstGeom prst="rect">
            <a:avLst/>
          </a:prstGeom>
          <a:noFill/>
        </p:spPr>
        <p:txBody>
          <a:bodyPr wrap="square" rtlCol="0">
            <a:spAutoFit/>
          </a:bodyPr>
          <a:lstStyle/>
          <a:p>
            <a:pPr algn="just"/>
            <a:r>
              <a:rPr lang="en-IN" sz="1200" b="1" dirty="0">
                <a:solidFill>
                  <a:srgbClr val="002060"/>
                </a:solidFill>
              </a:rPr>
              <a:t>Observations:</a:t>
            </a:r>
          </a:p>
          <a:p>
            <a:pPr algn="just">
              <a:lnSpc>
                <a:spcPct val="110000"/>
              </a:lnSpc>
              <a:spcAft>
                <a:spcPts val="600"/>
              </a:spcAft>
            </a:pPr>
            <a:r>
              <a:rPr lang="en-IN" sz="1200" dirty="0">
                <a:solidFill>
                  <a:srgbClr val="002060"/>
                </a:solidFill>
              </a:rPr>
              <a:t>The Pivot Table shows the total sales and quantity, while the slicer is according to the region. By using OLE feature of the PowerPoint, the excel sheet is been embedded into the slide.   </a:t>
            </a:r>
            <a:endParaRPr lang="en-IN" sz="1200" dirty="0"/>
          </a:p>
        </p:txBody>
      </p:sp>
      <p:graphicFrame>
        <p:nvGraphicFramePr>
          <p:cNvPr id="14" name="Chart 13">
            <a:extLst>
              <a:ext uri="{FF2B5EF4-FFF2-40B4-BE49-F238E27FC236}">
                <a16:creationId xmlns:a16="http://schemas.microsoft.com/office/drawing/2014/main" id="{AA4F9B3C-5A21-6D9F-2871-0A21AD2DBF70}"/>
              </a:ext>
            </a:extLst>
          </p:cNvPr>
          <p:cNvGraphicFramePr>
            <a:graphicFrameLocks/>
          </p:cNvGraphicFramePr>
          <p:nvPr>
            <p:extLst>
              <p:ext uri="{D42A27DB-BD31-4B8C-83A1-F6EECF244321}">
                <p14:modId xmlns:p14="http://schemas.microsoft.com/office/powerpoint/2010/main" val="1933222357"/>
              </p:ext>
            </p:extLst>
          </p:nvPr>
        </p:nvGraphicFramePr>
        <p:xfrm>
          <a:off x="865953" y="1910901"/>
          <a:ext cx="7169094" cy="4013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Object 4">
            <a:extLst>
              <a:ext uri="{FF2B5EF4-FFF2-40B4-BE49-F238E27FC236}">
                <a16:creationId xmlns:a16="http://schemas.microsoft.com/office/drawing/2014/main" id="{6E341608-01FB-9817-2E3D-37FBC4C2E113}"/>
              </a:ext>
            </a:extLst>
          </p:cNvPr>
          <p:cNvGraphicFramePr>
            <a:graphicFrameLocks noChangeAspect="1"/>
          </p:cNvGraphicFramePr>
          <p:nvPr>
            <p:extLst>
              <p:ext uri="{D42A27DB-BD31-4B8C-83A1-F6EECF244321}">
                <p14:modId xmlns:p14="http://schemas.microsoft.com/office/powerpoint/2010/main" val="444240946"/>
              </p:ext>
            </p:extLst>
          </p:nvPr>
        </p:nvGraphicFramePr>
        <p:xfrm>
          <a:off x="6835775" y="2344738"/>
          <a:ext cx="4487863" cy="2151062"/>
        </p:xfrm>
        <a:graphic>
          <a:graphicData uri="http://schemas.openxmlformats.org/presentationml/2006/ole">
            <mc:AlternateContent xmlns:mc="http://schemas.openxmlformats.org/markup-compatibility/2006">
              <mc:Choice xmlns:v="urn:schemas-microsoft-com:vml" Requires="v">
                <p:oleObj name="Worksheet" r:id="rId4" imgW="4488215" imgH="1836389" progId="Excel.Sheet.12">
                  <p:link updateAutomatic="1"/>
                </p:oleObj>
              </mc:Choice>
              <mc:Fallback>
                <p:oleObj name="Worksheet" r:id="rId4" imgW="4488215" imgH="1836389" progId="Excel.Sheet.12">
                  <p:link updateAutomatic="1"/>
                  <p:pic>
                    <p:nvPicPr>
                      <p:cNvPr id="0" name=""/>
                      <p:cNvPicPr/>
                      <p:nvPr/>
                    </p:nvPicPr>
                    <p:blipFill>
                      <a:blip r:embed="rId5"/>
                      <a:stretch>
                        <a:fillRect/>
                      </a:stretch>
                    </p:blipFill>
                    <p:spPr>
                      <a:xfrm>
                        <a:off x="6835775" y="2344738"/>
                        <a:ext cx="4487863" cy="2151062"/>
                      </a:xfrm>
                      <a:prstGeom prst="rect">
                        <a:avLst/>
                      </a:prstGeom>
                    </p:spPr>
                  </p:pic>
                </p:oleObj>
              </mc:Fallback>
            </mc:AlternateContent>
          </a:graphicData>
        </a:graphic>
      </p:graphicFrame>
    </p:spTree>
    <p:extLst>
      <p:ext uri="{BB962C8B-B14F-4D97-AF65-F5344CB8AC3E}">
        <p14:creationId xmlns:p14="http://schemas.microsoft.com/office/powerpoint/2010/main" val="281237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verb" presetSubtype="0" fill="hold" nodeType="clickEffect">
                                  <p:stCondLst>
                                    <p:cond delay="0"/>
                                  </p:stCondLst>
                                  <p:childTnLst>
                                    <p:cmd type="verb" cmd="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2608</TotalTime>
  <Words>1880</Words>
  <Application>Microsoft Office PowerPoint</Application>
  <PresentationFormat>Widescreen</PresentationFormat>
  <Paragraphs>81</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2</vt:i4>
      </vt:variant>
      <vt:variant>
        <vt:lpstr>Slide Titles</vt:lpstr>
      </vt:variant>
      <vt:variant>
        <vt:i4>13</vt:i4>
      </vt:variant>
    </vt:vector>
  </HeadingPairs>
  <TitlesOfParts>
    <vt:vector size="19" baseType="lpstr">
      <vt:lpstr>Arial</vt:lpstr>
      <vt:lpstr>Calibri</vt:lpstr>
      <vt:lpstr>Calibri Light</vt:lpstr>
      <vt:lpstr>Office Theme</vt:lpstr>
      <vt:lpstr>D:\Vaibhav\JI\Neuland Labs\Sales Business Analysis Project.xlsx!Analysis!R120C5:R129C8</vt:lpstr>
      <vt:lpstr>D:\Vaibhav\JI\Neuland Labs\Sales Business Analysis Project.xlsx!Analysis!R134C5:R140C8</vt:lpstr>
      <vt:lpstr>Sales Business Analysis - Excel Project</vt:lpstr>
      <vt:lpstr>1. Trend analysis Product wise year on year (sales by value) </vt:lpstr>
      <vt:lpstr>2. Sales Analysis, By Region, By Product, 2014-2016 </vt:lpstr>
      <vt:lpstr>3. Highest Sales, By Product, 2014-2016 </vt:lpstr>
      <vt:lpstr>4. Sales Percentage, By Product, 2014 - 2016 </vt:lpstr>
      <vt:lpstr>5. Top 10 Countries, By Sales, 2014-2016</vt:lpstr>
      <vt:lpstr>6. Sales Growth/Decline, Product Wise, 2015-2016</vt:lpstr>
      <vt:lpstr>7. Sales Growth/Decline, Region Wise, 2015-2016</vt:lpstr>
      <vt:lpstr>8. Pivot Table with Slicer, Region wise, 2014</vt:lpstr>
      <vt:lpstr>9. Pivot Table with Timeline, Region wise, 2014-2016</vt:lpstr>
      <vt:lpstr>10.1. 4-Quadrant Chart, Value and Volume</vt:lpstr>
      <vt:lpstr>10.2. 4-Quadrant Chart, Value and Volume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Excel Analysis – Business Analyst</dc:title>
  <dc:creator>Vaibhav Tiwari</dc:creator>
  <cp:lastModifiedBy>Vaibhav Tiwari</cp:lastModifiedBy>
  <cp:revision>30</cp:revision>
  <dcterms:created xsi:type="dcterms:W3CDTF">2022-07-01T12:01:21Z</dcterms:created>
  <dcterms:modified xsi:type="dcterms:W3CDTF">2022-08-02T17:24:24Z</dcterms:modified>
</cp:coreProperties>
</file>