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20"/>
  </p:notesMasterIdLst>
  <p:handoutMasterIdLst>
    <p:handoutMasterId r:id="rId21"/>
  </p:handoutMasterIdLst>
  <p:sldIdLst>
    <p:sldId id="256" r:id="rId2"/>
    <p:sldId id="258" r:id="rId3"/>
    <p:sldId id="257" r:id="rId4"/>
    <p:sldId id="259" r:id="rId5"/>
    <p:sldId id="260" r:id="rId6"/>
    <p:sldId id="261" r:id="rId7"/>
    <p:sldId id="262" r:id="rId8"/>
    <p:sldId id="265" r:id="rId9"/>
    <p:sldId id="263" r:id="rId10"/>
    <p:sldId id="264" r:id="rId11"/>
    <p:sldId id="266" r:id="rId12"/>
    <p:sldId id="268" r:id="rId13"/>
    <p:sldId id="269" r:id="rId14"/>
    <p:sldId id="270" r:id="rId15"/>
    <p:sldId id="272" r:id="rId16"/>
    <p:sldId id="273" r:id="rId17"/>
    <p:sldId id="274"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872" autoAdjust="0"/>
  </p:normalViewPr>
  <p:slideViewPr>
    <p:cSldViewPr snapToGrid="0">
      <p:cViewPr varScale="1">
        <p:scale>
          <a:sx n="80" d="100"/>
          <a:sy n="80" d="100"/>
        </p:scale>
        <p:origin x="76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D2A182-F0D8-FF55-6A98-23A2FBF379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66FD130-E459-AC70-61ED-6594C6261B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4FFEB-83B7-4074-8960-CC514D85A3E3}" type="datetimeFigureOut">
              <a:rPr lang="en-IN" smtClean="0"/>
              <a:t>29-04-2023</a:t>
            </a:fld>
            <a:endParaRPr lang="en-IN"/>
          </a:p>
        </p:txBody>
      </p:sp>
      <p:sp>
        <p:nvSpPr>
          <p:cNvPr id="4" name="Footer Placeholder 3">
            <a:extLst>
              <a:ext uri="{FF2B5EF4-FFF2-40B4-BE49-F238E27FC236}">
                <a16:creationId xmlns:a16="http://schemas.microsoft.com/office/drawing/2014/main" id="{BC3BEA84-94EF-4346-6C51-F0E62D3882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6569B16-4152-534A-25F0-8373758DC2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63D1A-9CCE-4B6F-B978-E3C7AB4F233A}" type="slidenum">
              <a:rPr lang="en-IN" smtClean="0"/>
              <a:t>‹#›</a:t>
            </a:fld>
            <a:endParaRPr lang="en-IN"/>
          </a:p>
        </p:txBody>
      </p:sp>
    </p:spTree>
    <p:extLst>
      <p:ext uri="{BB962C8B-B14F-4D97-AF65-F5344CB8AC3E}">
        <p14:creationId xmlns:p14="http://schemas.microsoft.com/office/powerpoint/2010/main" val="36908836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6DB29-58DE-4258-8A25-26ED0485DEE4}"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C72D7-253E-4F67-8B39-BBE0FFFD4822}" type="slidenum">
              <a:rPr lang="en-IN" smtClean="0"/>
              <a:t>‹#›</a:t>
            </a:fld>
            <a:endParaRPr lang="en-IN"/>
          </a:p>
        </p:txBody>
      </p:sp>
    </p:spTree>
    <p:extLst>
      <p:ext uri="{BB962C8B-B14F-4D97-AF65-F5344CB8AC3E}">
        <p14:creationId xmlns:p14="http://schemas.microsoft.com/office/powerpoint/2010/main" val="20489147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DFA19-4357-456E-ABF9-2DFD1CC8D0A7}"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991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6A3BBF-82FE-415F-9126-F1F7E75BC3A3}" type="datetime1">
              <a:rPr lang="en-US" smtClean="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955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A70EEF-AF1F-429A-862A-B6B5AD2C6735}"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24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AD778D-F2D9-470A-A0A3-6ABDC51E0D61}"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59015122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9661-4423-4B54-B455-9C496B22C1EA}"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086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5A981D-DF38-4877-B046-ABB65D6BE8DD}" type="datetime1">
              <a:rPr lang="en-US" smtClean="0"/>
              <a:t>4/29/2023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2444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127573-A694-4123-A379-57BB5351D368}" type="datetime1">
              <a:rPr lang="en-US" smtClean="0"/>
              <a:t>4/29/2023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8964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6FF93-61EC-4452-9AF3-1817537550A5}"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3338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E1E5C-A048-4154-A433-CF987D5DEE75}"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947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238AC4-CE44-4232-B8CE-5DA32BA04D68}"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95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4B01F-21E6-4218-8A40-82EEABB17D13}" type="datetime1">
              <a:rPr lang="en-US" smtClean="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70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841A84-D8DA-4816-9A05-6106FCD47001}" type="datetime1">
              <a:rPr lang="en-US" smtClean="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055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4EA544-AFDD-4D32-BACB-68DBB0A0B18C}" type="datetime1">
              <a:rPr lang="en-US" smtClean="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11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AD85D4-D55F-4B92-BB92-846EC2556279}" type="datetime1">
              <a:rPr lang="en-US" smtClean="0"/>
              <a:t>4/29/2023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941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16A311-F453-4182-9CF0-7A3E6BC7AED6}" type="datetime1">
              <a:rPr lang="en-US" smtClean="0"/>
              <a:t>4/29/2023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553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D0F6C6-4CA8-44F1-B03E-58EAE391B517}" type="datetime1">
              <a:rPr lang="en-US" smtClean="0"/>
              <a:t>4/29/2023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74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6B398-76A7-40A4-9CFB-E1ADFF2E9FEF}" type="datetime1">
              <a:rPr lang="en-US" smtClean="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857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AD778D-F2D9-470A-A0A3-6ABDC51E0D61}" type="datetime1">
              <a:rPr lang="en-US" smtClean="0"/>
              <a:t>4/29/2023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00828103"/>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DC5A-3725-466F-D499-BA88C655EAB2}"/>
              </a:ext>
            </a:extLst>
          </p:cNvPr>
          <p:cNvSpPr>
            <a:spLocks noGrp="1"/>
          </p:cNvSpPr>
          <p:nvPr>
            <p:ph type="ctrTitle"/>
          </p:nvPr>
        </p:nvSpPr>
        <p:spPr>
          <a:xfrm>
            <a:off x="1154955" y="1447801"/>
            <a:ext cx="9979770" cy="3076574"/>
          </a:xfrm>
        </p:spPr>
        <p:txBody>
          <a:bodyPr/>
          <a:lstStyle/>
          <a:p>
            <a:r>
              <a:rPr lang="en-US" sz="3200" dirty="0"/>
              <a:t>Name:- Vaibhav Adesara</a:t>
            </a:r>
            <a:br>
              <a:rPr lang="en-US" sz="3200" dirty="0"/>
            </a:br>
            <a:r>
              <a:rPr lang="en-US" sz="3200" dirty="0"/>
              <a:t>Enrollment:- 191260107001</a:t>
            </a:r>
            <a:br>
              <a:rPr lang="en-US" sz="3200" dirty="0"/>
            </a:br>
            <a:r>
              <a:rPr lang="en-US" sz="3200" dirty="0"/>
              <a:t>College:- SAL Engineering &amp; Technical Institute</a:t>
            </a:r>
            <a:br>
              <a:rPr lang="en-US" sz="3200" dirty="0"/>
            </a:br>
            <a:r>
              <a:rPr lang="en-US" sz="3200" dirty="0"/>
              <a:t>Sem:- 8</a:t>
            </a:r>
            <a:r>
              <a:rPr lang="en-US" sz="3200" baseline="30000" dirty="0"/>
              <a:t>th</a:t>
            </a:r>
            <a:r>
              <a:rPr lang="en-US" sz="3200" dirty="0"/>
              <a:t>/CE-A</a:t>
            </a:r>
            <a:br>
              <a:rPr lang="en-US" sz="3200" dirty="0"/>
            </a:br>
            <a:r>
              <a:rPr lang="en-US" sz="3200" dirty="0"/>
              <a:t>Prof. </a:t>
            </a:r>
            <a:r>
              <a:rPr lang="en-US" sz="3200" dirty="0" err="1"/>
              <a:t>Hiral</a:t>
            </a:r>
            <a:r>
              <a:rPr lang="en-US" sz="3200" dirty="0"/>
              <a:t> Prajapati</a:t>
            </a:r>
            <a:endParaRPr lang="en-IN" sz="3200" dirty="0"/>
          </a:p>
        </p:txBody>
      </p:sp>
      <p:sp>
        <p:nvSpPr>
          <p:cNvPr id="3" name="Subtitle 2">
            <a:extLst>
              <a:ext uri="{FF2B5EF4-FFF2-40B4-BE49-F238E27FC236}">
                <a16:creationId xmlns:a16="http://schemas.microsoft.com/office/drawing/2014/main" id="{B3933F46-49EC-D48C-2685-106B89AC1414}"/>
              </a:ext>
            </a:extLst>
          </p:cNvPr>
          <p:cNvSpPr>
            <a:spLocks noGrp="1"/>
          </p:cNvSpPr>
          <p:nvPr>
            <p:ph type="subTitle" idx="1"/>
          </p:nvPr>
        </p:nvSpPr>
        <p:spPr>
          <a:xfrm>
            <a:off x="1154954" y="4714876"/>
            <a:ext cx="9979769" cy="819150"/>
          </a:xfrm>
        </p:spPr>
        <p:txBody>
          <a:bodyPr>
            <a:normAutofit/>
          </a:bodyPr>
          <a:lstStyle/>
          <a:p>
            <a:pPr algn="ctr"/>
            <a:r>
              <a:rPr lang="en-US" sz="2400" dirty="0"/>
              <a:t>INTERNSHIP PRESENTATION</a:t>
            </a:r>
            <a:endParaRPr lang="en-IN" sz="2400" dirty="0"/>
          </a:p>
        </p:txBody>
      </p:sp>
      <p:sp>
        <p:nvSpPr>
          <p:cNvPr id="4" name="Slide Number Placeholder 3">
            <a:extLst>
              <a:ext uri="{FF2B5EF4-FFF2-40B4-BE49-F238E27FC236}">
                <a16:creationId xmlns:a16="http://schemas.microsoft.com/office/drawing/2014/main" id="{42587A78-53AB-3B26-C8B0-13769362480B}"/>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39732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6DCEF-19DF-AD62-4124-1DBF39F2A096}"/>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4" name="TextBox 3">
            <a:extLst>
              <a:ext uri="{FF2B5EF4-FFF2-40B4-BE49-F238E27FC236}">
                <a16:creationId xmlns:a16="http://schemas.microsoft.com/office/drawing/2014/main" id="{1F5ECCA0-00FF-42D2-7B79-ACFB4DF40148}"/>
              </a:ext>
            </a:extLst>
          </p:cNvPr>
          <p:cNvSpPr txBox="1"/>
          <p:nvPr/>
        </p:nvSpPr>
        <p:spPr>
          <a:xfrm>
            <a:off x="114301" y="200933"/>
            <a:ext cx="11953874" cy="584775"/>
          </a:xfrm>
          <a:prstGeom prst="rect">
            <a:avLst/>
          </a:prstGeom>
          <a:noFill/>
        </p:spPr>
        <p:txBody>
          <a:bodyPr wrap="square">
            <a:spAutoFit/>
          </a:bodyPr>
          <a:lstStyle/>
          <a:p>
            <a:pPr algn="ctr"/>
            <a:r>
              <a:rPr lang="en-US" sz="3200" dirty="0"/>
              <a:t>Summary of Work Done</a:t>
            </a:r>
            <a:endParaRPr lang="en-IN" sz="3200" dirty="0"/>
          </a:p>
        </p:txBody>
      </p:sp>
      <p:sp>
        <p:nvSpPr>
          <p:cNvPr id="6" name="TextBox 5">
            <a:extLst>
              <a:ext uri="{FF2B5EF4-FFF2-40B4-BE49-F238E27FC236}">
                <a16:creationId xmlns:a16="http://schemas.microsoft.com/office/drawing/2014/main" id="{5FDCF817-A7D9-08FD-6B4A-BEE394034B28}"/>
              </a:ext>
            </a:extLst>
          </p:cNvPr>
          <p:cNvSpPr txBox="1"/>
          <p:nvPr/>
        </p:nvSpPr>
        <p:spPr>
          <a:xfrm>
            <a:off x="114301" y="1129637"/>
            <a:ext cx="11953874" cy="4062651"/>
          </a:xfrm>
          <a:prstGeom prst="rect">
            <a:avLst/>
          </a:prstGeom>
          <a:noFill/>
        </p:spPr>
        <p:txBody>
          <a:bodyPr wrap="square">
            <a:spAutoFit/>
          </a:bodyPr>
          <a:lstStyle/>
          <a:p>
            <a:r>
              <a:rPr lang="en-US" sz="2000" dirty="0"/>
              <a:t>In Week 5:-  update password using OTP. if OTP or email is wrong password won't change &amp; 				  users can Update their Password ?</a:t>
            </a:r>
          </a:p>
          <a:p>
            <a:endParaRPr lang="en-US" sz="2000" dirty="0"/>
          </a:p>
          <a:p>
            <a:r>
              <a:rPr lang="en-US" sz="2000" dirty="0"/>
              <a:t>			 Make Category, Subcategory, &amp; Status(Paid/Unpaid) of Expenses in Database</a:t>
            </a:r>
          </a:p>
          <a:p>
            <a:endParaRPr lang="en-US" sz="2000" dirty="0"/>
          </a:p>
          <a:p>
            <a:r>
              <a:rPr lang="en-US" sz="2000" dirty="0"/>
              <a:t>			 Perform a List to show data on the JSP page in ADMIN Dashboard</a:t>
            </a:r>
          </a:p>
          <a:p>
            <a:endParaRPr lang="en-US" sz="2000" dirty="0"/>
          </a:p>
          <a:p>
            <a:r>
              <a:rPr lang="en-US" sz="2000" dirty="0"/>
              <a:t>			 perform soft Delete, which deletes data in the Website but exists in the database to 			 know which data 	was actually deleted.</a:t>
            </a:r>
          </a:p>
          <a:p>
            <a:endParaRPr lang="en-US" sz="2000" dirty="0"/>
          </a:p>
          <a:p>
            <a:r>
              <a:rPr lang="en-US" sz="2000" dirty="0"/>
              <a:t>			 Learn about GIT and deploy my project in the GIT hub...</a:t>
            </a:r>
          </a:p>
          <a:p>
            <a:r>
              <a:rPr lang="en-US" sz="2000" dirty="0"/>
              <a:t>			 Link of Project :- https://github.com/vaibhav-24hr/expenseapp_23</a:t>
            </a:r>
          </a:p>
          <a:p>
            <a:endParaRPr lang="en-US" sz="1800" dirty="0"/>
          </a:p>
        </p:txBody>
      </p:sp>
    </p:spTree>
    <p:extLst>
      <p:ext uri="{BB962C8B-B14F-4D97-AF65-F5344CB8AC3E}">
        <p14:creationId xmlns:p14="http://schemas.microsoft.com/office/powerpoint/2010/main" val="95286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983525"/>
            <a:ext cx="11868151" cy="3785652"/>
          </a:xfrm>
          <a:prstGeom prst="rect">
            <a:avLst/>
          </a:prstGeom>
          <a:noFill/>
        </p:spPr>
        <p:txBody>
          <a:bodyPr wrap="square" rtlCol="0">
            <a:spAutoFit/>
          </a:bodyPr>
          <a:lstStyle/>
          <a:p>
            <a:r>
              <a:rPr lang="en-US" sz="2000" dirty="0"/>
              <a:t>In Week 6:- We performed JOIN to build a relation between two DATA-BASEs</a:t>
            </a:r>
          </a:p>
          <a:p>
            <a:r>
              <a:rPr lang="en-US" sz="2000" dirty="0"/>
              <a:t>	</a:t>
            </a:r>
          </a:p>
          <a:p>
            <a:r>
              <a:rPr lang="en-US" sz="2000" dirty="0"/>
              <a:t>			I made one column in all JSP lists which is VIEW where the admin can see all 				      Details of Particular Data.</a:t>
            </a:r>
          </a:p>
          <a:p>
            <a:endParaRPr lang="en-US" sz="2000" dirty="0"/>
          </a:p>
          <a:p>
            <a:r>
              <a:rPr lang="en-US" sz="2000" dirty="0"/>
              <a:t> 			I learned about Session and Key and install one WEB-Extension which is 					      “EditThisCokkie” with the help of this you can see data that cookie access.</a:t>
            </a:r>
          </a:p>
          <a:p>
            <a:endParaRPr lang="en-US" sz="2000" dirty="0"/>
          </a:p>
          <a:p>
            <a:r>
              <a:rPr lang="en-US" sz="2000" dirty="0"/>
              <a:t>		      I built two Data Tables 1. Expenses and 2. income.</a:t>
            </a:r>
          </a:p>
          <a:p>
            <a:endParaRPr lang="en-US" sz="2000" dirty="0"/>
          </a:p>
          <a:p>
            <a:r>
              <a:rPr lang="en-US" sz="2000" dirty="0"/>
              <a:t>			</a:t>
            </a:r>
          </a:p>
          <a:p>
            <a:r>
              <a:rPr lang="en-US" sz="2000" dirty="0"/>
              <a:t> </a:t>
            </a:r>
            <a:endParaRPr lang="en-IN" sz="2000" dirty="0"/>
          </a:p>
        </p:txBody>
      </p:sp>
    </p:spTree>
    <p:extLst>
      <p:ext uri="{BB962C8B-B14F-4D97-AF65-F5344CB8AC3E}">
        <p14:creationId xmlns:p14="http://schemas.microsoft.com/office/powerpoint/2010/main" val="153995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983525"/>
            <a:ext cx="11868151" cy="3170099"/>
          </a:xfrm>
          <a:prstGeom prst="rect">
            <a:avLst/>
          </a:prstGeom>
          <a:noFill/>
        </p:spPr>
        <p:txBody>
          <a:bodyPr wrap="square" rtlCol="0">
            <a:spAutoFit/>
          </a:bodyPr>
          <a:lstStyle/>
          <a:p>
            <a:r>
              <a:rPr lang="en-US" sz="2000" dirty="0"/>
              <a:t>In Week 7:- Add Income, Account, and Expense Data Table in the user Side.</a:t>
            </a:r>
          </a:p>
          <a:p>
            <a:r>
              <a:rPr lang="en-US" sz="2000" dirty="0"/>
              <a:t>			 </a:t>
            </a:r>
          </a:p>
          <a:p>
            <a:r>
              <a:rPr lang="en-US" sz="2000" dirty="0"/>
              <a:t>			Made Front-End Design for Signup, login and forget password page.</a:t>
            </a:r>
          </a:p>
          <a:p>
            <a:r>
              <a:rPr lang="en-US" sz="2000" dirty="0"/>
              <a:t>			</a:t>
            </a:r>
          </a:p>
          <a:p>
            <a:r>
              <a:rPr lang="en-US" sz="2000" dirty="0"/>
              <a:t>			 Learned about How to use cookies with different users</a:t>
            </a:r>
          </a:p>
          <a:p>
            <a:r>
              <a:rPr lang="en-US" sz="2000" dirty="0"/>
              <a:t>			</a:t>
            </a:r>
          </a:p>
          <a:p>
            <a:r>
              <a:rPr lang="en-US" sz="2000" dirty="0"/>
              <a:t>			Learned and implement How to Destroy a Session when the user logout and how to 			use server memory effectively</a:t>
            </a:r>
          </a:p>
          <a:p>
            <a:r>
              <a:rPr lang="en-US" sz="2000" dirty="0"/>
              <a:t>			</a:t>
            </a:r>
          </a:p>
          <a:p>
            <a:r>
              <a:rPr lang="en-US" sz="2000" dirty="0"/>
              <a:t> </a:t>
            </a:r>
            <a:endParaRPr lang="en-IN" sz="2000" dirty="0"/>
          </a:p>
        </p:txBody>
      </p:sp>
    </p:spTree>
    <p:extLst>
      <p:ext uri="{BB962C8B-B14F-4D97-AF65-F5344CB8AC3E}">
        <p14:creationId xmlns:p14="http://schemas.microsoft.com/office/powerpoint/2010/main" val="199643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983525"/>
            <a:ext cx="11868151" cy="2862322"/>
          </a:xfrm>
          <a:prstGeom prst="rect">
            <a:avLst/>
          </a:prstGeom>
          <a:noFill/>
        </p:spPr>
        <p:txBody>
          <a:bodyPr wrap="square" rtlCol="0">
            <a:spAutoFit/>
          </a:bodyPr>
          <a:lstStyle/>
          <a:p>
            <a:r>
              <a:rPr lang="en-US" sz="2000" dirty="0"/>
              <a:t>In Week 8:-  Design Admin Dashboard (Admin Panel)</a:t>
            </a:r>
          </a:p>
          <a:p>
            <a:r>
              <a:rPr lang="en-US" sz="2000" dirty="0"/>
              <a:t>			 </a:t>
            </a:r>
          </a:p>
          <a:p>
            <a:r>
              <a:rPr lang="en-US" sz="2000" dirty="0"/>
              <a:t>			 Design User Dashboard (User Panel)</a:t>
            </a:r>
          </a:p>
          <a:p>
            <a:endParaRPr lang="en-US" sz="2000" dirty="0"/>
          </a:p>
          <a:p>
            <a:r>
              <a:rPr lang="en-US" sz="2000" dirty="0"/>
              <a:t>			 Did designing of All Table(Category, Sub Category, Status, Account, Vendor) 					Front-End side</a:t>
            </a:r>
          </a:p>
          <a:p>
            <a:endParaRPr lang="en-US" sz="2000" dirty="0"/>
          </a:p>
          <a:p>
            <a:r>
              <a:rPr lang="en-US" sz="2000" dirty="0"/>
              <a:t>			 Created Data Table Feature in All List Table	from JavaScript		</a:t>
            </a:r>
          </a:p>
          <a:p>
            <a:r>
              <a:rPr lang="en-US" sz="2000" dirty="0"/>
              <a:t> </a:t>
            </a:r>
            <a:endParaRPr lang="en-IN" sz="2000" dirty="0"/>
          </a:p>
        </p:txBody>
      </p:sp>
    </p:spTree>
    <p:extLst>
      <p:ext uri="{BB962C8B-B14F-4D97-AF65-F5344CB8AC3E}">
        <p14:creationId xmlns:p14="http://schemas.microsoft.com/office/powerpoint/2010/main" val="145265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14</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1117182"/>
            <a:ext cx="11868151" cy="4093428"/>
          </a:xfrm>
          <a:prstGeom prst="rect">
            <a:avLst/>
          </a:prstGeom>
          <a:noFill/>
        </p:spPr>
        <p:txBody>
          <a:bodyPr wrap="square" rtlCol="0">
            <a:spAutoFit/>
          </a:bodyPr>
          <a:lstStyle/>
          <a:p>
            <a:r>
              <a:rPr lang="en-US" sz="2000" dirty="0"/>
              <a:t>In Week 9:-  Make Feature </a:t>
            </a:r>
            <a:r>
              <a:rPr lang="en-US" sz="2000" dirty="0" err="1"/>
              <a:t>ofAdmin</a:t>
            </a:r>
            <a:r>
              <a:rPr lang="en-US" sz="2000" dirty="0"/>
              <a:t> logout session destroy so when User </a:t>
            </a:r>
            <a:r>
              <a:rPr lang="en-US" sz="2000" dirty="0" err="1"/>
              <a:t>ligout</a:t>
            </a:r>
            <a:r>
              <a:rPr lang="en-US" sz="2000" dirty="0"/>
              <a:t> their session is 				  going to be destroyed so This feature will reduce the server Load and make       				  </a:t>
            </a:r>
            <a:r>
              <a:rPr lang="en-US" sz="2000" dirty="0" err="1"/>
              <a:t>WebSite</a:t>
            </a:r>
            <a:r>
              <a:rPr lang="en-US" sz="2000" dirty="0"/>
              <a:t> Faster</a:t>
            </a:r>
          </a:p>
          <a:p>
            <a:endParaRPr lang="en-US" sz="2000" dirty="0"/>
          </a:p>
          <a:p>
            <a:r>
              <a:rPr lang="en-US" sz="2000" dirty="0"/>
              <a:t>			  List All Users in Admin Dashboard so Admin can see every Users details in Admin 				  Panel</a:t>
            </a:r>
          </a:p>
          <a:p>
            <a:endParaRPr lang="en-US" sz="2000" dirty="0"/>
          </a:p>
          <a:p>
            <a:r>
              <a:rPr lang="en-US" sz="2000" dirty="0"/>
              <a:t>			 Bring Dynamic Data in Admin Dashboard so Admin can see daily and monthly 				 data of Expenses, Number of Users in Web-Site, Number of Transaction, Daily 					 Expenses and compare those data with previous Month &amp; previous day. </a:t>
            </a:r>
          </a:p>
          <a:p>
            <a:endParaRPr lang="en-US" sz="2000" dirty="0"/>
          </a:p>
          <a:p>
            <a:r>
              <a:rPr lang="en-US" sz="2000" dirty="0"/>
              <a:t>			 Create Update Feature in </a:t>
            </a:r>
            <a:r>
              <a:rPr lang="en-US" sz="2000" dirty="0" err="1"/>
              <a:t>Catagory</a:t>
            </a:r>
            <a:r>
              <a:rPr lang="en-US" sz="2000" dirty="0"/>
              <a:t>, Sub Category so user can update 						 </a:t>
            </a:r>
            <a:r>
              <a:rPr lang="en-US" sz="2000" dirty="0" err="1"/>
              <a:t>CategotyName</a:t>
            </a:r>
            <a:r>
              <a:rPr lang="en-US" sz="2000" dirty="0"/>
              <a:t> and Sub Category Name to specific ID.</a:t>
            </a:r>
            <a:endParaRPr lang="en-IN" sz="2000" dirty="0"/>
          </a:p>
        </p:txBody>
      </p:sp>
    </p:spTree>
    <p:extLst>
      <p:ext uri="{BB962C8B-B14F-4D97-AF65-F5344CB8AC3E}">
        <p14:creationId xmlns:p14="http://schemas.microsoft.com/office/powerpoint/2010/main" val="354228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15</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1117182"/>
            <a:ext cx="11868151" cy="4093428"/>
          </a:xfrm>
          <a:prstGeom prst="rect">
            <a:avLst/>
          </a:prstGeom>
          <a:noFill/>
        </p:spPr>
        <p:txBody>
          <a:bodyPr wrap="square" rtlCol="0">
            <a:spAutoFit/>
          </a:bodyPr>
          <a:lstStyle/>
          <a:p>
            <a:r>
              <a:rPr lang="en-US" sz="2000" dirty="0"/>
              <a:t>In Week 10:- Put a Bar Chart of Monthly Expenses in the Admin Dashboard so Admin can see 				   All Expenses month-wise</a:t>
            </a:r>
          </a:p>
          <a:p>
            <a:r>
              <a:rPr lang="en-US" sz="2000" dirty="0"/>
              <a:t>			     </a:t>
            </a:r>
          </a:p>
          <a:p>
            <a:r>
              <a:rPr lang="en-US" sz="2000" dirty="0"/>
              <a:t>			   Put a Line Chart of the Number of Transaction in the Admin Dashboard so Admin 			   is able to see How many Transaction are placed every Month</a:t>
            </a:r>
          </a:p>
          <a:p>
            <a:r>
              <a:rPr lang="en-US" sz="2000" dirty="0"/>
              <a:t>			   </a:t>
            </a:r>
          </a:p>
          <a:p>
            <a:r>
              <a:rPr lang="en-US" sz="2000" dirty="0"/>
              <a:t>			   Put a Donut  chart that indicates the number of Transaction with different 					   payment type like Credit Card, </a:t>
            </a:r>
            <a:r>
              <a:rPr lang="en-US" sz="2000" dirty="0" err="1"/>
              <a:t>DebitCard</a:t>
            </a:r>
            <a:r>
              <a:rPr lang="en-US" sz="2000" dirty="0"/>
              <a:t>, Cheques &amp; Cash.</a:t>
            </a:r>
          </a:p>
          <a:p>
            <a:endParaRPr lang="en-US" sz="2000" dirty="0"/>
          </a:p>
          <a:p>
            <a:r>
              <a:rPr lang="en-US" sz="2000" dirty="0"/>
              <a:t>			  Provide a Feature for Users to Edit their Profile &amp; profile Image</a:t>
            </a:r>
          </a:p>
          <a:p>
            <a:endParaRPr lang="en-US" sz="2000" dirty="0"/>
          </a:p>
          <a:p>
            <a:r>
              <a:rPr lang="en-US" sz="2000" dirty="0"/>
              <a:t>			  Provide Filter Security so Uses can not access web service without Login or Signup </a:t>
            </a:r>
          </a:p>
          <a:p>
            <a:r>
              <a:rPr lang="en-US" sz="2000" dirty="0"/>
              <a:t>			   &amp; Provide POP-UP Message with help of Toaster </a:t>
            </a:r>
            <a:endParaRPr lang="en-IN" sz="2000" dirty="0"/>
          </a:p>
        </p:txBody>
      </p:sp>
    </p:spTree>
    <p:extLst>
      <p:ext uri="{BB962C8B-B14F-4D97-AF65-F5344CB8AC3E}">
        <p14:creationId xmlns:p14="http://schemas.microsoft.com/office/powerpoint/2010/main" val="101828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16</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1117182"/>
            <a:ext cx="11868151" cy="3477875"/>
          </a:xfrm>
          <a:prstGeom prst="rect">
            <a:avLst/>
          </a:prstGeom>
          <a:noFill/>
        </p:spPr>
        <p:txBody>
          <a:bodyPr wrap="square" rtlCol="0">
            <a:spAutoFit/>
          </a:bodyPr>
          <a:lstStyle/>
          <a:p>
            <a:r>
              <a:rPr lang="en-US" sz="2000" dirty="0"/>
              <a:t>In Week 11:-  Add </a:t>
            </a:r>
            <a:r>
              <a:rPr lang="en-US" sz="2000" dirty="0" err="1"/>
              <a:t>FilterClass</a:t>
            </a:r>
            <a:r>
              <a:rPr lang="en-US" sz="2000" dirty="0"/>
              <a:t> that provides security in </a:t>
            </a:r>
            <a:r>
              <a:rPr lang="en-US" sz="2000" dirty="0" err="1"/>
              <a:t>SpringBoot</a:t>
            </a:r>
            <a:r>
              <a:rPr lang="en-US" sz="2000" dirty="0"/>
              <a:t> App it </a:t>
            </a:r>
            <a:r>
              <a:rPr lang="en-US" sz="2000" dirty="0" err="1"/>
              <a:t>dow</a:t>
            </a:r>
            <a:r>
              <a:rPr lang="en-US" sz="2000" dirty="0"/>
              <a:t>=</a:t>
            </a:r>
            <a:r>
              <a:rPr lang="en-US" sz="2000" dirty="0" err="1"/>
              <a:t>esn”t</a:t>
            </a:r>
            <a:r>
              <a:rPr lang="en-US" sz="2000" dirty="0"/>
              <a:t> allow </a:t>
            </a:r>
            <a:r>
              <a:rPr lang="en-US" sz="2000"/>
              <a:t>the 				    user to </a:t>
            </a:r>
            <a:r>
              <a:rPr lang="en-US" sz="2000" dirty="0"/>
              <a:t>access Webservice without </a:t>
            </a:r>
            <a:r>
              <a:rPr lang="en-US" sz="2000" dirty="0" err="1"/>
              <a:t>LogIn</a:t>
            </a:r>
            <a:r>
              <a:rPr lang="en-US" sz="2000" dirty="0"/>
              <a:t>  </a:t>
            </a:r>
          </a:p>
          <a:p>
            <a:r>
              <a:rPr lang="en-US" sz="2000" dirty="0"/>
              <a:t>				 </a:t>
            </a:r>
          </a:p>
          <a:p>
            <a:r>
              <a:rPr lang="en-US" sz="2000" dirty="0"/>
              <a:t>				 Each User’s Dynamic Data in User Dashboard</a:t>
            </a:r>
          </a:p>
          <a:p>
            <a:endParaRPr lang="en-US" sz="2000" dirty="0"/>
          </a:p>
          <a:p>
            <a:r>
              <a:rPr lang="en-US" sz="2000" dirty="0"/>
              <a:t>				 Monthly Expense Bar Chart, Status(Paid, unpaid) of expense in Pie chart</a:t>
            </a:r>
          </a:p>
          <a:p>
            <a:r>
              <a:rPr lang="en-US" sz="2000" dirty="0"/>
              <a:t>				 </a:t>
            </a:r>
          </a:p>
          <a:p>
            <a:r>
              <a:rPr lang="en-US" sz="2000" dirty="0"/>
              <a:t>				 Users’ most recent Expenses with Status at </a:t>
            </a:r>
            <a:r>
              <a:rPr lang="en-US" sz="2000" dirty="0" err="1"/>
              <a:t>UserSide</a:t>
            </a:r>
            <a:endParaRPr lang="en-US" sz="2000" dirty="0"/>
          </a:p>
          <a:p>
            <a:endParaRPr lang="en-US" sz="2000" dirty="0"/>
          </a:p>
          <a:p>
            <a:r>
              <a:rPr lang="en-US" sz="2000" dirty="0"/>
              <a:t>      			 	 Put All users’ expense History &amp; Details on Admin Side</a:t>
            </a:r>
          </a:p>
          <a:p>
            <a:r>
              <a:rPr lang="en-US" sz="2000" dirty="0"/>
              <a:t>				 Admin Can See each </a:t>
            </a:r>
            <a:r>
              <a:rPr lang="en-US" sz="2000" dirty="0" err="1"/>
              <a:t>user,s</a:t>
            </a:r>
            <a:r>
              <a:rPr lang="en-US" sz="2000" dirty="0"/>
              <a:t> Expense Detail by Clicking the view Button </a:t>
            </a:r>
            <a:endParaRPr lang="en-IN" sz="2000" dirty="0"/>
          </a:p>
        </p:txBody>
      </p:sp>
    </p:spTree>
    <p:extLst>
      <p:ext uri="{BB962C8B-B14F-4D97-AF65-F5344CB8AC3E}">
        <p14:creationId xmlns:p14="http://schemas.microsoft.com/office/powerpoint/2010/main" val="163019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A7F94-80D7-435E-55B9-8C334A58A4A6}"/>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4" name="TextBox 3">
            <a:extLst>
              <a:ext uri="{FF2B5EF4-FFF2-40B4-BE49-F238E27FC236}">
                <a16:creationId xmlns:a16="http://schemas.microsoft.com/office/drawing/2014/main" id="{542F3824-A7C3-EBFD-47F6-085D94266E35}"/>
              </a:ext>
            </a:extLst>
          </p:cNvPr>
          <p:cNvSpPr txBox="1"/>
          <p:nvPr/>
        </p:nvSpPr>
        <p:spPr>
          <a:xfrm>
            <a:off x="152400" y="180522"/>
            <a:ext cx="11868150" cy="584775"/>
          </a:xfrm>
          <a:prstGeom prst="rect">
            <a:avLst/>
          </a:prstGeom>
          <a:noFill/>
        </p:spPr>
        <p:txBody>
          <a:bodyPr wrap="square">
            <a:spAutoFit/>
          </a:bodyPr>
          <a:lstStyle/>
          <a:p>
            <a:pPr algn="ctr"/>
            <a:r>
              <a:rPr lang="en-US" sz="3200" dirty="0"/>
              <a:t>Summary of Work Done</a:t>
            </a:r>
            <a:endParaRPr lang="en-IN" sz="3200" dirty="0"/>
          </a:p>
        </p:txBody>
      </p:sp>
      <p:sp>
        <p:nvSpPr>
          <p:cNvPr id="5" name="TextBox 4">
            <a:extLst>
              <a:ext uri="{FF2B5EF4-FFF2-40B4-BE49-F238E27FC236}">
                <a16:creationId xmlns:a16="http://schemas.microsoft.com/office/drawing/2014/main" id="{21D753A5-2BA0-F95D-B25D-A5CDE4BD4741}"/>
              </a:ext>
            </a:extLst>
          </p:cNvPr>
          <p:cNvSpPr txBox="1"/>
          <p:nvPr/>
        </p:nvSpPr>
        <p:spPr>
          <a:xfrm>
            <a:off x="152398" y="1117182"/>
            <a:ext cx="11868151" cy="1938992"/>
          </a:xfrm>
          <a:prstGeom prst="rect">
            <a:avLst/>
          </a:prstGeom>
          <a:noFill/>
        </p:spPr>
        <p:txBody>
          <a:bodyPr wrap="square" rtlCol="0">
            <a:spAutoFit/>
          </a:bodyPr>
          <a:lstStyle/>
          <a:p>
            <a:r>
              <a:rPr lang="en-US" sz="2000" dirty="0"/>
              <a:t>In Week 12:-   A feature that users can update their Expense Status of Expense and any other 				    things etc.</a:t>
            </a:r>
          </a:p>
          <a:p>
            <a:endParaRPr lang="en-US" sz="2000" dirty="0"/>
          </a:p>
          <a:p>
            <a:r>
              <a:rPr lang="en-IN" sz="2000" dirty="0"/>
              <a:t>			    Added Feature like Expense chart on particular Categories and Vendors with 				    Number of Transaction and Total amount spent on specific category &amp; </a:t>
            </a:r>
            <a:r>
              <a:rPr lang="en-IN" sz="2000"/>
              <a:t>vendor 				    from </a:t>
            </a:r>
            <a:r>
              <a:rPr lang="en-IN" sz="2000" dirty="0"/>
              <a:t>both User side and Admin Side</a:t>
            </a:r>
          </a:p>
        </p:txBody>
      </p:sp>
    </p:spTree>
    <p:extLst>
      <p:ext uri="{BB962C8B-B14F-4D97-AF65-F5344CB8AC3E}">
        <p14:creationId xmlns:p14="http://schemas.microsoft.com/office/powerpoint/2010/main" val="195479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98E74C-1A2A-B6E1-423D-892F55F0950D}"/>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6" name="TextBox 5">
            <a:extLst>
              <a:ext uri="{FF2B5EF4-FFF2-40B4-BE49-F238E27FC236}">
                <a16:creationId xmlns:a16="http://schemas.microsoft.com/office/drawing/2014/main" id="{C4165038-9791-72B6-66DD-A9F4A01A7BF8}"/>
              </a:ext>
            </a:extLst>
          </p:cNvPr>
          <p:cNvSpPr txBox="1"/>
          <p:nvPr/>
        </p:nvSpPr>
        <p:spPr>
          <a:xfrm>
            <a:off x="142875" y="181429"/>
            <a:ext cx="11877675" cy="584775"/>
          </a:xfrm>
          <a:prstGeom prst="rect">
            <a:avLst/>
          </a:prstGeom>
          <a:noFill/>
        </p:spPr>
        <p:txBody>
          <a:bodyPr wrap="square">
            <a:spAutoFit/>
          </a:bodyPr>
          <a:lstStyle/>
          <a:p>
            <a:pPr algn="ctr"/>
            <a:r>
              <a:rPr lang="en-IN" sz="3200" dirty="0"/>
              <a:t>References</a:t>
            </a:r>
          </a:p>
        </p:txBody>
      </p:sp>
      <p:sp>
        <p:nvSpPr>
          <p:cNvPr id="7" name="TextBox 6">
            <a:extLst>
              <a:ext uri="{FF2B5EF4-FFF2-40B4-BE49-F238E27FC236}">
                <a16:creationId xmlns:a16="http://schemas.microsoft.com/office/drawing/2014/main" id="{C2C2A04E-8D5B-D1C0-89FA-66734E7146BA}"/>
              </a:ext>
            </a:extLst>
          </p:cNvPr>
          <p:cNvSpPr txBox="1"/>
          <p:nvPr/>
        </p:nvSpPr>
        <p:spPr>
          <a:xfrm>
            <a:off x="142875" y="1090612"/>
            <a:ext cx="11877674" cy="1600438"/>
          </a:xfrm>
          <a:prstGeom prst="rect">
            <a:avLst/>
          </a:prstGeom>
          <a:noFill/>
        </p:spPr>
        <p:txBody>
          <a:bodyPr wrap="square" rtlCol="0">
            <a:spAutoFit/>
          </a:bodyPr>
          <a:lstStyle/>
          <a:p>
            <a:r>
              <a:rPr lang="en-US" sz="2000" dirty="0"/>
              <a:t>Geeks For Geeks:- https://www.geeksforgeeks.org</a:t>
            </a:r>
          </a:p>
          <a:p>
            <a:endParaRPr lang="en-US" sz="2000" dirty="0"/>
          </a:p>
          <a:p>
            <a:r>
              <a:rPr lang="en-US" sz="2000" dirty="0"/>
              <a:t>Stack Overflow:- https://stackoverflow.com</a:t>
            </a:r>
          </a:p>
          <a:p>
            <a:endParaRPr lang="en-US" sz="2000" dirty="0"/>
          </a:p>
          <a:p>
            <a:endParaRPr lang="en-IN" dirty="0"/>
          </a:p>
        </p:txBody>
      </p:sp>
    </p:spTree>
    <p:extLst>
      <p:ext uri="{BB962C8B-B14F-4D97-AF65-F5344CB8AC3E}">
        <p14:creationId xmlns:p14="http://schemas.microsoft.com/office/powerpoint/2010/main" val="422621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E1DE49-7448-5B08-3301-5A790412BBED}"/>
              </a:ext>
            </a:extLst>
          </p:cNvPr>
          <p:cNvSpPr>
            <a:spLocks noGrp="1"/>
          </p:cNvSpPr>
          <p:nvPr>
            <p:ph type="sldNum" sz="quarter" idx="12"/>
          </p:nvPr>
        </p:nvSpPr>
        <p:spPr/>
        <p:txBody>
          <a:bodyPr/>
          <a:lstStyle/>
          <a:p>
            <a:fld id="{D57F1E4F-1CFF-5643-939E-02111984F565}" type="slidenum">
              <a:rPr lang="en-US" smtClean="0"/>
              <a:t>2</a:t>
            </a:fld>
            <a:endParaRPr lang="en-US" dirty="0"/>
          </a:p>
        </p:txBody>
      </p:sp>
      <p:sp>
        <p:nvSpPr>
          <p:cNvPr id="3" name="TextBox 2">
            <a:extLst>
              <a:ext uri="{FF2B5EF4-FFF2-40B4-BE49-F238E27FC236}">
                <a16:creationId xmlns:a16="http://schemas.microsoft.com/office/drawing/2014/main" id="{8E568F70-87F4-507E-D1CF-C71CCE628E88}"/>
              </a:ext>
            </a:extLst>
          </p:cNvPr>
          <p:cNvSpPr txBox="1"/>
          <p:nvPr/>
        </p:nvSpPr>
        <p:spPr>
          <a:xfrm>
            <a:off x="0" y="219075"/>
            <a:ext cx="12192000" cy="584775"/>
          </a:xfrm>
          <a:prstGeom prst="rect">
            <a:avLst/>
          </a:prstGeom>
          <a:noFill/>
        </p:spPr>
        <p:txBody>
          <a:bodyPr wrap="square" rtlCol="0">
            <a:spAutoFit/>
          </a:bodyPr>
          <a:lstStyle/>
          <a:p>
            <a:pPr algn="ctr"/>
            <a:r>
              <a:rPr lang="en-US" sz="3200" dirty="0"/>
              <a:t>Company Introduction</a:t>
            </a:r>
            <a:endParaRPr lang="en-IN" sz="3200" dirty="0"/>
          </a:p>
        </p:txBody>
      </p:sp>
      <p:pic>
        <p:nvPicPr>
          <p:cNvPr id="5" name="Picture 4">
            <a:extLst>
              <a:ext uri="{FF2B5EF4-FFF2-40B4-BE49-F238E27FC236}">
                <a16:creationId xmlns:a16="http://schemas.microsoft.com/office/drawing/2014/main" id="{0388390F-28B7-3B45-A96C-7F22E79895F7}"/>
              </a:ext>
            </a:extLst>
          </p:cNvPr>
          <p:cNvPicPr>
            <a:picLocks noChangeAspect="1"/>
          </p:cNvPicPr>
          <p:nvPr/>
        </p:nvPicPr>
        <p:blipFill>
          <a:blip r:embed="rId2"/>
          <a:stretch>
            <a:fillRect/>
          </a:stretch>
        </p:blipFill>
        <p:spPr>
          <a:xfrm>
            <a:off x="1649730" y="103792"/>
            <a:ext cx="1996440" cy="815340"/>
          </a:xfrm>
          <a:prstGeom prst="rect">
            <a:avLst/>
          </a:prstGeom>
        </p:spPr>
      </p:pic>
      <p:sp>
        <p:nvSpPr>
          <p:cNvPr id="6" name="TextBox 5">
            <a:extLst>
              <a:ext uri="{FF2B5EF4-FFF2-40B4-BE49-F238E27FC236}">
                <a16:creationId xmlns:a16="http://schemas.microsoft.com/office/drawing/2014/main" id="{FBD90847-43FF-AA63-1976-F82EA9CD2ED9}"/>
              </a:ext>
            </a:extLst>
          </p:cNvPr>
          <p:cNvSpPr txBox="1"/>
          <p:nvPr/>
        </p:nvSpPr>
        <p:spPr>
          <a:xfrm>
            <a:off x="171450" y="995786"/>
            <a:ext cx="11610975" cy="5632311"/>
          </a:xfrm>
          <a:prstGeom prst="rect">
            <a:avLst/>
          </a:prstGeom>
          <a:noFill/>
        </p:spPr>
        <p:txBody>
          <a:bodyPr wrap="square" rtlCol="0">
            <a:spAutoFit/>
          </a:bodyPr>
          <a:lstStyle/>
          <a:p>
            <a:r>
              <a:rPr lang="en-US" sz="2000" dirty="0"/>
              <a:t>UNNATI INFORMATICS LLP is an IT-based company in Ahmedabad.</a:t>
            </a:r>
          </a:p>
          <a:p>
            <a:r>
              <a:rPr lang="en-US" sz="2000" dirty="0"/>
              <a:t>It has envisaged providing solutions to every IT-related problem in the most cost-friendly way. With this noble vision, it has expanded globally giving innumerable IT solutions to our widely existing and growing client and customer base in India, Australia, USA, UAE, Nigeria, and Ghana.</a:t>
            </a:r>
          </a:p>
          <a:p>
            <a:r>
              <a:rPr lang="en-US" sz="2000" dirty="0"/>
              <a:t>It provides services for Software development, Web-Portal development, Website Designing, E-commerce development, SEO, Customized App Development, Data Management Software with cloud hosting facility, etc.</a:t>
            </a:r>
          </a:p>
          <a:p>
            <a:r>
              <a:rPr lang="en-US" sz="2000" dirty="0"/>
              <a:t>UNNATI INFORMATICS is receptive to new ideas and promises help and support anytime and anywhere.</a:t>
            </a:r>
          </a:p>
          <a:p>
            <a:endParaRPr lang="en-US" sz="2000" dirty="0"/>
          </a:p>
          <a:p>
            <a:r>
              <a:rPr lang="en-US" sz="2000" dirty="0"/>
              <a:t>Vision : To become The Best IT Solutions and Services platform by giving optimal solutions to Businesses and Educational Institutions for their consistent growth.</a:t>
            </a:r>
          </a:p>
          <a:p>
            <a:endParaRPr lang="en-US" sz="2000" dirty="0"/>
          </a:p>
          <a:p>
            <a:r>
              <a:rPr lang="en-US" sz="2000" dirty="0"/>
              <a:t>Mission :To provide such software solutions that are functional, reliable, maintainable and cost-friendly to our existing and growing client and customer base. To consistently cater to their growing needs for an optimal solution, ensuring excellent support and service platform to give a hassle-free experience in achieving their dreams.</a:t>
            </a:r>
            <a:endParaRPr lang="en-IN" sz="2000" dirty="0"/>
          </a:p>
        </p:txBody>
      </p:sp>
    </p:spTree>
    <p:extLst>
      <p:ext uri="{BB962C8B-B14F-4D97-AF65-F5344CB8AC3E}">
        <p14:creationId xmlns:p14="http://schemas.microsoft.com/office/powerpoint/2010/main" val="230880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C07CB-8CCF-82D1-0552-39FD6C34924B}"/>
              </a:ext>
            </a:extLst>
          </p:cNvPr>
          <p:cNvSpPr txBox="1"/>
          <p:nvPr/>
        </p:nvSpPr>
        <p:spPr>
          <a:xfrm>
            <a:off x="0" y="219075"/>
            <a:ext cx="12192000" cy="584775"/>
          </a:xfrm>
          <a:prstGeom prst="rect">
            <a:avLst/>
          </a:prstGeom>
          <a:noFill/>
        </p:spPr>
        <p:txBody>
          <a:bodyPr wrap="square" rtlCol="0">
            <a:spAutoFit/>
          </a:bodyPr>
          <a:lstStyle/>
          <a:p>
            <a:pPr algn="ctr"/>
            <a:r>
              <a:rPr lang="en-US" sz="3200" dirty="0"/>
              <a:t>Company Introduction</a:t>
            </a:r>
            <a:endParaRPr lang="en-IN" sz="3200" dirty="0"/>
          </a:p>
        </p:txBody>
      </p:sp>
      <p:pic>
        <p:nvPicPr>
          <p:cNvPr id="5" name="Picture 4">
            <a:extLst>
              <a:ext uri="{FF2B5EF4-FFF2-40B4-BE49-F238E27FC236}">
                <a16:creationId xmlns:a16="http://schemas.microsoft.com/office/drawing/2014/main" id="{DBFC7629-6480-AC20-DEAA-8D692DAEC236}"/>
              </a:ext>
            </a:extLst>
          </p:cNvPr>
          <p:cNvPicPr>
            <a:picLocks noChangeAspect="1"/>
          </p:cNvPicPr>
          <p:nvPr/>
        </p:nvPicPr>
        <p:blipFill rotWithShape="1">
          <a:blip r:embed="rId2"/>
          <a:srcRect b="1170"/>
          <a:stretch/>
        </p:blipFill>
        <p:spPr>
          <a:xfrm>
            <a:off x="0" y="1007444"/>
            <a:ext cx="12192000" cy="5631481"/>
          </a:xfrm>
          <a:prstGeom prst="rect">
            <a:avLst/>
          </a:prstGeom>
        </p:spPr>
      </p:pic>
      <p:sp>
        <p:nvSpPr>
          <p:cNvPr id="6" name="Slide Number Placeholder 5">
            <a:extLst>
              <a:ext uri="{FF2B5EF4-FFF2-40B4-BE49-F238E27FC236}">
                <a16:creationId xmlns:a16="http://schemas.microsoft.com/office/drawing/2014/main" id="{8C0799CD-A0FF-56E8-806F-6BF36DFEE57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12154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9AD9E7-6CFC-08F3-0A1F-481C89B7F1BD}"/>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4" name="TextBox 3">
            <a:extLst>
              <a:ext uri="{FF2B5EF4-FFF2-40B4-BE49-F238E27FC236}">
                <a16:creationId xmlns:a16="http://schemas.microsoft.com/office/drawing/2014/main" id="{B1F47493-06B8-2D1A-3A9E-CA9AC234400D}"/>
              </a:ext>
            </a:extLst>
          </p:cNvPr>
          <p:cNvSpPr txBox="1"/>
          <p:nvPr/>
        </p:nvSpPr>
        <p:spPr>
          <a:xfrm>
            <a:off x="3048000" y="295729"/>
            <a:ext cx="6096000" cy="584775"/>
          </a:xfrm>
          <a:prstGeom prst="rect">
            <a:avLst/>
          </a:prstGeom>
          <a:noFill/>
        </p:spPr>
        <p:txBody>
          <a:bodyPr wrap="square">
            <a:spAutoFit/>
          </a:bodyPr>
          <a:lstStyle/>
          <a:p>
            <a:pPr algn="ctr"/>
            <a:r>
              <a:rPr lang="en-US" sz="3200" dirty="0"/>
              <a:t>Company Introduction</a:t>
            </a:r>
            <a:endParaRPr lang="en-IN" sz="3200" dirty="0"/>
          </a:p>
        </p:txBody>
      </p:sp>
      <p:pic>
        <p:nvPicPr>
          <p:cNvPr id="6" name="Picture 5">
            <a:extLst>
              <a:ext uri="{FF2B5EF4-FFF2-40B4-BE49-F238E27FC236}">
                <a16:creationId xmlns:a16="http://schemas.microsoft.com/office/drawing/2014/main" id="{FF610C94-FF1C-2809-EDF8-E15D05850775}"/>
              </a:ext>
            </a:extLst>
          </p:cNvPr>
          <p:cNvPicPr>
            <a:picLocks noChangeAspect="1"/>
          </p:cNvPicPr>
          <p:nvPr/>
        </p:nvPicPr>
        <p:blipFill rotWithShape="1">
          <a:blip r:embed="rId2"/>
          <a:srcRect r="625"/>
          <a:stretch/>
        </p:blipFill>
        <p:spPr>
          <a:xfrm>
            <a:off x="0" y="1258347"/>
            <a:ext cx="12192000" cy="3255455"/>
          </a:xfrm>
          <a:prstGeom prst="rect">
            <a:avLst/>
          </a:prstGeom>
        </p:spPr>
      </p:pic>
      <p:sp>
        <p:nvSpPr>
          <p:cNvPr id="7" name="TextBox 6">
            <a:extLst>
              <a:ext uri="{FF2B5EF4-FFF2-40B4-BE49-F238E27FC236}">
                <a16:creationId xmlns:a16="http://schemas.microsoft.com/office/drawing/2014/main" id="{B77B6488-9D2C-8C05-3FA4-28B82F5EB57D}"/>
              </a:ext>
            </a:extLst>
          </p:cNvPr>
          <p:cNvSpPr txBox="1"/>
          <p:nvPr/>
        </p:nvSpPr>
        <p:spPr>
          <a:xfrm>
            <a:off x="0" y="4838700"/>
            <a:ext cx="12192000" cy="461665"/>
          </a:xfrm>
          <a:prstGeom prst="rect">
            <a:avLst/>
          </a:prstGeom>
          <a:noFill/>
        </p:spPr>
        <p:txBody>
          <a:bodyPr wrap="square" rtlCol="0">
            <a:spAutoFit/>
          </a:bodyPr>
          <a:lstStyle/>
          <a:p>
            <a:pPr algn="ctr"/>
            <a:r>
              <a:rPr lang="en-US" sz="2400" dirty="0"/>
              <a:t>Company Website:- </a:t>
            </a:r>
            <a:r>
              <a:rPr lang="en-US" sz="2400" dirty="0">
                <a:solidFill>
                  <a:srgbClr val="00B0F0"/>
                </a:solidFill>
              </a:rPr>
              <a:t>http://unnatiinformatics.com/</a:t>
            </a:r>
            <a:endParaRPr lang="en-IN" sz="2400" dirty="0">
              <a:solidFill>
                <a:srgbClr val="00B0F0"/>
              </a:solidFill>
            </a:endParaRPr>
          </a:p>
        </p:txBody>
      </p:sp>
    </p:spTree>
    <p:extLst>
      <p:ext uri="{BB962C8B-B14F-4D97-AF65-F5344CB8AC3E}">
        <p14:creationId xmlns:p14="http://schemas.microsoft.com/office/powerpoint/2010/main" val="170931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46C3B9-A844-C3DA-8A34-7E6B817A954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4" name="TextBox 3">
            <a:extLst>
              <a:ext uri="{FF2B5EF4-FFF2-40B4-BE49-F238E27FC236}">
                <a16:creationId xmlns:a16="http://schemas.microsoft.com/office/drawing/2014/main" id="{F10CF9FB-6B5C-F777-3A67-321BA8929AAB}"/>
              </a:ext>
            </a:extLst>
          </p:cNvPr>
          <p:cNvSpPr txBox="1"/>
          <p:nvPr/>
        </p:nvSpPr>
        <p:spPr>
          <a:xfrm>
            <a:off x="0" y="295729"/>
            <a:ext cx="10352540" cy="1077218"/>
          </a:xfrm>
          <a:prstGeom prst="rect">
            <a:avLst/>
          </a:prstGeom>
          <a:noFill/>
        </p:spPr>
        <p:txBody>
          <a:bodyPr wrap="square">
            <a:spAutoFit/>
          </a:bodyPr>
          <a:lstStyle/>
          <a:p>
            <a:pPr algn="ctr"/>
            <a:r>
              <a:rPr lang="en-US" sz="3200" dirty="0"/>
              <a:t>Introduction of Project Internship &amp; Objective of Your internship </a:t>
            </a:r>
            <a:endParaRPr lang="en-IN" sz="3200" dirty="0"/>
          </a:p>
        </p:txBody>
      </p:sp>
      <p:sp>
        <p:nvSpPr>
          <p:cNvPr id="5" name="TextBox 4">
            <a:extLst>
              <a:ext uri="{FF2B5EF4-FFF2-40B4-BE49-F238E27FC236}">
                <a16:creationId xmlns:a16="http://schemas.microsoft.com/office/drawing/2014/main" id="{AD55FFCB-5E69-1898-57CE-E2EEDBFA546D}"/>
              </a:ext>
            </a:extLst>
          </p:cNvPr>
          <p:cNvSpPr txBox="1"/>
          <p:nvPr/>
        </p:nvSpPr>
        <p:spPr>
          <a:xfrm>
            <a:off x="142874" y="1063416"/>
            <a:ext cx="11906251" cy="4708981"/>
          </a:xfrm>
          <a:prstGeom prst="rect">
            <a:avLst/>
          </a:prstGeom>
          <a:noFill/>
        </p:spPr>
        <p:txBody>
          <a:bodyPr wrap="square" rtlCol="0">
            <a:spAutoFit/>
          </a:bodyPr>
          <a:lstStyle/>
          <a:p>
            <a:pPr algn="ctr"/>
            <a:endParaRPr lang="en-IN" sz="2800" dirty="0"/>
          </a:p>
          <a:p>
            <a:pPr algn="ctr"/>
            <a:endParaRPr lang="en-IN" sz="2800" dirty="0"/>
          </a:p>
          <a:p>
            <a:pPr algn="ctr"/>
            <a:r>
              <a:rPr lang="en-IN" sz="2800" dirty="0"/>
              <a:t>Expense Manager </a:t>
            </a:r>
            <a:r>
              <a:rPr lang="en-IN" sz="2000" dirty="0"/>
              <a:t>is my project in the internship</a:t>
            </a:r>
          </a:p>
          <a:p>
            <a:pPr algn="ctr"/>
            <a:endParaRPr lang="en-IN" sz="2400" dirty="0"/>
          </a:p>
          <a:p>
            <a:r>
              <a:rPr lang="en-US" sz="2400" b="0" i="0" dirty="0">
                <a:solidFill>
                  <a:srgbClr val="E8EAED"/>
                </a:solidFill>
                <a:effectLst/>
                <a:latin typeface="Roboto" panose="020B0604020202020204" pitchFamily="2" charset="0"/>
              </a:rPr>
              <a:t>EXPENSE MANAGER is Personal finance management is an important part of people’s lives. However, everyone does not have the knowledge or time to manage their finances in a proper manner. And, even if a person has time and knowledge, they do not bother with tracking their expenses as they find it tedious and time-consuming. Now, you don’t have to worry about managing your expenses, as you can get access to an expense tracker that will help in the active management of your finances.</a:t>
            </a:r>
            <a:br>
              <a:rPr lang="en-US" sz="2400" dirty="0"/>
            </a:br>
            <a:r>
              <a:rPr lang="en-US" sz="2400" b="0" i="0" dirty="0">
                <a:solidFill>
                  <a:srgbClr val="E8EAED"/>
                </a:solidFill>
                <a:effectLst/>
                <a:latin typeface="Roboto" panose="020B0604020202020204" pitchFamily="2" charset="0"/>
              </a:rPr>
              <a:t>Understanding an Expense Tracker</a:t>
            </a:r>
            <a:br>
              <a:rPr lang="en-US" sz="2400" dirty="0"/>
            </a:br>
            <a:endParaRPr lang="en-IN" sz="2400" dirty="0"/>
          </a:p>
        </p:txBody>
      </p:sp>
    </p:spTree>
    <p:extLst>
      <p:ext uri="{BB962C8B-B14F-4D97-AF65-F5344CB8AC3E}">
        <p14:creationId xmlns:p14="http://schemas.microsoft.com/office/powerpoint/2010/main" val="372808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95892-E2AF-B229-A7E2-E4EA24CD1960}"/>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4" name="TextBox 3">
            <a:extLst>
              <a:ext uri="{FF2B5EF4-FFF2-40B4-BE49-F238E27FC236}">
                <a16:creationId xmlns:a16="http://schemas.microsoft.com/office/drawing/2014/main" id="{82920F44-0F44-7401-A053-AF4A6413F399}"/>
              </a:ext>
            </a:extLst>
          </p:cNvPr>
          <p:cNvSpPr txBox="1"/>
          <p:nvPr/>
        </p:nvSpPr>
        <p:spPr>
          <a:xfrm>
            <a:off x="142874" y="494906"/>
            <a:ext cx="11887201" cy="3170099"/>
          </a:xfrm>
          <a:prstGeom prst="rect">
            <a:avLst/>
          </a:prstGeom>
          <a:noFill/>
        </p:spPr>
        <p:txBody>
          <a:bodyPr wrap="square">
            <a:spAutoFit/>
          </a:bodyPr>
          <a:lstStyle/>
          <a:p>
            <a:pPr algn="ctr"/>
            <a:r>
              <a:rPr lang="en-IN" sz="2800" dirty="0"/>
              <a:t>Expense Manager</a:t>
            </a:r>
          </a:p>
          <a:p>
            <a:endParaRPr lang="en-IN" sz="2800" dirty="0"/>
          </a:p>
          <a:p>
            <a:r>
              <a:rPr lang="en-US" sz="2400" b="0" i="0" dirty="0">
                <a:solidFill>
                  <a:srgbClr val="E8EAED"/>
                </a:solidFill>
                <a:effectLst/>
                <a:latin typeface="Roboto" panose="02000000000000000000" pitchFamily="2" charset="0"/>
              </a:rPr>
              <a:t>People tend to overspend without realizing, and this can prove to be disastrous. Using a daily expense manager can help you keep track of how much you spend every day and on what. At the end of the month, you will have a clear picture where your money is going. This is one of the best ways to get your expenses under control and bring some semblance of order to your finances.</a:t>
            </a:r>
            <a:endParaRPr lang="en-IN" sz="2400" dirty="0"/>
          </a:p>
          <a:p>
            <a:endParaRPr lang="en-IN" sz="2400" dirty="0"/>
          </a:p>
        </p:txBody>
      </p:sp>
    </p:spTree>
    <p:extLst>
      <p:ext uri="{BB962C8B-B14F-4D97-AF65-F5344CB8AC3E}">
        <p14:creationId xmlns:p14="http://schemas.microsoft.com/office/powerpoint/2010/main" val="299202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47B0B-9970-AB5E-C24D-681451489798}"/>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3" name="TextBox 2">
            <a:extLst>
              <a:ext uri="{FF2B5EF4-FFF2-40B4-BE49-F238E27FC236}">
                <a16:creationId xmlns:a16="http://schemas.microsoft.com/office/drawing/2014/main" id="{A18235DB-3A80-3672-1E44-02532BCEEF66}"/>
              </a:ext>
            </a:extLst>
          </p:cNvPr>
          <p:cNvSpPr txBox="1"/>
          <p:nvPr/>
        </p:nvSpPr>
        <p:spPr>
          <a:xfrm>
            <a:off x="0" y="203200"/>
            <a:ext cx="12192000" cy="584775"/>
          </a:xfrm>
          <a:prstGeom prst="rect">
            <a:avLst/>
          </a:prstGeom>
          <a:noFill/>
        </p:spPr>
        <p:txBody>
          <a:bodyPr wrap="square" rtlCol="0">
            <a:spAutoFit/>
          </a:bodyPr>
          <a:lstStyle/>
          <a:p>
            <a:pPr algn="ctr"/>
            <a:r>
              <a:rPr lang="en-US" sz="3200" dirty="0"/>
              <a:t>Summary of Work Done</a:t>
            </a:r>
            <a:endParaRPr lang="en-IN" sz="3200" dirty="0"/>
          </a:p>
        </p:txBody>
      </p:sp>
      <p:sp>
        <p:nvSpPr>
          <p:cNvPr id="4" name="TextBox 3">
            <a:extLst>
              <a:ext uri="{FF2B5EF4-FFF2-40B4-BE49-F238E27FC236}">
                <a16:creationId xmlns:a16="http://schemas.microsoft.com/office/drawing/2014/main" id="{E25D7044-1FA7-66CC-28CC-4361B18EDDF2}"/>
              </a:ext>
            </a:extLst>
          </p:cNvPr>
          <p:cNvSpPr txBox="1"/>
          <p:nvPr/>
        </p:nvSpPr>
        <p:spPr>
          <a:xfrm>
            <a:off x="203200" y="1173970"/>
            <a:ext cx="11714480" cy="4401205"/>
          </a:xfrm>
          <a:prstGeom prst="rect">
            <a:avLst/>
          </a:prstGeom>
          <a:noFill/>
        </p:spPr>
        <p:txBody>
          <a:bodyPr wrap="square" rtlCol="0">
            <a:spAutoFit/>
          </a:bodyPr>
          <a:lstStyle/>
          <a:p>
            <a:r>
              <a:rPr lang="en-US" sz="2000" dirty="0"/>
              <a:t>In Week 1:-  I learned some core concepts, Data structures, and some sorting algorithms in C and made 2 mini projects in C.</a:t>
            </a:r>
          </a:p>
          <a:p>
            <a:r>
              <a:rPr lang="en-US" sz="2000" dirty="0"/>
              <a:t> </a:t>
            </a:r>
          </a:p>
          <a:p>
            <a:r>
              <a:rPr lang="en-US" sz="2000" dirty="0"/>
              <a:t> I developed  one Student information project to perform and Store Student Data as a</a:t>
            </a:r>
          </a:p>
          <a:p>
            <a:r>
              <a:rPr lang="en-US" sz="2000" dirty="0"/>
              <a:t>CRUD (Create, Read, Update, Delete) operations in the local system as a File (File Structure in C Programming).</a:t>
            </a:r>
          </a:p>
          <a:p>
            <a:endParaRPr lang="en-US" sz="2000" dirty="0"/>
          </a:p>
          <a:p>
            <a:r>
              <a:rPr lang="en-US" sz="2000" dirty="0"/>
              <a:t>In Week 2:- I learned OOPs and core JAVA concepts with used them to make one project which was HOTEL MENU </a:t>
            </a:r>
          </a:p>
          <a:p>
            <a:endParaRPr lang="en-US" sz="2000" dirty="0"/>
          </a:p>
          <a:p>
            <a:r>
              <a:rPr lang="en-US" sz="2000" dirty="0"/>
              <a:t>It displays the entire menu of one hotel and you can choose items whatever you want to eat and give a total amount of bill. </a:t>
            </a:r>
          </a:p>
          <a:p>
            <a:endParaRPr lang="en-US" sz="2000" dirty="0"/>
          </a:p>
          <a:p>
            <a:r>
              <a:rPr lang="en-US" sz="2000" dirty="0"/>
              <a:t>Then learn some advanced concepts of JAVA like Exception Handling, String Buffer.</a:t>
            </a:r>
            <a:endParaRPr lang="en-IN" sz="2000" dirty="0"/>
          </a:p>
        </p:txBody>
      </p:sp>
    </p:spTree>
    <p:extLst>
      <p:ext uri="{BB962C8B-B14F-4D97-AF65-F5344CB8AC3E}">
        <p14:creationId xmlns:p14="http://schemas.microsoft.com/office/powerpoint/2010/main" val="347439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D504BF-BCB6-32D2-3FB5-E7FF5334DAAB}"/>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7" name="TextBox 6">
            <a:extLst>
              <a:ext uri="{FF2B5EF4-FFF2-40B4-BE49-F238E27FC236}">
                <a16:creationId xmlns:a16="http://schemas.microsoft.com/office/drawing/2014/main" id="{11639414-4407-E897-6543-546086CCBE46}"/>
              </a:ext>
            </a:extLst>
          </p:cNvPr>
          <p:cNvSpPr txBox="1"/>
          <p:nvPr/>
        </p:nvSpPr>
        <p:spPr>
          <a:xfrm>
            <a:off x="85725" y="277296"/>
            <a:ext cx="11972925" cy="523220"/>
          </a:xfrm>
          <a:prstGeom prst="rect">
            <a:avLst/>
          </a:prstGeom>
          <a:noFill/>
        </p:spPr>
        <p:txBody>
          <a:bodyPr wrap="square">
            <a:spAutoFit/>
          </a:bodyPr>
          <a:lstStyle/>
          <a:p>
            <a:pPr algn="ctr"/>
            <a:r>
              <a:rPr lang="en-IN" sz="2800" dirty="0"/>
              <a:t>Software Requirements Specification</a:t>
            </a:r>
          </a:p>
        </p:txBody>
      </p:sp>
      <p:sp>
        <p:nvSpPr>
          <p:cNvPr id="8" name="TextBox 7">
            <a:extLst>
              <a:ext uri="{FF2B5EF4-FFF2-40B4-BE49-F238E27FC236}">
                <a16:creationId xmlns:a16="http://schemas.microsoft.com/office/drawing/2014/main" id="{6AE67699-F396-9AFC-11B6-810D198F02D7}"/>
              </a:ext>
            </a:extLst>
          </p:cNvPr>
          <p:cNvSpPr txBox="1"/>
          <p:nvPr/>
        </p:nvSpPr>
        <p:spPr>
          <a:xfrm>
            <a:off x="133350" y="981075"/>
            <a:ext cx="11925300" cy="3724096"/>
          </a:xfrm>
          <a:prstGeom prst="rect">
            <a:avLst/>
          </a:prstGeom>
          <a:noFill/>
        </p:spPr>
        <p:txBody>
          <a:bodyPr wrap="square" rtlCol="0">
            <a:spAutoFit/>
          </a:bodyPr>
          <a:lstStyle/>
          <a:p>
            <a:pPr lvl="1"/>
            <a:r>
              <a:rPr lang="en-US" sz="2400" dirty="0"/>
              <a:t>Programing Language:- JAVA</a:t>
            </a:r>
          </a:p>
          <a:p>
            <a:pPr lvl="1"/>
            <a:r>
              <a:rPr lang="en-US" sz="2400" dirty="0"/>
              <a:t>Frontend:- Java Server Page(HTML+JAVA) </a:t>
            </a:r>
          </a:p>
          <a:p>
            <a:pPr lvl="1"/>
            <a:r>
              <a:rPr lang="en-US" sz="2400" dirty="0"/>
              <a:t>Backend:- Spring Boot (Advanced JAVA Framework)</a:t>
            </a:r>
          </a:p>
          <a:p>
            <a:pPr lvl="1"/>
            <a:r>
              <a:rPr lang="en-US" sz="2400" dirty="0"/>
              <a:t>Server:- Tomcat</a:t>
            </a:r>
          </a:p>
          <a:p>
            <a:pPr lvl="1"/>
            <a:r>
              <a:rPr lang="en-US" sz="2400" dirty="0"/>
              <a:t>Database:- MySQL (8.0.32)</a:t>
            </a:r>
          </a:p>
          <a:p>
            <a:pPr lvl="1"/>
            <a:r>
              <a:rPr lang="en-US" sz="2400" dirty="0"/>
              <a:t>Plugin:- </a:t>
            </a:r>
            <a:r>
              <a:rPr lang="en-IN" sz="2400" dirty="0">
                <a:latin typeface="Google Sans"/>
              </a:rPr>
              <a:t>Apache</a:t>
            </a:r>
            <a:r>
              <a:rPr lang="en-IN" sz="2400" b="0" i="0" dirty="0">
                <a:solidFill>
                  <a:srgbClr val="E8EAED"/>
                </a:solidFill>
                <a:effectLst/>
                <a:latin typeface="Google Sans"/>
              </a:rPr>
              <a:t> </a:t>
            </a:r>
            <a:r>
              <a:rPr lang="en-IN" sz="2400" b="0" i="0" dirty="0">
                <a:effectLst/>
                <a:latin typeface="Google Sans"/>
              </a:rPr>
              <a:t>Maven</a:t>
            </a:r>
            <a:endParaRPr lang="en-US" sz="2400" dirty="0"/>
          </a:p>
          <a:p>
            <a:pPr lvl="1"/>
            <a:r>
              <a:rPr lang="en-IN" sz="2400" dirty="0"/>
              <a:t>Libraries:- Tomcat Embedded Jasper, JDBD Drive</a:t>
            </a:r>
          </a:p>
          <a:p>
            <a:pPr lvl="1"/>
            <a:r>
              <a:rPr lang="en-IN" sz="2400" dirty="0"/>
              <a:t>API:- </a:t>
            </a:r>
            <a:r>
              <a:rPr lang="en-IN" sz="2400" dirty="0" err="1"/>
              <a:t>JAVAx</a:t>
            </a:r>
            <a:r>
              <a:rPr lang="en-IN" sz="2400" dirty="0"/>
              <a:t> Mail</a:t>
            </a:r>
          </a:p>
          <a:p>
            <a:pPr lvl="1"/>
            <a:r>
              <a:rPr lang="en-IN" sz="2400" dirty="0"/>
              <a:t>Version control:- GitHub</a:t>
            </a:r>
          </a:p>
          <a:p>
            <a:endParaRPr lang="en-IN" sz="2000" dirty="0"/>
          </a:p>
        </p:txBody>
      </p:sp>
    </p:spTree>
    <p:extLst>
      <p:ext uri="{BB962C8B-B14F-4D97-AF65-F5344CB8AC3E}">
        <p14:creationId xmlns:p14="http://schemas.microsoft.com/office/powerpoint/2010/main" val="396834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6D309-1BDF-2C71-EB7C-FD3A8423F922}"/>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4" name="TextBox 3">
            <a:extLst>
              <a:ext uri="{FF2B5EF4-FFF2-40B4-BE49-F238E27FC236}">
                <a16:creationId xmlns:a16="http://schemas.microsoft.com/office/drawing/2014/main" id="{66C627A8-5488-8522-21EE-6CE0ECF224FD}"/>
              </a:ext>
            </a:extLst>
          </p:cNvPr>
          <p:cNvSpPr txBox="1"/>
          <p:nvPr/>
        </p:nvSpPr>
        <p:spPr>
          <a:xfrm>
            <a:off x="323850" y="171903"/>
            <a:ext cx="11963399" cy="584775"/>
          </a:xfrm>
          <a:prstGeom prst="rect">
            <a:avLst/>
          </a:prstGeom>
          <a:noFill/>
        </p:spPr>
        <p:txBody>
          <a:bodyPr wrap="square">
            <a:spAutoFit/>
          </a:bodyPr>
          <a:lstStyle/>
          <a:p>
            <a:pPr algn="ctr"/>
            <a:r>
              <a:rPr lang="en-US" sz="3200" dirty="0"/>
              <a:t>Summary of Work Done</a:t>
            </a:r>
            <a:endParaRPr lang="en-IN" sz="3200" dirty="0"/>
          </a:p>
        </p:txBody>
      </p:sp>
      <p:sp>
        <p:nvSpPr>
          <p:cNvPr id="6" name="TextBox 5">
            <a:extLst>
              <a:ext uri="{FF2B5EF4-FFF2-40B4-BE49-F238E27FC236}">
                <a16:creationId xmlns:a16="http://schemas.microsoft.com/office/drawing/2014/main" id="{172ED083-2DDD-37EB-F9CB-93410D0774E7}"/>
              </a:ext>
            </a:extLst>
          </p:cNvPr>
          <p:cNvSpPr txBox="1"/>
          <p:nvPr/>
        </p:nvSpPr>
        <p:spPr>
          <a:xfrm>
            <a:off x="247650" y="1120567"/>
            <a:ext cx="11849100" cy="4154984"/>
          </a:xfrm>
          <a:prstGeom prst="rect">
            <a:avLst/>
          </a:prstGeom>
          <a:noFill/>
        </p:spPr>
        <p:txBody>
          <a:bodyPr wrap="square">
            <a:spAutoFit/>
          </a:bodyPr>
          <a:lstStyle/>
          <a:p>
            <a:r>
              <a:rPr lang="en-US" sz="2000" dirty="0"/>
              <a:t>In Week 3:-  I build Hotel Coffee Menu in HTML. It enhanced my knowledge of the front-end 				  side.</a:t>
            </a:r>
          </a:p>
          <a:p>
            <a:r>
              <a:rPr lang="en-US" sz="2000" dirty="0"/>
              <a:t> 			  I also developed one Timetable using HTML and its different TAGs.</a:t>
            </a:r>
          </a:p>
          <a:p>
            <a:endParaRPr lang="en-US" dirty="0"/>
          </a:p>
          <a:p>
            <a:r>
              <a:rPr lang="en-US" sz="2000" dirty="0"/>
              <a:t>Week 4:- Week 4 was very important because it was a time when I learned Advanced JAVA 			    frameworks. first, we downloaded IDE for Spring Boot STS version  4.17.2 and MySQL 			    workbench 8.0. I also</a:t>
            </a:r>
            <a:r>
              <a:rPr lang="en-US" dirty="0"/>
              <a:t> </a:t>
            </a:r>
            <a:r>
              <a:rPr lang="en-US" sz="2000" dirty="0"/>
              <a:t>learned about MVC architecture.</a:t>
            </a:r>
            <a:endParaRPr lang="en-US" dirty="0"/>
          </a:p>
          <a:p>
            <a:endParaRPr lang="en-US" dirty="0"/>
          </a:p>
          <a:p>
            <a:r>
              <a:rPr lang="en-US" dirty="0"/>
              <a:t>		    I Started work on Project using </a:t>
            </a:r>
            <a:r>
              <a:rPr lang="en-US" dirty="0" err="1"/>
              <a:t>SpringBoot</a:t>
            </a:r>
            <a:r>
              <a:rPr lang="en-US" dirty="0"/>
              <a:t> MVC Architecture. I also made </a:t>
            </a:r>
            <a:r>
              <a:rPr lang="en-US" dirty="0" err="1"/>
              <a:t>SignUp</a:t>
            </a:r>
            <a:r>
              <a:rPr lang="en-US" dirty="0"/>
              <a:t>, </a:t>
            </a:r>
            <a:r>
              <a:rPr lang="en-US" dirty="0" err="1"/>
              <a:t>LogIn</a:t>
            </a:r>
            <a:r>
              <a:rPr lang="en-US" dirty="0"/>
              <a:t>, Pages 		    with Forgot password Features for users.</a:t>
            </a:r>
          </a:p>
          <a:p>
            <a:endParaRPr lang="en-US" dirty="0"/>
          </a:p>
          <a:p>
            <a:r>
              <a:rPr lang="en-US" dirty="0"/>
              <a:t>		    I made two USER directories and provide Authentication and OTP Services.</a:t>
            </a:r>
          </a:p>
          <a:p>
            <a:endParaRPr lang="en-US" dirty="0"/>
          </a:p>
          <a:p>
            <a:endParaRPr lang="en-IN" dirty="0"/>
          </a:p>
        </p:txBody>
      </p:sp>
    </p:spTree>
    <p:extLst>
      <p:ext uri="{BB962C8B-B14F-4D97-AF65-F5344CB8AC3E}">
        <p14:creationId xmlns:p14="http://schemas.microsoft.com/office/powerpoint/2010/main" val="3982047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1464</TotalTime>
  <Words>1724</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Google Sans</vt:lpstr>
      <vt:lpstr>Roboto</vt:lpstr>
      <vt:lpstr>Wingdings 3</vt:lpstr>
      <vt:lpstr>Ion</vt:lpstr>
      <vt:lpstr>Name:- Vaibhav Adesara Enrollment:- 191260107001 College:- SAL Engineering &amp; Technical Institute Sem:- 8th/CE-A Prof. Hiral Prajapati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Vaibhav Adesara Enroll</dc:title>
  <dc:creator>vaibhav adesara</dc:creator>
  <cp:lastModifiedBy>vaibhav adesara</cp:lastModifiedBy>
  <cp:revision>2</cp:revision>
  <dcterms:created xsi:type="dcterms:W3CDTF">2023-02-17T17:54:08Z</dcterms:created>
  <dcterms:modified xsi:type="dcterms:W3CDTF">2023-04-29T07:49:51Z</dcterms:modified>
</cp:coreProperties>
</file>