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3" r:id="rId1"/>
  </p:sldMasterIdLst>
  <p:notesMasterIdLst>
    <p:notesMasterId r:id="rId54"/>
  </p:notesMasterIdLst>
  <p:handoutMasterIdLst>
    <p:handoutMasterId r:id="rId55"/>
  </p:handoutMasterIdLst>
  <p:sldIdLst>
    <p:sldId id="256" r:id="rId2"/>
    <p:sldId id="281" r:id="rId3"/>
    <p:sldId id="260" r:id="rId4"/>
    <p:sldId id="261" r:id="rId5"/>
    <p:sldId id="276" r:id="rId6"/>
    <p:sldId id="278" r:id="rId7"/>
    <p:sldId id="258" r:id="rId8"/>
    <p:sldId id="257" r:id="rId9"/>
    <p:sldId id="259" r:id="rId10"/>
    <p:sldId id="262" r:id="rId11"/>
    <p:sldId id="263" r:id="rId12"/>
    <p:sldId id="264" r:id="rId13"/>
    <p:sldId id="266" r:id="rId14"/>
    <p:sldId id="268" r:id="rId15"/>
    <p:sldId id="269" r:id="rId16"/>
    <p:sldId id="272" r:id="rId17"/>
    <p:sldId id="282" r:id="rId18"/>
    <p:sldId id="287" r:id="rId19"/>
    <p:sldId id="277" r:id="rId20"/>
    <p:sldId id="299" r:id="rId21"/>
    <p:sldId id="300" r:id="rId22"/>
    <p:sldId id="290" r:id="rId23"/>
    <p:sldId id="291" r:id="rId24"/>
    <p:sldId id="295" r:id="rId25"/>
    <p:sldId id="292" r:id="rId26"/>
    <p:sldId id="296" r:id="rId27"/>
    <p:sldId id="297" r:id="rId28"/>
    <p:sldId id="298" r:id="rId29"/>
    <p:sldId id="293" r:id="rId30"/>
    <p:sldId id="301" r:id="rId31"/>
    <p:sldId id="302" r:id="rId32"/>
    <p:sldId id="303" r:id="rId33"/>
    <p:sldId id="304" r:id="rId34"/>
    <p:sldId id="305" r:id="rId35"/>
    <p:sldId id="306" r:id="rId36"/>
    <p:sldId id="307" r:id="rId37"/>
    <p:sldId id="308" r:id="rId38"/>
    <p:sldId id="284" r:id="rId39"/>
    <p:sldId id="283" r:id="rId40"/>
    <p:sldId id="285" r:id="rId41"/>
    <p:sldId id="286" r:id="rId42"/>
    <p:sldId id="288" r:id="rId43"/>
    <p:sldId id="289" r:id="rId44"/>
    <p:sldId id="265" r:id="rId45"/>
    <p:sldId id="294" r:id="rId46"/>
    <p:sldId id="309" r:id="rId47"/>
    <p:sldId id="310" r:id="rId48"/>
    <p:sldId id="279" r:id="rId49"/>
    <p:sldId id="280" r:id="rId50"/>
    <p:sldId id="311" r:id="rId51"/>
    <p:sldId id="267" r:id="rId52"/>
    <p:sldId id="312"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906" autoAdjust="0"/>
  </p:normalViewPr>
  <p:slideViewPr>
    <p:cSldViewPr snapToGrid="0">
      <p:cViewPr varScale="1">
        <p:scale>
          <a:sx n="80" d="100"/>
          <a:sy n="80" d="100"/>
        </p:scale>
        <p:origin x="9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D2A182-F0D8-FF55-6A98-23A2FBF3793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66FD130-E459-AC70-61ED-6594C6261B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4FFEB-83B7-4074-8960-CC514D85A3E3}" type="datetimeFigureOut">
              <a:rPr lang="en-IN" smtClean="0"/>
              <a:t>19-05-2023</a:t>
            </a:fld>
            <a:endParaRPr lang="en-IN"/>
          </a:p>
        </p:txBody>
      </p:sp>
      <p:sp>
        <p:nvSpPr>
          <p:cNvPr id="4" name="Footer Placeholder 3">
            <a:extLst>
              <a:ext uri="{FF2B5EF4-FFF2-40B4-BE49-F238E27FC236}">
                <a16:creationId xmlns:a16="http://schemas.microsoft.com/office/drawing/2014/main" id="{BC3BEA84-94EF-4346-6C51-F0E62D3882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6569B16-4152-534A-25F0-8373758DC2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63D1A-9CCE-4B6F-B978-E3C7AB4F233A}" type="slidenum">
              <a:rPr lang="en-IN" smtClean="0"/>
              <a:t>‹#›</a:t>
            </a:fld>
            <a:endParaRPr lang="en-IN"/>
          </a:p>
        </p:txBody>
      </p:sp>
    </p:spTree>
    <p:extLst>
      <p:ext uri="{BB962C8B-B14F-4D97-AF65-F5344CB8AC3E}">
        <p14:creationId xmlns:p14="http://schemas.microsoft.com/office/powerpoint/2010/main" val="36908836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6DB29-58DE-4258-8A25-26ED0485DEE4}" type="datetimeFigureOut">
              <a:rPr lang="en-IN" smtClean="0"/>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5C72D7-253E-4F67-8B39-BBE0FFFD4822}" type="slidenum">
              <a:rPr lang="en-IN" smtClean="0"/>
              <a:t>‹#›</a:t>
            </a:fld>
            <a:endParaRPr lang="en-IN"/>
          </a:p>
        </p:txBody>
      </p:sp>
    </p:spTree>
    <p:extLst>
      <p:ext uri="{BB962C8B-B14F-4D97-AF65-F5344CB8AC3E}">
        <p14:creationId xmlns:p14="http://schemas.microsoft.com/office/powerpoint/2010/main" val="20489147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CAFE9EF-BFD3-43EA-A868-783EE64D3026}" type="datetime1">
              <a:rPr lang="en-US" smtClean="0"/>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450378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715DF4-6503-424C-B89D-B31483AF0BFD}"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36767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96B060-2D6F-430E-A017-FCCC5AF2AC19}"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675274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96B060-2D6F-430E-A017-FCCC5AF2AC19}"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54878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96B060-2D6F-430E-A017-FCCC5AF2AC19}"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04653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96B060-2D6F-430E-A017-FCCC5AF2AC19}" type="datetime1">
              <a:rPr lang="en-US" smtClean="0"/>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311117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96B060-2D6F-430E-A017-FCCC5AF2AC19}" type="datetime1">
              <a:rPr lang="en-US" smtClean="0"/>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079647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A7E8C0-DCD6-4618-824E-E5B47E37F774}"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0737469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C6133B-A04A-40C7-999B-6B964B69F57E}"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902505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466FB9-D28B-49B1-96AA-2DC4A0B82672}"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0340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763742-95DB-4727-9E2D-E67133874C57}"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056384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4C757-AC18-4BD4-B58D-C09C7F56266E}"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55576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A06CBA-D419-41FA-8B3E-D17E24A5F335}" type="datetime1">
              <a:rPr lang="en-US" smtClean="0"/>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85705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24B8EF-695A-4D91-86E6-BD3ABF986DC6}" type="datetime1">
              <a:rPr lang="en-US" smtClean="0"/>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6190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9A1DA-1075-4AB6-9AFC-9045E23C9F15}" type="datetime1">
              <a:rPr lang="en-US" smtClean="0"/>
              <a:t>5/19/2023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5331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23360-0F07-4AD4-AAF8-61579BDE5A02}"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9349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35D3E4-AEF6-4C0D-955F-4975ADE12833}"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324243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096B060-2D6F-430E-A017-FCCC5AF2AC19}" type="datetime1">
              <a:rPr lang="en-US" smtClean="0"/>
              <a:t>5/19/2023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195248839"/>
      </p:ext>
    </p:extLst>
  </p:cSld>
  <p:clrMap bg1="dk1" tx1="lt1" bg2="dk2" tx2="lt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www.javatpoint.com/" TargetMode="External"/><Relationship Id="rId2" Type="http://schemas.openxmlformats.org/officeDocument/2006/relationships/hyperlink" Target="https://github.com/" TargetMode="External"/><Relationship Id="rId1" Type="http://schemas.openxmlformats.org/officeDocument/2006/relationships/slideLayout" Target="../slideLayouts/slideLayout7.xml"/><Relationship Id="rId4" Type="http://schemas.openxmlformats.org/officeDocument/2006/relationships/hyperlink" Target="https://getbootstrap.com/" TargetMode="External"/></Relationships>
</file>

<file path=ppt/slides/_rels/slide5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DC5A-3725-466F-D499-BA88C655EAB2}"/>
              </a:ext>
            </a:extLst>
          </p:cNvPr>
          <p:cNvSpPr>
            <a:spLocks noGrp="1"/>
          </p:cNvSpPr>
          <p:nvPr>
            <p:ph type="ctrTitle"/>
          </p:nvPr>
        </p:nvSpPr>
        <p:spPr>
          <a:xfrm>
            <a:off x="0" y="2162837"/>
            <a:ext cx="12192000" cy="2532325"/>
          </a:xfrm>
          <a:noFill/>
          <a:ln>
            <a:noFill/>
          </a:ln>
          <a:effectLst/>
          <a:scene3d>
            <a:camera prst="orthographicFront">
              <a:rot lat="0" lon="0" rev="0"/>
            </a:camera>
            <a:lightRig rig="contrasting" dir="t">
              <a:rot lat="0" lon="0" rev="7800000"/>
            </a:lightRig>
          </a:scene3d>
          <a:sp3d>
            <a:bevelT w="139700" h="139700"/>
          </a:sp3d>
        </p:spPr>
        <p:txBody>
          <a:bodyPr/>
          <a:lstStyle/>
          <a:p>
            <a:pPr algn="ctr"/>
            <a:r>
              <a:rPr lang="en-US" sz="3200" b="0" spc="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Roboto" panose="02000000000000000000" pitchFamily="2" charset="0"/>
              </a:rPr>
              <a:t>NAME:- VAIBHAV J ADESARA </a:t>
            </a:r>
            <a:br>
              <a:rPr lang="en-US" sz="3200" b="0" spc="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Roboto" panose="02000000000000000000" pitchFamily="2" charset="0"/>
              </a:rPr>
            </a:br>
            <a:r>
              <a:rPr lang="en-US" sz="3200" b="0" spc="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Roboto" panose="02000000000000000000" pitchFamily="2" charset="0"/>
              </a:rPr>
              <a:t>ENROLLMENT:- 191260107001</a:t>
            </a:r>
            <a:br>
              <a:rPr lang="en-US" sz="3200" b="0" spc="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Roboto" panose="02000000000000000000" pitchFamily="2" charset="0"/>
              </a:rPr>
            </a:br>
            <a:r>
              <a:rPr lang="en-US" sz="3200" b="0" spc="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Roboto" panose="02000000000000000000" pitchFamily="2" charset="0"/>
              </a:rPr>
              <a:t>COLLEGE:- SAL ENGINEERING &amp; TECHNICAL INSTITUTE</a:t>
            </a:r>
            <a:br>
              <a:rPr lang="en-US" sz="3200" b="0" spc="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Roboto" panose="02000000000000000000" pitchFamily="2" charset="0"/>
              </a:rPr>
            </a:br>
            <a:r>
              <a:rPr lang="en-US" sz="3200" b="0" spc="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Roboto" panose="02000000000000000000" pitchFamily="2" charset="0"/>
              </a:rPr>
              <a:t>SEM:- 8TH/ CE-A</a:t>
            </a:r>
            <a:br>
              <a:rPr lang="en-US" sz="3200" b="0" spc="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Roboto" panose="02000000000000000000" pitchFamily="2" charset="0"/>
              </a:rPr>
            </a:br>
            <a:r>
              <a:rPr lang="en-US" sz="3200" b="0" spc="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Roboto" panose="02000000000000000000" pitchFamily="2" charset="0"/>
              </a:rPr>
              <a:t>PROF. HIRAL PRAJAPATI</a:t>
            </a:r>
            <a:endParaRPr lang="en-IN" sz="3200" b="0" spc="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Roboto" panose="02000000000000000000" pitchFamily="2" charset="0"/>
            </a:endParaRPr>
          </a:p>
        </p:txBody>
      </p:sp>
      <p:sp>
        <p:nvSpPr>
          <p:cNvPr id="3" name="Subtitle 2">
            <a:extLst>
              <a:ext uri="{FF2B5EF4-FFF2-40B4-BE49-F238E27FC236}">
                <a16:creationId xmlns:a16="http://schemas.microsoft.com/office/drawing/2014/main" id="{B3933F46-49EC-D48C-2685-106B89AC1414}"/>
              </a:ext>
            </a:extLst>
          </p:cNvPr>
          <p:cNvSpPr>
            <a:spLocks noGrp="1"/>
          </p:cNvSpPr>
          <p:nvPr>
            <p:ph type="subTitle" idx="1"/>
          </p:nvPr>
        </p:nvSpPr>
        <p:spPr>
          <a:xfrm>
            <a:off x="1154954" y="4527021"/>
            <a:ext cx="9979769" cy="819150"/>
          </a:xfrm>
          <a:ln>
            <a:noFill/>
          </a:ln>
          <a:effectLst/>
          <a:scene3d>
            <a:camera prst="orthographicFront">
              <a:rot lat="0" lon="0" rev="0"/>
            </a:camera>
            <a:lightRig rig="contrasting" dir="t">
              <a:rot lat="0" lon="0" rev="7800000"/>
            </a:lightRig>
          </a:scene3d>
          <a:sp3d>
            <a:bevelT w="139700" h="139700"/>
          </a:sp3d>
        </p:spPr>
        <p:txBody>
          <a:bodyPr>
            <a:normAutofit/>
          </a:bodyPr>
          <a:lstStyle/>
          <a:p>
            <a:pPr algn="ctr"/>
            <a:r>
              <a:rPr lang="en-US" sz="2800" b="1" dirty="0">
                <a:solidFill>
                  <a:schemeClr val="bg1"/>
                </a:solidFill>
              </a:rPr>
              <a:t>INTERNSHIP PRESENTATION</a:t>
            </a:r>
            <a:endParaRPr lang="en-IN" sz="2800" b="1" dirty="0">
              <a:solidFill>
                <a:schemeClr val="bg1"/>
              </a:solidFill>
            </a:endParaRPr>
          </a:p>
        </p:txBody>
      </p:sp>
      <p:pic>
        <p:nvPicPr>
          <p:cNvPr id="5" name="Picture 4">
            <a:extLst>
              <a:ext uri="{FF2B5EF4-FFF2-40B4-BE49-F238E27FC236}">
                <a16:creationId xmlns:a16="http://schemas.microsoft.com/office/drawing/2014/main" id="{2761E6D3-5769-5876-C961-BDB248276B5E}"/>
              </a:ext>
            </a:extLst>
          </p:cNvPr>
          <p:cNvPicPr>
            <a:picLocks noChangeAspect="1"/>
          </p:cNvPicPr>
          <p:nvPr/>
        </p:nvPicPr>
        <p:blipFill>
          <a:blip r:embed="rId2"/>
          <a:stretch>
            <a:fillRect/>
          </a:stretch>
        </p:blipFill>
        <p:spPr>
          <a:xfrm>
            <a:off x="1154953" y="1"/>
            <a:ext cx="2540747" cy="1806696"/>
          </a:xfrm>
          <a:prstGeom prst="rect">
            <a:avLst/>
          </a:prstGeom>
          <a:solidFill>
            <a:schemeClr val="accent1"/>
          </a:solidFill>
        </p:spPr>
      </p:pic>
      <p:pic>
        <p:nvPicPr>
          <p:cNvPr id="7" name="Picture 6">
            <a:extLst>
              <a:ext uri="{FF2B5EF4-FFF2-40B4-BE49-F238E27FC236}">
                <a16:creationId xmlns:a16="http://schemas.microsoft.com/office/drawing/2014/main" id="{454948A5-03AD-E223-B5A6-D911A0BFB4E7}"/>
              </a:ext>
            </a:extLst>
          </p:cNvPr>
          <p:cNvPicPr>
            <a:picLocks noChangeAspect="1"/>
          </p:cNvPicPr>
          <p:nvPr/>
        </p:nvPicPr>
        <p:blipFill>
          <a:blip r:embed="rId3"/>
          <a:stretch>
            <a:fillRect/>
          </a:stretch>
        </p:blipFill>
        <p:spPr>
          <a:xfrm>
            <a:off x="9067800" y="1"/>
            <a:ext cx="1969246" cy="1812218"/>
          </a:xfrm>
          <a:prstGeom prst="rect">
            <a:avLst/>
          </a:prstGeom>
          <a:solidFill>
            <a:schemeClr val="accent1"/>
          </a:solidFill>
        </p:spPr>
      </p:pic>
    </p:spTree>
    <p:extLst>
      <p:ext uri="{BB962C8B-B14F-4D97-AF65-F5344CB8AC3E}">
        <p14:creationId xmlns:p14="http://schemas.microsoft.com/office/powerpoint/2010/main" val="2397328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8235DB-3A80-3672-1E44-02532BCEEF66}"/>
              </a:ext>
            </a:extLst>
          </p:cNvPr>
          <p:cNvSpPr txBox="1"/>
          <p:nvPr/>
        </p:nvSpPr>
        <p:spPr>
          <a:xfrm>
            <a:off x="0" y="203200"/>
            <a:ext cx="12192000" cy="584775"/>
          </a:xfrm>
          <a:prstGeom prst="rect">
            <a:avLst/>
          </a:prstGeom>
          <a:noFill/>
        </p:spPr>
        <p:txBody>
          <a:bodyPr wrap="square" rtlCol="0">
            <a:spAutoFit/>
          </a:bodyPr>
          <a:lstStyle/>
          <a:p>
            <a:pPr algn="ctr"/>
            <a:r>
              <a:rPr lang="en-US" sz="3200" b="1" dirty="0">
                <a:latin typeface="Roboto" panose="02000000000000000000" pitchFamily="2" charset="0"/>
                <a:ea typeface="Roboto" panose="02000000000000000000" pitchFamily="2" charset="0"/>
                <a:cs typeface="Roboto" panose="02000000000000000000" pitchFamily="2" charset="0"/>
              </a:rPr>
              <a:t>SUMMARY OF WORK DONE</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E25D7044-1FA7-66CC-28CC-4361B18EDDF2}"/>
              </a:ext>
            </a:extLst>
          </p:cNvPr>
          <p:cNvSpPr txBox="1"/>
          <p:nvPr/>
        </p:nvSpPr>
        <p:spPr>
          <a:xfrm>
            <a:off x="203200" y="1173970"/>
            <a:ext cx="11714480" cy="569386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Week 1 </a:t>
            </a:r>
            <a:r>
              <a:rPr kumimoji="0" lang="en-US"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  I learned some core concepts, Data structures, and some 					   sorting algorithms in C and made 2 mini projects in C. I 						   developed  one Student information project to perform and  				   Store Student Data as a CRUD (Create, Read, Update, Delete) 				   operations in the local system as a File (File Structure in C 					   Programming).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Week 2 :- </a:t>
            </a:r>
            <a:r>
              <a:rPr kumimoji="0" lang="en-US"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I learned OOPs and core JAVA concepts with used them to 					   make one project which was HOTEL MENU. It displays the 					   entire menu of one hotel and you can choose items whatever 				   you want to eat and give a total amount of bill. Then learn 					   some advanced concepts of JAVA like Exception Handling, 				   String Buffer.</a:t>
            </a:r>
            <a:endParaRPr kumimoji="0" lang="en-IN"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743979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C627A8-5488-8522-21EE-6CE0ECF224FD}"/>
              </a:ext>
            </a:extLst>
          </p:cNvPr>
          <p:cNvSpPr txBox="1"/>
          <p:nvPr/>
        </p:nvSpPr>
        <p:spPr>
          <a:xfrm>
            <a:off x="323850" y="181428"/>
            <a:ext cx="11963399" cy="584775"/>
          </a:xfrm>
          <a:prstGeom prst="rect">
            <a:avLst/>
          </a:prstGeom>
          <a:noFill/>
        </p:spPr>
        <p:txBody>
          <a:bodyPr wrap="square">
            <a:spAutoFit/>
          </a:bodyPr>
          <a:lstStyle/>
          <a:p>
            <a:pPr algn="ctr"/>
            <a:r>
              <a:rPr lang="en-US" sz="3200" b="1" dirty="0">
                <a:latin typeface="Roboto" panose="02000000000000000000" pitchFamily="2" charset="0"/>
                <a:ea typeface="Roboto" panose="02000000000000000000" pitchFamily="2" charset="0"/>
                <a:cs typeface="Roboto" panose="02000000000000000000" pitchFamily="2" charset="0"/>
              </a:rPr>
              <a:t>SUMMARY OF WORK DONE</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72ED083-2DDD-37EB-F9CB-93410D0774E7}"/>
              </a:ext>
            </a:extLst>
          </p:cNvPr>
          <p:cNvSpPr txBox="1"/>
          <p:nvPr/>
        </p:nvSpPr>
        <p:spPr>
          <a:xfrm>
            <a:off x="247650" y="1305341"/>
            <a:ext cx="11849100" cy="424731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Week 3:</a:t>
            </a:r>
            <a:r>
              <a:rPr kumimoji="0" lang="en-US"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  I build Hotel Coffee Menu in HTML. It enhanced my knowledge 			  of the front-end side. I also developed one Timetable using 					  HTML and its different TAGs.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Week 4</a:t>
            </a:r>
            <a:r>
              <a:rPr kumimoji="0" lang="en-US"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 Week 4 was very important because it was a time when I learned 			 Advanced JAVA frameworks. first, we downloaded IDE for 					 Spring Boot STS version  4.17.2 and MySQL workbench 8.0. I 				 also learned about MVC architecture. MVC is used to keep the 				 business logic and view login separate.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Century Gothic" panose="020B0502020202020204"/>
              <a:ea typeface="+mn-ea"/>
              <a:cs typeface="+mn-cs"/>
            </a:endParaRPr>
          </a:p>
        </p:txBody>
      </p:sp>
    </p:spTree>
    <p:extLst>
      <p:ext uri="{BB962C8B-B14F-4D97-AF65-F5344CB8AC3E}">
        <p14:creationId xmlns:p14="http://schemas.microsoft.com/office/powerpoint/2010/main" val="39820475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5ECCA0-00FF-42D2-7B79-ACFB4DF40148}"/>
              </a:ext>
            </a:extLst>
          </p:cNvPr>
          <p:cNvSpPr txBox="1"/>
          <p:nvPr/>
        </p:nvSpPr>
        <p:spPr>
          <a:xfrm>
            <a:off x="114301" y="200933"/>
            <a:ext cx="11953874" cy="584775"/>
          </a:xfrm>
          <a:prstGeom prst="rect">
            <a:avLst/>
          </a:prstGeom>
          <a:noFill/>
        </p:spPr>
        <p:txBody>
          <a:bodyPr wrap="square">
            <a:spAutoFit/>
          </a:bodyPr>
          <a:lstStyle/>
          <a:p>
            <a:pPr algn="ctr"/>
            <a:r>
              <a:rPr lang="en-US" sz="3200" b="1" dirty="0">
                <a:latin typeface="Roboto" panose="02000000000000000000" pitchFamily="2" charset="0"/>
                <a:ea typeface="Roboto" panose="02000000000000000000" pitchFamily="2" charset="0"/>
                <a:cs typeface="Roboto" panose="02000000000000000000" pitchFamily="2" charset="0"/>
              </a:rPr>
              <a:t>SUMMARY OF WORK DONE</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FDCF817-A7D9-08FD-6B4A-BEE394034B28}"/>
              </a:ext>
            </a:extLst>
          </p:cNvPr>
          <p:cNvSpPr txBox="1"/>
          <p:nvPr/>
        </p:nvSpPr>
        <p:spPr>
          <a:xfrm>
            <a:off x="114301" y="887135"/>
            <a:ext cx="11953874" cy="59708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Week 5</a:t>
            </a:r>
            <a:r>
              <a:rPr kumimoji="0" lang="en-US"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  update password using OTP. if OTP or email is wrong password 	       won’t change &amp; users can Update their Password. Make 		       Category, Subcategory, Status(Paid/Unpaid) of Expenses in		       Database Perform a List to show data on the JSP page in ADMIN 	       Dashboard Perform soft 	Delete, which deletes data in the 		       Website but exists in the database to know which data was 		       actually deleted.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Week 6</a:t>
            </a:r>
            <a:r>
              <a:rPr kumimoji="0" lang="en-US"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    Installation of Git and Git commands to upload project code on 	         Github.com for version control. If any vendor or category is not 	         there in future then deletion of that which is soft delete so that  	         value will not be shown but will be present in the database. Also 	         learned how to join two table’s data using join query. </a:t>
            </a:r>
          </a:p>
          <a:p>
            <a:endParaRPr lang="en-US"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952868274"/>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2F3824-A7C3-EBFD-47F6-085D94266E35}"/>
              </a:ext>
            </a:extLst>
          </p:cNvPr>
          <p:cNvSpPr txBox="1"/>
          <p:nvPr/>
        </p:nvSpPr>
        <p:spPr>
          <a:xfrm>
            <a:off x="152400" y="180522"/>
            <a:ext cx="11868150" cy="584775"/>
          </a:xfrm>
          <a:prstGeom prst="rect">
            <a:avLst/>
          </a:prstGeom>
          <a:noFill/>
        </p:spPr>
        <p:txBody>
          <a:bodyPr wrap="square">
            <a:spAutoFit/>
          </a:bodyPr>
          <a:lstStyle/>
          <a:p>
            <a:pPr algn="ctr"/>
            <a:r>
              <a:rPr lang="en-US" sz="3200" b="1" dirty="0">
                <a:latin typeface="Roboto" panose="02000000000000000000" pitchFamily="2" charset="0"/>
                <a:ea typeface="Roboto" panose="02000000000000000000" pitchFamily="2" charset="0"/>
                <a:cs typeface="Roboto" panose="02000000000000000000" pitchFamily="2" charset="0"/>
              </a:rPr>
              <a:t>SUMMARY OF WORK DONE</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21D753A5-2BA0-F95D-B25D-A5CDE4BD4741}"/>
              </a:ext>
            </a:extLst>
          </p:cNvPr>
          <p:cNvSpPr txBox="1"/>
          <p:nvPr/>
        </p:nvSpPr>
        <p:spPr>
          <a:xfrm>
            <a:off x="152399" y="1146664"/>
            <a:ext cx="11868151" cy="583236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IN" sz="28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Week 7</a:t>
            </a:r>
            <a:r>
              <a:rPr kumimoji="0" lang="en-IN"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  Select data using two different tables using join query. View 				  Date in the view page if user wants to see all the details of that 			  particular data. View in details will be only for that particular 				  attribute by it’s id. Introduction to session and cookie. How to 				  create a session and cookie.</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en-IN" sz="20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IN" sz="28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Week 8</a:t>
            </a:r>
            <a:r>
              <a:rPr kumimoji="0" lang="en-IN"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  Expense and Income date table on the user side using the 					  particular id of expense and income. Signup, Login and forget 				  password page design using </a:t>
            </a:r>
            <a:r>
              <a:rPr kumimoji="0" lang="en-IN" sz="2800" b="0" i="0" u="none" strike="noStrike" kern="1200" cap="none" spc="0" normalizeH="0" baseline="0" noProof="0" dirty="0" err="1">
                <a:ln>
                  <a:noFill/>
                </a:ln>
                <a:effectLst/>
                <a:uLnTx/>
                <a:uFillTx/>
                <a:latin typeface="Roboto" panose="02000000000000000000" pitchFamily="2" charset="0"/>
                <a:ea typeface="Roboto" panose="02000000000000000000" pitchFamily="2" charset="0"/>
                <a:cs typeface="Roboto" panose="02000000000000000000" pitchFamily="2" charset="0"/>
              </a:rPr>
              <a:t>Css</a:t>
            </a:r>
            <a:r>
              <a:rPr kumimoji="0" lang="en-IN"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 Bootstrap and basic 						  </a:t>
            </a:r>
            <a:r>
              <a:rPr kumimoji="0" lang="en-IN" sz="2800" b="0" i="0" u="none" strike="noStrike" kern="1200" cap="none" spc="0" normalizeH="0" baseline="0" noProof="0" dirty="0" err="1">
                <a:ln>
                  <a:noFill/>
                </a:ln>
                <a:effectLst/>
                <a:uLnTx/>
                <a:uFillTx/>
                <a:latin typeface="Roboto" panose="02000000000000000000" pitchFamily="2" charset="0"/>
                <a:ea typeface="Roboto" panose="02000000000000000000" pitchFamily="2" charset="0"/>
                <a:cs typeface="Roboto" panose="02000000000000000000" pitchFamily="2" charset="0"/>
              </a:rPr>
              <a:t>Javascript</a:t>
            </a:r>
            <a:r>
              <a:rPr kumimoji="0" lang="en-IN"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 How to use cookies to identify each user differently 			  and perform the task for that user only. Destroy the session on 			  logout.</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en-IN" sz="20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399504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2F3824-A7C3-EBFD-47F6-085D94266E35}"/>
              </a:ext>
            </a:extLst>
          </p:cNvPr>
          <p:cNvSpPr txBox="1"/>
          <p:nvPr/>
        </p:nvSpPr>
        <p:spPr>
          <a:xfrm>
            <a:off x="152400" y="180522"/>
            <a:ext cx="11868150" cy="584775"/>
          </a:xfrm>
          <a:prstGeom prst="rect">
            <a:avLst/>
          </a:prstGeom>
          <a:noFill/>
        </p:spPr>
        <p:txBody>
          <a:bodyPr wrap="square">
            <a:spAutoFit/>
          </a:bodyPr>
          <a:lstStyle/>
          <a:p>
            <a:pPr algn="ctr"/>
            <a:r>
              <a:rPr lang="en-US" sz="3200" b="1" dirty="0">
                <a:latin typeface="Roboto" panose="02000000000000000000" pitchFamily="2" charset="0"/>
                <a:ea typeface="Roboto" panose="02000000000000000000" pitchFamily="2" charset="0"/>
                <a:cs typeface="Roboto" panose="02000000000000000000" pitchFamily="2" charset="0"/>
              </a:rPr>
              <a:t>SUMMARY OF WORK DONE</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97C1EDFC-9EE3-2A59-C853-EB4F26F324F6}"/>
              </a:ext>
            </a:extLst>
          </p:cNvPr>
          <p:cNvSpPr txBox="1"/>
          <p:nvPr/>
        </p:nvSpPr>
        <p:spPr>
          <a:xfrm>
            <a:off x="142875" y="1520616"/>
            <a:ext cx="11868150" cy="3539430"/>
          </a:xfrm>
          <a:prstGeom prst="rect">
            <a:avLst/>
          </a:prstGeom>
          <a:noFill/>
        </p:spPr>
        <p:txBody>
          <a:bodyPr wrap="square">
            <a:spAutoFit/>
          </a:bodyPr>
          <a:lstStyle/>
          <a:p>
            <a:pPr marL="0" indent="0" algn="just">
              <a:buNone/>
            </a:pPr>
            <a:r>
              <a:rPr lang="en-IN" sz="2800" b="1" dirty="0">
                <a:latin typeface="Roboto" panose="02000000000000000000" pitchFamily="2" charset="0"/>
                <a:ea typeface="Roboto" panose="02000000000000000000" pitchFamily="2" charset="0"/>
                <a:cs typeface="Roboto" panose="02000000000000000000" pitchFamily="2" charset="0"/>
              </a:rPr>
              <a:t>Week 9</a:t>
            </a:r>
            <a:r>
              <a:rPr lang="en-IN" sz="2800" dirty="0">
                <a:latin typeface="Times New Roman" panose="02020603050405020304" pitchFamily="18" charset="0"/>
                <a:cs typeface="Times New Roman" panose="02020603050405020304" pitchFamily="18" charset="0"/>
              </a:rPr>
              <a:t>:-   </a:t>
            </a:r>
            <a:r>
              <a:rPr lang="en-IN" sz="2800" dirty="0">
                <a:latin typeface="Roboto" panose="02000000000000000000" pitchFamily="2" charset="0"/>
                <a:ea typeface="Roboto" panose="02000000000000000000" pitchFamily="2" charset="0"/>
                <a:cs typeface="Roboto" panose="02000000000000000000" pitchFamily="2" charset="0"/>
              </a:rPr>
              <a:t>Admin Dashboard design and User Dashboard design. Data 				  table feature in all the lists on the admin side and user side so 				  that data can be sorted and easily searched.  Dynamic data on 			  Admin Dashboard 	according to date </a:t>
            </a:r>
            <a:r>
              <a:rPr lang="en-US" sz="2800" dirty="0">
                <a:latin typeface="Roboto" panose="02000000000000000000" pitchFamily="2" charset="0"/>
                <a:ea typeface="Roboto" panose="02000000000000000000" pitchFamily="2" charset="0"/>
                <a:cs typeface="Roboto" panose="02000000000000000000" pitchFamily="2" charset="0"/>
              </a:rPr>
              <a:t>will change every day and 			  every month according to user use so that admin can identify 			  	  the user statistics</a:t>
            </a:r>
            <a:r>
              <a:rPr lang="en-IN" sz="2800" dirty="0">
                <a:latin typeface="Roboto" panose="02000000000000000000" pitchFamily="2" charset="0"/>
                <a:ea typeface="Roboto" panose="02000000000000000000" pitchFamily="2" charset="0"/>
                <a:cs typeface="Roboto" panose="02000000000000000000" pitchFamily="2" charset="0"/>
              </a:rPr>
              <a:t>. Dynamic data also helps users manage their 			  expenses easily and in less time.</a:t>
            </a:r>
          </a:p>
          <a:p>
            <a:pPr marL="0" indent="0" algn="just">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432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BAA057C-5A60-E0CE-10C5-9C10353B967F}"/>
              </a:ext>
            </a:extLst>
          </p:cNvPr>
          <p:cNvSpPr txBox="1"/>
          <p:nvPr/>
        </p:nvSpPr>
        <p:spPr>
          <a:xfrm>
            <a:off x="3048000" y="47625"/>
            <a:ext cx="6096000"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SUMMARY OF WORK DONE</a:t>
            </a:r>
            <a:endParaRPr kumimoji="0" lang="en-IN" sz="32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2" name="TextBox 11">
            <a:extLst>
              <a:ext uri="{FF2B5EF4-FFF2-40B4-BE49-F238E27FC236}">
                <a16:creationId xmlns:a16="http://schemas.microsoft.com/office/drawing/2014/main" id="{65610133-6981-B6E1-348E-F0BBB78F532F}"/>
              </a:ext>
            </a:extLst>
          </p:cNvPr>
          <p:cNvSpPr txBox="1"/>
          <p:nvPr/>
        </p:nvSpPr>
        <p:spPr>
          <a:xfrm>
            <a:off x="123825" y="1275635"/>
            <a:ext cx="11944350" cy="3539430"/>
          </a:xfrm>
          <a:prstGeom prst="rect">
            <a:avLst/>
          </a:prstGeom>
          <a:noFill/>
        </p:spPr>
        <p:txBody>
          <a:bodyPr wrap="square">
            <a:spAutoFit/>
          </a:bodyPr>
          <a:lstStyle/>
          <a:p>
            <a:r>
              <a:rPr lang="en-IN" sz="2800" b="1" dirty="0">
                <a:latin typeface="Roboto" panose="02000000000000000000" pitchFamily="2" charset="0"/>
                <a:ea typeface="Roboto" panose="02000000000000000000" pitchFamily="2" charset="0"/>
                <a:cs typeface="Roboto" panose="02000000000000000000" pitchFamily="2" charset="0"/>
              </a:rPr>
              <a:t>Week 10</a:t>
            </a:r>
            <a:r>
              <a:rPr lang="en-IN" sz="2800" dirty="0">
                <a:latin typeface="Roboto" panose="02000000000000000000" pitchFamily="2" charset="0"/>
                <a:ea typeface="Roboto" panose="02000000000000000000" pitchFamily="2" charset="0"/>
                <a:cs typeface="Roboto" panose="02000000000000000000" pitchFamily="2" charset="0"/>
              </a:rPr>
              <a:t>:-</a:t>
            </a:r>
            <a:r>
              <a:rPr lang="en-US" sz="2800" b="0" i="0" dirty="0">
                <a:effectLst/>
                <a:latin typeface="Roboto" panose="02000000000000000000" pitchFamily="2" charset="0"/>
                <a:ea typeface="Roboto" panose="02000000000000000000" pitchFamily="2" charset="0"/>
                <a:cs typeface="Roboto" panose="02000000000000000000" pitchFamily="2" charset="0"/>
              </a:rPr>
              <a:t> the Admin Dashboard will be enhanced with a bar chart 						   showing monthly expenses, a line chart displaying transaction 			   counts per</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b="0" i="0" dirty="0">
                <a:effectLst/>
                <a:latin typeface="Roboto" panose="02000000000000000000" pitchFamily="2" charset="0"/>
                <a:ea typeface="Roboto" panose="02000000000000000000" pitchFamily="2" charset="0"/>
                <a:cs typeface="Roboto" panose="02000000000000000000" pitchFamily="2" charset="0"/>
              </a:rPr>
              <a:t>month, and a donut chart indicating transaction 					   distribution by payment type. Users will gain the ability to edit 				   their profiles and profile images, while a filter will ensure web 				   service access is limited to logged-in or signed-up users. 					   Additionally, a pop-up message system will be implemented 				   using a toaster for important notifications.</a:t>
            </a:r>
            <a:endParaRPr lang="en-IN" sz="2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52656936"/>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53C1378-5147-545D-6C45-41505051E8EB}"/>
              </a:ext>
            </a:extLst>
          </p:cNvPr>
          <p:cNvSpPr txBox="1"/>
          <p:nvPr/>
        </p:nvSpPr>
        <p:spPr>
          <a:xfrm>
            <a:off x="3048000" y="94797"/>
            <a:ext cx="6096000"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SUMMARY OF WORK DONE</a:t>
            </a:r>
            <a:endParaRPr kumimoji="0" lang="en-IN" sz="32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D4798B97-A8BF-3448-B719-BECE3BF13725}"/>
              </a:ext>
            </a:extLst>
          </p:cNvPr>
          <p:cNvSpPr txBox="1"/>
          <p:nvPr/>
        </p:nvSpPr>
        <p:spPr>
          <a:xfrm>
            <a:off x="152400" y="1063416"/>
            <a:ext cx="11887200" cy="4832092"/>
          </a:xfrm>
          <a:prstGeom prst="rect">
            <a:avLst/>
          </a:prstGeom>
          <a:noFill/>
        </p:spPr>
        <p:txBody>
          <a:bodyPr wrap="square">
            <a:spAutoFit/>
          </a:bodyPr>
          <a:lstStyle/>
          <a:p>
            <a:pPr algn="just"/>
            <a:r>
              <a:rPr lang="en-US" sz="2800" b="1" i="0" dirty="0">
                <a:effectLst/>
                <a:latin typeface="Roboto" panose="02000000000000000000" pitchFamily="2" charset="0"/>
                <a:ea typeface="Roboto" panose="02000000000000000000" pitchFamily="2" charset="0"/>
                <a:cs typeface="Roboto" panose="02000000000000000000" pitchFamily="2" charset="0"/>
              </a:rPr>
              <a:t>Week 11</a:t>
            </a:r>
            <a:r>
              <a:rPr lang="en-US" sz="2800" b="0" i="0" dirty="0">
                <a:effectLst/>
                <a:latin typeface="Roboto" panose="02000000000000000000" pitchFamily="2" charset="0"/>
                <a:ea typeface="Roboto" panose="02000000000000000000" pitchFamily="2" charset="0"/>
                <a:cs typeface="Roboto" panose="02000000000000000000" pitchFamily="2" charset="0"/>
              </a:rPr>
              <a:t>:- the </a:t>
            </a:r>
            <a:r>
              <a:rPr lang="en-US" sz="2800" b="0" i="0" dirty="0" err="1">
                <a:effectLst/>
                <a:latin typeface="Roboto" panose="02000000000000000000" pitchFamily="2" charset="0"/>
                <a:ea typeface="Roboto" panose="02000000000000000000" pitchFamily="2" charset="0"/>
                <a:cs typeface="Roboto" panose="02000000000000000000" pitchFamily="2" charset="0"/>
              </a:rPr>
              <a:t>SpringBoot</a:t>
            </a:r>
            <a:r>
              <a:rPr lang="en-US" sz="2800" b="0" i="0" dirty="0">
                <a:effectLst/>
                <a:latin typeface="Roboto" panose="02000000000000000000" pitchFamily="2" charset="0"/>
                <a:ea typeface="Roboto" panose="02000000000000000000" pitchFamily="2" charset="0"/>
                <a:cs typeface="Roboto" panose="02000000000000000000" pitchFamily="2" charset="0"/>
              </a:rPr>
              <a:t> app will be enhanced by adding a </a:t>
            </a:r>
            <a:r>
              <a:rPr lang="en-US" sz="2800" b="0" i="0" dirty="0" err="1">
                <a:effectLst/>
                <a:latin typeface="Roboto" panose="02000000000000000000" pitchFamily="2" charset="0"/>
                <a:ea typeface="Roboto" panose="02000000000000000000" pitchFamily="2" charset="0"/>
                <a:cs typeface="Roboto" panose="02000000000000000000" pitchFamily="2" charset="0"/>
              </a:rPr>
              <a:t>FilterClass</a:t>
            </a:r>
            <a:r>
              <a:rPr lang="en-US" sz="2800" b="0" i="0" dirty="0">
                <a:effectLst/>
                <a:latin typeface="Roboto" panose="02000000000000000000" pitchFamily="2" charset="0"/>
                <a:ea typeface="Roboto" panose="02000000000000000000" pitchFamily="2" charset="0"/>
                <a:cs typeface="Roboto" panose="02000000000000000000" pitchFamily="2" charset="0"/>
              </a:rPr>
              <a:t> to 			   ensure security, restricting access to the web service for users 			   who haven't logged in. The User Dashboard will display 						   dynamic data specific to each user. It will include a bar chart 				   showing monthly expenses and a pie chart indicating the status 			   (paid or unpaid) of expenses. At the user's side, there will be a 			   section displaying the user's most recent expenses along with 			   their status. On the Admin side, there will be a comprehensive 			   display of all users’ expense history and details. The Admin will 			   have the ability to view each user's expense details by clicking 			   on a view button.</a:t>
            </a:r>
            <a:endParaRPr lang="en-US" sz="2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01828563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43679F-26C3-A079-57F5-2FC66FA14797}"/>
              </a:ext>
            </a:extLst>
          </p:cNvPr>
          <p:cNvSpPr txBox="1"/>
          <p:nvPr/>
        </p:nvSpPr>
        <p:spPr>
          <a:xfrm>
            <a:off x="161925" y="1531888"/>
            <a:ext cx="11839575" cy="310854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Week 12</a:t>
            </a:r>
            <a:r>
              <a:rPr kumimoji="0" lang="en-US"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 new feature will be implemented that allows users to update 				   the status of their expenses and make other necessary 						   modifications. Additionally, an expense chart will be added on 			   both the user and admin sides, specifically focusing on 						</a:t>
            </a:r>
            <a:r>
              <a:rPr lang="en-US" sz="2800" dirty="0">
                <a:latin typeface="Roboto" panose="02000000000000000000" pitchFamily="2" charset="0"/>
                <a:ea typeface="Roboto" panose="02000000000000000000" pitchFamily="2" charset="0"/>
                <a:cs typeface="Roboto" panose="02000000000000000000" pitchFamily="2" charset="0"/>
              </a:rPr>
              <a:t>   </a:t>
            </a:r>
            <a:r>
              <a:rPr kumimoji="0" lang="en-US"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categories and vendors. This chart will provide information on 			   the number of transactions and the total amount spent on 					   specific categories and vendors.</a:t>
            </a:r>
            <a:endParaRPr kumimoji="0" lang="en-IN"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A8E1D148-C825-C13D-CE1C-036E59A6A4F3}"/>
              </a:ext>
            </a:extLst>
          </p:cNvPr>
          <p:cNvSpPr txBox="1"/>
          <p:nvPr/>
        </p:nvSpPr>
        <p:spPr>
          <a:xfrm>
            <a:off x="3048000" y="111063"/>
            <a:ext cx="6096000"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SUMMARY OF WORK DONE</a:t>
            </a:r>
            <a:endParaRPr kumimoji="0" lang="en-IN" sz="32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31742844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1DB1DA-0559-CE98-8C53-2922D6B9E20B}"/>
              </a:ext>
            </a:extLst>
          </p:cNvPr>
          <p:cNvPicPr>
            <a:picLocks noChangeAspect="1"/>
          </p:cNvPicPr>
          <p:nvPr/>
        </p:nvPicPr>
        <p:blipFill>
          <a:blip r:embed="rId2"/>
          <a:stretch>
            <a:fillRect/>
          </a:stretch>
        </p:blipFill>
        <p:spPr>
          <a:xfrm>
            <a:off x="171450" y="1361346"/>
            <a:ext cx="11849100" cy="4963253"/>
          </a:xfrm>
          <a:prstGeom prst="rect">
            <a:avLst/>
          </a:prstGeom>
        </p:spPr>
      </p:pic>
      <p:sp>
        <p:nvSpPr>
          <p:cNvPr id="6" name="TextBox 5">
            <a:extLst>
              <a:ext uri="{FF2B5EF4-FFF2-40B4-BE49-F238E27FC236}">
                <a16:creationId xmlns:a16="http://schemas.microsoft.com/office/drawing/2014/main" id="{AD11FEA1-3B60-4C57-5B06-D39D68D983F5}"/>
              </a:ext>
            </a:extLst>
          </p:cNvPr>
          <p:cNvSpPr txBox="1"/>
          <p:nvPr/>
        </p:nvSpPr>
        <p:spPr>
          <a:xfrm>
            <a:off x="3048000" y="230015"/>
            <a:ext cx="6096000" cy="584775"/>
          </a:xfrm>
          <a:prstGeom prst="rect">
            <a:avLst/>
          </a:prstGeom>
          <a:noFill/>
        </p:spPr>
        <p:txBody>
          <a:bodyPr wrap="square">
            <a:spAutoFit/>
          </a:bodyPr>
          <a:lstStyle/>
          <a:p>
            <a:pPr algn="ctr"/>
            <a:r>
              <a:rPr lang="en-US" sz="3200" b="1" dirty="0">
                <a:latin typeface="Roboto" panose="02000000000000000000" pitchFamily="2" charset="0"/>
                <a:ea typeface="Roboto" panose="02000000000000000000" pitchFamily="2" charset="0"/>
                <a:cs typeface="Roboto" panose="02000000000000000000" pitchFamily="2" charset="0"/>
              </a:rPr>
              <a:t>TIME LINE CHART (Gantt Chart)</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79522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250">
        <p15:prstTrans prst="origami"/>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D5282C-899A-66F1-B6C1-FA94B8E83937}"/>
              </a:ext>
            </a:extLst>
          </p:cNvPr>
          <p:cNvSpPr txBox="1"/>
          <p:nvPr/>
        </p:nvSpPr>
        <p:spPr>
          <a:xfrm>
            <a:off x="114300" y="111063"/>
            <a:ext cx="2600325" cy="954107"/>
          </a:xfrm>
          <a:prstGeom prst="rect">
            <a:avLst/>
          </a:prstGeom>
          <a:noFill/>
        </p:spPr>
        <p:txBody>
          <a:bodyPr wrap="square">
            <a:spAutoFit/>
          </a:bodyPr>
          <a:lstStyle/>
          <a:p>
            <a:pPr algn="ctr"/>
            <a:r>
              <a:rPr lang="en-US" sz="2800" b="1" dirty="0">
                <a:latin typeface="Roboto" panose="02000000000000000000" pitchFamily="2" charset="0"/>
                <a:ea typeface="Roboto" panose="02000000000000000000" pitchFamily="2" charset="0"/>
                <a:cs typeface="Roboto" panose="02000000000000000000" pitchFamily="2" charset="0"/>
              </a:rPr>
              <a:t>U</a:t>
            </a:r>
            <a:r>
              <a:rPr lang="en-IN" sz="2800" b="1" dirty="0">
                <a:latin typeface="Roboto" panose="02000000000000000000" pitchFamily="2" charset="0"/>
                <a:ea typeface="Roboto" panose="02000000000000000000" pitchFamily="2" charset="0"/>
                <a:cs typeface="Roboto" panose="02000000000000000000" pitchFamily="2" charset="0"/>
              </a:rPr>
              <a:t>SE-CASE DIAGRAM</a:t>
            </a:r>
          </a:p>
        </p:txBody>
      </p:sp>
      <p:pic>
        <p:nvPicPr>
          <p:cNvPr id="6" name="Picture 5">
            <a:extLst>
              <a:ext uri="{FF2B5EF4-FFF2-40B4-BE49-F238E27FC236}">
                <a16:creationId xmlns:a16="http://schemas.microsoft.com/office/drawing/2014/main" id="{0DEEAFA4-80CE-B11D-F014-BFE699C4679A}"/>
              </a:ext>
            </a:extLst>
          </p:cNvPr>
          <p:cNvPicPr>
            <a:picLocks noChangeAspect="1"/>
          </p:cNvPicPr>
          <p:nvPr/>
        </p:nvPicPr>
        <p:blipFill>
          <a:blip r:embed="rId2"/>
          <a:stretch>
            <a:fillRect/>
          </a:stretch>
        </p:blipFill>
        <p:spPr>
          <a:xfrm>
            <a:off x="2790824" y="0"/>
            <a:ext cx="7096125" cy="685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1596889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5FB992-EBF1-DCB9-3D41-DF5766E215F5}"/>
              </a:ext>
            </a:extLst>
          </p:cNvPr>
          <p:cNvSpPr txBox="1"/>
          <p:nvPr/>
        </p:nvSpPr>
        <p:spPr>
          <a:xfrm>
            <a:off x="619124" y="584775"/>
            <a:ext cx="11401425" cy="612475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IN" sz="2400" dirty="0">
                <a:latin typeface="Roboto" panose="02000000000000000000" pitchFamily="2" charset="0"/>
                <a:ea typeface="Roboto" panose="02000000000000000000" pitchFamily="2" charset="0"/>
                <a:cs typeface="Roboto" panose="02000000000000000000" pitchFamily="2" charset="0"/>
              </a:rPr>
              <a:t>Introduction of Project</a:t>
            </a:r>
          </a:p>
          <a:p>
            <a:pPr marL="342900" indent="-342900" algn="just">
              <a:lnSpc>
                <a:spcPct val="150000"/>
              </a:lnSpc>
              <a:buFont typeface="Wingdings" panose="05000000000000000000" pitchFamily="2" charset="2"/>
              <a:buChar char="Ø"/>
            </a:pPr>
            <a:r>
              <a:rPr lang="en-IN" sz="2400" dirty="0">
                <a:latin typeface="Roboto" panose="02000000000000000000" pitchFamily="2" charset="0"/>
                <a:ea typeface="Roboto" panose="02000000000000000000" pitchFamily="2" charset="0"/>
                <a:cs typeface="Roboto" panose="02000000000000000000" pitchFamily="2" charset="0"/>
              </a:rPr>
              <a:t>Introduction of Company</a:t>
            </a:r>
          </a:p>
          <a:p>
            <a:pPr marL="342900" indent="-342900" algn="just">
              <a:lnSpc>
                <a:spcPct val="150000"/>
              </a:lnSpc>
              <a:buFont typeface="Wingdings" panose="05000000000000000000" pitchFamily="2" charset="2"/>
              <a:buChar char="Ø"/>
            </a:pPr>
            <a:r>
              <a:rPr lang="en-IN" sz="2400" dirty="0">
                <a:latin typeface="Roboto" panose="02000000000000000000" pitchFamily="2" charset="0"/>
                <a:ea typeface="Roboto" panose="02000000000000000000" pitchFamily="2" charset="0"/>
                <a:cs typeface="Roboto" panose="02000000000000000000" pitchFamily="2" charset="0"/>
              </a:rPr>
              <a:t>12 Week Summary</a:t>
            </a:r>
            <a:endParaRPr lang="tr-TR" sz="2400" dirty="0">
              <a:latin typeface="Roboto" panose="02000000000000000000" pitchFamily="2" charset="0"/>
              <a:ea typeface="Roboto" panose="02000000000000000000" pitchFamily="2" charset="0"/>
              <a:cs typeface="Roboto" panose="02000000000000000000" pitchFamily="2" charset="0"/>
            </a:endParaRPr>
          </a:p>
          <a:p>
            <a:pPr marL="342900" indent="-342900" algn="just">
              <a:lnSpc>
                <a:spcPct val="150000"/>
              </a:lnSpc>
              <a:buFont typeface="Wingdings" panose="05000000000000000000" pitchFamily="2" charset="2"/>
              <a:buChar char="Ø"/>
            </a:pPr>
            <a:r>
              <a:rPr lang="en-IN" sz="2400" dirty="0">
                <a:latin typeface="Roboto" panose="02000000000000000000" pitchFamily="2" charset="0"/>
                <a:ea typeface="Roboto" panose="02000000000000000000" pitchFamily="2" charset="0"/>
                <a:cs typeface="Roboto" panose="02000000000000000000" pitchFamily="2" charset="0"/>
              </a:rPr>
              <a:t>Diagrams</a:t>
            </a:r>
          </a:p>
          <a:p>
            <a:pPr marL="342900" indent="-342900" algn="just">
              <a:lnSpc>
                <a:spcPct val="150000"/>
              </a:lnSpc>
              <a:buFont typeface="Wingdings" panose="05000000000000000000" pitchFamily="2" charset="2"/>
              <a:buChar char="Ø"/>
            </a:pPr>
            <a:r>
              <a:rPr lang="en-IN" sz="2400" dirty="0">
                <a:latin typeface="Roboto" panose="02000000000000000000" pitchFamily="2" charset="0"/>
                <a:ea typeface="Roboto" panose="02000000000000000000" pitchFamily="2" charset="0"/>
                <a:cs typeface="Roboto" panose="02000000000000000000" pitchFamily="2" charset="0"/>
              </a:rPr>
              <a:t>Data Dictionary</a:t>
            </a:r>
          </a:p>
          <a:p>
            <a:pPr marL="342900" indent="-342900" algn="just">
              <a:lnSpc>
                <a:spcPct val="150000"/>
              </a:lnSpc>
              <a:buFont typeface="Wingdings" panose="05000000000000000000" pitchFamily="2" charset="2"/>
              <a:buChar char="Ø"/>
            </a:pPr>
            <a:r>
              <a:rPr lang="en-IN" sz="2400" dirty="0">
                <a:latin typeface="Roboto" panose="02000000000000000000" pitchFamily="2" charset="0"/>
                <a:ea typeface="Roboto" panose="02000000000000000000" pitchFamily="2" charset="0"/>
                <a:cs typeface="Roboto" panose="02000000000000000000" pitchFamily="2" charset="0"/>
              </a:rPr>
              <a:t>Implementation (Website)</a:t>
            </a:r>
          </a:p>
          <a:p>
            <a:pPr marL="342900" indent="-342900" algn="just">
              <a:lnSpc>
                <a:spcPct val="150000"/>
              </a:lnSpc>
              <a:buFont typeface="Wingdings" panose="05000000000000000000" pitchFamily="2" charset="2"/>
              <a:buChar char="Ø"/>
            </a:pPr>
            <a:r>
              <a:rPr lang="en-IN" sz="2400" dirty="0">
                <a:latin typeface="Roboto" panose="02000000000000000000" pitchFamily="2" charset="0"/>
                <a:ea typeface="Roboto" panose="02000000000000000000" pitchFamily="2" charset="0"/>
                <a:cs typeface="Roboto" panose="02000000000000000000" pitchFamily="2" charset="0"/>
              </a:rPr>
              <a:t>Tools and Technology for Implementation (SRS)</a:t>
            </a:r>
          </a:p>
          <a:p>
            <a:pPr marL="342900" indent="-342900" algn="just">
              <a:lnSpc>
                <a:spcPct val="150000"/>
              </a:lnSpc>
              <a:buFont typeface="Wingdings" panose="05000000000000000000" pitchFamily="2" charset="2"/>
              <a:buChar char="Ø"/>
            </a:pPr>
            <a:r>
              <a:rPr lang="en-IN" sz="2400" dirty="0">
                <a:latin typeface="Roboto" panose="02000000000000000000" pitchFamily="2" charset="0"/>
                <a:ea typeface="Roboto" panose="02000000000000000000" pitchFamily="2" charset="0"/>
                <a:cs typeface="Roboto" panose="02000000000000000000" pitchFamily="2" charset="0"/>
              </a:rPr>
              <a:t>Testing</a:t>
            </a:r>
          </a:p>
          <a:p>
            <a:pPr marL="342900" indent="-342900" algn="just">
              <a:lnSpc>
                <a:spcPct val="150000"/>
              </a:lnSpc>
              <a:buFont typeface="Wingdings" panose="05000000000000000000" pitchFamily="2" charset="2"/>
              <a:buChar char="Ø"/>
            </a:pPr>
            <a:r>
              <a:rPr lang="en-IN" sz="2400" dirty="0">
                <a:latin typeface="Roboto" panose="02000000000000000000" pitchFamily="2" charset="0"/>
                <a:ea typeface="Roboto" panose="02000000000000000000" pitchFamily="2" charset="0"/>
                <a:cs typeface="Roboto" panose="02000000000000000000" pitchFamily="2" charset="0"/>
              </a:rPr>
              <a:t>Conclusion </a:t>
            </a:r>
          </a:p>
          <a:p>
            <a:pPr marL="342900" indent="-342900" algn="just">
              <a:lnSpc>
                <a:spcPct val="150000"/>
              </a:lnSpc>
              <a:buFont typeface="Wingdings" panose="05000000000000000000" pitchFamily="2" charset="2"/>
              <a:buChar char="Ø"/>
            </a:pPr>
            <a:r>
              <a:rPr lang="en-IN" sz="2400" dirty="0">
                <a:latin typeface="Roboto" panose="02000000000000000000" pitchFamily="2" charset="0"/>
                <a:ea typeface="Roboto" panose="02000000000000000000" pitchFamily="2" charset="0"/>
                <a:cs typeface="Roboto" panose="02000000000000000000" pitchFamily="2" charset="0"/>
              </a:rPr>
              <a:t>Feature work</a:t>
            </a:r>
          </a:p>
          <a:p>
            <a:pPr marL="342900" indent="-342900" algn="just">
              <a:lnSpc>
                <a:spcPct val="150000"/>
              </a:lnSpc>
              <a:buFont typeface="Wingdings" panose="05000000000000000000" pitchFamily="2" charset="2"/>
              <a:buChar char="Ø"/>
            </a:pPr>
            <a:r>
              <a:rPr lang="en-IN" sz="2400" dirty="0">
                <a:latin typeface="Roboto" panose="02000000000000000000" pitchFamily="2" charset="0"/>
                <a:ea typeface="Roboto" panose="02000000000000000000" pitchFamily="2" charset="0"/>
                <a:cs typeface="Roboto" panose="02000000000000000000" pitchFamily="2" charset="0"/>
              </a:rPr>
              <a:t>Reference</a:t>
            </a:r>
          </a:p>
        </p:txBody>
      </p:sp>
      <p:sp>
        <p:nvSpPr>
          <p:cNvPr id="6" name="TextBox 5">
            <a:extLst>
              <a:ext uri="{FF2B5EF4-FFF2-40B4-BE49-F238E27FC236}">
                <a16:creationId xmlns:a16="http://schemas.microsoft.com/office/drawing/2014/main" id="{48F24AE6-948E-6F58-BA6F-73F0AFE8CDA1}"/>
              </a:ext>
            </a:extLst>
          </p:cNvPr>
          <p:cNvSpPr txBox="1"/>
          <p:nvPr/>
        </p:nvSpPr>
        <p:spPr>
          <a:xfrm>
            <a:off x="161925" y="0"/>
            <a:ext cx="11868149" cy="584775"/>
          </a:xfrm>
          <a:prstGeom prst="rect">
            <a:avLst/>
          </a:prstGeom>
          <a:noFill/>
        </p:spPr>
        <p:txBody>
          <a:bodyPr wrap="square">
            <a:spAutoFit/>
          </a:bodyPr>
          <a:lstStyle/>
          <a:p>
            <a:pPr algn="ctr"/>
            <a:r>
              <a:rPr lang="en-US" sz="3200" b="1" dirty="0">
                <a:latin typeface="Roboto" panose="02000000000000000000" pitchFamily="2" charset="0"/>
                <a:ea typeface="Roboto" panose="02000000000000000000" pitchFamily="2" charset="0"/>
                <a:cs typeface="Roboto" panose="02000000000000000000" pitchFamily="2" charset="0"/>
              </a:rPr>
              <a:t>OUTLINE</a:t>
            </a:r>
            <a:endParaRPr lang="en-IN" sz="32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90275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D7537E-02B8-80D4-B529-D52027346059}"/>
              </a:ext>
            </a:extLst>
          </p:cNvPr>
          <p:cNvSpPr txBox="1"/>
          <p:nvPr/>
        </p:nvSpPr>
        <p:spPr>
          <a:xfrm>
            <a:off x="171450" y="291584"/>
            <a:ext cx="3581400" cy="523220"/>
          </a:xfrm>
          <a:prstGeom prst="rect">
            <a:avLst/>
          </a:prstGeom>
          <a:noFill/>
        </p:spPr>
        <p:txBody>
          <a:bodyPr wrap="square">
            <a:spAutoFit/>
          </a:bodyPr>
          <a:lstStyle/>
          <a:p>
            <a:pPr algn="ctr"/>
            <a:r>
              <a:rPr lang="en-US" sz="2800" b="1" dirty="0">
                <a:latin typeface="Roboto" panose="02000000000000000000" pitchFamily="2" charset="0"/>
                <a:ea typeface="Roboto" panose="02000000000000000000" pitchFamily="2" charset="0"/>
                <a:cs typeface="Roboto" panose="02000000000000000000" pitchFamily="2" charset="0"/>
              </a:rPr>
              <a:t>USER FLOW CHART</a:t>
            </a:r>
          </a:p>
        </p:txBody>
      </p:sp>
      <p:pic>
        <p:nvPicPr>
          <p:cNvPr id="4" name="Picture 3">
            <a:extLst>
              <a:ext uri="{FF2B5EF4-FFF2-40B4-BE49-F238E27FC236}">
                <a16:creationId xmlns:a16="http://schemas.microsoft.com/office/drawing/2014/main" id="{EA87176B-1860-F94D-DB72-54E3E5BB2359}"/>
              </a:ext>
            </a:extLst>
          </p:cNvPr>
          <p:cNvPicPr/>
          <p:nvPr/>
        </p:nvPicPr>
        <p:blipFill rotWithShape="1">
          <a:blip r:embed="rId2">
            <a:extLst>
              <a:ext uri="{28A0092B-C50C-407E-A947-70E740481C1C}">
                <a14:useLocalDpi xmlns:a14="http://schemas.microsoft.com/office/drawing/2010/main" val="0"/>
              </a:ext>
            </a:extLst>
          </a:blip>
          <a:srcRect t="58" b="-450"/>
          <a:stretch/>
        </p:blipFill>
        <p:spPr bwMode="auto">
          <a:xfrm>
            <a:off x="4418647" y="0"/>
            <a:ext cx="4668203" cy="68935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264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D64D68-ED6A-EAA4-752B-E078A4BDA7A0}"/>
              </a:ext>
            </a:extLst>
          </p:cNvPr>
          <p:cNvSpPr txBox="1"/>
          <p:nvPr/>
        </p:nvSpPr>
        <p:spPr>
          <a:xfrm>
            <a:off x="95250" y="272534"/>
            <a:ext cx="3676650" cy="523220"/>
          </a:xfrm>
          <a:prstGeom prst="rect">
            <a:avLst/>
          </a:prstGeom>
          <a:noFill/>
        </p:spPr>
        <p:txBody>
          <a:bodyPr wrap="square">
            <a:spAutoFit/>
          </a:bodyPr>
          <a:lstStyle/>
          <a:p>
            <a:pPr algn="ctr"/>
            <a:r>
              <a:rPr lang="en-US" sz="2800" b="1" dirty="0">
                <a:latin typeface="Roboto" panose="02000000000000000000" pitchFamily="2" charset="0"/>
                <a:ea typeface="Roboto" panose="02000000000000000000" pitchFamily="2" charset="0"/>
                <a:cs typeface="Roboto" panose="02000000000000000000" pitchFamily="2" charset="0"/>
              </a:rPr>
              <a:t>ADMIN FLOW CHART</a:t>
            </a:r>
          </a:p>
        </p:txBody>
      </p:sp>
      <p:pic>
        <p:nvPicPr>
          <p:cNvPr id="4" name="Picture 3">
            <a:extLst>
              <a:ext uri="{FF2B5EF4-FFF2-40B4-BE49-F238E27FC236}">
                <a16:creationId xmlns:a16="http://schemas.microsoft.com/office/drawing/2014/main" id="{C3EF4FBA-DC79-99EE-8C3C-F9E5AC213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8175" y="0"/>
            <a:ext cx="4686300" cy="6858000"/>
          </a:xfrm>
          <a:prstGeom prst="rect">
            <a:avLst/>
          </a:prstGeom>
        </p:spPr>
      </p:pic>
    </p:spTree>
    <p:extLst>
      <p:ext uri="{BB962C8B-B14F-4D97-AF65-F5344CB8AC3E}">
        <p14:creationId xmlns:p14="http://schemas.microsoft.com/office/powerpoint/2010/main" val="325567960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BE3C3F-9D71-0D23-7BEF-0F6DA89034E5}"/>
              </a:ext>
            </a:extLst>
          </p:cNvPr>
          <p:cNvPicPr>
            <a:picLocks noChangeAspect="1"/>
          </p:cNvPicPr>
          <p:nvPr/>
        </p:nvPicPr>
        <p:blipFill>
          <a:blip r:embed="rId2"/>
          <a:stretch>
            <a:fillRect/>
          </a:stretch>
        </p:blipFill>
        <p:spPr>
          <a:xfrm>
            <a:off x="3886200" y="0"/>
            <a:ext cx="5362575" cy="6858000"/>
          </a:xfrm>
          <a:prstGeom prst="rect">
            <a:avLst/>
          </a:prstGeom>
        </p:spPr>
      </p:pic>
      <p:sp>
        <p:nvSpPr>
          <p:cNvPr id="4" name="TextBox 3">
            <a:extLst>
              <a:ext uri="{FF2B5EF4-FFF2-40B4-BE49-F238E27FC236}">
                <a16:creationId xmlns:a16="http://schemas.microsoft.com/office/drawing/2014/main" id="{97098162-0A0A-2617-F03C-46E873A1EC1E}"/>
              </a:ext>
            </a:extLst>
          </p:cNvPr>
          <p:cNvSpPr txBox="1"/>
          <p:nvPr/>
        </p:nvSpPr>
        <p:spPr>
          <a:xfrm>
            <a:off x="352424" y="111063"/>
            <a:ext cx="3886201" cy="523220"/>
          </a:xfrm>
          <a:prstGeom prst="rect">
            <a:avLst/>
          </a:prstGeom>
          <a:noFill/>
        </p:spPr>
        <p:txBody>
          <a:bodyPr wrap="square">
            <a:spAutoFit/>
          </a:bodyPr>
          <a:lstStyle/>
          <a:p>
            <a:pPr algn="ctr"/>
            <a:r>
              <a:rPr lang="en-US" sz="2800" b="1" dirty="0">
                <a:latin typeface="Roboto" panose="02000000000000000000" pitchFamily="2" charset="0"/>
                <a:ea typeface="Roboto" panose="02000000000000000000" pitchFamily="2" charset="0"/>
                <a:cs typeface="Roboto" panose="02000000000000000000" pitchFamily="2" charset="0"/>
              </a:rPr>
              <a:t>CLASS</a:t>
            </a:r>
            <a:r>
              <a:rPr lang="en-IN" sz="2800" b="1" dirty="0">
                <a:latin typeface="Roboto" panose="02000000000000000000" pitchFamily="2" charset="0"/>
                <a:ea typeface="Roboto" panose="02000000000000000000" pitchFamily="2" charset="0"/>
                <a:cs typeface="Roboto" panose="02000000000000000000" pitchFamily="2" charset="0"/>
              </a:rPr>
              <a:t> DIAGRAM</a:t>
            </a:r>
            <a:endParaRPr lang="en-IN" sz="2800" b="1" dirty="0"/>
          </a:p>
        </p:txBody>
      </p:sp>
    </p:spTree>
    <p:extLst>
      <p:ext uri="{BB962C8B-B14F-4D97-AF65-F5344CB8AC3E}">
        <p14:creationId xmlns:p14="http://schemas.microsoft.com/office/powerpoint/2010/main" val="542257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09E1B3-9946-497D-E360-68CFB0DD89EF}"/>
              </a:ext>
            </a:extLst>
          </p:cNvPr>
          <p:cNvPicPr/>
          <p:nvPr/>
        </p:nvPicPr>
        <p:blipFill>
          <a:blip r:embed="rId2">
            <a:extLst>
              <a:ext uri="{28A0092B-C50C-407E-A947-70E740481C1C}">
                <a14:useLocalDpi xmlns:a14="http://schemas.microsoft.com/office/drawing/2010/main" val="0"/>
              </a:ext>
            </a:extLst>
          </a:blip>
          <a:stretch>
            <a:fillRect/>
          </a:stretch>
        </p:blipFill>
        <p:spPr>
          <a:xfrm>
            <a:off x="1328737" y="-3238"/>
            <a:ext cx="9534525" cy="6861237"/>
          </a:xfrm>
          <a:prstGeom prst="rect">
            <a:avLst/>
          </a:prstGeom>
        </p:spPr>
      </p:pic>
      <p:sp>
        <p:nvSpPr>
          <p:cNvPr id="4" name="TextBox 3">
            <a:extLst>
              <a:ext uri="{FF2B5EF4-FFF2-40B4-BE49-F238E27FC236}">
                <a16:creationId xmlns:a16="http://schemas.microsoft.com/office/drawing/2014/main" id="{D34F4BA6-6705-32DE-6A22-5DA0885B03CE}"/>
              </a:ext>
            </a:extLst>
          </p:cNvPr>
          <p:cNvSpPr txBox="1"/>
          <p:nvPr/>
        </p:nvSpPr>
        <p:spPr>
          <a:xfrm>
            <a:off x="1944235" y="139638"/>
            <a:ext cx="3048000" cy="954107"/>
          </a:xfrm>
          <a:prstGeom prst="rect">
            <a:avLst/>
          </a:prstGeom>
          <a:noFill/>
        </p:spPr>
        <p:txBody>
          <a:bodyPr wrap="square">
            <a:spAutoFit/>
          </a:bodyPr>
          <a:lstStyle/>
          <a:p>
            <a:pPr algn="ctr"/>
            <a:r>
              <a:rPr lang="en-US" sz="2800" b="1" dirty="0">
                <a:solidFill>
                  <a:schemeClr val="bg1"/>
                </a:solidFill>
                <a:latin typeface="Roboto" panose="02000000000000000000" pitchFamily="2" charset="0"/>
                <a:ea typeface="Roboto" panose="02000000000000000000" pitchFamily="2" charset="0"/>
                <a:cs typeface="Roboto" panose="02000000000000000000" pitchFamily="2" charset="0"/>
              </a:rPr>
              <a:t>STATE</a:t>
            </a:r>
            <a:r>
              <a:rPr lang="en-IN" sz="2800" b="1" dirty="0">
                <a:solidFill>
                  <a:schemeClr val="bg1"/>
                </a:solidFill>
                <a:latin typeface="Roboto" panose="02000000000000000000" pitchFamily="2" charset="0"/>
                <a:ea typeface="Roboto" panose="02000000000000000000" pitchFamily="2" charset="0"/>
                <a:cs typeface="Roboto" panose="02000000000000000000" pitchFamily="2" charset="0"/>
              </a:rPr>
              <a:t> DIAGRAM</a:t>
            </a:r>
          </a:p>
          <a:p>
            <a:pPr algn="ctr"/>
            <a:r>
              <a:rPr lang="en-IN" sz="2800" b="1" dirty="0">
                <a:solidFill>
                  <a:schemeClr val="bg1"/>
                </a:solidFill>
                <a:latin typeface="Roboto" panose="02000000000000000000" pitchFamily="2" charset="0"/>
                <a:ea typeface="Roboto" panose="02000000000000000000" pitchFamily="2" charset="0"/>
                <a:cs typeface="Roboto" panose="02000000000000000000" pitchFamily="2" charset="0"/>
              </a:rPr>
              <a:t>USER</a:t>
            </a:r>
            <a:endParaRPr lang="en-IN" sz="2800" b="1" dirty="0">
              <a:solidFill>
                <a:schemeClr val="bg1"/>
              </a:solidFill>
            </a:endParaRPr>
          </a:p>
        </p:txBody>
      </p:sp>
    </p:spTree>
    <p:extLst>
      <p:ext uri="{BB962C8B-B14F-4D97-AF65-F5344CB8AC3E}">
        <p14:creationId xmlns:p14="http://schemas.microsoft.com/office/powerpoint/2010/main" val="1277237198"/>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1097E2-6183-D0FF-F5FC-D20383A939EC}"/>
              </a:ext>
            </a:extLst>
          </p:cNvPr>
          <p:cNvPicPr/>
          <p:nvPr/>
        </p:nvPicPr>
        <p:blipFill>
          <a:blip r:embed="rId2">
            <a:extLst>
              <a:ext uri="{28A0092B-C50C-407E-A947-70E740481C1C}">
                <a14:useLocalDpi xmlns:a14="http://schemas.microsoft.com/office/drawing/2010/main" val="0"/>
              </a:ext>
            </a:extLst>
          </a:blip>
          <a:stretch>
            <a:fillRect/>
          </a:stretch>
        </p:blipFill>
        <p:spPr>
          <a:xfrm>
            <a:off x="1181100" y="0"/>
            <a:ext cx="10163175" cy="6858000"/>
          </a:xfrm>
          <a:prstGeom prst="rect">
            <a:avLst/>
          </a:prstGeom>
        </p:spPr>
      </p:pic>
      <p:sp>
        <p:nvSpPr>
          <p:cNvPr id="3" name="TextBox 2">
            <a:extLst>
              <a:ext uri="{FF2B5EF4-FFF2-40B4-BE49-F238E27FC236}">
                <a16:creationId xmlns:a16="http://schemas.microsoft.com/office/drawing/2014/main" id="{56BB63DB-248E-6431-0C27-162185C8EE59}"/>
              </a:ext>
            </a:extLst>
          </p:cNvPr>
          <p:cNvSpPr txBox="1"/>
          <p:nvPr/>
        </p:nvSpPr>
        <p:spPr>
          <a:xfrm>
            <a:off x="1247775" y="82034"/>
            <a:ext cx="3048000" cy="954107"/>
          </a:xfrm>
          <a:prstGeom prst="rect">
            <a:avLst/>
          </a:prstGeom>
          <a:noFill/>
        </p:spPr>
        <p:txBody>
          <a:bodyPr wrap="square">
            <a:spAutoFit/>
          </a:bodyPr>
          <a:lstStyle/>
          <a:p>
            <a:pPr algn="ctr"/>
            <a:r>
              <a:rPr lang="en-US" sz="2800" b="1" dirty="0">
                <a:solidFill>
                  <a:schemeClr val="bg1"/>
                </a:solidFill>
                <a:latin typeface="Roboto" panose="02000000000000000000" pitchFamily="2" charset="0"/>
                <a:ea typeface="Roboto" panose="02000000000000000000" pitchFamily="2" charset="0"/>
                <a:cs typeface="Roboto" panose="02000000000000000000" pitchFamily="2" charset="0"/>
              </a:rPr>
              <a:t>STATE</a:t>
            </a:r>
            <a:r>
              <a:rPr lang="en-IN" sz="2800" b="1" dirty="0">
                <a:solidFill>
                  <a:schemeClr val="bg1"/>
                </a:solidFill>
                <a:latin typeface="Roboto" panose="02000000000000000000" pitchFamily="2" charset="0"/>
                <a:ea typeface="Roboto" panose="02000000000000000000" pitchFamily="2" charset="0"/>
                <a:cs typeface="Roboto" panose="02000000000000000000" pitchFamily="2" charset="0"/>
              </a:rPr>
              <a:t> DIAGRAM</a:t>
            </a:r>
          </a:p>
          <a:p>
            <a:pPr algn="ctr"/>
            <a:r>
              <a:rPr lang="en-IN" sz="2800" b="1" dirty="0">
                <a:solidFill>
                  <a:schemeClr val="bg1"/>
                </a:solidFill>
                <a:latin typeface="Roboto" panose="02000000000000000000" pitchFamily="2" charset="0"/>
                <a:ea typeface="Roboto" panose="02000000000000000000" pitchFamily="2" charset="0"/>
                <a:cs typeface="Roboto" panose="02000000000000000000" pitchFamily="2" charset="0"/>
              </a:rPr>
              <a:t>ADMIN</a:t>
            </a:r>
            <a:endParaRPr lang="en-IN" sz="2800" b="1" dirty="0">
              <a:solidFill>
                <a:schemeClr val="bg1"/>
              </a:solidFill>
            </a:endParaRPr>
          </a:p>
        </p:txBody>
      </p:sp>
    </p:spTree>
    <p:extLst>
      <p:ext uri="{BB962C8B-B14F-4D97-AF65-F5344CB8AC3E}">
        <p14:creationId xmlns:p14="http://schemas.microsoft.com/office/powerpoint/2010/main" val="80998996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88378D-200B-6B64-0B3E-BF7CCBE31C87}"/>
              </a:ext>
            </a:extLst>
          </p:cNvPr>
          <p:cNvPicPr/>
          <p:nvPr/>
        </p:nvPicPr>
        <p:blipFill>
          <a:blip r:embed="rId2">
            <a:extLst>
              <a:ext uri="{28A0092B-C50C-407E-A947-70E740481C1C}">
                <a14:useLocalDpi xmlns:a14="http://schemas.microsoft.com/office/drawing/2010/main" val="0"/>
              </a:ext>
            </a:extLst>
          </a:blip>
          <a:stretch>
            <a:fillRect/>
          </a:stretch>
        </p:blipFill>
        <p:spPr>
          <a:xfrm>
            <a:off x="3228974" y="0"/>
            <a:ext cx="8391526" cy="6900863"/>
          </a:xfrm>
          <a:prstGeom prst="rect">
            <a:avLst/>
          </a:prstGeom>
        </p:spPr>
      </p:pic>
      <p:sp>
        <p:nvSpPr>
          <p:cNvPr id="4" name="TextBox 3">
            <a:extLst>
              <a:ext uri="{FF2B5EF4-FFF2-40B4-BE49-F238E27FC236}">
                <a16:creationId xmlns:a16="http://schemas.microsoft.com/office/drawing/2014/main" id="{098CDA98-D18A-8C66-7065-E9DD11233CE5}"/>
              </a:ext>
            </a:extLst>
          </p:cNvPr>
          <p:cNvSpPr txBox="1"/>
          <p:nvPr/>
        </p:nvSpPr>
        <p:spPr>
          <a:xfrm>
            <a:off x="-9526" y="139638"/>
            <a:ext cx="3448051" cy="1384995"/>
          </a:xfrm>
          <a:prstGeom prst="rect">
            <a:avLst/>
          </a:prstGeom>
          <a:noFill/>
        </p:spPr>
        <p:txBody>
          <a:bodyPr wrap="square">
            <a:spAutoFit/>
          </a:bodyPr>
          <a:lstStyle/>
          <a:p>
            <a:pPr algn="ctr"/>
            <a:r>
              <a:rPr lang="en-US" sz="2800" b="1" dirty="0">
                <a:latin typeface="Roboto" panose="02000000000000000000" pitchFamily="2" charset="0"/>
                <a:ea typeface="Roboto" panose="02000000000000000000" pitchFamily="2" charset="0"/>
                <a:cs typeface="Roboto" panose="02000000000000000000" pitchFamily="2" charset="0"/>
              </a:rPr>
              <a:t>SEQUENCE</a:t>
            </a:r>
            <a:r>
              <a:rPr lang="en-IN" sz="2800" b="1" dirty="0">
                <a:latin typeface="Roboto" panose="02000000000000000000" pitchFamily="2" charset="0"/>
                <a:ea typeface="Roboto" panose="02000000000000000000" pitchFamily="2" charset="0"/>
                <a:cs typeface="Roboto" panose="02000000000000000000" pitchFamily="2" charset="0"/>
              </a:rPr>
              <a:t> DIAGRAM</a:t>
            </a:r>
          </a:p>
          <a:p>
            <a:pPr algn="ctr"/>
            <a:r>
              <a:rPr lang="en-IN" sz="2800" b="1" dirty="0">
                <a:latin typeface="Roboto" panose="02000000000000000000" pitchFamily="2" charset="0"/>
                <a:ea typeface="Roboto" panose="02000000000000000000" pitchFamily="2" charset="0"/>
                <a:cs typeface="Roboto" panose="02000000000000000000" pitchFamily="2" charset="0"/>
              </a:rPr>
              <a:t>USER</a:t>
            </a:r>
            <a:endParaRPr lang="en-IN" sz="2800" b="1" dirty="0"/>
          </a:p>
        </p:txBody>
      </p:sp>
    </p:spTree>
    <p:extLst>
      <p:ext uri="{BB962C8B-B14F-4D97-AF65-F5344CB8AC3E}">
        <p14:creationId xmlns:p14="http://schemas.microsoft.com/office/powerpoint/2010/main" val="22615729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AA497D-F1B2-2282-63F2-7917569DC11E}"/>
              </a:ext>
            </a:extLst>
          </p:cNvPr>
          <p:cNvPicPr/>
          <p:nvPr/>
        </p:nvPicPr>
        <p:blipFill>
          <a:blip r:embed="rId2"/>
          <a:srcRect/>
          <a:stretch/>
        </p:blipFill>
        <p:spPr>
          <a:xfrm>
            <a:off x="3524250" y="0"/>
            <a:ext cx="7991475" cy="6858000"/>
          </a:xfrm>
          <a:prstGeom prst="rect">
            <a:avLst/>
          </a:prstGeom>
        </p:spPr>
      </p:pic>
      <p:sp>
        <p:nvSpPr>
          <p:cNvPr id="3" name="TextBox 2">
            <a:extLst>
              <a:ext uri="{FF2B5EF4-FFF2-40B4-BE49-F238E27FC236}">
                <a16:creationId xmlns:a16="http://schemas.microsoft.com/office/drawing/2014/main" id="{E29FB51E-AAFA-F930-931C-75BF733EEF04}"/>
              </a:ext>
            </a:extLst>
          </p:cNvPr>
          <p:cNvSpPr txBox="1"/>
          <p:nvPr/>
        </p:nvSpPr>
        <p:spPr>
          <a:xfrm>
            <a:off x="-1" y="76885"/>
            <a:ext cx="3524251" cy="1384995"/>
          </a:xfrm>
          <a:prstGeom prst="rect">
            <a:avLst/>
          </a:prstGeom>
          <a:noFill/>
        </p:spPr>
        <p:txBody>
          <a:bodyPr wrap="square">
            <a:spAutoFit/>
          </a:bodyPr>
          <a:lstStyle/>
          <a:p>
            <a:pPr algn="ctr"/>
            <a:r>
              <a:rPr lang="en-US" sz="2800" b="1" dirty="0">
                <a:latin typeface="Roboto" panose="02000000000000000000" pitchFamily="2" charset="0"/>
                <a:ea typeface="Roboto" panose="02000000000000000000" pitchFamily="2" charset="0"/>
                <a:cs typeface="Roboto" panose="02000000000000000000" pitchFamily="2" charset="0"/>
              </a:rPr>
              <a:t>SEQUENCE</a:t>
            </a:r>
            <a:r>
              <a:rPr lang="en-IN" sz="2800" b="1" dirty="0">
                <a:latin typeface="Roboto" panose="02000000000000000000" pitchFamily="2" charset="0"/>
                <a:ea typeface="Roboto" panose="02000000000000000000" pitchFamily="2" charset="0"/>
                <a:cs typeface="Roboto" panose="02000000000000000000" pitchFamily="2" charset="0"/>
              </a:rPr>
              <a:t> DIAGRAM</a:t>
            </a:r>
          </a:p>
          <a:p>
            <a:pPr algn="ctr"/>
            <a:r>
              <a:rPr lang="en-IN" sz="2800" b="1" dirty="0">
                <a:latin typeface="Roboto" panose="02000000000000000000" pitchFamily="2" charset="0"/>
                <a:ea typeface="Roboto" panose="02000000000000000000" pitchFamily="2" charset="0"/>
                <a:cs typeface="Roboto" panose="02000000000000000000" pitchFamily="2" charset="0"/>
              </a:rPr>
              <a:t>ADMIN</a:t>
            </a:r>
            <a:endParaRPr lang="en-IN" sz="2800" b="1" dirty="0"/>
          </a:p>
        </p:txBody>
      </p:sp>
    </p:spTree>
    <p:extLst>
      <p:ext uri="{BB962C8B-B14F-4D97-AF65-F5344CB8AC3E}">
        <p14:creationId xmlns:p14="http://schemas.microsoft.com/office/powerpoint/2010/main" val="2099628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172F64-76A1-BD0F-32ED-AC99024FDCEC}"/>
              </a:ext>
            </a:extLst>
          </p:cNvPr>
          <p:cNvSpPr txBox="1"/>
          <p:nvPr/>
        </p:nvSpPr>
        <p:spPr>
          <a:xfrm>
            <a:off x="295275" y="220643"/>
            <a:ext cx="4019550" cy="954107"/>
          </a:xfrm>
          <a:prstGeom prst="rect">
            <a:avLst/>
          </a:prstGeom>
          <a:noFill/>
        </p:spPr>
        <p:txBody>
          <a:bodyPr wrap="square">
            <a:spAutoFit/>
          </a:bodyPr>
          <a:lstStyle/>
          <a:p>
            <a:pPr algn="ctr"/>
            <a:r>
              <a:rPr lang="en-US" sz="2800" b="1" dirty="0"/>
              <a:t>DATA FLOW DIAGRAM </a:t>
            </a:r>
          </a:p>
          <a:p>
            <a:pPr algn="ctr"/>
            <a:r>
              <a:rPr lang="en-US" sz="2800" b="1" dirty="0"/>
              <a:t>LEVEL </a:t>
            </a:r>
            <a:r>
              <a:rPr lang="en-US" sz="2800" b="1" dirty="0">
                <a:latin typeface="Arial" panose="020B0604020202020204" pitchFamily="34" charset="0"/>
                <a:cs typeface="Arial" panose="020B0604020202020204" pitchFamily="34" charset="0"/>
              </a:rPr>
              <a:t>0</a:t>
            </a:r>
            <a:endParaRPr lang="en-IN" sz="28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1ACE27D-7B9D-3656-3EA7-62740A5AE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326" y="1174750"/>
            <a:ext cx="9329347" cy="4730750"/>
          </a:xfrm>
          <a:prstGeom prst="rect">
            <a:avLst/>
          </a:prstGeom>
        </p:spPr>
      </p:pic>
    </p:spTree>
    <p:extLst>
      <p:ext uri="{BB962C8B-B14F-4D97-AF65-F5344CB8AC3E}">
        <p14:creationId xmlns:p14="http://schemas.microsoft.com/office/powerpoint/2010/main" val="19128251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E54636-8447-C1EA-C2D6-B0EE0350E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0"/>
            <a:ext cx="9124949" cy="6858000"/>
          </a:xfrm>
          <a:prstGeom prst="rect">
            <a:avLst/>
          </a:prstGeom>
        </p:spPr>
      </p:pic>
      <p:sp>
        <p:nvSpPr>
          <p:cNvPr id="3" name="TextBox 2">
            <a:extLst>
              <a:ext uri="{FF2B5EF4-FFF2-40B4-BE49-F238E27FC236}">
                <a16:creationId xmlns:a16="http://schemas.microsoft.com/office/drawing/2014/main" id="{47D9C55F-51F8-0F7F-7943-C427CEB87F1E}"/>
              </a:ext>
            </a:extLst>
          </p:cNvPr>
          <p:cNvSpPr txBox="1"/>
          <p:nvPr/>
        </p:nvSpPr>
        <p:spPr>
          <a:xfrm>
            <a:off x="1743075" y="67360"/>
            <a:ext cx="4229100" cy="954107"/>
          </a:xfrm>
          <a:prstGeom prst="rect">
            <a:avLst/>
          </a:prstGeom>
          <a:noFill/>
        </p:spPr>
        <p:txBody>
          <a:bodyPr wrap="square">
            <a:spAutoFit/>
          </a:bodyPr>
          <a:lstStyle/>
          <a:p>
            <a:pPr algn="ctr"/>
            <a:r>
              <a:rPr lang="en-US" sz="2800" b="1" dirty="0">
                <a:solidFill>
                  <a:schemeClr val="bg1"/>
                </a:solidFill>
              </a:rPr>
              <a:t>DATA FLOW DIAGRAM </a:t>
            </a:r>
          </a:p>
          <a:p>
            <a:pPr algn="ctr"/>
            <a:r>
              <a:rPr lang="en-US" sz="2800" b="1" dirty="0">
                <a:solidFill>
                  <a:schemeClr val="bg1"/>
                </a:solidFill>
              </a:rPr>
              <a:t>LEVEL </a:t>
            </a:r>
            <a:r>
              <a:rPr lang="en-US" sz="2800" b="1" dirty="0">
                <a:solidFill>
                  <a:schemeClr val="bg1"/>
                </a:solidFill>
                <a:latin typeface="Arial" panose="020B0604020202020204" pitchFamily="34" charset="0"/>
                <a:cs typeface="Arial" panose="020B0604020202020204" pitchFamily="34" charset="0"/>
              </a:rPr>
              <a:t>1</a:t>
            </a:r>
            <a:endParaRPr lang="en-IN" sz="2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2994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6E45F0-8F30-E7F8-BFBC-1CC838E784BA}"/>
              </a:ext>
            </a:extLst>
          </p:cNvPr>
          <p:cNvSpPr txBox="1"/>
          <p:nvPr/>
        </p:nvSpPr>
        <p:spPr>
          <a:xfrm>
            <a:off x="0" y="301563"/>
            <a:ext cx="2419350" cy="523220"/>
          </a:xfrm>
          <a:prstGeom prst="rect">
            <a:avLst/>
          </a:prstGeom>
          <a:noFill/>
        </p:spPr>
        <p:txBody>
          <a:bodyPr wrap="square">
            <a:spAutoFit/>
          </a:bodyPr>
          <a:lstStyle/>
          <a:p>
            <a:pPr algn="ctr"/>
            <a:r>
              <a:rPr lang="en-US" sz="2800" b="1" dirty="0">
                <a:latin typeface="Roboto" panose="02000000000000000000" pitchFamily="2" charset="0"/>
                <a:ea typeface="Roboto" panose="02000000000000000000" pitchFamily="2" charset="0"/>
                <a:cs typeface="Roboto" panose="02000000000000000000" pitchFamily="2" charset="0"/>
              </a:rPr>
              <a:t>ER</a:t>
            </a:r>
            <a:r>
              <a:rPr lang="en-IN" sz="2800" b="1" dirty="0">
                <a:latin typeface="Roboto" panose="02000000000000000000" pitchFamily="2" charset="0"/>
                <a:ea typeface="Roboto" panose="02000000000000000000" pitchFamily="2" charset="0"/>
                <a:cs typeface="Roboto" panose="02000000000000000000" pitchFamily="2" charset="0"/>
              </a:rPr>
              <a:t> DIAGRAM</a:t>
            </a:r>
            <a:endParaRPr lang="en-IN" sz="1800" b="1" dirty="0"/>
          </a:p>
        </p:txBody>
      </p:sp>
      <p:pic>
        <p:nvPicPr>
          <p:cNvPr id="6" name="Picture 5">
            <a:extLst>
              <a:ext uri="{FF2B5EF4-FFF2-40B4-BE49-F238E27FC236}">
                <a16:creationId xmlns:a16="http://schemas.microsoft.com/office/drawing/2014/main" id="{2A516D55-73F9-7396-C327-62C5B12012B6}"/>
              </a:ext>
            </a:extLst>
          </p:cNvPr>
          <p:cNvPicPr>
            <a:picLocks noChangeAspect="1"/>
          </p:cNvPicPr>
          <p:nvPr/>
        </p:nvPicPr>
        <p:blipFill>
          <a:blip r:embed="rId2"/>
          <a:stretch>
            <a:fillRect/>
          </a:stretch>
        </p:blipFill>
        <p:spPr>
          <a:xfrm>
            <a:off x="2551213" y="0"/>
            <a:ext cx="8283777" cy="6857999"/>
          </a:xfrm>
          <a:prstGeom prst="rect">
            <a:avLst/>
          </a:prstGeom>
        </p:spPr>
      </p:pic>
    </p:spTree>
    <p:extLst>
      <p:ext uri="{BB962C8B-B14F-4D97-AF65-F5344CB8AC3E}">
        <p14:creationId xmlns:p14="http://schemas.microsoft.com/office/powerpoint/2010/main" val="414627425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0CF9FB-6B5C-F777-3A67-321BA8929AAB}"/>
              </a:ext>
            </a:extLst>
          </p:cNvPr>
          <p:cNvSpPr txBox="1"/>
          <p:nvPr/>
        </p:nvSpPr>
        <p:spPr>
          <a:xfrm>
            <a:off x="0" y="267154"/>
            <a:ext cx="12192000" cy="584775"/>
          </a:xfrm>
          <a:prstGeom prst="rect">
            <a:avLst/>
          </a:prstGeom>
          <a:noFill/>
        </p:spPr>
        <p:txBody>
          <a:bodyPr wrap="square">
            <a:spAutoFit/>
          </a:bodyPr>
          <a:lstStyle/>
          <a:p>
            <a:pPr algn="ctr"/>
            <a:r>
              <a:rPr lang="en-US" sz="3200" b="1" dirty="0">
                <a:latin typeface="Roboto" panose="02000000000000000000" pitchFamily="2" charset="0"/>
                <a:ea typeface="Roboto" panose="02000000000000000000" pitchFamily="2" charset="0"/>
                <a:cs typeface="Roboto" panose="02000000000000000000" pitchFamily="2" charset="0"/>
              </a:rPr>
              <a:t>INTRODUCTION OF PROJECT</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AD55FFCB-5E69-1898-57CE-E2EEDBFA546D}"/>
              </a:ext>
            </a:extLst>
          </p:cNvPr>
          <p:cNvSpPr txBox="1"/>
          <p:nvPr/>
        </p:nvSpPr>
        <p:spPr>
          <a:xfrm>
            <a:off x="142874" y="1177716"/>
            <a:ext cx="11906251" cy="4832092"/>
          </a:xfrm>
          <a:prstGeom prst="rect">
            <a:avLst/>
          </a:prstGeom>
          <a:noFill/>
        </p:spPr>
        <p:txBody>
          <a:bodyPr wrap="square" rtlCol="0">
            <a:spAutoFit/>
          </a:bodyPr>
          <a:lstStyle/>
          <a:p>
            <a:pPr algn="ctr"/>
            <a:r>
              <a:rPr lang="en-IN" sz="3200" dirty="0">
                <a:latin typeface="Roboto" panose="02000000000000000000" pitchFamily="2" charset="0"/>
                <a:ea typeface="Roboto" panose="02000000000000000000" pitchFamily="2" charset="0"/>
                <a:cs typeface="Roboto" panose="02000000000000000000" pitchFamily="2" charset="0"/>
              </a:rPr>
              <a:t>Expense Manager </a:t>
            </a:r>
            <a:r>
              <a:rPr lang="en-IN" sz="2400" dirty="0">
                <a:latin typeface="Roboto" panose="02000000000000000000" pitchFamily="2" charset="0"/>
                <a:ea typeface="Roboto" panose="02000000000000000000" pitchFamily="2" charset="0"/>
                <a:cs typeface="Roboto" panose="02000000000000000000" pitchFamily="2" charset="0"/>
              </a:rPr>
              <a:t>is my project in the internship</a:t>
            </a:r>
          </a:p>
          <a:p>
            <a:pPr algn="ctr"/>
            <a:endParaRPr lang="en-IN" sz="2800" dirty="0">
              <a:latin typeface="Roboto" panose="02000000000000000000" pitchFamily="2" charset="0"/>
              <a:ea typeface="Roboto" panose="02000000000000000000" pitchFamily="2" charset="0"/>
              <a:cs typeface="Roboto" panose="02000000000000000000" pitchFamily="2" charset="0"/>
            </a:endParaRPr>
          </a:p>
          <a:p>
            <a:r>
              <a:rPr lang="en-US" sz="2800" b="0" i="0" dirty="0">
                <a:effectLst/>
                <a:latin typeface="Roboto" panose="02000000000000000000" pitchFamily="2" charset="0"/>
                <a:ea typeface="Roboto" panose="02000000000000000000" pitchFamily="2" charset="0"/>
                <a:cs typeface="Roboto" panose="02000000000000000000" pitchFamily="2" charset="0"/>
              </a:rPr>
              <a:t>EXPENSE MANAGER is Personal finance management is an important part of people’s lives. However, everyone does not have the knowledge or time to manage their finances in a proper manner. And, even if a person has time and knowledge, they do not bother with tracking their expenses as they find it tedious and time-consuming. Now, you don’t have to worry about managing your expenses, as you can get access to an expense tracker that will help in the active management of your finances.</a:t>
            </a:r>
            <a:br>
              <a:rPr lang="en-US" sz="2800" dirty="0">
                <a:latin typeface="Roboto" panose="02000000000000000000" pitchFamily="2" charset="0"/>
                <a:ea typeface="Roboto" panose="02000000000000000000" pitchFamily="2" charset="0"/>
                <a:cs typeface="Roboto" panose="02000000000000000000" pitchFamily="2" charset="0"/>
              </a:rPr>
            </a:br>
            <a:r>
              <a:rPr lang="en-US" sz="2800" b="0" i="0" dirty="0">
                <a:effectLst/>
                <a:latin typeface="Roboto" panose="02000000000000000000" pitchFamily="2" charset="0"/>
                <a:ea typeface="Roboto" panose="02000000000000000000" pitchFamily="2" charset="0"/>
                <a:cs typeface="Roboto" panose="02000000000000000000" pitchFamily="2" charset="0"/>
              </a:rPr>
              <a:t>Understanding an Expense Tracker</a:t>
            </a:r>
            <a:br>
              <a:rPr lang="en-US" sz="2400" dirty="0">
                <a:latin typeface="Roboto" panose="02000000000000000000" pitchFamily="2" charset="0"/>
                <a:ea typeface="Roboto" panose="02000000000000000000" pitchFamily="2" charset="0"/>
                <a:cs typeface="Roboto" panose="02000000000000000000" pitchFamily="2" charset="0"/>
              </a:rPr>
            </a:br>
            <a:endParaRPr lang="en-IN"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728080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AEC271-35F3-D5C4-CD37-9D8AFAD15AB9}"/>
              </a:ext>
            </a:extLst>
          </p:cNvPr>
          <p:cNvSpPr txBox="1"/>
          <p:nvPr/>
        </p:nvSpPr>
        <p:spPr>
          <a:xfrm>
            <a:off x="3171210" y="117987"/>
            <a:ext cx="6096000" cy="523220"/>
          </a:xfrm>
          <a:prstGeom prst="rect">
            <a:avLst/>
          </a:prstGeom>
          <a:noFill/>
        </p:spPr>
        <p:txBody>
          <a:bodyPr wrap="square">
            <a:spAutoFit/>
          </a:bodyPr>
          <a:lstStyle/>
          <a:p>
            <a:pPr algn="ctr"/>
            <a:r>
              <a:rPr lang="en-US" sz="2800" b="1" dirty="0"/>
              <a:t>DATA DICTIONARY</a:t>
            </a:r>
            <a:endParaRPr lang="en-IN" sz="2800" b="1" dirty="0"/>
          </a:p>
        </p:txBody>
      </p:sp>
      <p:graphicFrame>
        <p:nvGraphicFramePr>
          <p:cNvPr id="6" name="Table 5">
            <a:extLst>
              <a:ext uri="{FF2B5EF4-FFF2-40B4-BE49-F238E27FC236}">
                <a16:creationId xmlns:a16="http://schemas.microsoft.com/office/drawing/2014/main" id="{3B79FBF0-80E2-1753-4C06-37DA7876E530}"/>
              </a:ext>
            </a:extLst>
          </p:cNvPr>
          <p:cNvGraphicFramePr>
            <a:graphicFrameLocks noGrp="1"/>
          </p:cNvGraphicFramePr>
          <p:nvPr>
            <p:extLst>
              <p:ext uri="{D42A27DB-BD31-4B8C-83A1-F6EECF244321}">
                <p14:modId xmlns:p14="http://schemas.microsoft.com/office/powerpoint/2010/main" val="4255161954"/>
              </p:ext>
            </p:extLst>
          </p:nvPr>
        </p:nvGraphicFramePr>
        <p:xfrm>
          <a:off x="147484" y="841776"/>
          <a:ext cx="11897032" cy="5174448"/>
        </p:xfrm>
        <a:graphic>
          <a:graphicData uri="http://schemas.openxmlformats.org/drawingml/2006/table">
            <a:tbl>
              <a:tblPr firstRow="1" firstCol="1" bandRow="1">
                <a:tableStyleId>{5C22544A-7EE6-4342-B048-85BDC9FD1C3A}</a:tableStyleId>
              </a:tblPr>
              <a:tblGrid>
                <a:gridCol w="2647701">
                  <a:extLst>
                    <a:ext uri="{9D8B030D-6E8A-4147-A177-3AD203B41FA5}">
                      <a16:colId xmlns:a16="http://schemas.microsoft.com/office/drawing/2014/main" val="3764391579"/>
                    </a:ext>
                  </a:extLst>
                </a:gridCol>
                <a:gridCol w="2976541">
                  <a:extLst>
                    <a:ext uri="{9D8B030D-6E8A-4147-A177-3AD203B41FA5}">
                      <a16:colId xmlns:a16="http://schemas.microsoft.com/office/drawing/2014/main" val="3199993154"/>
                    </a:ext>
                  </a:extLst>
                </a:gridCol>
                <a:gridCol w="1218802">
                  <a:extLst>
                    <a:ext uri="{9D8B030D-6E8A-4147-A177-3AD203B41FA5}">
                      <a16:colId xmlns:a16="http://schemas.microsoft.com/office/drawing/2014/main" val="643481729"/>
                    </a:ext>
                  </a:extLst>
                </a:gridCol>
                <a:gridCol w="1418457">
                  <a:extLst>
                    <a:ext uri="{9D8B030D-6E8A-4147-A177-3AD203B41FA5}">
                      <a16:colId xmlns:a16="http://schemas.microsoft.com/office/drawing/2014/main" val="2801717533"/>
                    </a:ext>
                  </a:extLst>
                </a:gridCol>
                <a:gridCol w="3635531">
                  <a:extLst>
                    <a:ext uri="{9D8B030D-6E8A-4147-A177-3AD203B41FA5}">
                      <a16:colId xmlns:a16="http://schemas.microsoft.com/office/drawing/2014/main" val="2772088817"/>
                    </a:ext>
                  </a:extLst>
                </a:gridCol>
              </a:tblGrid>
              <a:tr h="1078554">
                <a:tc>
                  <a:txBody>
                    <a:bodyPr/>
                    <a:lstStyle/>
                    <a:p>
                      <a:pPr marL="68580" indent="-6350" algn="ctr">
                        <a:lnSpc>
                          <a:spcPct val="107000"/>
                        </a:lnSpc>
                        <a:spcAft>
                          <a:spcPts val="455"/>
                        </a:spcAft>
                      </a:pPr>
                      <a:r>
                        <a:rPr lang="en-IN" sz="2800" b="1" dirty="0">
                          <a:solidFill>
                            <a:schemeClr val="bg1"/>
                          </a:solidFill>
                          <a:effectLst/>
                          <a:latin typeface="Roboto" panose="02000000000000000000" pitchFamily="2" charset="0"/>
                          <a:ea typeface="Roboto" panose="02000000000000000000" pitchFamily="2" charset="0"/>
                          <a:cs typeface="Roboto" panose="02000000000000000000" pitchFamily="2" charset="0"/>
                        </a:rPr>
                        <a:t>Table Name</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40" marR="44450" marT="8890" marB="0" anchor="ctr">
                    <a:solidFill>
                      <a:schemeClr val="accent1"/>
                    </a:solidFill>
                  </a:tcPr>
                </a:tc>
                <a:tc>
                  <a:txBody>
                    <a:bodyPr/>
                    <a:lstStyle/>
                    <a:p>
                      <a:pPr marL="69215" indent="-6350" algn="ctr">
                        <a:lnSpc>
                          <a:spcPct val="100000"/>
                        </a:lnSpc>
                        <a:spcAft>
                          <a:spcPts val="455"/>
                        </a:spcAft>
                      </a:pPr>
                      <a:r>
                        <a:rPr lang="en-IN" sz="2800" b="1" dirty="0">
                          <a:solidFill>
                            <a:schemeClr val="bg1"/>
                          </a:solidFill>
                          <a:effectLst/>
                          <a:latin typeface="Roboto" panose="02000000000000000000" pitchFamily="2" charset="0"/>
                          <a:ea typeface="Roboto" panose="02000000000000000000" pitchFamily="2" charset="0"/>
                          <a:cs typeface="Roboto" panose="02000000000000000000" pitchFamily="2" charset="0"/>
                        </a:rPr>
                        <a:t>accounttype</a:t>
                      </a:r>
                      <a:r>
                        <a:rPr lang="en-IN" sz="32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40" marR="44450" marT="8890" marB="0" anchor="ctr">
                    <a:lnR w="12700" cmpd="sng">
                      <a:noFill/>
                    </a:lnR>
                    <a:solidFill>
                      <a:schemeClr val="accent1"/>
                    </a:solidFill>
                  </a:tcPr>
                </a:tc>
                <a:tc>
                  <a:txBody>
                    <a:bodyPr/>
                    <a:lstStyle/>
                    <a:p>
                      <a:pPr marL="6350" indent="-6350" algn="ctr">
                        <a:lnSpc>
                          <a:spcPct val="107000"/>
                        </a:lnSpc>
                        <a:spcAft>
                          <a:spcPts val="800"/>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40" marR="44450" marT="889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38100" cap="flat" cmpd="sng" algn="ctr">
                      <a:noFill/>
                      <a:prstDash val="solid"/>
                      <a:round/>
                      <a:headEnd type="none" w="med" len="med"/>
                      <a:tailEnd type="none" w="med" len="med"/>
                    </a:lnTlToBr>
                    <a:lnBlToTr w="12700" cmpd="sng">
                      <a:noFill/>
                      <a:prstDash val="solid"/>
                    </a:lnBlToTr>
                    <a:solidFill>
                      <a:schemeClr val="accent1"/>
                    </a:solidFill>
                  </a:tcPr>
                </a:tc>
                <a:tc gridSpan="2">
                  <a:txBody>
                    <a:bodyPr/>
                    <a:lstStyle/>
                    <a:p>
                      <a:pPr marL="6350" indent="-6350" algn="ctr">
                        <a:lnSpc>
                          <a:spcPct val="107000"/>
                        </a:lnSpc>
                        <a:spcAft>
                          <a:spcPts val="800"/>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40" marR="44450" marT="8890" marB="0" anchor="ctr">
                    <a:lnL w="12700" cmpd="sng">
                      <a:noFill/>
                    </a:lnL>
                    <a:solidFill>
                      <a:schemeClr val="accent1"/>
                    </a:solidFill>
                  </a:tcPr>
                </a:tc>
                <a:tc hMerge="1">
                  <a:txBody>
                    <a:bodyPr/>
                    <a:lstStyle/>
                    <a:p>
                      <a:endParaRPr lang="en-IN"/>
                    </a:p>
                  </a:txBody>
                  <a:tcPr/>
                </a:tc>
                <a:extLst>
                  <a:ext uri="{0D108BD9-81ED-4DB2-BD59-A6C34878D82A}">
                    <a16:rowId xmlns:a16="http://schemas.microsoft.com/office/drawing/2014/main" val="2317113817"/>
                  </a:ext>
                </a:extLst>
              </a:tr>
              <a:tr h="1104044">
                <a:tc>
                  <a:txBody>
                    <a:bodyPr/>
                    <a:lstStyle/>
                    <a:p>
                      <a:pPr marL="6858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Field Name </a:t>
                      </a:r>
                    </a:p>
                  </a:txBody>
                  <a:tcPr marL="2540" marR="44450" marT="8890" marB="0" anchor="ctr">
                    <a:solidFill>
                      <a:schemeClr val="accent1"/>
                    </a:solidFill>
                  </a:tcPr>
                </a:tc>
                <a:tc>
                  <a:txBody>
                    <a:bodyPr/>
                    <a:lstStyle/>
                    <a:p>
                      <a:pPr marL="69215" indent="-6350" algn="ctr">
                        <a:lnSpc>
                          <a:spcPct val="107000"/>
                        </a:lnSpc>
                        <a:spcAft>
                          <a:spcPts val="57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Data Type </a:t>
                      </a:r>
                    </a:p>
                  </a:txBody>
                  <a:tcPr marL="2540" marR="44450" marT="8890" marB="0" anchor="ctr">
                    <a:solidFill>
                      <a:schemeClr val="accent1"/>
                    </a:solidFill>
                  </a:tcPr>
                </a:tc>
                <a:tc>
                  <a:txBody>
                    <a:bodyPr/>
                    <a:lstStyle/>
                    <a:p>
                      <a:pPr marL="69215"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Length </a:t>
                      </a:r>
                    </a:p>
                  </a:txBody>
                  <a:tcPr marL="2540" marR="44450" marT="8890" marB="0" anchor="ctr">
                    <a:lnT w="12700" cap="flat" cmpd="sng" algn="ctr">
                      <a:solidFill>
                        <a:schemeClr val="tx1"/>
                      </a:solidFill>
                      <a:prstDash val="solid"/>
                      <a:round/>
                      <a:headEnd type="none" w="med" len="med"/>
                      <a:tailEnd type="none" w="med" len="med"/>
                    </a:lnT>
                    <a:solidFill>
                      <a:schemeClr val="accent1"/>
                    </a:solidFill>
                  </a:tcPr>
                </a:tc>
                <a:tc>
                  <a:txBody>
                    <a:bodyPr/>
                    <a:lstStyle/>
                    <a:p>
                      <a:pPr marL="69215"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Nullable </a:t>
                      </a:r>
                    </a:p>
                  </a:txBody>
                  <a:tcPr marL="2540" marR="44450" marT="8890" marB="0" anchor="ctr">
                    <a:solidFill>
                      <a:schemeClr val="accent1"/>
                    </a:solidFill>
                  </a:tcPr>
                </a:tc>
                <a:tc>
                  <a:txBody>
                    <a:bodyPr/>
                    <a:lstStyle/>
                    <a:p>
                      <a:pPr marL="6985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Comments </a:t>
                      </a:r>
                    </a:p>
                  </a:txBody>
                  <a:tcPr marL="2540" marR="44450" marT="8890" marB="0" anchor="ctr">
                    <a:solidFill>
                      <a:schemeClr val="accent1"/>
                    </a:solidFill>
                  </a:tcPr>
                </a:tc>
                <a:extLst>
                  <a:ext uri="{0D108BD9-81ED-4DB2-BD59-A6C34878D82A}">
                    <a16:rowId xmlns:a16="http://schemas.microsoft.com/office/drawing/2014/main" val="260071719"/>
                  </a:ext>
                </a:extLst>
              </a:tr>
              <a:tr h="1000038">
                <a:tc>
                  <a:txBody>
                    <a:bodyPr/>
                    <a:lstStyle/>
                    <a:p>
                      <a:pPr marL="68580"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accountTypeId</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40" marR="44450" marT="8890" marB="0" anchor="ctr"/>
                </a:tc>
                <a:tc>
                  <a:txBody>
                    <a:bodyPr/>
                    <a:lstStyle/>
                    <a:p>
                      <a:pPr marL="69215"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Int </a:t>
                      </a:r>
                    </a:p>
                  </a:txBody>
                  <a:tcPr marL="2540" marR="44450" marT="8890" marB="0" anchor="ctr"/>
                </a:tc>
                <a:tc>
                  <a:txBody>
                    <a:bodyPr/>
                    <a:lstStyle/>
                    <a:p>
                      <a:pPr marL="102870" indent="-6350" algn="ctr">
                        <a:lnSpc>
                          <a:spcPct val="107000"/>
                        </a:lnSpc>
                        <a:spcAft>
                          <a:spcPts val="455"/>
                        </a:spcAft>
                      </a:pPr>
                      <a:r>
                        <a:rPr lang="en-IN" sz="2400" b="1">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40" marR="44450" marT="8890" marB="0" anchor="ctr"/>
                </a:tc>
                <a:tc>
                  <a:txBody>
                    <a:bodyPr/>
                    <a:lstStyle/>
                    <a:p>
                      <a:pPr marL="69215" indent="-6350" algn="ctr">
                        <a:lnSpc>
                          <a:spcPct val="107000"/>
                        </a:lnSpc>
                        <a:spcAft>
                          <a:spcPts val="455"/>
                        </a:spcAft>
                      </a:pPr>
                      <a:r>
                        <a:rPr lang="en-IN" sz="2400" b="1">
                          <a:solidFill>
                            <a:schemeClr val="bg1"/>
                          </a:solidFill>
                          <a:effectLst/>
                          <a:latin typeface="Roboto" panose="02000000000000000000" pitchFamily="2" charset="0"/>
                          <a:ea typeface="Roboto" panose="02000000000000000000" pitchFamily="2" charset="0"/>
                          <a:cs typeface="Roboto" panose="02000000000000000000" pitchFamily="2" charset="0"/>
                        </a:rPr>
                        <a:t>No </a:t>
                      </a:r>
                    </a:p>
                  </a:txBody>
                  <a:tcPr marL="2540" marR="44450" marT="8890" marB="0" anchor="ctr"/>
                </a:tc>
                <a:tc>
                  <a:txBody>
                    <a:bodyPr/>
                    <a:lstStyle/>
                    <a:p>
                      <a:pPr marL="6985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Its Primary Key. </a:t>
                      </a:r>
                    </a:p>
                  </a:txBody>
                  <a:tcPr marL="2540" marR="44450" marT="8890" marB="0" anchor="ctr"/>
                </a:tc>
                <a:extLst>
                  <a:ext uri="{0D108BD9-81ED-4DB2-BD59-A6C34878D82A}">
                    <a16:rowId xmlns:a16="http://schemas.microsoft.com/office/drawing/2014/main" val="1733609530"/>
                  </a:ext>
                </a:extLst>
              </a:tr>
              <a:tr h="995906">
                <a:tc>
                  <a:txBody>
                    <a:bodyPr/>
                    <a:lstStyle/>
                    <a:p>
                      <a:pPr marL="68580"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accountType</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40" marR="44450" marT="8890" marB="0" anchor="ctr"/>
                </a:tc>
                <a:tc>
                  <a:txBody>
                    <a:bodyPr/>
                    <a:lstStyle/>
                    <a:p>
                      <a:pPr marL="69215"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Varchar </a:t>
                      </a:r>
                    </a:p>
                  </a:txBody>
                  <a:tcPr marL="2540" marR="44450" marT="8890" marB="0" anchor="ctr"/>
                </a:tc>
                <a:tc>
                  <a:txBody>
                    <a:bodyPr/>
                    <a:lstStyle/>
                    <a:p>
                      <a:pPr marL="69215"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30 </a:t>
                      </a:r>
                    </a:p>
                  </a:txBody>
                  <a:tcPr marL="2540" marR="44450" marT="8890" marB="0" anchor="ctr"/>
                </a:tc>
                <a:tc>
                  <a:txBody>
                    <a:bodyPr/>
                    <a:lstStyle/>
                    <a:p>
                      <a:pPr marL="69215"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No </a:t>
                      </a:r>
                    </a:p>
                  </a:txBody>
                  <a:tcPr marL="2540" marR="44450" marT="8890" marB="0" anchor="ctr"/>
                </a:tc>
                <a:tc>
                  <a:txBody>
                    <a:bodyPr/>
                    <a:lstStyle/>
                    <a:p>
                      <a:pPr marL="127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40" marR="44450" marT="8890" marB="0" anchor="ctr"/>
                </a:tc>
                <a:extLst>
                  <a:ext uri="{0D108BD9-81ED-4DB2-BD59-A6C34878D82A}">
                    <a16:rowId xmlns:a16="http://schemas.microsoft.com/office/drawing/2014/main" val="530352713"/>
                  </a:ext>
                </a:extLst>
              </a:tr>
              <a:tr h="995906">
                <a:tc>
                  <a:txBody>
                    <a:bodyPr/>
                    <a:lstStyle/>
                    <a:p>
                      <a:pPr marL="6858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deleted</a:t>
                      </a:r>
                    </a:p>
                  </a:txBody>
                  <a:tcPr marL="2540" marR="44450" marT="8890" marB="0" anchor="ctr"/>
                </a:tc>
                <a:tc>
                  <a:txBody>
                    <a:bodyPr/>
                    <a:lstStyle/>
                    <a:p>
                      <a:pPr marL="69215"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Tinyint</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40" marR="44450" marT="8890" marB="0" anchor="ctr"/>
                </a:tc>
                <a:tc>
                  <a:txBody>
                    <a:bodyPr/>
                    <a:lstStyle/>
                    <a:p>
                      <a:pPr marL="102870" indent="-6350" algn="ctr">
                        <a:lnSpc>
                          <a:spcPct val="107000"/>
                        </a:lnSpc>
                        <a:spcAft>
                          <a:spcPts val="455"/>
                        </a:spcAft>
                      </a:pPr>
                      <a:r>
                        <a:rPr lang="en-IN" sz="2400" b="1">
                          <a:solidFill>
                            <a:schemeClr val="bg1"/>
                          </a:solidFill>
                          <a:effectLst/>
                          <a:latin typeface="Roboto" panose="02000000000000000000" pitchFamily="2" charset="0"/>
                          <a:ea typeface="Roboto" panose="02000000000000000000" pitchFamily="2" charset="0"/>
                          <a:cs typeface="Roboto" panose="02000000000000000000" pitchFamily="2" charset="0"/>
                        </a:rPr>
                        <a:t>1 </a:t>
                      </a:r>
                    </a:p>
                  </a:txBody>
                  <a:tcPr marL="2540" marR="44450" marT="8890" marB="0" anchor="ctr"/>
                </a:tc>
                <a:tc>
                  <a:txBody>
                    <a:bodyPr/>
                    <a:lstStyle/>
                    <a:p>
                      <a:pPr marL="69215" indent="-6350" algn="ctr">
                        <a:lnSpc>
                          <a:spcPct val="107000"/>
                        </a:lnSpc>
                        <a:spcAft>
                          <a:spcPts val="455"/>
                        </a:spcAft>
                      </a:pPr>
                      <a:r>
                        <a:rPr lang="en-IN" sz="2400" b="1">
                          <a:solidFill>
                            <a:schemeClr val="bg1"/>
                          </a:solidFill>
                          <a:effectLst/>
                          <a:latin typeface="Roboto" panose="02000000000000000000" pitchFamily="2" charset="0"/>
                          <a:ea typeface="Roboto" panose="02000000000000000000" pitchFamily="2" charset="0"/>
                          <a:cs typeface="Roboto" panose="02000000000000000000" pitchFamily="2" charset="0"/>
                        </a:rPr>
                        <a:t>Yes </a:t>
                      </a:r>
                    </a:p>
                  </a:txBody>
                  <a:tcPr marL="2540" marR="44450" marT="8890" marB="0" anchor="ctr"/>
                </a:tc>
                <a:tc>
                  <a:txBody>
                    <a:bodyPr/>
                    <a:lstStyle/>
                    <a:p>
                      <a:pPr marL="6985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40" marR="44450" marT="8890" marB="0" anchor="ctr"/>
                </a:tc>
                <a:extLst>
                  <a:ext uri="{0D108BD9-81ED-4DB2-BD59-A6C34878D82A}">
                    <a16:rowId xmlns:a16="http://schemas.microsoft.com/office/drawing/2014/main" val="2870060351"/>
                  </a:ext>
                </a:extLst>
              </a:tr>
            </a:tbl>
          </a:graphicData>
        </a:graphic>
      </p:graphicFrame>
    </p:spTree>
    <p:extLst>
      <p:ext uri="{BB962C8B-B14F-4D97-AF65-F5344CB8AC3E}">
        <p14:creationId xmlns:p14="http://schemas.microsoft.com/office/powerpoint/2010/main" val="110781835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AEC271-35F3-D5C4-CD37-9D8AFAD15AB9}"/>
              </a:ext>
            </a:extLst>
          </p:cNvPr>
          <p:cNvSpPr txBox="1"/>
          <p:nvPr/>
        </p:nvSpPr>
        <p:spPr>
          <a:xfrm>
            <a:off x="3171210" y="117987"/>
            <a:ext cx="6096000" cy="523220"/>
          </a:xfrm>
          <a:prstGeom prst="rect">
            <a:avLst/>
          </a:prstGeom>
          <a:noFill/>
        </p:spPr>
        <p:txBody>
          <a:bodyPr wrap="square">
            <a:spAutoFit/>
          </a:bodyPr>
          <a:lstStyle/>
          <a:p>
            <a:pPr algn="ctr"/>
            <a:r>
              <a:rPr lang="en-US" sz="2800" b="1" dirty="0"/>
              <a:t>DATA DICTIONARY</a:t>
            </a:r>
            <a:endParaRPr lang="en-IN" sz="2800" b="1" dirty="0"/>
          </a:p>
        </p:txBody>
      </p:sp>
      <p:graphicFrame>
        <p:nvGraphicFramePr>
          <p:cNvPr id="6" name="Table 5">
            <a:extLst>
              <a:ext uri="{FF2B5EF4-FFF2-40B4-BE49-F238E27FC236}">
                <a16:creationId xmlns:a16="http://schemas.microsoft.com/office/drawing/2014/main" id="{3B79FBF0-80E2-1753-4C06-37DA7876E530}"/>
              </a:ext>
            </a:extLst>
          </p:cNvPr>
          <p:cNvGraphicFramePr>
            <a:graphicFrameLocks noGrp="1"/>
          </p:cNvGraphicFramePr>
          <p:nvPr>
            <p:extLst>
              <p:ext uri="{D42A27DB-BD31-4B8C-83A1-F6EECF244321}">
                <p14:modId xmlns:p14="http://schemas.microsoft.com/office/powerpoint/2010/main" val="1936773905"/>
              </p:ext>
            </p:extLst>
          </p:nvPr>
        </p:nvGraphicFramePr>
        <p:xfrm>
          <a:off x="147484" y="841776"/>
          <a:ext cx="11897032" cy="5174448"/>
        </p:xfrm>
        <a:graphic>
          <a:graphicData uri="http://schemas.openxmlformats.org/drawingml/2006/table">
            <a:tbl>
              <a:tblPr firstRow="1" firstCol="1" bandRow="1">
                <a:tableStyleId>{5C22544A-7EE6-4342-B048-85BDC9FD1C3A}</a:tableStyleId>
              </a:tblPr>
              <a:tblGrid>
                <a:gridCol w="2647701">
                  <a:extLst>
                    <a:ext uri="{9D8B030D-6E8A-4147-A177-3AD203B41FA5}">
                      <a16:colId xmlns:a16="http://schemas.microsoft.com/office/drawing/2014/main" val="3764391579"/>
                    </a:ext>
                  </a:extLst>
                </a:gridCol>
                <a:gridCol w="2976541">
                  <a:extLst>
                    <a:ext uri="{9D8B030D-6E8A-4147-A177-3AD203B41FA5}">
                      <a16:colId xmlns:a16="http://schemas.microsoft.com/office/drawing/2014/main" val="3199993154"/>
                    </a:ext>
                  </a:extLst>
                </a:gridCol>
                <a:gridCol w="1218802">
                  <a:extLst>
                    <a:ext uri="{9D8B030D-6E8A-4147-A177-3AD203B41FA5}">
                      <a16:colId xmlns:a16="http://schemas.microsoft.com/office/drawing/2014/main" val="643481729"/>
                    </a:ext>
                  </a:extLst>
                </a:gridCol>
                <a:gridCol w="1418457">
                  <a:extLst>
                    <a:ext uri="{9D8B030D-6E8A-4147-A177-3AD203B41FA5}">
                      <a16:colId xmlns:a16="http://schemas.microsoft.com/office/drawing/2014/main" val="2801717533"/>
                    </a:ext>
                  </a:extLst>
                </a:gridCol>
                <a:gridCol w="3635531">
                  <a:extLst>
                    <a:ext uri="{9D8B030D-6E8A-4147-A177-3AD203B41FA5}">
                      <a16:colId xmlns:a16="http://schemas.microsoft.com/office/drawing/2014/main" val="2772088817"/>
                    </a:ext>
                  </a:extLst>
                </a:gridCol>
              </a:tblGrid>
              <a:tr h="1078554">
                <a:tc>
                  <a:txBody>
                    <a:bodyPr/>
                    <a:lstStyle/>
                    <a:p>
                      <a:pPr marL="67310" indent="-6350" algn="ctr">
                        <a:lnSpc>
                          <a:spcPct val="107000"/>
                        </a:lnSpc>
                        <a:spcAft>
                          <a:spcPts val="455"/>
                        </a:spcAft>
                      </a:pPr>
                      <a:r>
                        <a:rPr lang="en-IN" sz="2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Table Name</a:t>
                      </a:r>
                      <a:endPar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67945" indent="-6350" algn="ctr">
                        <a:lnSpc>
                          <a:spcPct val="107000"/>
                        </a:lnSpc>
                        <a:spcAft>
                          <a:spcPts val="455"/>
                        </a:spcAft>
                      </a:pPr>
                      <a:r>
                        <a:rPr lang="en-IN" sz="3200" b="1" dirty="0">
                          <a:solidFill>
                            <a:srgbClr val="000000"/>
                          </a:solidFill>
                          <a:effectLst/>
                          <a:latin typeface="Roboto" panose="02000000000000000000" pitchFamily="2" charset="0"/>
                          <a:ea typeface="Roboto" panose="02000000000000000000" pitchFamily="2" charset="0"/>
                          <a:cs typeface="Roboto" panose="02000000000000000000" pitchFamily="2" charset="0"/>
                        </a:rPr>
                        <a:t>category  </a:t>
                      </a:r>
                      <a:endPar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6350" indent="-6350" algn="ctr">
                        <a:lnSpc>
                          <a:spcPct val="107000"/>
                        </a:lnSpc>
                        <a:spcAft>
                          <a:spcPts val="800"/>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38100" cap="flat" cmpd="sng" algn="ctr">
                      <a:noFill/>
                      <a:prstDash val="solid"/>
                      <a:round/>
                      <a:headEnd type="none" w="med" len="med"/>
                      <a:tailEnd type="none" w="med" len="med"/>
                    </a:lnTlToBr>
                    <a:lnBlToTr w="12700" cmpd="sng">
                      <a:noFill/>
                      <a:prstDash val="solid"/>
                    </a:lnBlToTr>
                    <a:solidFill>
                      <a:schemeClr val="accent1"/>
                    </a:solidFill>
                  </a:tcPr>
                </a:tc>
                <a:tc>
                  <a:txBody>
                    <a:bodyPr/>
                    <a:lstStyle/>
                    <a:p>
                      <a:pPr marL="6350" indent="-6350" algn="ctr">
                        <a:lnSpc>
                          <a:spcPct val="107000"/>
                        </a:lnSpc>
                        <a:spcAft>
                          <a:spcPts val="800"/>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6350" indent="-6350" algn="ctr">
                        <a:lnSpc>
                          <a:spcPct val="107000"/>
                        </a:lnSpc>
                        <a:spcAft>
                          <a:spcPts val="800"/>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7113817"/>
                  </a:ext>
                </a:extLst>
              </a:tr>
              <a:tr h="1104044">
                <a:tc>
                  <a:txBody>
                    <a:bodyPr/>
                    <a:lstStyle/>
                    <a:p>
                      <a:pPr marL="6731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Field Name </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67945"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Data Type </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6858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Length </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6858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Nullable </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6731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Comments </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0071719"/>
                  </a:ext>
                </a:extLst>
              </a:tr>
              <a:tr h="1000038">
                <a:tc>
                  <a:txBody>
                    <a:bodyPr/>
                    <a:lstStyle/>
                    <a:p>
                      <a:pPr marL="67310" indent="-6350" algn="ctr">
                        <a:lnSpc>
                          <a:spcPct val="107000"/>
                        </a:lnSpc>
                        <a:spcAft>
                          <a:spcPts val="455"/>
                        </a:spcAft>
                      </a:pPr>
                      <a:r>
                        <a:rPr lang="en-IN" sz="2400" b="1" dirty="0" err="1">
                          <a:solidFill>
                            <a:srgbClr val="000000"/>
                          </a:solidFill>
                          <a:effectLst/>
                          <a:latin typeface="Roboto" panose="02000000000000000000" pitchFamily="2" charset="0"/>
                          <a:ea typeface="Roboto" panose="02000000000000000000" pitchFamily="2" charset="0"/>
                          <a:cs typeface="Roboto" panose="02000000000000000000" pitchFamily="2" charset="0"/>
                        </a:rPr>
                        <a:t>categoryId</a:t>
                      </a:r>
                      <a:endPar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945"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Int</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07000"/>
                        </a:lnSpc>
                        <a:spcAft>
                          <a:spcPts val="455"/>
                        </a:spcAft>
                      </a:pPr>
                      <a:r>
                        <a:rPr lang="en-IN" sz="1600" b="1">
                          <a:solidFill>
                            <a:srgbClr val="000000"/>
                          </a:solidFill>
                          <a:effectLst/>
                          <a:latin typeface="Roboto" panose="02000000000000000000" pitchFamily="2" charset="0"/>
                          <a:ea typeface="Roboto" panose="02000000000000000000" pitchFamily="2" charset="0"/>
                          <a:cs typeface="Roboto" panose="02000000000000000000" pitchFamily="2" charset="0"/>
                        </a:rPr>
                        <a:t> </a:t>
                      </a:r>
                      <a:endPar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No </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31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Its Primary Key. </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3609530"/>
                  </a:ext>
                </a:extLst>
              </a:tr>
              <a:tr h="995906">
                <a:tc>
                  <a:txBody>
                    <a:bodyPr/>
                    <a:lstStyle/>
                    <a:p>
                      <a:pPr marL="67310" indent="-6350" algn="ctr">
                        <a:lnSpc>
                          <a:spcPct val="107000"/>
                        </a:lnSpc>
                        <a:spcAft>
                          <a:spcPts val="455"/>
                        </a:spcAft>
                      </a:pPr>
                      <a:r>
                        <a:rPr lang="en-IN" sz="2400" b="1" dirty="0" err="1">
                          <a:solidFill>
                            <a:srgbClr val="000000"/>
                          </a:solidFill>
                          <a:effectLst/>
                          <a:latin typeface="Roboto" panose="02000000000000000000" pitchFamily="2" charset="0"/>
                          <a:ea typeface="Roboto" panose="02000000000000000000" pitchFamily="2" charset="0"/>
                          <a:cs typeface="Roboto" panose="02000000000000000000" pitchFamily="2" charset="0"/>
                        </a:rPr>
                        <a:t>categoryName</a:t>
                      </a:r>
                      <a:endPar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945"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Varchar</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858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30</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No</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07000"/>
                        </a:lnSpc>
                        <a:spcAft>
                          <a:spcPts val="455"/>
                        </a:spcAft>
                      </a:pPr>
                      <a:r>
                        <a:rPr lang="en-IN" sz="1600" b="1">
                          <a:solidFill>
                            <a:srgbClr val="000000"/>
                          </a:solidFill>
                          <a:effectLst/>
                          <a:latin typeface="Roboto" panose="02000000000000000000" pitchFamily="2" charset="0"/>
                          <a:ea typeface="Roboto" panose="02000000000000000000" pitchFamily="2" charset="0"/>
                          <a:cs typeface="Roboto" panose="02000000000000000000" pitchFamily="2" charset="0"/>
                        </a:rPr>
                        <a:t> </a:t>
                      </a:r>
                      <a:endPar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0352713"/>
                  </a:ext>
                </a:extLst>
              </a:tr>
              <a:tr h="995906">
                <a:tc>
                  <a:txBody>
                    <a:bodyPr/>
                    <a:lstStyle/>
                    <a:p>
                      <a:pPr marL="6858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deleted</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8580" indent="-6350" algn="ctr">
                        <a:lnSpc>
                          <a:spcPct val="107000"/>
                        </a:lnSpc>
                        <a:spcAft>
                          <a:spcPts val="455"/>
                        </a:spcAft>
                      </a:pPr>
                      <a:r>
                        <a:rPr lang="en-IN" sz="2400" b="1" dirty="0" err="1">
                          <a:solidFill>
                            <a:srgbClr val="000000"/>
                          </a:solidFill>
                          <a:effectLst/>
                          <a:latin typeface="Roboto" panose="02000000000000000000" pitchFamily="2" charset="0"/>
                          <a:ea typeface="Roboto" panose="02000000000000000000" pitchFamily="2" charset="0"/>
                          <a:cs typeface="Roboto" panose="02000000000000000000" pitchFamily="2" charset="0"/>
                        </a:rPr>
                        <a:t>Tinyint</a:t>
                      </a:r>
                      <a:endPar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1</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Yes</a:t>
                      </a: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07000"/>
                        </a:lnSpc>
                        <a:spcAft>
                          <a:spcPts val="455"/>
                        </a:spcAft>
                      </a:pPr>
                      <a:r>
                        <a:rPr lang="en-IN" sz="1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endPar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0060351"/>
                  </a:ext>
                </a:extLst>
              </a:tr>
            </a:tbl>
          </a:graphicData>
        </a:graphic>
      </p:graphicFrame>
    </p:spTree>
    <p:extLst>
      <p:ext uri="{BB962C8B-B14F-4D97-AF65-F5344CB8AC3E}">
        <p14:creationId xmlns:p14="http://schemas.microsoft.com/office/powerpoint/2010/main" val="3471521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AEC271-35F3-D5C4-CD37-9D8AFAD15AB9}"/>
              </a:ext>
            </a:extLst>
          </p:cNvPr>
          <p:cNvSpPr txBox="1"/>
          <p:nvPr/>
        </p:nvSpPr>
        <p:spPr>
          <a:xfrm>
            <a:off x="3180735" y="16718"/>
            <a:ext cx="6096000" cy="523220"/>
          </a:xfrm>
          <a:prstGeom prst="rect">
            <a:avLst/>
          </a:prstGeom>
          <a:noFill/>
        </p:spPr>
        <p:txBody>
          <a:bodyPr wrap="square">
            <a:spAutoFit/>
          </a:bodyPr>
          <a:lstStyle/>
          <a:p>
            <a:pPr algn="ctr"/>
            <a:r>
              <a:rPr lang="en-US" sz="2800" b="1" dirty="0"/>
              <a:t>DATA DICTIONARY</a:t>
            </a:r>
            <a:endParaRPr lang="en-IN" sz="2800" b="1" dirty="0"/>
          </a:p>
        </p:txBody>
      </p:sp>
      <p:graphicFrame>
        <p:nvGraphicFramePr>
          <p:cNvPr id="2" name="Table 1">
            <a:extLst>
              <a:ext uri="{FF2B5EF4-FFF2-40B4-BE49-F238E27FC236}">
                <a16:creationId xmlns:a16="http://schemas.microsoft.com/office/drawing/2014/main" id="{4DB75D99-4C8F-A366-9EA1-A2C8DC9FADF8}"/>
              </a:ext>
            </a:extLst>
          </p:cNvPr>
          <p:cNvGraphicFramePr>
            <a:graphicFrameLocks noGrp="1"/>
          </p:cNvGraphicFramePr>
          <p:nvPr>
            <p:extLst>
              <p:ext uri="{D42A27DB-BD31-4B8C-83A1-F6EECF244321}">
                <p14:modId xmlns:p14="http://schemas.microsoft.com/office/powerpoint/2010/main" val="3413864936"/>
              </p:ext>
            </p:extLst>
          </p:nvPr>
        </p:nvGraphicFramePr>
        <p:xfrm>
          <a:off x="171450" y="530654"/>
          <a:ext cx="11958023" cy="6344918"/>
        </p:xfrm>
        <a:graphic>
          <a:graphicData uri="http://schemas.openxmlformats.org/drawingml/2006/table">
            <a:tbl>
              <a:tblPr firstRow="1" firstCol="1" bandRow="1">
                <a:tableStyleId>{5C22544A-7EE6-4342-B048-85BDC9FD1C3A}</a:tableStyleId>
              </a:tblPr>
              <a:tblGrid>
                <a:gridCol w="3675154">
                  <a:extLst>
                    <a:ext uri="{9D8B030D-6E8A-4147-A177-3AD203B41FA5}">
                      <a16:colId xmlns:a16="http://schemas.microsoft.com/office/drawing/2014/main" val="2223536196"/>
                    </a:ext>
                  </a:extLst>
                </a:gridCol>
                <a:gridCol w="2467153">
                  <a:extLst>
                    <a:ext uri="{9D8B030D-6E8A-4147-A177-3AD203B41FA5}">
                      <a16:colId xmlns:a16="http://schemas.microsoft.com/office/drawing/2014/main" val="1846055566"/>
                    </a:ext>
                  </a:extLst>
                </a:gridCol>
                <a:gridCol w="1647392">
                  <a:extLst>
                    <a:ext uri="{9D8B030D-6E8A-4147-A177-3AD203B41FA5}">
                      <a16:colId xmlns:a16="http://schemas.microsoft.com/office/drawing/2014/main" val="352618237"/>
                    </a:ext>
                  </a:extLst>
                </a:gridCol>
                <a:gridCol w="1563451">
                  <a:extLst>
                    <a:ext uri="{9D8B030D-6E8A-4147-A177-3AD203B41FA5}">
                      <a16:colId xmlns:a16="http://schemas.microsoft.com/office/drawing/2014/main" val="654759771"/>
                    </a:ext>
                  </a:extLst>
                </a:gridCol>
                <a:gridCol w="2604873">
                  <a:extLst>
                    <a:ext uri="{9D8B030D-6E8A-4147-A177-3AD203B41FA5}">
                      <a16:colId xmlns:a16="http://schemas.microsoft.com/office/drawing/2014/main" val="1771741568"/>
                    </a:ext>
                  </a:extLst>
                </a:gridCol>
              </a:tblGrid>
              <a:tr h="488886">
                <a:tc>
                  <a:txBody>
                    <a:bodyPr/>
                    <a:lstStyle/>
                    <a:p>
                      <a:pPr marL="67310" indent="-6350" algn="ctr">
                        <a:lnSpc>
                          <a:spcPct val="107000"/>
                        </a:lnSpc>
                        <a:spcAft>
                          <a:spcPts val="455"/>
                        </a:spcAft>
                      </a:pPr>
                      <a:r>
                        <a:rPr lang="en-IN" sz="2800" b="1" dirty="0">
                          <a:solidFill>
                            <a:schemeClr val="bg1"/>
                          </a:solidFill>
                          <a:effectLst/>
                          <a:latin typeface="Roboto" panose="02000000000000000000" pitchFamily="2" charset="0"/>
                          <a:ea typeface="Roboto" panose="02000000000000000000" pitchFamily="2" charset="0"/>
                          <a:cs typeface="Roboto" panose="02000000000000000000" pitchFamily="2" charset="0"/>
                        </a:rPr>
                        <a:t>Table Name</a:t>
                      </a:r>
                      <a:endParaRPr lang="en-IN" sz="20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81" marR="59353" marT="7226" marB="0" anchor="ctr">
                    <a:solidFill>
                      <a:schemeClr val="accent1"/>
                    </a:solidFill>
                  </a:tcPr>
                </a:tc>
                <a:tc>
                  <a:txBody>
                    <a:bodyPr/>
                    <a:lstStyle/>
                    <a:p>
                      <a:pPr marL="67945" indent="-6350" algn="ctr">
                        <a:lnSpc>
                          <a:spcPct val="100000"/>
                        </a:lnSpc>
                        <a:spcAft>
                          <a:spcPts val="455"/>
                        </a:spcAft>
                      </a:pPr>
                      <a:r>
                        <a:rPr lang="en-IN" sz="2800" b="1" dirty="0">
                          <a:solidFill>
                            <a:schemeClr val="bg1"/>
                          </a:solidFill>
                          <a:effectLst/>
                          <a:latin typeface="Roboto" panose="02000000000000000000" pitchFamily="2" charset="0"/>
                          <a:ea typeface="Roboto" panose="02000000000000000000" pitchFamily="2" charset="0"/>
                          <a:cs typeface="Roboto" panose="02000000000000000000" pitchFamily="2" charset="0"/>
                        </a:rPr>
                        <a:t>expense</a:t>
                      </a:r>
                      <a:endParaRPr lang="en-IN" sz="20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81" marR="59353" marT="7226" marB="0" anchor="ctr">
                    <a:lnR w="12700" cmpd="sng">
                      <a:noFill/>
                    </a:lnR>
                    <a:solidFill>
                      <a:schemeClr val="accent1"/>
                    </a:solidFill>
                  </a:tcPr>
                </a:tc>
                <a:tc>
                  <a:txBody>
                    <a:bodyPr/>
                    <a:lstStyle/>
                    <a:p>
                      <a:pPr marL="6350" indent="-6350" algn="ctr">
                        <a:lnSpc>
                          <a:spcPct val="107000"/>
                        </a:lnSpc>
                        <a:spcAft>
                          <a:spcPts val="800"/>
                        </a:spcAft>
                      </a:pPr>
                      <a:r>
                        <a:rPr lang="en-IN" sz="20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6350" indent="-6350" algn="ctr">
                        <a:lnSpc>
                          <a:spcPct val="107000"/>
                        </a:lnSpc>
                        <a:spcAft>
                          <a:spcPts val="800"/>
                        </a:spcAft>
                      </a:pPr>
                      <a:r>
                        <a:rPr lang="en-IN" sz="20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6350" indent="-6350" algn="ctr">
                        <a:lnSpc>
                          <a:spcPct val="107000"/>
                        </a:lnSpc>
                        <a:spcAft>
                          <a:spcPts val="800"/>
                        </a:spcAft>
                      </a:pPr>
                      <a:r>
                        <a:rPr lang="en-IN" sz="20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739222446"/>
                  </a:ext>
                </a:extLst>
              </a:tr>
              <a:tr h="429752">
                <a:tc>
                  <a:txBody>
                    <a:bodyPr/>
                    <a:lstStyle/>
                    <a:p>
                      <a:pPr marL="6731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Field Name </a:t>
                      </a:r>
                    </a:p>
                  </a:txBody>
                  <a:tcPr marL="2581" marR="59353" marT="7226" marB="0" anchor="ctr">
                    <a:solidFill>
                      <a:schemeClr val="accent1"/>
                    </a:solidFill>
                  </a:tcPr>
                </a:tc>
                <a:tc>
                  <a:txBody>
                    <a:bodyPr/>
                    <a:lstStyle/>
                    <a:p>
                      <a:pPr marL="67945"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Data Type </a:t>
                      </a:r>
                    </a:p>
                  </a:txBody>
                  <a:tcPr marL="2581" marR="59353" marT="7226" marB="0" anchor="ctr">
                    <a:solidFill>
                      <a:schemeClr val="accent1"/>
                    </a:solidFill>
                  </a:tcPr>
                </a:tc>
                <a:tc>
                  <a:txBody>
                    <a:bodyPr/>
                    <a:lstStyle/>
                    <a:p>
                      <a:pPr marL="6858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Length</a:t>
                      </a:r>
                      <a:r>
                        <a:rPr lang="en-IN" sz="20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lnT w="12700" cap="flat" cmpd="sng" algn="ctr">
                      <a:solidFill>
                        <a:schemeClr val="tx1"/>
                      </a:solidFill>
                      <a:prstDash val="solid"/>
                      <a:round/>
                      <a:headEnd type="none" w="med" len="med"/>
                      <a:tailEnd type="none" w="med" len="med"/>
                    </a:lnT>
                    <a:solidFill>
                      <a:schemeClr val="accent1"/>
                    </a:solidFill>
                  </a:tcPr>
                </a:tc>
                <a:tc>
                  <a:txBody>
                    <a:bodyPr/>
                    <a:lstStyle/>
                    <a:p>
                      <a:pPr marL="6858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Nullable</a:t>
                      </a:r>
                      <a:r>
                        <a:rPr lang="en-IN" sz="20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lnT w="12700" cap="flat" cmpd="sng" algn="ctr">
                      <a:solidFill>
                        <a:schemeClr val="tx1"/>
                      </a:solidFill>
                      <a:prstDash val="solid"/>
                      <a:round/>
                      <a:headEnd type="none" w="med" len="med"/>
                      <a:tailEnd type="none" w="med" len="med"/>
                    </a:lnT>
                    <a:solidFill>
                      <a:schemeClr val="accent1"/>
                    </a:solidFill>
                  </a:tcPr>
                </a:tc>
                <a:tc>
                  <a:txBody>
                    <a:bodyPr/>
                    <a:lstStyle/>
                    <a:p>
                      <a:pPr marL="6731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Comments</a:t>
                      </a:r>
                      <a:r>
                        <a:rPr lang="en-IN" sz="16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lnT w="12700" cap="flat" cmpd="sng" algn="ctr">
                      <a:solidFill>
                        <a:schemeClr val="tx1"/>
                      </a:solidFill>
                      <a:prstDash val="solid"/>
                      <a:round/>
                      <a:headEnd type="none" w="med" len="med"/>
                      <a:tailEnd type="none" w="med" len="med"/>
                    </a:lnT>
                    <a:solidFill>
                      <a:schemeClr val="accent1"/>
                    </a:solidFill>
                  </a:tcPr>
                </a:tc>
                <a:extLst>
                  <a:ext uri="{0D108BD9-81ED-4DB2-BD59-A6C34878D82A}">
                    <a16:rowId xmlns:a16="http://schemas.microsoft.com/office/drawing/2014/main" val="3737312158"/>
                  </a:ext>
                </a:extLst>
              </a:tr>
              <a:tr h="366822">
                <a:tc>
                  <a:txBody>
                    <a:bodyPr/>
                    <a:lstStyle/>
                    <a:p>
                      <a:pPr marL="67310"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expenseId</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81" marR="59353" marT="7226" marB="0" anchor="ctr"/>
                </a:tc>
                <a:tc>
                  <a:txBody>
                    <a:bodyPr/>
                    <a:lstStyle/>
                    <a:p>
                      <a:pPr marL="67945"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Int </a:t>
                      </a:r>
                    </a:p>
                  </a:txBody>
                  <a:tcPr marL="2581" marR="59353" marT="7226"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81" marR="59353" marT="7226"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No </a:t>
                      </a:r>
                    </a:p>
                  </a:txBody>
                  <a:tcPr marL="2581" marR="59353" marT="7226" marB="0" anchor="ctr"/>
                </a:tc>
                <a:tc>
                  <a:txBody>
                    <a:bodyPr/>
                    <a:lstStyle/>
                    <a:p>
                      <a:pPr marL="6731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Its Primary Key. </a:t>
                      </a:r>
                    </a:p>
                  </a:txBody>
                  <a:tcPr marL="2581" marR="59353" marT="7226" marB="0" anchor="ctr"/>
                </a:tc>
                <a:extLst>
                  <a:ext uri="{0D108BD9-81ED-4DB2-BD59-A6C34878D82A}">
                    <a16:rowId xmlns:a16="http://schemas.microsoft.com/office/drawing/2014/main" val="3141797393"/>
                  </a:ext>
                </a:extLst>
              </a:tr>
              <a:tr h="366822">
                <a:tc>
                  <a:txBody>
                    <a:bodyPr/>
                    <a:lstStyle/>
                    <a:p>
                      <a:pPr marL="6731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title</a:t>
                      </a:r>
                    </a:p>
                  </a:txBody>
                  <a:tcPr marL="2581" marR="59353" marT="7226" marB="0" anchor="ctr"/>
                </a:tc>
                <a:tc>
                  <a:txBody>
                    <a:bodyPr/>
                    <a:lstStyle/>
                    <a:p>
                      <a:pPr marL="67945"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Varchar</a:t>
                      </a:r>
                    </a:p>
                  </a:txBody>
                  <a:tcPr marL="2581" marR="59353" marT="7226" marB="0" anchor="ctr"/>
                </a:tc>
                <a:tc>
                  <a:txBody>
                    <a:bodyPr/>
                    <a:lstStyle/>
                    <a:p>
                      <a:pPr marL="635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  30</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Yes</a:t>
                      </a:r>
                    </a:p>
                  </a:txBody>
                  <a:tcPr marL="2581" marR="59353" marT="7226" marB="0" anchor="ctr"/>
                </a:tc>
                <a:tc>
                  <a:txBody>
                    <a:bodyPr/>
                    <a:lstStyle/>
                    <a:p>
                      <a:pPr marL="67310" indent="-6350" algn="ctr">
                        <a:lnSpc>
                          <a:spcPct val="107000"/>
                        </a:lnSpc>
                        <a:spcAft>
                          <a:spcPts val="455"/>
                        </a:spcAft>
                      </a:pPr>
                      <a:r>
                        <a:rPr lang="en-IN" sz="1400" b="1">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tc>
                <a:extLst>
                  <a:ext uri="{0D108BD9-81ED-4DB2-BD59-A6C34878D82A}">
                    <a16:rowId xmlns:a16="http://schemas.microsoft.com/office/drawing/2014/main" val="168874147"/>
                  </a:ext>
                </a:extLst>
              </a:tr>
              <a:tr h="527393">
                <a:tc>
                  <a:txBody>
                    <a:bodyPr/>
                    <a:lstStyle/>
                    <a:p>
                      <a:pPr marL="68580"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categoryId</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81" marR="59353" marT="7226"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Int</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Yes</a:t>
                      </a:r>
                    </a:p>
                  </a:txBody>
                  <a:tcPr marL="2581" marR="59353" marT="7226"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Its Foreign key of category Table</a:t>
                      </a:r>
                    </a:p>
                  </a:txBody>
                  <a:tcPr marL="2581" marR="59353" marT="7226" marB="0" anchor="ctr"/>
                </a:tc>
                <a:extLst>
                  <a:ext uri="{0D108BD9-81ED-4DB2-BD59-A6C34878D82A}">
                    <a16:rowId xmlns:a16="http://schemas.microsoft.com/office/drawing/2014/main" val="2117519815"/>
                  </a:ext>
                </a:extLst>
              </a:tr>
              <a:tr h="527393">
                <a:tc>
                  <a:txBody>
                    <a:bodyPr/>
                    <a:lstStyle/>
                    <a:p>
                      <a:pPr marL="68580"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subCategoryId</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Int</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Yes</a:t>
                      </a:r>
                    </a:p>
                  </a:txBody>
                  <a:tcPr marL="2581" marR="59353" marT="7226"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Its Foreign key of subcategory Table</a:t>
                      </a:r>
                    </a:p>
                  </a:txBody>
                  <a:tcPr marL="2581" marR="59353" marT="7226" marB="0" anchor="ctr"/>
                </a:tc>
                <a:extLst>
                  <a:ext uri="{0D108BD9-81ED-4DB2-BD59-A6C34878D82A}">
                    <a16:rowId xmlns:a16="http://schemas.microsoft.com/office/drawing/2014/main" val="2057368447"/>
                  </a:ext>
                </a:extLst>
              </a:tr>
              <a:tr h="527393">
                <a:tc>
                  <a:txBody>
                    <a:bodyPr/>
                    <a:lstStyle/>
                    <a:p>
                      <a:pPr marL="68580"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vendorId</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Int</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Yes</a:t>
                      </a:r>
                    </a:p>
                  </a:txBody>
                  <a:tcPr marL="2581" marR="59353" marT="7226"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Its Foreign key of vendor Table</a:t>
                      </a:r>
                    </a:p>
                  </a:txBody>
                  <a:tcPr marL="2581" marR="59353" marT="7226" marB="0" anchor="ctr"/>
                </a:tc>
                <a:extLst>
                  <a:ext uri="{0D108BD9-81ED-4DB2-BD59-A6C34878D82A}">
                    <a16:rowId xmlns:a16="http://schemas.microsoft.com/office/drawing/2014/main" val="896828781"/>
                  </a:ext>
                </a:extLst>
              </a:tr>
              <a:tr h="527393">
                <a:tc>
                  <a:txBody>
                    <a:bodyPr/>
                    <a:lstStyle/>
                    <a:p>
                      <a:pPr marL="68580"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accountTypeId</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Int</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Yes</a:t>
                      </a:r>
                    </a:p>
                  </a:txBody>
                  <a:tcPr marL="2581" marR="59353" marT="7226"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Its Foreign key of accounttype Table</a:t>
                      </a:r>
                    </a:p>
                  </a:txBody>
                  <a:tcPr marL="2581" marR="59353" marT="7226" marB="0" anchor="ctr"/>
                </a:tc>
                <a:extLst>
                  <a:ext uri="{0D108BD9-81ED-4DB2-BD59-A6C34878D82A}">
                    <a16:rowId xmlns:a16="http://schemas.microsoft.com/office/drawing/2014/main" val="624159018"/>
                  </a:ext>
                </a:extLst>
              </a:tr>
              <a:tr h="527393">
                <a:tc>
                  <a:txBody>
                    <a:bodyPr/>
                    <a:lstStyle/>
                    <a:p>
                      <a:pPr marL="68580"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statusId</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Int</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Yes</a:t>
                      </a:r>
                    </a:p>
                  </a:txBody>
                  <a:tcPr marL="2581" marR="59353" marT="7226"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Its Foreign key of status Table</a:t>
                      </a:r>
                    </a:p>
                  </a:txBody>
                  <a:tcPr marL="2581" marR="59353" marT="7226" marB="0" anchor="ctr"/>
                </a:tc>
                <a:extLst>
                  <a:ext uri="{0D108BD9-81ED-4DB2-BD59-A6C34878D82A}">
                    <a16:rowId xmlns:a16="http://schemas.microsoft.com/office/drawing/2014/main" val="2690166022"/>
                  </a:ext>
                </a:extLst>
              </a:tr>
              <a:tr h="367687">
                <a:tc>
                  <a:txBody>
                    <a:bodyPr/>
                    <a:lstStyle/>
                    <a:p>
                      <a:pPr marL="68580"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ammount</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Int</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Yes</a:t>
                      </a:r>
                    </a:p>
                  </a:txBody>
                  <a:tcPr marL="2581" marR="59353" marT="7226"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tc>
                <a:extLst>
                  <a:ext uri="{0D108BD9-81ED-4DB2-BD59-A6C34878D82A}">
                    <a16:rowId xmlns:a16="http://schemas.microsoft.com/office/drawing/2014/main" val="3316415676"/>
                  </a:ext>
                </a:extLst>
              </a:tr>
              <a:tr h="367687">
                <a:tc>
                  <a:txBody>
                    <a:bodyPr/>
                    <a:lstStyle/>
                    <a:p>
                      <a:pPr marL="6858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date</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Varchar</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30</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Yes</a:t>
                      </a:r>
                    </a:p>
                  </a:txBody>
                  <a:tcPr marL="2581" marR="59353" marT="7226"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tc>
                <a:extLst>
                  <a:ext uri="{0D108BD9-81ED-4DB2-BD59-A6C34878D82A}">
                    <a16:rowId xmlns:a16="http://schemas.microsoft.com/office/drawing/2014/main" val="4000091720"/>
                  </a:ext>
                </a:extLst>
              </a:tr>
              <a:tr h="367687">
                <a:tc>
                  <a:txBody>
                    <a:bodyPr/>
                    <a:lstStyle/>
                    <a:p>
                      <a:pPr marL="6858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description</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Varchar</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100</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Yes</a:t>
                      </a:r>
                    </a:p>
                  </a:txBody>
                  <a:tcPr marL="2581" marR="59353" marT="7226"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tc>
                <a:extLst>
                  <a:ext uri="{0D108BD9-81ED-4DB2-BD59-A6C34878D82A}">
                    <a16:rowId xmlns:a16="http://schemas.microsoft.com/office/drawing/2014/main" val="2042587491"/>
                  </a:ext>
                </a:extLst>
              </a:tr>
              <a:tr h="527393">
                <a:tc>
                  <a:txBody>
                    <a:bodyPr/>
                    <a:lstStyle/>
                    <a:p>
                      <a:pPr marL="68580"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userId</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Int</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Yes</a:t>
                      </a:r>
                    </a:p>
                  </a:txBody>
                  <a:tcPr marL="2581" marR="59353" marT="7226"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Its Foreign key of user Table</a:t>
                      </a:r>
                    </a:p>
                  </a:txBody>
                  <a:tcPr marL="2581" marR="59353" marT="7226" marB="0" anchor="ctr"/>
                </a:tc>
                <a:extLst>
                  <a:ext uri="{0D108BD9-81ED-4DB2-BD59-A6C34878D82A}">
                    <a16:rowId xmlns:a16="http://schemas.microsoft.com/office/drawing/2014/main" val="2409889180"/>
                  </a:ext>
                </a:extLst>
              </a:tr>
              <a:tr h="367687">
                <a:tc>
                  <a:txBody>
                    <a:bodyPr/>
                    <a:lstStyle/>
                    <a:p>
                      <a:pPr marL="68580"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billURL</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581" marR="59353" marT="7226"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Varchar</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1024</a:t>
                      </a:r>
                    </a:p>
                  </a:txBody>
                  <a:tcPr marL="2581" marR="59353" marT="7226"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Yes</a:t>
                      </a:r>
                    </a:p>
                  </a:txBody>
                  <a:tcPr marL="2581" marR="59353" marT="7226" marB="0" anchor="ctr"/>
                </a:tc>
                <a:tc>
                  <a:txBody>
                    <a:bodyPr/>
                    <a:lstStyle/>
                    <a:p>
                      <a:pPr marL="635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581" marR="59353" marT="7226" marB="0" anchor="ctr"/>
                </a:tc>
                <a:extLst>
                  <a:ext uri="{0D108BD9-81ED-4DB2-BD59-A6C34878D82A}">
                    <a16:rowId xmlns:a16="http://schemas.microsoft.com/office/drawing/2014/main" val="4236520061"/>
                  </a:ext>
                </a:extLst>
              </a:tr>
            </a:tbl>
          </a:graphicData>
        </a:graphic>
      </p:graphicFrame>
    </p:spTree>
    <p:extLst>
      <p:ext uri="{BB962C8B-B14F-4D97-AF65-F5344CB8AC3E}">
        <p14:creationId xmlns:p14="http://schemas.microsoft.com/office/powerpoint/2010/main" val="2068726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AEC271-35F3-D5C4-CD37-9D8AFAD15AB9}"/>
              </a:ext>
            </a:extLst>
          </p:cNvPr>
          <p:cNvSpPr txBox="1"/>
          <p:nvPr/>
        </p:nvSpPr>
        <p:spPr>
          <a:xfrm>
            <a:off x="3171210" y="117987"/>
            <a:ext cx="6096000" cy="523220"/>
          </a:xfrm>
          <a:prstGeom prst="rect">
            <a:avLst/>
          </a:prstGeom>
          <a:noFill/>
        </p:spPr>
        <p:txBody>
          <a:bodyPr wrap="square">
            <a:spAutoFit/>
          </a:bodyPr>
          <a:lstStyle/>
          <a:p>
            <a:pPr algn="ctr"/>
            <a:r>
              <a:rPr lang="en-US" sz="2800" b="1" dirty="0"/>
              <a:t>DATA DICTIONARY</a:t>
            </a:r>
            <a:endParaRPr lang="en-IN" sz="2800" b="1" dirty="0"/>
          </a:p>
        </p:txBody>
      </p:sp>
      <p:graphicFrame>
        <p:nvGraphicFramePr>
          <p:cNvPr id="2" name="Table 1">
            <a:extLst>
              <a:ext uri="{FF2B5EF4-FFF2-40B4-BE49-F238E27FC236}">
                <a16:creationId xmlns:a16="http://schemas.microsoft.com/office/drawing/2014/main" id="{BABD44C5-9977-D28A-5171-2CD8782C3B71}"/>
              </a:ext>
            </a:extLst>
          </p:cNvPr>
          <p:cNvGraphicFramePr>
            <a:graphicFrameLocks noGrp="1"/>
          </p:cNvGraphicFramePr>
          <p:nvPr>
            <p:extLst>
              <p:ext uri="{D42A27DB-BD31-4B8C-83A1-F6EECF244321}">
                <p14:modId xmlns:p14="http://schemas.microsoft.com/office/powerpoint/2010/main" val="638591883"/>
              </p:ext>
            </p:extLst>
          </p:nvPr>
        </p:nvGraphicFramePr>
        <p:xfrm>
          <a:off x="123825" y="657225"/>
          <a:ext cx="11925300" cy="6082787"/>
        </p:xfrm>
        <a:graphic>
          <a:graphicData uri="http://schemas.openxmlformats.org/drawingml/2006/table">
            <a:tbl>
              <a:tblPr firstRow="1" firstCol="1" bandRow="1">
                <a:tableStyleId>{5C22544A-7EE6-4342-B048-85BDC9FD1C3A}</a:tableStyleId>
              </a:tblPr>
              <a:tblGrid>
                <a:gridCol w="3808980">
                  <a:extLst>
                    <a:ext uri="{9D8B030D-6E8A-4147-A177-3AD203B41FA5}">
                      <a16:colId xmlns:a16="http://schemas.microsoft.com/office/drawing/2014/main" val="3249256789"/>
                    </a:ext>
                  </a:extLst>
                </a:gridCol>
                <a:gridCol w="2143859">
                  <a:extLst>
                    <a:ext uri="{9D8B030D-6E8A-4147-A177-3AD203B41FA5}">
                      <a16:colId xmlns:a16="http://schemas.microsoft.com/office/drawing/2014/main" val="3415216478"/>
                    </a:ext>
                  </a:extLst>
                </a:gridCol>
                <a:gridCol w="1679509">
                  <a:extLst>
                    <a:ext uri="{9D8B030D-6E8A-4147-A177-3AD203B41FA5}">
                      <a16:colId xmlns:a16="http://schemas.microsoft.com/office/drawing/2014/main" val="1788347254"/>
                    </a:ext>
                  </a:extLst>
                </a:gridCol>
                <a:gridCol w="1570943">
                  <a:extLst>
                    <a:ext uri="{9D8B030D-6E8A-4147-A177-3AD203B41FA5}">
                      <a16:colId xmlns:a16="http://schemas.microsoft.com/office/drawing/2014/main" val="2009928914"/>
                    </a:ext>
                  </a:extLst>
                </a:gridCol>
                <a:gridCol w="2722009">
                  <a:extLst>
                    <a:ext uri="{9D8B030D-6E8A-4147-A177-3AD203B41FA5}">
                      <a16:colId xmlns:a16="http://schemas.microsoft.com/office/drawing/2014/main" val="4039101998"/>
                    </a:ext>
                  </a:extLst>
                </a:gridCol>
              </a:tblGrid>
              <a:tr h="663995">
                <a:tc>
                  <a:txBody>
                    <a:bodyPr/>
                    <a:lstStyle/>
                    <a:p>
                      <a:pPr marL="67310" indent="-6350" algn="ctr">
                        <a:lnSpc>
                          <a:spcPct val="107000"/>
                        </a:lnSpc>
                        <a:spcAft>
                          <a:spcPts val="455"/>
                        </a:spcAft>
                      </a:pPr>
                      <a:r>
                        <a:rPr lang="en-IN" sz="2800" b="1" dirty="0">
                          <a:solidFill>
                            <a:schemeClr val="bg1"/>
                          </a:solidFill>
                          <a:effectLst/>
                          <a:latin typeface="Roboto" panose="02000000000000000000" pitchFamily="2" charset="0"/>
                          <a:ea typeface="Roboto" panose="02000000000000000000" pitchFamily="2" charset="0"/>
                          <a:cs typeface="Roboto" panose="02000000000000000000" pitchFamily="2" charset="0"/>
                        </a:rPr>
                        <a:t>Table Name</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solidFill>
                      <a:schemeClr val="accent1"/>
                    </a:solidFill>
                  </a:tcPr>
                </a:tc>
                <a:tc>
                  <a:txBody>
                    <a:bodyPr/>
                    <a:lstStyle/>
                    <a:p>
                      <a:pPr marL="67945" indent="-6350" algn="ctr">
                        <a:lnSpc>
                          <a:spcPct val="107000"/>
                        </a:lnSpc>
                        <a:spcAft>
                          <a:spcPts val="455"/>
                        </a:spcAft>
                      </a:pPr>
                      <a:r>
                        <a:rPr lang="en-IN" sz="2800" b="1" dirty="0">
                          <a:solidFill>
                            <a:schemeClr val="bg1"/>
                          </a:solidFill>
                          <a:effectLst/>
                          <a:latin typeface="Roboto" panose="02000000000000000000" pitchFamily="2" charset="0"/>
                          <a:ea typeface="Roboto" panose="02000000000000000000" pitchFamily="2" charset="0"/>
                          <a:cs typeface="Roboto" panose="02000000000000000000" pitchFamily="2" charset="0"/>
                        </a:rPr>
                        <a:t>income</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lnR w="12700" cap="flat" cmpd="sng" algn="ctr">
                      <a:noFill/>
                      <a:prstDash val="solid"/>
                      <a:round/>
                      <a:headEnd type="none" w="med" len="med"/>
                      <a:tailEnd type="none" w="med" len="med"/>
                    </a:lnR>
                    <a:solidFill>
                      <a:schemeClr val="accent1"/>
                    </a:solidFill>
                  </a:tcPr>
                </a:tc>
                <a:tc>
                  <a:txBody>
                    <a:bodyPr/>
                    <a:lstStyle/>
                    <a:p>
                      <a:pPr marL="6350" indent="-6350" algn="ctr">
                        <a:lnSpc>
                          <a:spcPct val="107000"/>
                        </a:lnSpc>
                        <a:spcAft>
                          <a:spcPts val="800"/>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6350" indent="-6350" algn="ctr">
                        <a:lnSpc>
                          <a:spcPct val="107000"/>
                        </a:lnSpc>
                        <a:spcAft>
                          <a:spcPts val="800"/>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6350" indent="-6350" algn="ctr">
                        <a:lnSpc>
                          <a:spcPct val="107000"/>
                        </a:lnSpc>
                        <a:spcAft>
                          <a:spcPts val="800"/>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520210354"/>
                  </a:ext>
                </a:extLst>
              </a:tr>
              <a:tr h="573388">
                <a:tc>
                  <a:txBody>
                    <a:bodyPr/>
                    <a:lstStyle/>
                    <a:p>
                      <a:pPr marL="6731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Field Name </a:t>
                      </a:r>
                    </a:p>
                  </a:txBody>
                  <a:tcPr marL="3175" marR="73025" marT="8890" marB="0" anchor="ctr">
                    <a:solidFill>
                      <a:schemeClr val="accent1"/>
                    </a:solidFill>
                  </a:tcPr>
                </a:tc>
                <a:tc>
                  <a:txBody>
                    <a:bodyPr/>
                    <a:lstStyle/>
                    <a:p>
                      <a:pPr marL="67945"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Data Type </a:t>
                      </a:r>
                    </a:p>
                  </a:txBody>
                  <a:tcPr marL="3175" marR="73025" marT="8890" marB="0" anchor="ctr">
                    <a:solidFill>
                      <a:schemeClr val="accent1"/>
                    </a:solidFill>
                  </a:tcPr>
                </a:tc>
                <a:tc>
                  <a:txBody>
                    <a:bodyPr/>
                    <a:lstStyle/>
                    <a:p>
                      <a:pPr marL="6858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Length </a:t>
                      </a:r>
                    </a:p>
                  </a:txBody>
                  <a:tcPr marL="3175" marR="73025" marT="8890" marB="0" anchor="ctr">
                    <a:lnT w="12700" cap="flat" cmpd="sng" algn="ctr">
                      <a:solidFill>
                        <a:schemeClr val="tx1"/>
                      </a:solidFill>
                      <a:prstDash val="solid"/>
                      <a:round/>
                      <a:headEnd type="none" w="med" len="med"/>
                      <a:tailEnd type="none" w="med" len="med"/>
                    </a:lnT>
                    <a:solidFill>
                      <a:schemeClr val="accent1"/>
                    </a:solidFill>
                  </a:tcPr>
                </a:tc>
                <a:tc>
                  <a:txBody>
                    <a:bodyPr/>
                    <a:lstStyle/>
                    <a:p>
                      <a:pPr marL="6858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Nullable </a:t>
                      </a:r>
                    </a:p>
                  </a:txBody>
                  <a:tcPr marL="3175" marR="73025" marT="8890" marB="0" anchor="ctr">
                    <a:lnT w="12700" cap="flat" cmpd="sng" algn="ctr">
                      <a:solidFill>
                        <a:schemeClr val="tx1"/>
                      </a:solidFill>
                      <a:prstDash val="solid"/>
                      <a:round/>
                      <a:headEnd type="none" w="med" len="med"/>
                      <a:tailEnd type="none" w="med" len="med"/>
                    </a:lnT>
                    <a:solidFill>
                      <a:schemeClr val="accent1"/>
                    </a:solidFill>
                  </a:tcPr>
                </a:tc>
                <a:tc>
                  <a:txBody>
                    <a:bodyPr/>
                    <a:lstStyle/>
                    <a:p>
                      <a:pPr marL="6731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Comments </a:t>
                      </a:r>
                    </a:p>
                  </a:txBody>
                  <a:tcPr marL="3175" marR="73025" marT="8890" marB="0" anchor="ctr">
                    <a:lnT w="12700" cap="flat" cmpd="sng" algn="ctr">
                      <a:solidFill>
                        <a:schemeClr val="tx1"/>
                      </a:solidFill>
                      <a:prstDash val="solid"/>
                      <a:round/>
                      <a:headEnd type="none" w="med" len="med"/>
                      <a:tailEnd type="none" w="med" len="med"/>
                    </a:lnT>
                    <a:solidFill>
                      <a:schemeClr val="accent1"/>
                    </a:solidFill>
                  </a:tcPr>
                </a:tc>
                <a:extLst>
                  <a:ext uri="{0D108BD9-81ED-4DB2-BD59-A6C34878D82A}">
                    <a16:rowId xmlns:a16="http://schemas.microsoft.com/office/drawing/2014/main" val="3286462114"/>
                  </a:ext>
                </a:extLst>
              </a:tr>
              <a:tr h="573388">
                <a:tc>
                  <a:txBody>
                    <a:bodyPr/>
                    <a:lstStyle/>
                    <a:p>
                      <a:pPr marL="67310"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incomeId</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tc>
                <a:tc>
                  <a:txBody>
                    <a:bodyPr/>
                    <a:lstStyle/>
                    <a:p>
                      <a:pPr marL="67945"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Int</a:t>
                      </a:r>
                    </a:p>
                  </a:txBody>
                  <a:tcPr marL="3175" marR="73025" marT="8890"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20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No</a:t>
                      </a:r>
                      <a:r>
                        <a:rPr lang="en-IN" sz="20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tc>
                <a:tc>
                  <a:txBody>
                    <a:bodyPr/>
                    <a:lstStyle/>
                    <a:p>
                      <a:pPr marL="6731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Its Primary Key. </a:t>
                      </a:r>
                    </a:p>
                  </a:txBody>
                  <a:tcPr marL="3175" marR="73025" marT="8890" marB="0" anchor="ctr"/>
                </a:tc>
                <a:extLst>
                  <a:ext uri="{0D108BD9-81ED-4DB2-BD59-A6C34878D82A}">
                    <a16:rowId xmlns:a16="http://schemas.microsoft.com/office/drawing/2014/main" val="2841997713"/>
                  </a:ext>
                </a:extLst>
              </a:tr>
              <a:tr h="574741">
                <a:tc>
                  <a:txBody>
                    <a:bodyPr/>
                    <a:lstStyle/>
                    <a:p>
                      <a:pPr marL="6731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title</a:t>
                      </a:r>
                    </a:p>
                  </a:txBody>
                  <a:tcPr marL="3175" marR="73025" marT="8890" marB="0" anchor="ctr"/>
                </a:tc>
                <a:tc>
                  <a:txBody>
                    <a:bodyPr/>
                    <a:lstStyle/>
                    <a:p>
                      <a:pPr marL="67945"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Varchar</a:t>
                      </a:r>
                    </a:p>
                  </a:txBody>
                  <a:tcPr marL="3175" marR="73025" marT="8890"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30</a:t>
                      </a:r>
                    </a:p>
                  </a:txBody>
                  <a:tcPr marL="3175" marR="73025" marT="8890"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Yes</a:t>
                      </a:r>
                    </a:p>
                  </a:txBody>
                  <a:tcPr marL="3175" marR="73025" marT="8890" marB="0" anchor="ctr"/>
                </a:tc>
                <a:tc>
                  <a:txBody>
                    <a:bodyPr/>
                    <a:lstStyle/>
                    <a:p>
                      <a:pPr marL="6350" indent="-6350" algn="ctr">
                        <a:lnSpc>
                          <a:spcPct val="107000"/>
                        </a:lnSpc>
                        <a:spcAft>
                          <a:spcPts val="455"/>
                        </a:spcAft>
                      </a:pPr>
                      <a:r>
                        <a:rPr lang="en-IN" sz="11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16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tc>
                <a:extLst>
                  <a:ext uri="{0D108BD9-81ED-4DB2-BD59-A6C34878D82A}">
                    <a16:rowId xmlns:a16="http://schemas.microsoft.com/office/drawing/2014/main" val="458765935"/>
                  </a:ext>
                </a:extLst>
              </a:tr>
              <a:tr h="574741">
                <a:tc>
                  <a:txBody>
                    <a:bodyPr/>
                    <a:lstStyle/>
                    <a:p>
                      <a:pPr marL="6858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date</a:t>
                      </a:r>
                    </a:p>
                  </a:txBody>
                  <a:tcPr marL="3175" marR="73025" marT="8890"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Varchar</a:t>
                      </a:r>
                    </a:p>
                  </a:txBody>
                  <a:tcPr marL="3175" marR="73025" marT="8890"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30</a:t>
                      </a:r>
                    </a:p>
                  </a:txBody>
                  <a:tcPr marL="3175" marR="73025" marT="8890"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No</a:t>
                      </a:r>
                    </a:p>
                  </a:txBody>
                  <a:tcPr marL="3175" marR="73025" marT="8890" marB="0" anchor="ctr"/>
                </a:tc>
                <a:tc>
                  <a:txBody>
                    <a:bodyPr/>
                    <a:lstStyle/>
                    <a:p>
                      <a:pPr marL="6350" indent="-6350" algn="ctr">
                        <a:lnSpc>
                          <a:spcPct val="107000"/>
                        </a:lnSpc>
                        <a:spcAft>
                          <a:spcPts val="455"/>
                        </a:spcAft>
                      </a:pPr>
                      <a:r>
                        <a:rPr lang="en-IN" sz="11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16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tc>
                <a:extLst>
                  <a:ext uri="{0D108BD9-81ED-4DB2-BD59-A6C34878D82A}">
                    <a16:rowId xmlns:a16="http://schemas.microsoft.com/office/drawing/2014/main" val="1916664218"/>
                  </a:ext>
                </a:extLst>
              </a:tr>
              <a:tr h="574741">
                <a:tc>
                  <a:txBody>
                    <a:bodyPr/>
                    <a:lstStyle/>
                    <a:p>
                      <a:pPr marL="68580" indent="-6350" algn="ctr">
                        <a:lnSpc>
                          <a:spcPct val="107000"/>
                        </a:lnSpc>
                        <a:spcAft>
                          <a:spcPts val="455"/>
                        </a:spcAft>
                      </a:pPr>
                      <a:r>
                        <a:rPr lang="en-IN" sz="2400" b="1">
                          <a:solidFill>
                            <a:schemeClr val="bg1"/>
                          </a:solidFill>
                          <a:effectLst/>
                          <a:latin typeface="Roboto" panose="02000000000000000000" pitchFamily="2" charset="0"/>
                          <a:ea typeface="Roboto" panose="02000000000000000000" pitchFamily="2" charset="0"/>
                          <a:cs typeface="Roboto" panose="02000000000000000000" pitchFamily="2" charset="0"/>
                        </a:rPr>
                        <a:t>userId</a:t>
                      </a:r>
                    </a:p>
                  </a:txBody>
                  <a:tcPr marL="3175" marR="73025" marT="8890"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Int</a:t>
                      </a:r>
                    </a:p>
                  </a:txBody>
                  <a:tcPr marL="3175" marR="73025" marT="8890"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No</a:t>
                      </a:r>
                    </a:p>
                  </a:txBody>
                  <a:tcPr marL="3175" marR="73025" marT="8890"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Its Foreign key of user Table</a:t>
                      </a:r>
                    </a:p>
                  </a:txBody>
                  <a:tcPr marL="3175" marR="73025" marT="8890" marB="0" anchor="ctr"/>
                </a:tc>
                <a:extLst>
                  <a:ext uri="{0D108BD9-81ED-4DB2-BD59-A6C34878D82A}">
                    <a16:rowId xmlns:a16="http://schemas.microsoft.com/office/drawing/2014/main" val="1495377075"/>
                  </a:ext>
                </a:extLst>
              </a:tr>
              <a:tr h="823570">
                <a:tc>
                  <a:txBody>
                    <a:bodyPr/>
                    <a:lstStyle/>
                    <a:p>
                      <a:pPr marL="68580" indent="-6350" algn="ctr">
                        <a:lnSpc>
                          <a:spcPct val="107000"/>
                        </a:lnSpc>
                        <a:spcAft>
                          <a:spcPts val="455"/>
                        </a:spcAft>
                      </a:pPr>
                      <a:r>
                        <a:rPr lang="en-IN" sz="2400" b="1">
                          <a:solidFill>
                            <a:schemeClr val="bg1"/>
                          </a:solidFill>
                          <a:effectLst/>
                          <a:latin typeface="Roboto" panose="02000000000000000000" pitchFamily="2" charset="0"/>
                          <a:ea typeface="Roboto" panose="02000000000000000000" pitchFamily="2" charset="0"/>
                          <a:cs typeface="Roboto" panose="02000000000000000000" pitchFamily="2" charset="0"/>
                        </a:rPr>
                        <a:t>accountTypeId</a:t>
                      </a:r>
                    </a:p>
                  </a:txBody>
                  <a:tcPr marL="3175" marR="73025" marT="8890"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Int</a:t>
                      </a:r>
                    </a:p>
                  </a:txBody>
                  <a:tcPr marL="3175" marR="73025" marT="8890"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No</a:t>
                      </a:r>
                    </a:p>
                  </a:txBody>
                  <a:tcPr marL="3175" marR="73025" marT="8890"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Its Foreign key of accounttype Table</a:t>
                      </a:r>
                    </a:p>
                  </a:txBody>
                  <a:tcPr marL="3175" marR="73025" marT="8890" marB="0" anchor="ctr"/>
                </a:tc>
                <a:extLst>
                  <a:ext uri="{0D108BD9-81ED-4DB2-BD59-A6C34878D82A}">
                    <a16:rowId xmlns:a16="http://schemas.microsoft.com/office/drawing/2014/main" val="2501851498"/>
                  </a:ext>
                </a:extLst>
              </a:tr>
              <a:tr h="574741">
                <a:tc>
                  <a:txBody>
                    <a:bodyPr/>
                    <a:lstStyle/>
                    <a:p>
                      <a:pPr marL="68580" indent="-6350" algn="ctr">
                        <a:lnSpc>
                          <a:spcPct val="107000"/>
                        </a:lnSpc>
                        <a:spcAft>
                          <a:spcPts val="455"/>
                        </a:spcAft>
                      </a:pPr>
                      <a:r>
                        <a:rPr lang="en-IN" sz="2400" b="1">
                          <a:solidFill>
                            <a:schemeClr val="bg1"/>
                          </a:solidFill>
                          <a:effectLst/>
                          <a:latin typeface="Roboto" panose="02000000000000000000" pitchFamily="2" charset="0"/>
                          <a:ea typeface="Roboto" panose="02000000000000000000" pitchFamily="2" charset="0"/>
                          <a:cs typeface="Roboto" panose="02000000000000000000" pitchFamily="2" charset="0"/>
                        </a:rPr>
                        <a:t>description</a:t>
                      </a:r>
                    </a:p>
                  </a:txBody>
                  <a:tcPr marL="3175" marR="73025" marT="8890"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Varchar</a:t>
                      </a:r>
                    </a:p>
                  </a:txBody>
                  <a:tcPr marL="3175" marR="73025" marT="8890"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150</a:t>
                      </a:r>
                    </a:p>
                  </a:txBody>
                  <a:tcPr marL="3175" marR="73025" marT="8890"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Yes</a:t>
                      </a:r>
                    </a:p>
                  </a:txBody>
                  <a:tcPr marL="3175" marR="73025" marT="8890" marB="0" anchor="ctr"/>
                </a:tc>
                <a:tc>
                  <a:txBody>
                    <a:bodyPr/>
                    <a:lstStyle/>
                    <a:p>
                      <a:pPr marL="6350" indent="-6350" algn="ctr">
                        <a:lnSpc>
                          <a:spcPct val="107000"/>
                        </a:lnSpc>
                        <a:spcAft>
                          <a:spcPts val="455"/>
                        </a:spcAft>
                      </a:pPr>
                      <a:r>
                        <a:rPr lang="en-IN" sz="105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tc>
                <a:extLst>
                  <a:ext uri="{0D108BD9-81ED-4DB2-BD59-A6C34878D82A}">
                    <a16:rowId xmlns:a16="http://schemas.microsoft.com/office/drawing/2014/main" val="2774603985"/>
                  </a:ext>
                </a:extLst>
              </a:tr>
              <a:tr h="574741">
                <a:tc>
                  <a:txBody>
                    <a:bodyPr/>
                    <a:lstStyle/>
                    <a:p>
                      <a:pPr marL="68580" indent="-6350" algn="ctr">
                        <a:lnSpc>
                          <a:spcPct val="107000"/>
                        </a:lnSpc>
                        <a:spcAft>
                          <a:spcPts val="455"/>
                        </a:spcAft>
                      </a:pPr>
                      <a:r>
                        <a:rPr lang="en-IN" sz="2400" b="1">
                          <a:solidFill>
                            <a:schemeClr val="bg1"/>
                          </a:solidFill>
                          <a:effectLst/>
                          <a:latin typeface="Roboto" panose="02000000000000000000" pitchFamily="2" charset="0"/>
                          <a:ea typeface="Roboto" panose="02000000000000000000" pitchFamily="2" charset="0"/>
                          <a:cs typeface="Roboto" panose="02000000000000000000" pitchFamily="2" charset="0"/>
                        </a:rPr>
                        <a:t>statusId</a:t>
                      </a:r>
                    </a:p>
                  </a:txBody>
                  <a:tcPr marL="3175" marR="73025" marT="8890"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Int</a:t>
                      </a:r>
                    </a:p>
                  </a:txBody>
                  <a:tcPr marL="3175" marR="73025" marT="8890" marB="0" anchor="ctr"/>
                </a:tc>
                <a:tc>
                  <a:txBody>
                    <a:bodyPr/>
                    <a:lstStyle/>
                    <a:p>
                      <a:pPr marL="68580" indent="-6350" algn="ctr">
                        <a:lnSpc>
                          <a:spcPct val="107000"/>
                        </a:lnSpc>
                        <a:spcAft>
                          <a:spcPts val="455"/>
                        </a:spcAft>
                      </a:pPr>
                      <a:r>
                        <a:rPr lang="en-IN" sz="20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No</a:t>
                      </a:r>
                    </a:p>
                  </a:txBody>
                  <a:tcPr marL="3175" marR="73025" marT="8890"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Its Foreign key of status Table</a:t>
                      </a:r>
                    </a:p>
                  </a:txBody>
                  <a:tcPr marL="3175" marR="73025" marT="8890" marB="0" anchor="ctr"/>
                </a:tc>
                <a:extLst>
                  <a:ext uri="{0D108BD9-81ED-4DB2-BD59-A6C34878D82A}">
                    <a16:rowId xmlns:a16="http://schemas.microsoft.com/office/drawing/2014/main" val="724305362"/>
                  </a:ext>
                </a:extLst>
              </a:tr>
              <a:tr h="574741">
                <a:tc>
                  <a:txBody>
                    <a:bodyPr/>
                    <a:lstStyle/>
                    <a:p>
                      <a:pPr marL="68580" indent="-6350" algn="ctr">
                        <a:lnSpc>
                          <a:spcPct val="107000"/>
                        </a:lnSpc>
                        <a:spcAft>
                          <a:spcPts val="455"/>
                        </a:spcAft>
                      </a:pPr>
                      <a:r>
                        <a:rPr lang="en-IN" sz="2400" b="1">
                          <a:solidFill>
                            <a:schemeClr val="bg1"/>
                          </a:solidFill>
                          <a:effectLst/>
                          <a:latin typeface="Roboto" panose="02000000000000000000" pitchFamily="2" charset="0"/>
                          <a:ea typeface="Roboto" panose="02000000000000000000" pitchFamily="2" charset="0"/>
                          <a:cs typeface="Roboto" panose="02000000000000000000" pitchFamily="2" charset="0"/>
                        </a:rPr>
                        <a:t>ammount</a:t>
                      </a:r>
                    </a:p>
                  </a:txBody>
                  <a:tcPr marL="3175" marR="73025" marT="8890"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Int</a:t>
                      </a:r>
                    </a:p>
                  </a:txBody>
                  <a:tcPr marL="3175" marR="73025" marT="8890" marB="0" anchor="ctr"/>
                </a:tc>
                <a:tc>
                  <a:txBody>
                    <a:bodyPr/>
                    <a:lstStyle/>
                    <a:p>
                      <a:pPr marL="68580" indent="-6350" algn="ctr">
                        <a:lnSpc>
                          <a:spcPct val="107000"/>
                        </a:lnSpc>
                        <a:spcAft>
                          <a:spcPts val="455"/>
                        </a:spcAft>
                      </a:pPr>
                      <a:r>
                        <a:rPr lang="en-IN" sz="2000" b="1">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No</a:t>
                      </a:r>
                    </a:p>
                  </a:txBody>
                  <a:tcPr marL="3175" marR="73025" marT="8890" marB="0" anchor="ctr"/>
                </a:tc>
                <a:tc>
                  <a:txBody>
                    <a:bodyPr/>
                    <a:lstStyle/>
                    <a:p>
                      <a:pPr marL="6350" indent="-6350" algn="ctr">
                        <a:lnSpc>
                          <a:spcPct val="107000"/>
                        </a:lnSpc>
                        <a:spcAft>
                          <a:spcPts val="455"/>
                        </a:spcAft>
                      </a:pPr>
                      <a:r>
                        <a:rPr lang="en-IN" sz="16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tc>
                <a:extLst>
                  <a:ext uri="{0D108BD9-81ED-4DB2-BD59-A6C34878D82A}">
                    <a16:rowId xmlns:a16="http://schemas.microsoft.com/office/drawing/2014/main" val="2247394922"/>
                  </a:ext>
                </a:extLst>
              </a:tr>
            </a:tbl>
          </a:graphicData>
        </a:graphic>
      </p:graphicFrame>
    </p:spTree>
    <p:extLst>
      <p:ext uri="{BB962C8B-B14F-4D97-AF65-F5344CB8AC3E}">
        <p14:creationId xmlns:p14="http://schemas.microsoft.com/office/powerpoint/2010/main" val="587601016"/>
      </p:ext>
    </p:extLst>
  </p:cSld>
  <p:clrMapOvr>
    <a:masterClrMapping/>
  </p:clrMapOvr>
  <p:transition spd="slow">
    <p:comb/>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AEC271-35F3-D5C4-CD37-9D8AFAD15AB9}"/>
              </a:ext>
            </a:extLst>
          </p:cNvPr>
          <p:cNvSpPr txBox="1"/>
          <p:nvPr/>
        </p:nvSpPr>
        <p:spPr>
          <a:xfrm>
            <a:off x="3171210" y="117987"/>
            <a:ext cx="6096000" cy="523220"/>
          </a:xfrm>
          <a:prstGeom prst="rect">
            <a:avLst/>
          </a:prstGeom>
          <a:noFill/>
        </p:spPr>
        <p:txBody>
          <a:bodyPr wrap="square">
            <a:spAutoFit/>
          </a:bodyPr>
          <a:lstStyle/>
          <a:p>
            <a:pPr algn="ctr"/>
            <a:r>
              <a:rPr lang="en-US" sz="2800" b="1" dirty="0"/>
              <a:t>DATA DICTIONARY</a:t>
            </a:r>
            <a:endParaRPr lang="en-IN" sz="2800" b="1" dirty="0"/>
          </a:p>
        </p:txBody>
      </p:sp>
      <p:graphicFrame>
        <p:nvGraphicFramePr>
          <p:cNvPr id="6" name="Table 5">
            <a:extLst>
              <a:ext uri="{FF2B5EF4-FFF2-40B4-BE49-F238E27FC236}">
                <a16:creationId xmlns:a16="http://schemas.microsoft.com/office/drawing/2014/main" id="{3B79FBF0-80E2-1753-4C06-37DA7876E530}"/>
              </a:ext>
            </a:extLst>
          </p:cNvPr>
          <p:cNvGraphicFramePr>
            <a:graphicFrameLocks noGrp="1"/>
          </p:cNvGraphicFramePr>
          <p:nvPr>
            <p:extLst>
              <p:ext uri="{D42A27DB-BD31-4B8C-83A1-F6EECF244321}">
                <p14:modId xmlns:p14="http://schemas.microsoft.com/office/powerpoint/2010/main" val="3019967437"/>
              </p:ext>
            </p:extLst>
          </p:nvPr>
        </p:nvGraphicFramePr>
        <p:xfrm>
          <a:off x="147484" y="841776"/>
          <a:ext cx="11897032" cy="5174448"/>
        </p:xfrm>
        <a:graphic>
          <a:graphicData uri="http://schemas.openxmlformats.org/drawingml/2006/table">
            <a:tbl>
              <a:tblPr firstRow="1" firstCol="1" bandRow="1">
                <a:tableStyleId>{5C22544A-7EE6-4342-B048-85BDC9FD1C3A}</a:tableStyleId>
              </a:tblPr>
              <a:tblGrid>
                <a:gridCol w="2647701">
                  <a:extLst>
                    <a:ext uri="{9D8B030D-6E8A-4147-A177-3AD203B41FA5}">
                      <a16:colId xmlns:a16="http://schemas.microsoft.com/office/drawing/2014/main" val="3764391579"/>
                    </a:ext>
                  </a:extLst>
                </a:gridCol>
                <a:gridCol w="2976541">
                  <a:extLst>
                    <a:ext uri="{9D8B030D-6E8A-4147-A177-3AD203B41FA5}">
                      <a16:colId xmlns:a16="http://schemas.microsoft.com/office/drawing/2014/main" val="3199993154"/>
                    </a:ext>
                  </a:extLst>
                </a:gridCol>
                <a:gridCol w="1218802">
                  <a:extLst>
                    <a:ext uri="{9D8B030D-6E8A-4147-A177-3AD203B41FA5}">
                      <a16:colId xmlns:a16="http://schemas.microsoft.com/office/drawing/2014/main" val="643481729"/>
                    </a:ext>
                  </a:extLst>
                </a:gridCol>
                <a:gridCol w="1418457">
                  <a:extLst>
                    <a:ext uri="{9D8B030D-6E8A-4147-A177-3AD203B41FA5}">
                      <a16:colId xmlns:a16="http://schemas.microsoft.com/office/drawing/2014/main" val="2801717533"/>
                    </a:ext>
                  </a:extLst>
                </a:gridCol>
                <a:gridCol w="3635531">
                  <a:extLst>
                    <a:ext uri="{9D8B030D-6E8A-4147-A177-3AD203B41FA5}">
                      <a16:colId xmlns:a16="http://schemas.microsoft.com/office/drawing/2014/main" val="2772088817"/>
                    </a:ext>
                  </a:extLst>
                </a:gridCol>
              </a:tblGrid>
              <a:tr h="1078554">
                <a:tc>
                  <a:txBody>
                    <a:bodyPr/>
                    <a:lstStyle/>
                    <a:p>
                      <a:pPr marL="67310" indent="-6350" algn="ctr">
                        <a:lnSpc>
                          <a:spcPct val="107000"/>
                        </a:lnSpc>
                        <a:spcAft>
                          <a:spcPts val="455"/>
                        </a:spcAft>
                      </a:pPr>
                      <a:r>
                        <a:rPr lang="en-IN" sz="2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Table Name</a:t>
                      </a:r>
                      <a:endPar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solidFill>
                      <a:schemeClr val="accent1"/>
                    </a:solidFill>
                  </a:tcPr>
                </a:tc>
                <a:tc>
                  <a:txBody>
                    <a:bodyPr/>
                    <a:lstStyle/>
                    <a:p>
                      <a:pPr marL="67945" indent="-6350" algn="ctr">
                        <a:lnSpc>
                          <a:spcPct val="107000"/>
                        </a:lnSpc>
                        <a:spcAft>
                          <a:spcPts val="455"/>
                        </a:spcAft>
                      </a:pPr>
                      <a:r>
                        <a:rPr lang="en-IN" sz="3200" b="1" dirty="0">
                          <a:solidFill>
                            <a:srgbClr val="000000"/>
                          </a:solidFill>
                          <a:effectLst/>
                          <a:latin typeface="Roboto" panose="02000000000000000000" pitchFamily="2" charset="0"/>
                          <a:ea typeface="Roboto" panose="02000000000000000000" pitchFamily="2" charset="0"/>
                          <a:cs typeface="Roboto" panose="02000000000000000000" pitchFamily="2" charset="0"/>
                        </a:rPr>
                        <a:t>status  </a:t>
                      </a:r>
                      <a:endPar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lnR w="12700" cmpd="sng">
                      <a:noFill/>
                    </a:lnR>
                    <a:solidFill>
                      <a:schemeClr val="accent1"/>
                    </a:solidFill>
                  </a:tcPr>
                </a:tc>
                <a:tc>
                  <a:txBody>
                    <a:bodyPr/>
                    <a:lstStyle/>
                    <a:p>
                      <a:pPr marL="6350" indent="-6350" algn="ctr">
                        <a:lnSpc>
                          <a:spcPct val="107000"/>
                        </a:lnSpc>
                        <a:spcAft>
                          <a:spcPts val="800"/>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38100" cap="flat" cmpd="sng" algn="ctr">
                      <a:noFill/>
                      <a:prstDash val="solid"/>
                      <a:round/>
                      <a:headEnd type="none" w="med" len="med"/>
                      <a:tailEnd type="none" w="med" len="med"/>
                    </a:lnTlToBr>
                    <a:lnBlToTr w="12700" cmpd="sng">
                      <a:noFill/>
                      <a:prstDash val="solid"/>
                    </a:lnBlToTr>
                    <a:solidFill>
                      <a:schemeClr val="accent1"/>
                    </a:solidFill>
                  </a:tcPr>
                </a:tc>
                <a:tc>
                  <a:txBody>
                    <a:bodyPr/>
                    <a:lstStyle/>
                    <a:p>
                      <a:pPr marL="6350" indent="-6350" algn="ctr">
                        <a:lnSpc>
                          <a:spcPct val="107000"/>
                        </a:lnSpc>
                        <a:spcAft>
                          <a:spcPts val="800"/>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6350" indent="-6350" algn="ctr">
                        <a:lnSpc>
                          <a:spcPct val="107000"/>
                        </a:lnSpc>
                        <a:spcAft>
                          <a:spcPts val="800"/>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7113817"/>
                  </a:ext>
                </a:extLst>
              </a:tr>
              <a:tr h="1104044">
                <a:tc>
                  <a:txBody>
                    <a:bodyPr/>
                    <a:lstStyle/>
                    <a:p>
                      <a:pPr marL="6731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Field Name </a:t>
                      </a:r>
                    </a:p>
                  </a:txBody>
                  <a:tcPr marL="3175" marR="73025" marT="8890" marB="0" anchor="ctr">
                    <a:solidFill>
                      <a:schemeClr val="accent1"/>
                    </a:solidFill>
                  </a:tcPr>
                </a:tc>
                <a:tc>
                  <a:txBody>
                    <a:bodyPr/>
                    <a:lstStyle/>
                    <a:p>
                      <a:pPr marL="67945"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Data Type </a:t>
                      </a:r>
                    </a:p>
                  </a:txBody>
                  <a:tcPr marL="3175" marR="73025" marT="8890" marB="0" anchor="ctr">
                    <a:solidFill>
                      <a:schemeClr val="accent1"/>
                    </a:solidFill>
                  </a:tcP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Length </a:t>
                      </a:r>
                    </a:p>
                  </a:txBody>
                  <a:tcPr marL="3175" marR="73025" marT="8890" marB="0" anchor="ctr">
                    <a:lnT w="12700" cap="flat" cmpd="sng" algn="ctr">
                      <a:solidFill>
                        <a:schemeClr val="tx1"/>
                      </a:solidFill>
                      <a:prstDash val="solid"/>
                      <a:round/>
                      <a:headEnd type="none" w="med" len="med"/>
                      <a:tailEnd type="none" w="med" len="med"/>
                    </a:lnT>
                    <a:solidFill>
                      <a:schemeClr val="accent1"/>
                    </a:solidFill>
                  </a:tcP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Nullable </a:t>
                      </a:r>
                    </a:p>
                  </a:txBody>
                  <a:tcPr marL="3175" marR="73025" marT="8890" marB="0" anchor="ctr">
                    <a:lnT w="12700" cap="flat" cmpd="sng" algn="ctr">
                      <a:solidFill>
                        <a:schemeClr val="tx1"/>
                      </a:solidFill>
                      <a:prstDash val="solid"/>
                      <a:round/>
                      <a:headEnd type="none" w="med" len="med"/>
                      <a:tailEnd type="none" w="med" len="med"/>
                    </a:lnT>
                    <a:solidFill>
                      <a:schemeClr val="accent1"/>
                    </a:solidFill>
                  </a:tcPr>
                </a:tc>
                <a:tc>
                  <a:txBody>
                    <a:bodyPr/>
                    <a:lstStyle/>
                    <a:p>
                      <a:pPr marL="6731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Comments </a:t>
                      </a:r>
                    </a:p>
                  </a:txBody>
                  <a:tcPr marL="3175" marR="73025" marT="8890" marB="0" anchor="ctr">
                    <a:lnT w="12700" cap="flat" cmpd="sng" algn="ctr">
                      <a:solidFill>
                        <a:schemeClr val="tx1"/>
                      </a:solidFill>
                      <a:prstDash val="solid"/>
                      <a:round/>
                      <a:headEnd type="none" w="med" len="med"/>
                      <a:tailEnd type="none" w="med" len="med"/>
                    </a:lnT>
                    <a:solidFill>
                      <a:schemeClr val="accent1"/>
                    </a:solidFill>
                  </a:tcPr>
                </a:tc>
                <a:extLst>
                  <a:ext uri="{0D108BD9-81ED-4DB2-BD59-A6C34878D82A}">
                    <a16:rowId xmlns:a16="http://schemas.microsoft.com/office/drawing/2014/main" val="260071719"/>
                  </a:ext>
                </a:extLst>
              </a:tr>
              <a:tr h="1000038">
                <a:tc>
                  <a:txBody>
                    <a:bodyPr/>
                    <a:lstStyle/>
                    <a:p>
                      <a:pPr marL="67310" indent="-6350" algn="ctr">
                        <a:lnSpc>
                          <a:spcPct val="107000"/>
                        </a:lnSpc>
                        <a:spcAft>
                          <a:spcPts val="455"/>
                        </a:spcAft>
                      </a:pPr>
                      <a:r>
                        <a:rPr lang="en-IN" sz="2400" b="1" dirty="0" err="1">
                          <a:solidFill>
                            <a:srgbClr val="000000"/>
                          </a:solidFill>
                          <a:effectLst/>
                          <a:latin typeface="Roboto" panose="02000000000000000000" pitchFamily="2" charset="0"/>
                          <a:ea typeface="Roboto" panose="02000000000000000000" pitchFamily="2" charset="0"/>
                          <a:cs typeface="Roboto" panose="02000000000000000000" pitchFamily="2" charset="0"/>
                        </a:rPr>
                        <a:t>statusId</a:t>
                      </a:r>
                      <a:endPar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tc>
                <a:tc>
                  <a:txBody>
                    <a:bodyPr/>
                    <a:lstStyle/>
                    <a:p>
                      <a:pPr marL="67945"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Int</a:t>
                      </a:r>
                    </a:p>
                  </a:txBody>
                  <a:tcPr marL="3175" marR="73025" marT="8890" marB="0" anchor="ctr"/>
                </a:tc>
                <a:tc>
                  <a:txBody>
                    <a:bodyPr/>
                    <a:lstStyle/>
                    <a:p>
                      <a:pPr marL="6350" indent="-6350" algn="ctr">
                        <a:lnSpc>
                          <a:spcPct val="107000"/>
                        </a:lnSpc>
                        <a:spcAft>
                          <a:spcPts val="455"/>
                        </a:spcAft>
                      </a:pPr>
                      <a:r>
                        <a:rPr lang="en-IN" sz="1600" b="1">
                          <a:solidFill>
                            <a:srgbClr val="000000"/>
                          </a:solidFill>
                          <a:effectLst/>
                          <a:latin typeface="Roboto" panose="02000000000000000000" pitchFamily="2" charset="0"/>
                          <a:ea typeface="Roboto" panose="02000000000000000000" pitchFamily="2" charset="0"/>
                          <a:cs typeface="Roboto" panose="02000000000000000000" pitchFamily="2" charset="0"/>
                        </a:rPr>
                        <a:t> </a:t>
                      </a:r>
                      <a:endPar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tc>
                <a:tc>
                  <a:txBody>
                    <a:bodyPr/>
                    <a:lstStyle/>
                    <a:p>
                      <a:pPr marL="6858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No </a:t>
                      </a:r>
                    </a:p>
                  </a:txBody>
                  <a:tcPr marL="3175" marR="73025" marT="8890" marB="0" anchor="ctr"/>
                </a:tc>
                <a:tc>
                  <a:txBody>
                    <a:bodyPr/>
                    <a:lstStyle/>
                    <a:p>
                      <a:pPr marL="6731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Its Primary Key. </a:t>
                      </a:r>
                    </a:p>
                  </a:txBody>
                  <a:tcPr marL="3175" marR="73025" marT="8890" marB="0" anchor="ctr"/>
                </a:tc>
                <a:extLst>
                  <a:ext uri="{0D108BD9-81ED-4DB2-BD59-A6C34878D82A}">
                    <a16:rowId xmlns:a16="http://schemas.microsoft.com/office/drawing/2014/main" val="1733609530"/>
                  </a:ext>
                </a:extLst>
              </a:tr>
              <a:tr h="995906">
                <a:tc>
                  <a:txBody>
                    <a:bodyPr/>
                    <a:lstStyle/>
                    <a:p>
                      <a:pPr marL="6731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statusShow</a:t>
                      </a:r>
                    </a:p>
                  </a:txBody>
                  <a:tcPr marL="3175" marR="73025" marT="8890" marB="0" anchor="ctr"/>
                </a:tc>
                <a:tc>
                  <a:txBody>
                    <a:bodyPr/>
                    <a:lstStyle/>
                    <a:p>
                      <a:pPr marL="67945"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Varchar</a:t>
                      </a:r>
                    </a:p>
                  </a:txBody>
                  <a:tcPr marL="3175" marR="73025" marT="8890" marB="0" anchor="ct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30</a:t>
                      </a:r>
                    </a:p>
                  </a:txBody>
                  <a:tcPr marL="3175" marR="73025" marT="8890" marB="0" anchor="ctr"/>
                </a:tc>
                <a:tc>
                  <a:txBody>
                    <a:bodyPr/>
                    <a:lstStyle/>
                    <a:p>
                      <a:pPr marL="6858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No</a:t>
                      </a:r>
                    </a:p>
                  </a:txBody>
                  <a:tcPr marL="3175" marR="73025" marT="8890" marB="0" anchor="ctr"/>
                </a:tc>
                <a:tc>
                  <a:txBody>
                    <a:bodyPr/>
                    <a:lstStyle/>
                    <a:p>
                      <a:pPr marL="6350" indent="-6350" algn="ctr">
                        <a:lnSpc>
                          <a:spcPct val="107000"/>
                        </a:lnSpc>
                        <a:spcAft>
                          <a:spcPts val="455"/>
                        </a:spcAft>
                      </a:pPr>
                      <a:r>
                        <a:rPr lang="en-IN" sz="1600" b="1">
                          <a:solidFill>
                            <a:srgbClr val="000000"/>
                          </a:solidFill>
                          <a:effectLst/>
                          <a:latin typeface="Roboto" panose="02000000000000000000" pitchFamily="2" charset="0"/>
                          <a:ea typeface="Roboto" panose="02000000000000000000" pitchFamily="2" charset="0"/>
                          <a:cs typeface="Roboto" panose="02000000000000000000" pitchFamily="2" charset="0"/>
                        </a:rPr>
                        <a:t> </a:t>
                      </a:r>
                      <a:endPar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tc>
                <a:extLst>
                  <a:ext uri="{0D108BD9-81ED-4DB2-BD59-A6C34878D82A}">
                    <a16:rowId xmlns:a16="http://schemas.microsoft.com/office/drawing/2014/main" val="530352713"/>
                  </a:ext>
                </a:extLst>
              </a:tr>
              <a:tr h="995906">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deleted</a:t>
                      </a:r>
                    </a:p>
                  </a:txBody>
                  <a:tcPr marL="3175" marR="73025" marT="8890" marB="0" anchor="ct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Tinyint</a:t>
                      </a:r>
                    </a:p>
                  </a:txBody>
                  <a:tcPr marL="3175" marR="73025" marT="8890" marB="0" anchor="ct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1</a:t>
                      </a:r>
                    </a:p>
                  </a:txBody>
                  <a:tcPr marL="3175" marR="73025" marT="8890" marB="0" anchor="ctr"/>
                </a:tc>
                <a:tc>
                  <a:txBody>
                    <a:bodyPr/>
                    <a:lstStyle/>
                    <a:p>
                      <a:pPr marL="6858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Yes</a:t>
                      </a:r>
                    </a:p>
                  </a:txBody>
                  <a:tcPr marL="3175" marR="73025" marT="8890" marB="0" anchor="ctr"/>
                </a:tc>
                <a:tc>
                  <a:txBody>
                    <a:bodyPr/>
                    <a:lstStyle/>
                    <a:p>
                      <a:pPr marL="6350" indent="-6350" algn="ctr">
                        <a:lnSpc>
                          <a:spcPct val="107000"/>
                        </a:lnSpc>
                        <a:spcAft>
                          <a:spcPts val="455"/>
                        </a:spcAft>
                      </a:pPr>
                      <a:r>
                        <a:rPr lang="en-IN" sz="1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endPar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tc>
                <a:extLst>
                  <a:ext uri="{0D108BD9-81ED-4DB2-BD59-A6C34878D82A}">
                    <a16:rowId xmlns:a16="http://schemas.microsoft.com/office/drawing/2014/main" val="2870060351"/>
                  </a:ext>
                </a:extLst>
              </a:tr>
            </a:tbl>
          </a:graphicData>
        </a:graphic>
      </p:graphicFrame>
    </p:spTree>
    <p:extLst>
      <p:ext uri="{BB962C8B-B14F-4D97-AF65-F5344CB8AC3E}">
        <p14:creationId xmlns:p14="http://schemas.microsoft.com/office/powerpoint/2010/main" val="158644204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AEC271-35F3-D5C4-CD37-9D8AFAD15AB9}"/>
              </a:ext>
            </a:extLst>
          </p:cNvPr>
          <p:cNvSpPr txBox="1"/>
          <p:nvPr/>
        </p:nvSpPr>
        <p:spPr>
          <a:xfrm>
            <a:off x="3171210" y="56432"/>
            <a:ext cx="6096000" cy="523220"/>
          </a:xfrm>
          <a:prstGeom prst="rect">
            <a:avLst/>
          </a:prstGeom>
          <a:noFill/>
        </p:spPr>
        <p:txBody>
          <a:bodyPr wrap="square">
            <a:spAutoFit/>
          </a:bodyPr>
          <a:lstStyle/>
          <a:p>
            <a:pPr algn="ctr"/>
            <a:r>
              <a:rPr lang="en-US" sz="2800" b="1" dirty="0"/>
              <a:t>DATA DICTIONARY</a:t>
            </a:r>
            <a:endParaRPr lang="en-IN" sz="2800" b="1" dirty="0"/>
          </a:p>
        </p:txBody>
      </p:sp>
      <p:graphicFrame>
        <p:nvGraphicFramePr>
          <p:cNvPr id="6" name="Table 5">
            <a:extLst>
              <a:ext uri="{FF2B5EF4-FFF2-40B4-BE49-F238E27FC236}">
                <a16:creationId xmlns:a16="http://schemas.microsoft.com/office/drawing/2014/main" id="{3B79FBF0-80E2-1753-4C06-37DA7876E530}"/>
              </a:ext>
            </a:extLst>
          </p:cNvPr>
          <p:cNvGraphicFramePr>
            <a:graphicFrameLocks noGrp="1"/>
          </p:cNvGraphicFramePr>
          <p:nvPr>
            <p:extLst>
              <p:ext uri="{D42A27DB-BD31-4B8C-83A1-F6EECF244321}">
                <p14:modId xmlns:p14="http://schemas.microsoft.com/office/powerpoint/2010/main" val="4257308366"/>
              </p:ext>
            </p:extLst>
          </p:nvPr>
        </p:nvGraphicFramePr>
        <p:xfrm>
          <a:off x="147484" y="579652"/>
          <a:ext cx="11897032" cy="6170354"/>
        </p:xfrm>
        <a:graphic>
          <a:graphicData uri="http://schemas.openxmlformats.org/drawingml/2006/table">
            <a:tbl>
              <a:tblPr firstRow="1" firstCol="1" bandRow="1">
                <a:tableStyleId>{5C22544A-7EE6-4342-B048-85BDC9FD1C3A}</a:tableStyleId>
              </a:tblPr>
              <a:tblGrid>
                <a:gridCol w="2647701">
                  <a:extLst>
                    <a:ext uri="{9D8B030D-6E8A-4147-A177-3AD203B41FA5}">
                      <a16:colId xmlns:a16="http://schemas.microsoft.com/office/drawing/2014/main" val="3764391579"/>
                    </a:ext>
                  </a:extLst>
                </a:gridCol>
                <a:gridCol w="2976541">
                  <a:extLst>
                    <a:ext uri="{9D8B030D-6E8A-4147-A177-3AD203B41FA5}">
                      <a16:colId xmlns:a16="http://schemas.microsoft.com/office/drawing/2014/main" val="3199993154"/>
                    </a:ext>
                  </a:extLst>
                </a:gridCol>
                <a:gridCol w="1218802">
                  <a:extLst>
                    <a:ext uri="{9D8B030D-6E8A-4147-A177-3AD203B41FA5}">
                      <a16:colId xmlns:a16="http://schemas.microsoft.com/office/drawing/2014/main" val="643481729"/>
                    </a:ext>
                  </a:extLst>
                </a:gridCol>
                <a:gridCol w="1418457">
                  <a:extLst>
                    <a:ext uri="{9D8B030D-6E8A-4147-A177-3AD203B41FA5}">
                      <a16:colId xmlns:a16="http://schemas.microsoft.com/office/drawing/2014/main" val="2801717533"/>
                    </a:ext>
                  </a:extLst>
                </a:gridCol>
                <a:gridCol w="3635531">
                  <a:extLst>
                    <a:ext uri="{9D8B030D-6E8A-4147-A177-3AD203B41FA5}">
                      <a16:colId xmlns:a16="http://schemas.microsoft.com/office/drawing/2014/main" val="2772088817"/>
                    </a:ext>
                  </a:extLst>
                </a:gridCol>
              </a:tblGrid>
              <a:tr h="1078554">
                <a:tc>
                  <a:txBody>
                    <a:bodyPr/>
                    <a:lstStyle/>
                    <a:p>
                      <a:pPr marL="67310" indent="-6350" algn="ctr">
                        <a:lnSpc>
                          <a:spcPct val="107000"/>
                        </a:lnSpc>
                        <a:spcAft>
                          <a:spcPts val="455"/>
                        </a:spcAft>
                      </a:pPr>
                      <a:r>
                        <a:rPr lang="en-IN" sz="2800" b="1">
                          <a:solidFill>
                            <a:srgbClr val="000000"/>
                          </a:solidFill>
                          <a:effectLst/>
                          <a:latin typeface="Roboto" panose="02000000000000000000" pitchFamily="2" charset="0"/>
                          <a:ea typeface="Roboto" panose="02000000000000000000" pitchFamily="2" charset="0"/>
                          <a:cs typeface="Roboto" panose="02000000000000000000" pitchFamily="2" charset="0"/>
                        </a:rPr>
                        <a:t>Table Name</a:t>
                      </a:r>
                      <a:endPar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solidFill>
                      <a:schemeClr val="accent1"/>
                    </a:solidFill>
                  </a:tcPr>
                </a:tc>
                <a:tc>
                  <a:txBody>
                    <a:bodyPr/>
                    <a:lstStyle/>
                    <a:p>
                      <a:pPr marL="67945" indent="-6350" algn="ctr">
                        <a:lnSpc>
                          <a:spcPct val="107000"/>
                        </a:lnSpc>
                        <a:spcAft>
                          <a:spcPts val="455"/>
                        </a:spcAft>
                      </a:pPr>
                      <a:r>
                        <a:rPr lang="en-IN" sz="3200" b="1">
                          <a:solidFill>
                            <a:srgbClr val="000000"/>
                          </a:solidFill>
                          <a:effectLst/>
                          <a:latin typeface="Roboto" panose="02000000000000000000" pitchFamily="2" charset="0"/>
                          <a:ea typeface="Roboto" panose="02000000000000000000" pitchFamily="2" charset="0"/>
                          <a:cs typeface="Roboto" panose="02000000000000000000" pitchFamily="2" charset="0"/>
                        </a:rPr>
                        <a:t>subcategory  </a:t>
                      </a:r>
                      <a:endPar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lnR w="12700" cmpd="sng">
                      <a:noFill/>
                    </a:lnR>
                    <a:solidFill>
                      <a:schemeClr val="accent1"/>
                    </a:solidFill>
                  </a:tcPr>
                </a:tc>
                <a:tc>
                  <a:txBody>
                    <a:bodyPr/>
                    <a:lstStyle/>
                    <a:p>
                      <a:pPr marL="6350" indent="-6350" algn="ctr">
                        <a:lnSpc>
                          <a:spcPct val="107000"/>
                        </a:lnSpc>
                        <a:spcAft>
                          <a:spcPts val="800"/>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38100" cap="flat" cmpd="sng" algn="ctr">
                      <a:noFill/>
                      <a:prstDash val="solid"/>
                      <a:round/>
                      <a:headEnd type="none" w="med" len="med"/>
                      <a:tailEnd type="none" w="med" len="med"/>
                    </a:lnTlToBr>
                    <a:lnBlToTr w="12700" cmpd="sng">
                      <a:noFill/>
                      <a:prstDash val="solid"/>
                    </a:lnBlToTr>
                    <a:solidFill>
                      <a:schemeClr val="accent1"/>
                    </a:solidFill>
                  </a:tcPr>
                </a:tc>
                <a:tc>
                  <a:txBody>
                    <a:bodyPr/>
                    <a:lstStyle/>
                    <a:p>
                      <a:pPr marL="6350" indent="-6350" algn="ctr">
                        <a:lnSpc>
                          <a:spcPct val="107000"/>
                        </a:lnSpc>
                        <a:spcAft>
                          <a:spcPts val="800"/>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6350" indent="-6350" algn="ctr">
                        <a:lnSpc>
                          <a:spcPct val="107000"/>
                        </a:lnSpc>
                        <a:spcAft>
                          <a:spcPts val="800"/>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7113817"/>
                  </a:ext>
                </a:extLst>
              </a:tr>
              <a:tr h="1104044">
                <a:tc>
                  <a:txBody>
                    <a:bodyPr/>
                    <a:lstStyle/>
                    <a:p>
                      <a:pPr marL="6731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Field Name </a:t>
                      </a:r>
                    </a:p>
                  </a:txBody>
                  <a:tcPr marL="3175" marR="73025" marT="8890" marB="0" anchor="ctr">
                    <a:solidFill>
                      <a:schemeClr val="accent1"/>
                    </a:solidFill>
                  </a:tcPr>
                </a:tc>
                <a:tc>
                  <a:txBody>
                    <a:bodyPr/>
                    <a:lstStyle/>
                    <a:p>
                      <a:pPr marL="67945"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Data Type </a:t>
                      </a:r>
                    </a:p>
                  </a:txBody>
                  <a:tcPr marL="3175" marR="73025" marT="8890" marB="0" anchor="ctr">
                    <a:solidFill>
                      <a:schemeClr val="accent1"/>
                    </a:solidFill>
                  </a:tcP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Length </a:t>
                      </a:r>
                    </a:p>
                  </a:txBody>
                  <a:tcPr marL="3175" marR="73025" marT="8890" marB="0" anchor="ctr">
                    <a:lnT w="12700" cap="flat" cmpd="sng" algn="ctr">
                      <a:solidFill>
                        <a:schemeClr val="tx1"/>
                      </a:solidFill>
                      <a:prstDash val="solid"/>
                      <a:round/>
                      <a:headEnd type="none" w="med" len="med"/>
                      <a:tailEnd type="none" w="med" len="med"/>
                    </a:lnT>
                    <a:solidFill>
                      <a:schemeClr val="accent1"/>
                    </a:solidFill>
                  </a:tcP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Nullable </a:t>
                      </a:r>
                    </a:p>
                  </a:txBody>
                  <a:tcPr marL="3175" marR="73025" marT="8890" marB="0" anchor="ctr">
                    <a:lnT w="12700" cap="flat" cmpd="sng" algn="ctr">
                      <a:solidFill>
                        <a:schemeClr val="tx1"/>
                      </a:solidFill>
                      <a:prstDash val="solid"/>
                      <a:round/>
                      <a:headEnd type="none" w="med" len="med"/>
                      <a:tailEnd type="none" w="med" len="med"/>
                    </a:lnT>
                    <a:solidFill>
                      <a:schemeClr val="accent1"/>
                    </a:solidFill>
                  </a:tcPr>
                </a:tc>
                <a:tc>
                  <a:txBody>
                    <a:bodyPr/>
                    <a:lstStyle/>
                    <a:p>
                      <a:pPr marL="6731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Comments </a:t>
                      </a:r>
                    </a:p>
                  </a:txBody>
                  <a:tcPr marL="3175" marR="73025" marT="8890" marB="0" anchor="ctr">
                    <a:lnT w="12700" cap="flat" cmpd="sng" algn="ctr">
                      <a:solidFill>
                        <a:schemeClr val="tx1"/>
                      </a:solidFill>
                      <a:prstDash val="solid"/>
                      <a:round/>
                      <a:headEnd type="none" w="med" len="med"/>
                      <a:tailEnd type="none" w="med" len="med"/>
                    </a:lnT>
                    <a:solidFill>
                      <a:schemeClr val="accent1"/>
                    </a:solidFill>
                  </a:tcPr>
                </a:tc>
                <a:extLst>
                  <a:ext uri="{0D108BD9-81ED-4DB2-BD59-A6C34878D82A}">
                    <a16:rowId xmlns:a16="http://schemas.microsoft.com/office/drawing/2014/main" val="260071719"/>
                  </a:ext>
                </a:extLst>
              </a:tr>
              <a:tr h="1000038">
                <a:tc>
                  <a:txBody>
                    <a:bodyPr/>
                    <a:lstStyle/>
                    <a:p>
                      <a:pPr marL="6731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categoryId</a:t>
                      </a:r>
                    </a:p>
                  </a:txBody>
                  <a:tcPr marL="3175" marR="73025" marT="8890" marB="0" anchor="ctr"/>
                </a:tc>
                <a:tc>
                  <a:txBody>
                    <a:bodyPr/>
                    <a:lstStyle/>
                    <a:p>
                      <a:pPr marL="67945"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Int </a:t>
                      </a:r>
                    </a:p>
                  </a:txBody>
                  <a:tcPr marL="3175" marR="73025" marT="8890" marB="0" anchor="ctr"/>
                </a:tc>
                <a:tc>
                  <a:txBody>
                    <a:bodyPr/>
                    <a:lstStyle/>
                    <a:p>
                      <a:pPr marL="6350" indent="-6350" algn="ctr">
                        <a:lnSpc>
                          <a:spcPct val="107000"/>
                        </a:lnSpc>
                        <a:spcAft>
                          <a:spcPts val="455"/>
                        </a:spcAft>
                      </a:pPr>
                      <a:r>
                        <a:rPr lang="en-IN" sz="1600" b="1">
                          <a:solidFill>
                            <a:srgbClr val="000000"/>
                          </a:solidFill>
                          <a:effectLst/>
                          <a:latin typeface="Roboto" panose="02000000000000000000" pitchFamily="2" charset="0"/>
                          <a:ea typeface="Roboto" panose="02000000000000000000" pitchFamily="2" charset="0"/>
                          <a:cs typeface="Roboto" panose="02000000000000000000" pitchFamily="2" charset="0"/>
                        </a:rPr>
                        <a:t> </a:t>
                      </a:r>
                      <a:endPar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No </a:t>
                      </a:r>
                    </a:p>
                  </a:txBody>
                  <a:tcPr marL="3175" marR="73025" marT="8890" marB="0" anchor="ctr"/>
                </a:tc>
                <a:tc>
                  <a:txBody>
                    <a:bodyPr/>
                    <a:lstStyle/>
                    <a:p>
                      <a:pPr marL="6731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Its Primary Key. </a:t>
                      </a:r>
                    </a:p>
                  </a:txBody>
                  <a:tcPr marL="3175" marR="73025" marT="8890" marB="0" anchor="ctr"/>
                </a:tc>
                <a:extLst>
                  <a:ext uri="{0D108BD9-81ED-4DB2-BD59-A6C34878D82A}">
                    <a16:rowId xmlns:a16="http://schemas.microsoft.com/office/drawing/2014/main" val="1733609530"/>
                  </a:ext>
                </a:extLst>
              </a:tr>
              <a:tr h="995906">
                <a:tc>
                  <a:txBody>
                    <a:bodyPr/>
                    <a:lstStyle/>
                    <a:p>
                      <a:pPr marL="6731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categoryName</a:t>
                      </a:r>
                    </a:p>
                  </a:txBody>
                  <a:tcPr marL="3175" marR="73025" marT="8890" marB="0" anchor="ctr"/>
                </a:tc>
                <a:tc>
                  <a:txBody>
                    <a:bodyPr/>
                    <a:lstStyle/>
                    <a:p>
                      <a:pPr marL="67945"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Varchar</a:t>
                      </a:r>
                    </a:p>
                  </a:txBody>
                  <a:tcPr marL="3175" marR="73025" marT="8890" marB="0" anchor="ctr"/>
                </a:tc>
                <a:tc>
                  <a:txBody>
                    <a:bodyPr/>
                    <a:lstStyle/>
                    <a:p>
                      <a:pPr marL="6858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30</a:t>
                      </a:r>
                    </a:p>
                  </a:txBody>
                  <a:tcPr marL="3175" marR="73025" marT="8890" marB="0" anchor="ct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No</a:t>
                      </a:r>
                    </a:p>
                  </a:txBody>
                  <a:tcPr marL="3175" marR="73025" marT="8890" marB="0" anchor="ctr"/>
                </a:tc>
                <a:tc>
                  <a:txBody>
                    <a:bodyPr/>
                    <a:lstStyle/>
                    <a:p>
                      <a:pPr marL="6350" indent="-6350" algn="ctr">
                        <a:lnSpc>
                          <a:spcPct val="107000"/>
                        </a:lnSpc>
                        <a:spcAft>
                          <a:spcPts val="455"/>
                        </a:spcAft>
                      </a:pPr>
                      <a:r>
                        <a:rPr lang="en-IN" sz="1600" b="1">
                          <a:solidFill>
                            <a:srgbClr val="000000"/>
                          </a:solidFill>
                          <a:effectLst/>
                          <a:latin typeface="Roboto" panose="02000000000000000000" pitchFamily="2" charset="0"/>
                          <a:ea typeface="Roboto" panose="02000000000000000000" pitchFamily="2" charset="0"/>
                          <a:cs typeface="Roboto" panose="02000000000000000000" pitchFamily="2" charset="0"/>
                        </a:rPr>
                        <a:t> </a:t>
                      </a:r>
                      <a:endPar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tc>
                <a:extLst>
                  <a:ext uri="{0D108BD9-81ED-4DB2-BD59-A6C34878D82A}">
                    <a16:rowId xmlns:a16="http://schemas.microsoft.com/office/drawing/2014/main" val="530352713"/>
                  </a:ext>
                </a:extLst>
              </a:tr>
              <a:tr h="995906">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categoryId</a:t>
                      </a:r>
                    </a:p>
                  </a:txBody>
                  <a:tcPr marL="3175" marR="73025" marT="8890" marB="0" anchor="ct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Int</a:t>
                      </a:r>
                    </a:p>
                  </a:txBody>
                  <a:tcPr marL="3175" marR="73025" marT="8890" marB="0" anchor="ctr"/>
                </a:tc>
                <a:tc>
                  <a:txBody>
                    <a:bodyPr/>
                    <a:lstStyle/>
                    <a:p>
                      <a:pPr marL="6858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tc>
                <a:tc>
                  <a:txBody>
                    <a:bodyPr/>
                    <a:lstStyle/>
                    <a:p>
                      <a:pPr marL="6858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No</a:t>
                      </a:r>
                    </a:p>
                  </a:txBody>
                  <a:tcPr marL="3175" marR="73025" marT="8890" marB="0" anchor="ctr"/>
                </a:tc>
                <a:tc>
                  <a:txBody>
                    <a:bodyPr/>
                    <a:lstStyle/>
                    <a:p>
                      <a:pPr marL="635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Its Foreign key of    Category Table</a:t>
                      </a:r>
                    </a:p>
                  </a:txBody>
                  <a:tcPr marL="3175" marR="73025" marT="8890" marB="0" anchor="ctr"/>
                </a:tc>
                <a:extLst>
                  <a:ext uri="{0D108BD9-81ED-4DB2-BD59-A6C34878D82A}">
                    <a16:rowId xmlns:a16="http://schemas.microsoft.com/office/drawing/2014/main" val="2870060351"/>
                  </a:ext>
                </a:extLst>
              </a:tr>
              <a:tr h="995906">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deleted</a:t>
                      </a:r>
                    </a:p>
                  </a:txBody>
                  <a:tcPr marL="3175" marR="73025" marT="8890" marB="0" anchor="ct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Tinyint</a:t>
                      </a:r>
                    </a:p>
                  </a:txBody>
                  <a:tcPr marL="3175" marR="73025" marT="8890" marB="0" anchor="ct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1</a:t>
                      </a:r>
                    </a:p>
                  </a:txBody>
                  <a:tcPr marL="3175" marR="73025" marT="8890" marB="0" anchor="ct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Yes</a:t>
                      </a:r>
                    </a:p>
                  </a:txBody>
                  <a:tcPr marL="3175" marR="73025" marT="8890" marB="0" anchor="ctr"/>
                </a:tc>
                <a:tc>
                  <a:txBody>
                    <a:bodyPr/>
                    <a:lstStyle/>
                    <a:p>
                      <a:pPr marL="6350" indent="-6350" algn="ctr">
                        <a:lnSpc>
                          <a:spcPct val="107000"/>
                        </a:lnSpc>
                        <a:spcAft>
                          <a:spcPts val="455"/>
                        </a:spcAft>
                      </a:pPr>
                      <a:r>
                        <a:rPr lang="en-IN" sz="1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endPar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tc>
                <a:extLst>
                  <a:ext uri="{0D108BD9-81ED-4DB2-BD59-A6C34878D82A}">
                    <a16:rowId xmlns:a16="http://schemas.microsoft.com/office/drawing/2014/main" val="251046120"/>
                  </a:ext>
                </a:extLst>
              </a:tr>
            </a:tbl>
          </a:graphicData>
        </a:graphic>
      </p:graphicFrame>
    </p:spTree>
    <p:extLst>
      <p:ext uri="{BB962C8B-B14F-4D97-AF65-F5344CB8AC3E}">
        <p14:creationId xmlns:p14="http://schemas.microsoft.com/office/powerpoint/2010/main" val="41541579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AEC271-35F3-D5C4-CD37-9D8AFAD15AB9}"/>
              </a:ext>
            </a:extLst>
          </p:cNvPr>
          <p:cNvSpPr txBox="1"/>
          <p:nvPr/>
        </p:nvSpPr>
        <p:spPr>
          <a:xfrm>
            <a:off x="3171210" y="56432"/>
            <a:ext cx="6096000" cy="523220"/>
          </a:xfrm>
          <a:prstGeom prst="rect">
            <a:avLst/>
          </a:prstGeom>
          <a:noFill/>
        </p:spPr>
        <p:txBody>
          <a:bodyPr wrap="square">
            <a:spAutoFit/>
          </a:bodyPr>
          <a:lstStyle/>
          <a:p>
            <a:pPr algn="ctr"/>
            <a:r>
              <a:rPr lang="en-US" sz="2800" b="1" dirty="0"/>
              <a:t>DATA DICTIONARY</a:t>
            </a:r>
            <a:endParaRPr lang="en-IN" sz="2800" b="1" dirty="0"/>
          </a:p>
        </p:txBody>
      </p:sp>
      <p:graphicFrame>
        <p:nvGraphicFramePr>
          <p:cNvPr id="6" name="Table 5">
            <a:extLst>
              <a:ext uri="{FF2B5EF4-FFF2-40B4-BE49-F238E27FC236}">
                <a16:creationId xmlns:a16="http://schemas.microsoft.com/office/drawing/2014/main" id="{35E2C15E-E858-98B4-BD7D-DCAC33F95FF7}"/>
              </a:ext>
            </a:extLst>
          </p:cNvPr>
          <p:cNvGraphicFramePr>
            <a:graphicFrameLocks noGrp="1"/>
          </p:cNvGraphicFramePr>
          <p:nvPr>
            <p:extLst>
              <p:ext uri="{D42A27DB-BD31-4B8C-83A1-F6EECF244321}">
                <p14:modId xmlns:p14="http://schemas.microsoft.com/office/powerpoint/2010/main" val="2202559803"/>
              </p:ext>
            </p:extLst>
          </p:nvPr>
        </p:nvGraphicFramePr>
        <p:xfrm>
          <a:off x="152400" y="579652"/>
          <a:ext cx="11868151" cy="6160361"/>
        </p:xfrm>
        <a:graphic>
          <a:graphicData uri="http://schemas.openxmlformats.org/drawingml/2006/table">
            <a:tbl>
              <a:tblPr firstRow="1" firstCol="1" bandRow="1">
                <a:tableStyleId>{5C22544A-7EE6-4342-B048-85BDC9FD1C3A}</a:tableStyleId>
              </a:tblPr>
              <a:tblGrid>
                <a:gridCol w="3959468">
                  <a:extLst>
                    <a:ext uri="{9D8B030D-6E8A-4147-A177-3AD203B41FA5}">
                      <a16:colId xmlns:a16="http://schemas.microsoft.com/office/drawing/2014/main" val="1074015316"/>
                    </a:ext>
                  </a:extLst>
                </a:gridCol>
                <a:gridCol w="2159127">
                  <a:extLst>
                    <a:ext uri="{9D8B030D-6E8A-4147-A177-3AD203B41FA5}">
                      <a16:colId xmlns:a16="http://schemas.microsoft.com/office/drawing/2014/main" val="3403304622"/>
                    </a:ext>
                  </a:extLst>
                </a:gridCol>
                <a:gridCol w="1477433">
                  <a:extLst>
                    <a:ext uri="{9D8B030D-6E8A-4147-A177-3AD203B41FA5}">
                      <a16:colId xmlns:a16="http://schemas.microsoft.com/office/drawing/2014/main" val="906620404"/>
                    </a:ext>
                  </a:extLst>
                </a:gridCol>
                <a:gridCol w="1797776">
                  <a:extLst>
                    <a:ext uri="{9D8B030D-6E8A-4147-A177-3AD203B41FA5}">
                      <a16:colId xmlns:a16="http://schemas.microsoft.com/office/drawing/2014/main" val="2355187241"/>
                    </a:ext>
                  </a:extLst>
                </a:gridCol>
                <a:gridCol w="2474347">
                  <a:extLst>
                    <a:ext uri="{9D8B030D-6E8A-4147-A177-3AD203B41FA5}">
                      <a16:colId xmlns:a16="http://schemas.microsoft.com/office/drawing/2014/main" val="298793346"/>
                    </a:ext>
                  </a:extLst>
                </a:gridCol>
              </a:tblGrid>
              <a:tr h="481954">
                <a:tc>
                  <a:txBody>
                    <a:bodyPr/>
                    <a:lstStyle/>
                    <a:p>
                      <a:pPr marL="69215" indent="-6350" algn="ctr">
                        <a:lnSpc>
                          <a:spcPct val="107000"/>
                        </a:lnSpc>
                        <a:spcAft>
                          <a:spcPts val="455"/>
                        </a:spcAft>
                      </a:pPr>
                      <a:r>
                        <a:rPr lang="en-IN" sz="2800" b="1" dirty="0">
                          <a:solidFill>
                            <a:schemeClr val="bg1"/>
                          </a:solidFill>
                          <a:effectLst/>
                          <a:latin typeface="Roboto" panose="02000000000000000000" pitchFamily="2" charset="0"/>
                          <a:ea typeface="Roboto" panose="02000000000000000000" pitchFamily="2" charset="0"/>
                          <a:cs typeface="Roboto" panose="02000000000000000000" pitchFamily="2" charset="0"/>
                        </a:rPr>
                        <a:t>Table Name</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solidFill>
                      <a:schemeClr val="accent1"/>
                    </a:solidFill>
                  </a:tcPr>
                </a:tc>
                <a:tc gridSpan="2">
                  <a:txBody>
                    <a:bodyPr/>
                    <a:lstStyle/>
                    <a:p>
                      <a:pPr marL="68580" indent="-6350" algn="ctr">
                        <a:lnSpc>
                          <a:spcPct val="107000"/>
                        </a:lnSpc>
                        <a:spcAft>
                          <a:spcPts val="455"/>
                        </a:spcAft>
                      </a:pPr>
                      <a:r>
                        <a:rPr lang="en-IN" sz="2800" b="1" dirty="0">
                          <a:solidFill>
                            <a:schemeClr val="bg1"/>
                          </a:solidFill>
                          <a:effectLst/>
                          <a:latin typeface="Roboto" panose="02000000000000000000" pitchFamily="2" charset="0"/>
                          <a:ea typeface="Roboto" panose="02000000000000000000" pitchFamily="2" charset="0"/>
                          <a:cs typeface="Roboto" panose="02000000000000000000" pitchFamily="2" charset="0"/>
                        </a:rPr>
                        <a:t>user</a:t>
                      </a:r>
                      <a:endParaRPr lang="en-IN" sz="20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lnR w="12700" cmpd="sng">
                      <a:noFill/>
                    </a:lnR>
                    <a:solidFill>
                      <a:schemeClr val="accent1"/>
                    </a:solidFill>
                  </a:tcPr>
                </a:tc>
                <a:tc hMerge="1">
                  <a:txBody>
                    <a:bodyPr/>
                    <a:lstStyle/>
                    <a:p>
                      <a:endParaRPr lang="en-IN"/>
                    </a:p>
                  </a:txBody>
                  <a:tcPr/>
                </a:tc>
                <a:tc>
                  <a:txBody>
                    <a:bodyPr/>
                    <a:lstStyle/>
                    <a:p>
                      <a:pPr marL="6350" indent="-6350" algn="ctr">
                        <a:lnSpc>
                          <a:spcPct val="107000"/>
                        </a:lnSpc>
                        <a:spcAft>
                          <a:spcPts val="800"/>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928" marR="67341" marT="8198"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6350" indent="-6350" algn="ctr">
                        <a:lnSpc>
                          <a:spcPct val="107000"/>
                        </a:lnSpc>
                        <a:spcAft>
                          <a:spcPts val="800"/>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928" marR="67341" marT="8198"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45758411"/>
                  </a:ext>
                </a:extLst>
              </a:tr>
              <a:tr h="434837">
                <a:tc>
                  <a:txBody>
                    <a:bodyPr/>
                    <a:lstStyle/>
                    <a:p>
                      <a:pPr marL="69215"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Field Name </a:t>
                      </a:r>
                    </a:p>
                  </a:txBody>
                  <a:tcPr marL="2928" marR="67341" marT="8198" marB="0" anchor="ctr">
                    <a:solidFill>
                      <a:schemeClr val="accent1"/>
                    </a:solidFill>
                  </a:tcPr>
                </a:tc>
                <a:tc>
                  <a:txBody>
                    <a:bodyPr/>
                    <a:lstStyle/>
                    <a:p>
                      <a:pPr marL="6858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Data Type </a:t>
                      </a:r>
                    </a:p>
                  </a:txBody>
                  <a:tcPr marL="2928" marR="67341" marT="8198" marB="0" anchor="ctr">
                    <a:solidFill>
                      <a:schemeClr val="accent1"/>
                    </a:solidFill>
                  </a:tcPr>
                </a:tc>
                <a:tc>
                  <a:txBody>
                    <a:bodyPr/>
                    <a:lstStyle/>
                    <a:p>
                      <a:pPr marL="6858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Length </a:t>
                      </a:r>
                    </a:p>
                  </a:txBody>
                  <a:tcPr marL="2928" marR="67341" marT="8198" marB="0" anchor="ctr">
                    <a:solidFill>
                      <a:schemeClr val="accent1"/>
                    </a:solidFill>
                  </a:tcPr>
                </a:tc>
                <a:tc>
                  <a:txBody>
                    <a:bodyPr/>
                    <a:lstStyle/>
                    <a:p>
                      <a:pPr marL="69215"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Nullable </a:t>
                      </a:r>
                    </a:p>
                  </a:txBody>
                  <a:tcPr marL="2928" marR="67341" marT="8198" marB="0" anchor="ctr">
                    <a:lnT w="12700" cap="flat" cmpd="sng" algn="ctr">
                      <a:solidFill>
                        <a:schemeClr val="tx1"/>
                      </a:solidFill>
                      <a:prstDash val="solid"/>
                      <a:round/>
                      <a:headEnd type="none" w="med" len="med"/>
                      <a:tailEnd type="none" w="med" len="med"/>
                    </a:lnT>
                    <a:solidFill>
                      <a:schemeClr val="accent1"/>
                    </a:solidFill>
                  </a:tcPr>
                </a:tc>
                <a:tc>
                  <a:txBody>
                    <a:bodyPr/>
                    <a:lstStyle/>
                    <a:p>
                      <a:pPr marL="6858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Comments </a:t>
                      </a:r>
                    </a:p>
                  </a:txBody>
                  <a:tcPr marL="2928" marR="67341" marT="8198" marB="0" anchor="ctr">
                    <a:lnT w="12700" cap="flat" cmpd="sng" algn="ctr">
                      <a:solidFill>
                        <a:schemeClr val="tx1"/>
                      </a:solidFill>
                      <a:prstDash val="solid"/>
                      <a:round/>
                      <a:headEnd type="none" w="med" len="med"/>
                      <a:tailEnd type="none" w="med" len="med"/>
                    </a:lnT>
                    <a:solidFill>
                      <a:schemeClr val="accent1"/>
                    </a:solidFill>
                  </a:tcPr>
                </a:tc>
                <a:extLst>
                  <a:ext uri="{0D108BD9-81ED-4DB2-BD59-A6C34878D82A}">
                    <a16:rowId xmlns:a16="http://schemas.microsoft.com/office/drawing/2014/main" val="711601948"/>
                  </a:ext>
                </a:extLst>
              </a:tr>
              <a:tr h="439746">
                <a:tc>
                  <a:txBody>
                    <a:bodyPr/>
                    <a:lstStyle/>
                    <a:p>
                      <a:pPr marL="69215"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userId</a:t>
                      </a: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928" marR="67341" marT="8198"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Int </a:t>
                      </a:r>
                    </a:p>
                  </a:txBody>
                  <a:tcPr marL="2928" marR="67341" marT="8198" marB="0" anchor="ctr"/>
                </a:tc>
                <a:tc>
                  <a:txBody>
                    <a:bodyPr/>
                    <a:lstStyle/>
                    <a:p>
                      <a:pPr marL="6350" indent="-6350" algn="ctr">
                        <a:lnSpc>
                          <a:spcPct val="107000"/>
                        </a:lnSpc>
                        <a:spcAft>
                          <a:spcPts val="455"/>
                        </a:spcAft>
                      </a:pPr>
                      <a:r>
                        <a:rPr lang="en-IN" sz="1400" b="1">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tc>
                  <a:txBody>
                    <a:bodyPr/>
                    <a:lstStyle/>
                    <a:p>
                      <a:pPr marL="69215"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No </a:t>
                      </a:r>
                    </a:p>
                  </a:txBody>
                  <a:tcPr marL="2928" marR="67341" marT="8198"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Its Primary Key. </a:t>
                      </a:r>
                    </a:p>
                  </a:txBody>
                  <a:tcPr marL="2928" marR="67341" marT="8198" marB="0" anchor="ctr"/>
                </a:tc>
                <a:extLst>
                  <a:ext uri="{0D108BD9-81ED-4DB2-BD59-A6C34878D82A}">
                    <a16:rowId xmlns:a16="http://schemas.microsoft.com/office/drawing/2014/main" val="24696455"/>
                  </a:ext>
                </a:extLst>
              </a:tr>
              <a:tr h="435819">
                <a:tc>
                  <a:txBody>
                    <a:bodyPr/>
                    <a:lstStyle/>
                    <a:p>
                      <a:pPr marL="69215"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firstName</a:t>
                      </a: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928" marR="67341" marT="8198"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Varchar </a:t>
                      </a:r>
                    </a:p>
                  </a:txBody>
                  <a:tcPr marL="2928" marR="67341" marT="8198"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30 </a:t>
                      </a:r>
                    </a:p>
                  </a:txBody>
                  <a:tcPr marL="2928" marR="67341" marT="8198" marB="0" anchor="ctr"/>
                </a:tc>
                <a:tc>
                  <a:txBody>
                    <a:bodyPr/>
                    <a:lstStyle/>
                    <a:p>
                      <a:pPr marL="69215"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No</a:t>
                      </a:r>
                    </a:p>
                  </a:txBody>
                  <a:tcPr marL="2928" marR="67341" marT="8198" marB="0" anchor="ctr"/>
                </a:tc>
                <a:tc>
                  <a:txBody>
                    <a:bodyPr/>
                    <a:lstStyle/>
                    <a:p>
                      <a:pPr marL="6350" indent="-6350" algn="ctr">
                        <a:lnSpc>
                          <a:spcPct val="107000"/>
                        </a:lnSpc>
                        <a:spcAft>
                          <a:spcPts val="455"/>
                        </a:spcAft>
                      </a:pPr>
                      <a:r>
                        <a:rPr lang="en-IN" sz="1400" b="1">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extLst>
                  <a:ext uri="{0D108BD9-81ED-4DB2-BD59-A6C34878D82A}">
                    <a16:rowId xmlns:a16="http://schemas.microsoft.com/office/drawing/2014/main" val="2330268742"/>
                  </a:ext>
                </a:extLst>
              </a:tr>
              <a:tr h="437782">
                <a:tc>
                  <a:txBody>
                    <a:bodyPr/>
                    <a:lstStyle/>
                    <a:p>
                      <a:pPr marL="69215"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lastName</a:t>
                      </a: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928" marR="67341" marT="8198"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Varchar </a:t>
                      </a:r>
                    </a:p>
                  </a:txBody>
                  <a:tcPr marL="2928" marR="67341" marT="8198"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30 </a:t>
                      </a:r>
                    </a:p>
                  </a:txBody>
                  <a:tcPr marL="2928" marR="67341" marT="8198" marB="0" anchor="ctr"/>
                </a:tc>
                <a:tc>
                  <a:txBody>
                    <a:bodyPr/>
                    <a:lstStyle/>
                    <a:p>
                      <a:pPr marL="69215"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No</a:t>
                      </a:r>
                    </a:p>
                  </a:txBody>
                  <a:tcPr marL="2928" marR="67341" marT="8198" marB="0" anchor="ctr"/>
                </a:tc>
                <a:tc>
                  <a:txBody>
                    <a:bodyPr/>
                    <a:lstStyle/>
                    <a:p>
                      <a:pPr marL="6350" indent="-6350" algn="ctr">
                        <a:lnSpc>
                          <a:spcPct val="107000"/>
                        </a:lnSpc>
                        <a:spcAft>
                          <a:spcPts val="455"/>
                        </a:spcAft>
                      </a:pPr>
                      <a:r>
                        <a:rPr lang="en-IN" sz="1400" b="1">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extLst>
                  <a:ext uri="{0D108BD9-81ED-4DB2-BD59-A6C34878D82A}">
                    <a16:rowId xmlns:a16="http://schemas.microsoft.com/office/drawing/2014/main" val="29692939"/>
                  </a:ext>
                </a:extLst>
              </a:tr>
              <a:tr h="435819">
                <a:tc>
                  <a:txBody>
                    <a:bodyPr/>
                    <a:lstStyle/>
                    <a:p>
                      <a:pPr marL="69215"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email </a:t>
                      </a:r>
                    </a:p>
                  </a:txBody>
                  <a:tcPr marL="2928" marR="67341" marT="8198"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Varchar </a:t>
                      </a:r>
                    </a:p>
                  </a:txBody>
                  <a:tcPr marL="2928" marR="67341" marT="8198"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50 </a:t>
                      </a:r>
                    </a:p>
                  </a:txBody>
                  <a:tcPr marL="2928" marR="67341" marT="8198" marB="0" anchor="ctr"/>
                </a:tc>
                <a:tc>
                  <a:txBody>
                    <a:bodyPr/>
                    <a:lstStyle/>
                    <a:p>
                      <a:pPr marL="69215"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No</a:t>
                      </a:r>
                    </a:p>
                  </a:txBody>
                  <a:tcPr marL="2928" marR="67341" marT="8198" marB="0" anchor="ctr"/>
                </a:tc>
                <a:tc>
                  <a:txBody>
                    <a:bodyPr/>
                    <a:lstStyle/>
                    <a:p>
                      <a:pPr marL="6350" indent="-6350" algn="ctr">
                        <a:lnSpc>
                          <a:spcPct val="107000"/>
                        </a:lnSpc>
                        <a:spcAft>
                          <a:spcPts val="455"/>
                        </a:spcAft>
                      </a:pPr>
                      <a:r>
                        <a:rPr lang="en-IN" sz="1400" b="1">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extLst>
                  <a:ext uri="{0D108BD9-81ED-4DB2-BD59-A6C34878D82A}">
                    <a16:rowId xmlns:a16="http://schemas.microsoft.com/office/drawing/2014/main" val="371121831"/>
                  </a:ext>
                </a:extLst>
              </a:tr>
              <a:tr h="435819">
                <a:tc>
                  <a:txBody>
                    <a:bodyPr/>
                    <a:lstStyle/>
                    <a:p>
                      <a:pPr marL="69215"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password </a:t>
                      </a:r>
                    </a:p>
                  </a:txBody>
                  <a:tcPr marL="2928" marR="67341" marT="8198"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Varchar </a:t>
                      </a:r>
                    </a:p>
                  </a:txBody>
                  <a:tcPr marL="2928" marR="67341" marT="8198"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80 </a:t>
                      </a:r>
                    </a:p>
                  </a:txBody>
                  <a:tcPr marL="2928" marR="67341" marT="8198" marB="0" anchor="ctr"/>
                </a:tc>
                <a:tc>
                  <a:txBody>
                    <a:bodyPr/>
                    <a:lstStyle/>
                    <a:p>
                      <a:pPr marL="69215"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No </a:t>
                      </a:r>
                    </a:p>
                  </a:txBody>
                  <a:tcPr marL="2928" marR="67341" marT="8198" marB="0" anchor="ctr"/>
                </a:tc>
                <a:tc>
                  <a:txBody>
                    <a:bodyPr/>
                    <a:lstStyle/>
                    <a:p>
                      <a:pPr marL="6350" indent="-6350" algn="ctr">
                        <a:lnSpc>
                          <a:spcPct val="107000"/>
                        </a:lnSpc>
                        <a:spcAft>
                          <a:spcPts val="455"/>
                        </a:spcAft>
                      </a:pPr>
                      <a:r>
                        <a:rPr lang="en-IN" sz="1400" b="1">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extLst>
                  <a:ext uri="{0D108BD9-81ED-4DB2-BD59-A6C34878D82A}">
                    <a16:rowId xmlns:a16="http://schemas.microsoft.com/office/drawing/2014/main" val="1850261977"/>
                  </a:ext>
                </a:extLst>
              </a:tr>
              <a:tr h="437782">
                <a:tc>
                  <a:txBody>
                    <a:bodyPr/>
                    <a:lstStyle/>
                    <a:p>
                      <a:pPr marL="69215"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role </a:t>
                      </a:r>
                    </a:p>
                  </a:txBody>
                  <a:tcPr marL="2928" marR="67341" marT="8198"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Int </a:t>
                      </a:r>
                    </a:p>
                  </a:txBody>
                  <a:tcPr marL="2928" marR="67341" marT="8198"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928" marR="67341" marT="8198" marB="0" anchor="ctr"/>
                </a:tc>
                <a:tc>
                  <a:txBody>
                    <a:bodyPr/>
                    <a:lstStyle/>
                    <a:p>
                      <a:pPr marL="69215"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No</a:t>
                      </a:r>
                    </a:p>
                  </a:txBody>
                  <a:tcPr marL="2928" marR="67341" marT="8198" marB="0" anchor="ctr"/>
                </a:tc>
                <a:tc>
                  <a:txBody>
                    <a:bodyPr/>
                    <a:lstStyle/>
                    <a:p>
                      <a:pPr marL="6350" indent="-6350" algn="ctr">
                        <a:lnSpc>
                          <a:spcPct val="107000"/>
                        </a:lnSpc>
                        <a:spcAft>
                          <a:spcPts val="455"/>
                        </a:spcAft>
                      </a:pPr>
                      <a:r>
                        <a:rPr lang="en-IN" sz="1400" b="1">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extLst>
                  <a:ext uri="{0D108BD9-81ED-4DB2-BD59-A6C34878D82A}">
                    <a16:rowId xmlns:a16="http://schemas.microsoft.com/office/drawing/2014/main" val="1597598292"/>
                  </a:ext>
                </a:extLst>
              </a:tr>
              <a:tr h="435819">
                <a:tc>
                  <a:txBody>
                    <a:bodyPr/>
                    <a:lstStyle/>
                    <a:p>
                      <a:pPr marL="69215"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otp</a:t>
                      </a: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928" marR="67341" marT="8198"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Varchar </a:t>
                      </a:r>
                    </a:p>
                  </a:txBody>
                  <a:tcPr marL="2928" marR="67341" marT="8198" marB="0" anchor="ctr"/>
                </a:tc>
                <a:tc>
                  <a:txBody>
                    <a:bodyPr/>
                    <a:lstStyle/>
                    <a:p>
                      <a:pPr marL="635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 10</a:t>
                      </a:r>
                      <a:endParaRPr lang="en-IN" sz="2400" b="1">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tc>
                  <a:txBody>
                    <a:bodyPr/>
                    <a:lstStyle/>
                    <a:p>
                      <a:pPr marL="69215"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Yes</a:t>
                      </a:r>
                    </a:p>
                  </a:txBody>
                  <a:tcPr marL="2928" marR="67341" marT="8198"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extLst>
                  <a:ext uri="{0D108BD9-81ED-4DB2-BD59-A6C34878D82A}">
                    <a16:rowId xmlns:a16="http://schemas.microsoft.com/office/drawing/2014/main" val="293606172"/>
                  </a:ext>
                </a:extLst>
              </a:tr>
              <a:tr h="437782">
                <a:tc>
                  <a:txBody>
                    <a:bodyPr/>
                    <a:lstStyle/>
                    <a:p>
                      <a:pPr marL="69215"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gender</a:t>
                      </a:r>
                    </a:p>
                  </a:txBody>
                  <a:tcPr marL="2928" marR="67341" marT="8198"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Varchar </a:t>
                      </a:r>
                    </a:p>
                  </a:txBody>
                  <a:tcPr marL="2928" marR="67341" marT="8198" marB="0" anchor="ctr"/>
                </a:tc>
                <a:tc>
                  <a:txBody>
                    <a:bodyPr/>
                    <a:lstStyle/>
                    <a:p>
                      <a:pPr marL="635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 6</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tc>
                  <a:txBody>
                    <a:bodyPr/>
                    <a:lstStyle/>
                    <a:p>
                      <a:pPr marL="69215"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No </a:t>
                      </a:r>
                    </a:p>
                  </a:txBody>
                  <a:tcPr marL="2928" marR="67341" marT="8198"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extLst>
                  <a:ext uri="{0D108BD9-81ED-4DB2-BD59-A6C34878D82A}">
                    <a16:rowId xmlns:a16="http://schemas.microsoft.com/office/drawing/2014/main" val="1971381094"/>
                  </a:ext>
                </a:extLst>
              </a:tr>
              <a:tr h="435819">
                <a:tc>
                  <a:txBody>
                    <a:bodyPr/>
                    <a:lstStyle/>
                    <a:p>
                      <a:pPr marL="69215"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dob </a:t>
                      </a:r>
                    </a:p>
                  </a:txBody>
                  <a:tcPr marL="2928" marR="67341" marT="8198"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Varchar </a:t>
                      </a:r>
                    </a:p>
                  </a:txBody>
                  <a:tcPr marL="2928" marR="67341" marT="8198" marB="0" anchor="ctr"/>
                </a:tc>
                <a:tc>
                  <a:txBody>
                    <a:bodyPr/>
                    <a:lstStyle/>
                    <a:p>
                      <a:pPr marL="635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 20</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tc>
                  <a:txBody>
                    <a:bodyPr/>
                    <a:lstStyle/>
                    <a:p>
                      <a:pPr marL="69215"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No </a:t>
                      </a:r>
                    </a:p>
                  </a:txBody>
                  <a:tcPr marL="2928" marR="67341" marT="8198"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extLst>
                  <a:ext uri="{0D108BD9-81ED-4DB2-BD59-A6C34878D82A}">
                    <a16:rowId xmlns:a16="http://schemas.microsoft.com/office/drawing/2014/main" val="3188200206"/>
                  </a:ext>
                </a:extLst>
              </a:tr>
              <a:tr h="437782">
                <a:tc>
                  <a:txBody>
                    <a:bodyPr/>
                    <a:lstStyle/>
                    <a:p>
                      <a:pPr marL="69215"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contactNum</a:t>
                      </a: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928" marR="67341" marT="8198"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Varchar </a:t>
                      </a:r>
                    </a:p>
                  </a:txBody>
                  <a:tcPr marL="2928" marR="67341" marT="8198" marB="0" anchor="ctr"/>
                </a:tc>
                <a:tc>
                  <a:txBody>
                    <a:bodyPr/>
                    <a:lstStyle/>
                    <a:p>
                      <a:pPr marL="635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 20</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tc>
                  <a:txBody>
                    <a:bodyPr/>
                    <a:lstStyle/>
                    <a:p>
                      <a:pPr marL="69215"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Yes </a:t>
                      </a:r>
                    </a:p>
                  </a:txBody>
                  <a:tcPr marL="2928" marR="67341" marT="8198"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extLst>
                  <a:ext uri="{0D108BD9-81ED-4DB2-BD59-A6C34878D82A}">
                    <a16:rowId xmlns:a16="http://schemas.microsoft.com/office/drawing/2014/main" val="1326204309"/>
                  </a:ext>
                </a:extLst>
              </a:tr>
              <a:tr h="435819">
                <a:tc>
                  <a:txBody>
                    <a:bodyPr/>
                    <a:lstStyle/>
                    <a:p>
                      <a:pPr marL="69215"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joinDate</a:t>
                      </a:r>
                      <a:endPar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Varchar </a:t>
                      </a:r>
                    </a:p>
                  </a:txBody>
                  <a:tcPr marL="2928" marR="67341" marT="8198" marB="0" anchor="ctr"/>
                </a:tc>
                <a:tc>
                  <a:txBody>
                    <a:bodyPr/>
                    <a:lstStyle/>
                    <a:p>
                      <a:pPr marL="6858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20 </a:t>
                      </a:r>
                    </a:p>
                  </a:txBody>
                  <a:tcPr marL="2928" marR="67341" marT="8198" marB="0" anchor="ctr"/>
                </a:tc>
                <a:tc>
                  <a:txBody>
                    <a:bodyPr/>
                    <a:lstStyle/>
                    <a:p>
                      <a:pPr marL="69215"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No </a:t>
                      </a:r>
                    </a:p>
                  </a:txBody>
                  <a:tcPr marL="2928" marR="67341" marT="8198"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extLst>
                  <a:ext uri="{0D108BD9-81ED-4DB2-BD59-A6C34878D82A}">
                    <a16:rowId xmlns:a16="http://schemas.microsoft.com/office/drawing/2014/main" val="2477713085"/>
                  </a:ext>
                </a:extLst>
              </a:tr>
              <a:tr h="437782">
                <a:tc>
                  <a:txBody>
                    <a:bodyPr/>
                    <a:lstStyle/>
                    <a:p>
                      <a:pPr marL="69215" indent="-6350" algn="ctr">
                        <a:lnSpc>
                          <a:spcPct val="107000"/>
                        </a:lnSpc>
                        <a:spcAft>
                          <a:spcPts val="455"/>
                        </a:spcAft>
                      </a:pPr>
                      <a:r>
                        <a:rPr lang="en-IN" sz="2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imageURL</a:t>
                      </a: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txBody>
                  <a:tcPr marL="2928" marR="67341" marT="8198"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Varchar </a:t>
                      </a:r>
                    </a:p>
                  </a:txBody>
                  <a:tcPr marL="2928" marR="67341" marT="8198" marB="0" anchor="ctr"/>
                </a:tc>
                <a:tc>
                  <a:txBody>
                    <a:bodyPr/>
                    <a:lstStyle/>
                    <a:p>
                      <a:pPr marL="68580"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1024 </a:t>
                      </a:r>
                    </a:p>
                  </a:txBody>
                  <a:tcPr marL="2928" marR="67341" marT="8198" marB="0" anchor="ctr"/>
                </a:tc>
                <a:tc>
                  <a:txBody>
                    <a:bodyPr/>
                    <a:lstStyle/>
                    <a:p>
                      <a:pPr marL="69215" indent="-6350" algn="ctr">
                        <a:lnSpc>
                          <a:spcPct val="107000"/>
                        </a:lnSpc>
                        <a:spcAft>
                          <a:spcPts val="455"/>
                        </a:spcAft>
                      </a:pPr>
                      <a:r>
                        <a:rPr lang="en-IN" sz="1800" b="1">
                          <a:solidFill>
                            <a:schemeClr val="bg1"/>
                          </a:solidFill>
                          <a:effectLst/>
                          <a:latin typeface="Roboto" panose="02000000000000000000" pitchFamily="2" charset="0"/>
                          <a:ea typeface="Roboto" panose="02000000000000000000" pitchFamily="2" charset="0"/>
                          <a:cs typeface="Roboto" panose="02000000000000000000" pitchFamily="2" charset="0"/>
                        </a:rPr>
                        <a:t>Yes </a:t>
                      </a:r>
                    </a:p>
                  </a:txBody>
                  <a:tcPr marL="2928" marR="67341" marT="8198"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2928" marR="67341" marT="8198" marB="0" anchor="ctr"/>
                </a:tc>
                <a:extLst>
                  <a:ext uri="{0D108BD9-81ED-4DB2-BD59-A6C34878D82A}">
                    <a16:rowId xmlns:a16="http://schemas.microsoft.com/office/drawing/2014/main" val="3725847552"/>
                  </a:ext>
                </a:extLst>
              </a:tr>
            </a:tbl>
          </a:graphicData>
        </a:graphic>
      </p:graphicFrame>
    </p:spTree>
    <p:extLst>
      <p:ext uri="{BB962C8B-B14F-4D97-AF65-F5344CB8AC3E}">
        <p14:creationId xmlns:p14="http://schemas.microsoft.com/office/powerpoint/2010/main" val="20981138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AEC271-35F3-D5C4-CD37-9D8AFAD15AB9}"/>
              </a:ext>
            </a:extLst>
          </p:cNvPr>
          <p:cNvSpPr txBox="1"/>
          <p:nvPr/>
        </p:nvSpPr>
        <p:spPr>
          <a:xfrm>
            <a:off x="3171210" y="117987"/>
            <a:ext cx="6096000" cy="523220"/>
          </a:xfrm>
          <a:prstGeom prst="rect">
            <a:avLst/>
          </a:prstGeom>
          <a:noFill/>
        </p:spPr>
        <p:txBody>
          <a:bodyPr wrap="square">
            <a:spAutoFit/>
          </a:bodyPr>
          <a:lstStyle/>
          <a:p>
            <a:pPr algn="ctr"/>
            <a:r>
              <a:rPr lang="en-US" sz="2800" b="1" dirty="0"/>
              <a:t>DATA DICTIONARY</a:t>
            </a:r>
            <a:endParaRPr lang="en-IN" sz="2800" b="1" dirty="0"/>
          </a:p>
        </p:txBody>
      </p:sp>
      <p:graphicFrame>
        <p:nvGraphicFramePr>
          <p:cNvPr id="6" name="Table 5">
            <a:extLst>
              <a:ext uri="{FF2B5EF4-FFF2-40B4-BE49-F238E27FC236}">
                <a16:creationId xmlns:a16="http://schemas.microsoft.com/office/drawing/2014/main" id="{3B79FBF0-80E2-1753-4C06-37DA7876E530}"/>
              </a:ext>
            </a:extLst>
          </p:cNvPr>
          <p:cNvGraphicFramePr>
            <a:graphicFrameLocks noGrp="1"/>
          </p:cNvGraphicFramePr>
          <p:nvPr>
            <p:extLst>
              <p:ext uri="{D42A27DB-BD31-4B8C-83A1-F6EECF244321}">
                <p14:modId xmlns:p14="http://schemas.microsoft.com/office/powerpoint/2010/main" val="2557818564"/>
              </p:ext>
            </p:extLst>
          </p:nvPr>
        </p:nvGraphicFramePr>
        <p:xfrm>
          <a:off x="147484" y="841776"/>
          <a:ext cx="11897032" cy="5174448"/>
        </p:xfrm>
        <a:graphic>
          <a:graphicData uri="http://schemas.openxmlformats.org/drawingml/2006/table">
            <a:tbl>
              <a:tblPr firstRow="1" firstCol="1" bandRow="1">
                <a:tableStyleId>{5C22544A-7EE6-4342-B048-85BDC9FD1C3A}</a:tableStyleId>
              </a:tblPr>
              <a:tblGrid>
                <a:gridCol w="2647701">
                  <a:extLst>
                    <a:ext uri="{9D8B030D-6E8A-4147-A177-3AD203B41FA5}">
                      <a16:colId xmlns:a16="http://schemas.microsoft.com/office/drawing/2014/main" val="3764391579"/>
                    </a:ext>
                  </a:extLst>
                </a:gridCol>
                <a:gridCol w="2976541">
                  <a:extLst>
                    <a:ext uri="{9D8B030D-6E8A-4147-A177-3AD203B41FA5}">
                      <a16:colId xmlns:a16="http://schemas.microsoft.com/office/drawing/2014/main" val="3199993154"/>
                    </a:ext>
                  </a:extLst>
                </a:gridCol>
                <a:gridCol w="1218802">
                  <a:extLst>
                    <a:ext uri="{9D8B030D-6E8A-4147-A177-3AD203B41FA5}">
                      <a16:colId xmlns:a16="http://schemas.microsoft.com/office/drawing/2014/main" val="643481729"/>
                    </a:ext>
                  </a:extLst>
                </a:gridCol>
                <a:gridCol w="1418457">
                  <a:extLst>
                    <a:ext uri="{9D8B030D-6E8A-4147-A177-3AD203B41FA5}">
                      <a16:colId xmlns:a16="http://schemas.microsoft.com/office/drawing/2014/main" val="2801717533"/>
                    </a:ext>
                  </a:extLst>
                </a:gridCol>
                <a:gridCol w="3635531">
                  <a:extLst>
                    <a:ext uri="{9D8B030D-6E8A-4147-A177-3AD203B41FA5}">
                      <a16:colId xmlns:a16="http://schemas.microsoft.com/office/drawing/2014/main" val="2772088817"/>
                    </a:ext>
                  </a:extLst>
                </a:gridCol>
              </a:tblGrid>
              <a:tr h="1078554">
                <a:tc>
                  <a:txBody>
                    <a:bodyPr/>
                    <a:lstStyle/>
                    <a:p>
                      <a:pPr marL="67310" indent="-6350" algn="ctr">
                        <a:lnSpc>
                          <a:spcPct val="107000"/>
                        </a:lnSpc>
                        <a:spcAft>
                          <a:spcPts val="455"/>
                        </a:spcAft>
                      </a:pPr>
                      <a:r>
                        <a:rPr lang="en-IN" sz="2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Table Name</a:t>
                      </a:r>
                      <a:endPar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solidFill>
                      <a:schemeClr val="accent1"/>
                    </a:solidFill>
                  </a:tcPr>
                </a:tc>
                <a:tc>
                  <a:txBody>
                    <a:bodyPr/>
                    <a:lstStyle/>
                    <a:p>
                      <a:pPr marL="67945" indent="-6350" algn="ctr">
                        <a:lnSpc>
                          <a:spcPct val="107000"/>
                        </a:lnSpc>
                        <a:spcAft>
                          <a:spcPts val="455"/>
                        </a:spcAft>
                      </a:pPr>
                      <a:r>
                        <a:rPr lang="en-IN" sz="3200" b="1">
                          <a:solidFill>
                            <a:srgbClr val="000000"/>
                          </a:solidFill>
                          <a:effectLst/>
                          <a:latin typeface="Roboto" panose="02000000000000000000" pitchFamily="2" charset="0"/>
                          <a:ea typeface="Roboto" panose="02000000000000000000" pitchFamily="2" charset="0"/>
                          <a:cs typeface="Roboto" panose="02000000000000000000" pitchFamily="2" charset="0"/>
                        </a:rPr>
                        <a:t>vendor</a:t>
                      </a:r>
                      <a:endPar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lnR w="12700" cmpd="sng">
                      <a:noFill/>
                    </a:lnR>
                    <a:solidFill>
                      <a:schemeClr val="accent1"/>
                    </a:solidFill>
                  </a:tcPr>
                </a:tc>
                <a:tc>
                  <a:txBody>
                    <a:bodyPr/>
                    <a:lstStyle/>
                    <a:p>
                      <a:pPr marL="6350" indent="-6350" algn="ctr">
                        <a:lnSpc>
                          <a:spcPct val="107000"/>
                        </a:lnSpc>
                        <a:spcAft>
                          <a:spcPts val="800"/>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38100" cap="flat" cmpd="sng" algn="ctr">
                      <a:noFill/>
                      <a:prstDash val="solid"/>
                      <a:round/>
                      <a:headEnd type="none" w="med" len="med"/>
                      <a:tailEnd type="none" w="med" len="med"/>
                    </a:lnTlToBr>
                    <a:lnBlToTr w="12700" cmpd="sng">
                      <a:noFill/>
                      <a:prstDash val="solid"/>
                    </a:lnBlToTr>
                    <a:solidFill>
                      <a:schemeClr val="accent1"/>
                    </a:solidFill>
                  </a:tcPr>
                </a:tc>
                <a:tc>
                  <a:txBody>
                    <a:bodyPr/>
                    <a:lstStyle/>
                    <a:p>
                      <a:pPr marL="6350" indent="-6350" algn="ctr">
                        <a:lnSpc>
                          <a:spcPct val="107000"/>
                        </a:lnSpc>
                        <a:spcAft>
                          <a:spcPts val="800"/>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6350" indent="-6350" algn="ctr">
                        <a:lnSpc>
                          <a:spcPct val="107000"/>
                        </a:lnSpc>
                        <a:spcAft>
                          <a:spcPts val="800"/>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3175" marR="73025" marT="889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7113817"/>
                  </a:ext>
                </a:extLst>
              </a:tr>
              <a:tr h="1104044">
                <a:tc>
                  <a:txBody>
                    <a:bodyPr/>
                    <a:lstStyle/>
                    <a:p>
                      <a:pPr marL="6731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Field Name </a:t>
                      </a:r>
                    </a:p>
                  </a:txBody>
                  <a:tcPr marL="3175" marR="73025" marT="8890" marB="0" anchor="ctr">
                    <a:solidFill>
                      <a:schemeClr val="accent1"/>
                    </a:solidFill>
                  </a:tcPr>
                </a:tc>
                <a:tc>
                  <a:txBody>
                    <a:bodyPr/>
                    <a:lstStyle/>
                    <a:p>
                      <a:pPr marL="67945"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Data Type </a:t>
                      </a:r>
                    </a:p>
                  </a:txBody>
                  <a:tcPr marL="3175" marR="73025" marT="8890" marB="0" anchor="ctr">
                    <a:solidFill>
                      <a:schemeClr val="accent1"/>
                    </a:solidFill>
                  </a:tcP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Length </a:t>
                      </a:r>
                    </a:p>
                  </a:txBody>
                  <a:tcPr marL="3175" marR="73025" marT="8890" marB="0" anchor="ctr">
                    <a:lnT w="12700" cap="flat" cmpd="sng" algn="ctr">
                      <a:solidFill>
                        <a:schemeClr val="tx1"/>
                      </a:solidFill>
                      <a:prstDash val="solid"/>
                      <a:round/>
                      <a:headEnd type="none" w="med" len="med"/>
                      <a:tailEnd type="none" w="med" len="med"/>
                    </a:lnT>
                    <a:solidFill>
                      <a:schemeClr val="accent1"/>
                    </a:solidFill>
                  </a:tcP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Nullable </a:t>
                      </a:r>
                    </a:p>
                  </a:txBody>
                  <a:tcPr marL="3175" marR="73025" marT="8890" marB="0" anchor="ctr">
                    <a:lnT w="12700" cap="flat" cmpd="sng" algn="ctr">
                      <a:solidFill>
                        <a:schemeClr val="tx1"/>
                      </a:solidFill>
                      <a:prstDash val="solid"/>
                      <a:round/>
                      <a:headEnd type="none" w="med" len="med"/>
                      <a:tailEnd type="none" w="med" len="med"/>
                    </a:lnT>
                    <a:solidFill>
                      <a:schemeClr val="accent1"/>
                    </a:solidFill>
                  </a:tcPr>
                </a:tc>
                <a:tc>
                  <a:txBody>
                    <a:bodyPr/>
                    <a:lstStyle/>
                    <a:p>
                      <a:pPr marL="6731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Comments </a:t>
                      </a:r>
                    </a:p>
                  </a:txBody>
                  <a:tcPr marL="3175" marR="73025" marT="8890" marB="0" anchor="ctr">
                    <a:lnT w="12700" cap="flat" cmpd="sng" algn="ctr">
                      <a:solidFill>
                        <a:schemeClr val="tx1"/>
                      </a:solidFill>
                      <a:prstDash val="solid"/>
                      <a:round/>
                      <a:headEnd type="none" w="med" len="med"/>
                      <a:tailEnd type="none" w="med" len="med"/>
                    </a:lnT>
                    <a:solidFill>
                      <a:schemeClr val="accent1"/>
                    </a:solidFill>
                  </a:tcPr>
                </a:tc>
                <a:extLst>
                  <a:ext uri="{0D108BD9-81ED-4DB2-BD59-A6C34878D82A}">
                    <a16:rowId xmlns:a16="http://schemas.microsoft.com/office/drawing/2014/main" val="260071719"/>
                  </a:ext>
                </a:extLst>
              </a:tr>
              <a:tr h="1000038">
                <a:tc>
                  <a:txBody>
                    <a:bodyPr/>
                    <a:lstStyle/>
                    <a:p>
                      <a:pPr marL="67310" indent="-6350" algn="ctr">
                        <a:lnSpc>
                          <a:spcPct val="107000"/>
                        </a:lnSpc>
                        <a:spcAft>
                          <a:spcPts val="455"/>
                        </a:spcAft>
                      </a:pPr>
                      <a:r>
                        <a:rPr lang="en-IN" sz="2400" b="1" dirty="0" err="1">
                          <a:solidFill>
                            <a:srgbClr val="000000"/>
                          </a:solidFill>
                          <a:effectLst/>
                          <a:latin typeface="Roboto" panose="02000000000000000000" pitchFamily="2" charset="0"/>
                          <a:ea typeface="Roboto" panose="02000000000000000000" pitchFamily="2" charset="0"/>
                          <a:cs typeface="Roboto" panose="02000000000000000000" pitchFamily="2" charset="0"/>
                        </a:rPr>
                        <a:t>vendorId</a:t>
                      </a:r>
                      <a:endPar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tc>
                <a:tc>
                  <a:txBody>
                    <a:bodyPr/>
                    <a:lstStyle/>
                    <a:p>
                      <a:pPr marL="67945"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Int</a:t>
                      </a:r>
                    </a:p>
                  </a:txBody>
                  <a:tcPr marL="3175" marR="73025" marT="8890" marB="0" anchor="ctr"/>
                </a:tc>
                <a:tc>
                  <a:txBody>
                    <a:bodyPr/>
                    <a:lstStyle/>
                    <a:p>
                      <a:pPr marL="6350" indent="-6350" algn="ctr">
                        <a:lnSpc>
                          <a:spcPct val="107000"/>
                        </a:lnSpc>
                        <a:spcAft>
                          <a:spcPts val="455"/>
                        </a:spcAft>
                      </a:pPr>
                      <a:r>
                        <a:rPr lang="en-IN" sz="1600" b="1">
                          <a:solidFill>
                            <a:srgbClr val="000000"/>
                          </a:solidFill>
                          <a:effectLst/>
                          <a:latin typeface="Roboto" panose="02000000000000000000" pitchFamily="2" charset="0"/>
                          <a:ea typeface="Roboto" panose="02000000000000000000" pitchFamily="2" charset="0"/>
                          <a:cs typeface="Roboto" panose="02000000000000000000" pitchFamily="2" charset="0"/>
                        </a:rPr>
                        <a:t> </a:t>
                      </a:r>
                      <a:endPar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No </a:t>
                      </a:r>
                    </a:p>
                  </a:txBody>
                  <a:tcPr marL="3175" marR="73025" marT="8890" marB="0" anchor="ctr"/>
                </a:tc>
                <a:tc>
                  <a:txBody>
                    <a:bodyPr/>
                    <a:lstStyle/>
                    <a:p>
                      <a:pPr marL="6731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Its Primary Key. </a:t>
                      </a:r>
                    </a:p>
                  </a:txBody>
                  <a:tcPr marL="3175" marR="73025" marT="8890" marB="0" anchor="ctr"/>
                </a:tc>
                <a:extLst>
                  <a:ext uri="{0D108BD9-81ED-4DB2-BD59-A6C34878D82A}">
                    <a16:rowId xmlns:a16="http://schemas.microsoft.com/office/drawing/2014/main" val="1733609530"/>
                  </a:ext>
                </a:extLst>
              </a:tr>
              <a:tr h="995906">
                <a:tc>
                  <a:txBody>
                    <a:bodyPr/>
                    <a:lstStyle/>
                    <a:p>
                      <a:pPr marL="6731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vendorName</a:t>
                      </a:r>
                    </a:p>
                  </a:txBody>
                  <a:tcPr marL="3175" marR="73025" marT="8890" marB="0" anchor="ctr"/>
                </a:tc>
                <a:tc>
                  <a:txBody>
                    <a:bodyPr/>
                    <a:lstStyle/>
                    <a:p>
                      <a:pPr marL="67945"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Varchar</a:t>
                      </a:r>
                    </a:p>
                  </a:txBody>
                  <a:tcPr marL="3175" marR="73025" marT="8890" marB="0" anchor="ct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30</a:t>
                      </a:r>
                    </a:p>
                  </a:txBody>
                  <a:tcPr marL="3175" marR="73025" marT="8890" marB="0" anchor="ctr"/>
                </a:tc>
                <a:tc>
                  <a:txBody>
                    <a:bodyPr/>
                    <a:lstStyle/>
                    <a:p>
                      <a:pPr marL="6858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No</a:t>
                      </a:r>
                    </a:p>
                  </a:txBody>
                  <a:tcPr marL="3175" marR="73025" marT="8890" marB="0" anchor="ctr"/>
                </a:tc>
                <a:tc>
                  <a:txBody>
                    <a:bodyPr/>
                    <a:lstStyle/>
                    <a:p>
                      <a:pPr marL="6350" indent="-6350" algn="ctr">
                        <a:lnSpc>
                          <a:spcPct val="107000"/>
                        </a:lnSpc>
                        <a:spcAft>
                          <a:spcPts val="455"/>
                        </a:spcAft>
                      </a:pPr>
                      <a:r>
                        <a:rPr lang="en-IN" sz="1600" b="1">
                          <a:solidFill>
                            <a:srgbClr val="000000"/>
                          </a:solidFill>
                          <a:effectLst/>
                          <a:latin typeface="Roboto" panose="02000000000000000000" pitchFamily="2" charset="0"/>
                          <a:ea typeface="Roboto" panose="02000000000000000000" pitchFamily="2" charset="0"/>
                          <a:cs typeface="Roboto" panose="02000000000000000000" pitchFamily="2" charset="0"/>
                        </a:rPr>
                        <a:t> </a:t>
                      </a:r>
                      <a:endPar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tc>
                <a:extLst>
                  <a:ext uri="{0D108BD9-81ED-4DB2-BD59-A6C34878D82A}">
                    <a16:rowId xmlns:a16="http://schemas.microsoft.com/office/drawing/2014/main" val="530352713"/>
                  </a:ext>
                </a:extLst>
              </a:tr>
              <a:tr h="995906">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deleted</a:t>
                      </a:r>
                    </a:p>
                  </a:txBody>
                  <a:tcPr marL="3175" marR="73025" marT="8890" marB="0" anchor="ct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Tinyint</a:t>
                      </a:r>
                    </a:p>
                  </a:txBody>
                  <a:tcPr marL="3175" marR="73025" marT="8890" marB="0" anchor="ctr"/>
                </a:tc>
                <a:tc>
                  <a:txBody>
                    <a:bodyPr/>
                    <a:lstStyle/>
                    <a:p>
                      <a:pPr marL="68580" indent="-6350" algn="ctr">
                        <a:lnSpc>
                          <a:spcPct val="107000"/>
                        </a:lnSpc>
                        <a:spcAft>
                          <a:spcPts val="455"/>
                        </a:spcAft>
                      </a:pPr>
                      <a:r>
                        <a:rPr lang="en-IN" sz="2400" b="1">
                          <a:solidFill>
                            <a:srgbClr val="000000"/>
                          </a:solidFill>
                          <a:effectLst/>
                          <a:latin typeface="Roboto" panose="02000000000000000000" pitchFamily="2" charset="0"/>
                          <a:ea typeface="Roboto" panose="02000000000000000000" pitchFamily="2" charset="0"/>
                          <a:cs typeface="Roboto" panose="02000000000000000000" pitchFamily="2" charset="0"/>
                        </a:rPr>
                        <a:t>1</a:t>
                      </a:r>
                    </a:p>
                  </a:txBody>
                  <a:tcPr marL="3175" marR="73025" marT="8890" marB="0" anchor="ctr"/>
                </a:tc>
                <a:tc>
                  <a:txBody>
                    <a:bodyPr/>
                    <a:lstStyle/>
                    <a:p>
                      <a:pPr marL="68580" indent="-6350" algn="ctr">
                        <a:lnSpc>
                          <a:spcPct val="107000"/>
                        </a:lnSpc>
                        <a:spcAft>
                          <a:spcPts val="455"/>
                        </a:spcAft>
                      </a:pPr>
                      <a:r>
                        <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Yes</a:t>
                      </a:r>
                    </a:p>
                  </a:txBody>
                  <a:tcPr marL="3175" marR="73025" marT="8890" marB="0" anchor="ctr"/>
                </a:tc>
                <a:tc>
                  <a:txBody>
                    <a:bodyPr/>
                    <a:lstStyle/>
                    <a:p>
                      <a:pPr marL="6350" indent="-6350" algn="ctr">
                        <a:lnSpc>
                          <a:spcPct val="107000"/>
                        </a:lnSpc>
                        <a:spcAft>
                          <a:spcPts val="455"/>
                        </a:spcAft>
                      </a:pPr>
                      <a:r>
                        <a:rPr lang="en-IN" sz="1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endParaRPr lang="en-IN" sz="2400" b="1"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3175" marR="73025" marT="8890" marB="0" anchor="ctr"/>
                </a:tc>
                <a:extLst>
                  <a:ext uri="{0D108BD9-81ED-4DB2-BD59-A6C34878D82A}">
                    <a16:rowId xmlns:a16="http://schemas.microsoft.com/office/drawing/2014/main" val="2870060351"/>
                  </a:ext>
                </a:extLst>
              </a:tr>
            </a:tbl>
          </a:graphicData>
        </a:graphic>
      </p:graphicFrame>
    </p:spTree>
    <p:extLst>
      <p:ext uri="{BB962C8B-B14F-4D97-AF65-F5344CB8AC3E}">
        <p14:creationId xmlns:p14="http://schemas.microsoft.com/office/powerpoint/2010/main" val="135972351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3835D61-7546-9F72-D94D-334720F7B318}"/>
              </a:ext>
            </a:extLst>
          </p:cNvPr>
          <p:cNvSpPr txBox="1"/>
          <p:nvPr/>
        </p:nvSpPr>
        <p:spPr>
          <a:xfrm>
            <a:off x="3048000" y="94797"/>
            <a:ext cx="6096000"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IMPLEMENTATION</a:t>
            </a:r>
            <a:endParaRPr kumimoji="0" lang="en-IN" sz="14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8" name="Picture 7">
            <a:extLst>
              <a:ext uri="{FF2B5EF4-FFF2-40B4-BE49-F238E27FC236}">
                <a16:creationId xmlns:a16="http://schemas.microsoft.com/office/drawing/2014/main" id="{81AC91AC-04F5-BD0E-51DB-C710F0FE1F41}"/>
              </a:ext>
            </a:extLst>
          </p:cNvPr>
          <p:cNvPicPr>
            <a:picLocks noChangeAspect="1"/>
          </p:cNvPicPr>
          <p:nvPr/>
        </p:nvPicPr>
        <p:blipFill>
          <a:blip r:embed="rId2"/>
          <a:stretch>
            <a:fillRect/>
          </a:stretch>
        </p:blipFill>
        <p:spPr>
          <a:xfrm>
            <a:off x="500630" y="1316729"/>
            <a:ext cx="11190739" cy="5245542"/>
          </a:xfrm>
          <a:prstGeom prst="rect">
            <a:avLst/>
          </a:prstGeom>
        </p:spPr>
      </p:pic>
    </p:spTree>
    <p:extLst>
      <p:ext uri="{BB962C8B-B14F-4D97-AF65-F5344CB8AC3E}">
        <p14:creationId xmlns:p14="http://schemas.microsoft.com/office/powerpoint/2010/main" val="366028067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E3F2B1-9714-EF74-6C1E-0C9B335A0AF4}"/>
              </a:ext>
            </a:extLst>
          </p:cNvPr>
          <p:cNvSpPr txBox="1"/>
          <p:nvPr/>
        </p:nvSpPr>
        <p:spPr>
          <a:xfrm>
            <a:off x="161925" y="47172"/>
            <a:ext cx="11868149" cy="584775"/>
          </a:xfrm>
          <a:prstGeom prst="rect">
            <a:avLst/>
          </a:prstGeom>
          <a:noFill/>
        </p:spPr>
        <p:txBody>
          <a:bodyPr wrap="square">
            <a:spAutoFit/>
          </a:bodyPr>
          <a:lstStyle/>
          <a:p>
            <a:pPr algn="ctr"/>
            <a:r>
              <a:rPr kumimoji="0" lang="en-US" sz="32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IMPLEMENTATION</a:t>
            </a:r>
            <a:endParaRPr lang="en-IN" sz="1600" dirty="0">
              <a:latin typeface="Roboto" panose="02000000000000000000" pitchFamily="2" charset="0"/>
              <a:ea typeface="Roboto" panose="02000000000000000000" pitchFamily="2" charset="0"/>
              <a:cs typeface="Roboto" panose="02000000000000000000" pitchFamily="2" charset="0"/>
            </a:endParaRPr>
          </a:p>
        </p:txBody>
      </p:sp>
      <p:pic>
        <p:nvPicPr>
          <p:cNvPr id="8" name="Picture 7">
            <a:extLst>
              <a:ext uri="{FF2B5EF4-FFF2-40B4-BE49-F238E27FC236}">
                <a16:creationId xmlns:a16="http://schemas.microsoft.com/office/drawing/2014/main" id="{E2E86FCA-A616-E5DF-D15B-3560E8576383}"/>
              </a:ext>
            </a:extLst>
          </p:cNvPr>
          <p:cNvPicPr>
            <a:picLocks noChangeAspect="1"/>
          </p:cNvPicPr>
          <p:nvPr/>
        </p:nvPicPr>
        <p:blipFill rotWithShape="1">
          <a:blip r:embed="rId2"/>
          <a:srcRect t="13436" b="3136"/>
          <a:stretch/>
        </p:blipFill>
        <p:spPr>
          <a:xfrm>
            <a:off x="464989" y="828676"/>
            <a:ext cx="10840050" cy="5657850"/>
          </a:xfrm>
          <a:prstGeom prst="rect">
            <a:avLst/>
          </a:prstGeom>
        </p:spPr>
      </p:pic>
    </p:spTree>
    <p:extLst>
      <p:ext uri="{BB962C8B-B14F-4D97-AF65-F5344CB8AC3E}">
        <p14:creationId xmlns:p14="http://schemas.microsoft.com/office/powerpoint/2010/main" val="18556402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920F44-0F44-7401-A053-AF4A6413F399}"/>
              </a:ext>
            </a:extLst>
          </p:cNvPr>
          <p:cNvSpPr txBox="1"/>
          <p:nvPr/>
        </p:nvSpPr>
        <p:spPr>
          <a:xfrm>
            <a:off x="152399" y="117693"/>
            <a:ext cx="11887201" cy="6740307"/>
          </a:xfrm>
          <a:prstGeom prst="rect">
            <a:avLst/>
          </a:prstGeom>
          <a:noFill/>
        </p:spPr>
        <p:txBody>
          <a:bodyPr wrap="square">
            <a:spAutoFit/>
          </a:bodyPr>
          <a:lstStyle/>
          <a:p>
            <a:pPr algn="just"/>
            <a:r>
              <a:rPr lang="en-US" sz="2400" b="0" i="0" dirty="0">
                <a:effectLst/>
                <a:latin typeface="Roboto" panose="02000000000000000000" pitchFamily="2" charset="0"/>
                <a:ea typeface="Roboto" panose="02000000000000000000" pitchFamily="2" charset="0"/>
                <a:cs typeface="Roboto" panose="02000000000000000000" pitchFamily="2" charset="0"/>
              </a:rPr>
              <a:t>People tend to overspend without realizing it, which can be disastrous. Using a daily expense manager can help you keep track of how much you spend every day and on what. At the end of the month, you will have a clear picture of where your money is going. This is one of the best ways to get your expenses under control and bring some semblance of order to your finances. This application reduces the daily expense's manual calculations and keeps track of the expenditure. If people manage their expenses properly, they can use their valuable money very efficiently.</a:t>
            </a:r>
          </a:p>
          <a:p>
            <a:pPr algn="just"/>
            <a:endParaRPr lang="en-IN" sz="2400" dirty="0">
              <a:latin typeface="Roboto" panose="02000000000000000000" pitchFamily="2" charset="0"/>
              <a:ea typeface="Roboto" panose="02000000000000000000" pitchFamily="2" charset="0"/>
              <a:cs typeface="Roboto" panose="02000000000000000000" pitchFamily="2" charset="0"/>
            </a:endParaRPr>
          </a:p>
          <a:p>
            <a:pPr algn="just"/>
            <a:r>
              <a:rPr lang="en-US" sz="2400" dirty="0">
                <a:latin typeface="Roboto" panose="02000000000000000000" pitchFamily="2" charset="0"/>
                <a:ea typeface="Roboto" panose="02000000000000000000" pitchFamily="2" charset="0"/>
                <a:cs typeface="Roboto" panose="02000000000000000000" pitchFamily="2" charset="0"/>
              </a:rPr>
              <a:t>Individuals and businesses often find it challenging to manage their expenses efficiently. They struggle to track their spending, categorize expenses, and generate reports for analysis. This can lead to overspending, missed payments, and financial instability. Traditional methods of managing expenses such as manual bookkeeping, spreadsheets, and paper receipts are time-consuming, error-prone, and lack real-time updates.</a:t>
            </a:r>
          </a:p>
          <a:p>
            <a:pPr algn="just"/>
            <a:endParaRPr lang="en-US" sz="2400" dirty="0">
              <a:latin typeface="Roboto" panose="02000000000000000000" pitchFamily="2" charset="0"/>
              <a:ea typeface="Roboto" panose="02000000000000000000" pitchFamily="2" charset="0"/>
              <a:cs typeface="Roboto" panose="02000000000000000000" pitchFamily="2" charset="0"/>
            </a:endParaRPr>
          </a:p>
          <a:p>
            <a:pPr algn="just"/>
            <a:r>
              <a:rPr lang="en-US" sz="2400" dirty="0">
                <a:latin typeface="Roboto" panose="02000000000000000000" pitchFamily="2" charset="0"/>
                <a:ea typeface="Roboto" panose="02000000000000000000" pitchFamily="2" charset="0"/>
                <a:cs typeface="Roboto" panose="02000000000000000000" pitchFamily="2" charset="0"/>
              </a:rPr>
              <a:t>		To address this problem, there is a need for an expense manager application that can help individuals and businesses track their expenses effectively.</a:t>
            </a:r>
          </a:p>
          <a:p>
            <a:pPr algn="just"/>
            <a:endParaRPr lang="en-US"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992029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3C185D-2A16-88A5-C8C2-D9ED7A8606DE}"/>
              </a:ext>
            </a:extLst>
          </p:cNvPr>
          <p:cNvSpPr txBox="1"/>
          <p:nvPr/>
        </p:nvSpPr>
        <p:spPr>
          <a:xfrm>
            <a:off x="3048000" y="111063"/>
            <a:ext cx="6096000" cy="584775"/>
          </a:xfrm>
          <a:prstGeom prst="rect">
            <a:avLst/>
          </a:prstGeom>
          <a:noFill/>
        </p:spPr>
        <p:txBody>
          <a:bodyPr wrap="square">
            <a:spAutoFit/>
          </a:bodyPr>
          <a:lstStyle/>
          <a:p>
            <a:pPr algn="ctr"/>
            <a:r>
              <a:rPr kumimoji="0" lang="en-US" sz="32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IMPLEMENTATION</a:t>
            </a:r>
            <a:endParaRPr lang="en-IN" sz="1400" dirty="0">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771C4D80-CAEB-8F21-1BE1-42419CB4D366}"/>
              </a:ext>
            </a:extLst>
          </p:cNvPr>
          <p:cNvPicPr>
            <a:picLocks noChangeAspect="1"/>
          </p:cNvPicPr>
          <p:nvPr/>
        </p:nvPicPr>
        <p:blipFill>
          <a:blip r:embed="rId2"/>
          <a:stretch>
            <a:fillRect/>
          </a:stretch>
        </p:blipFill>
        <p:spPr>
          <a:xfrm>
            <a:off x="919730" y="695838"/>
            <a:ext cx="10352540" cy="6051099"/>
          </a:xfrm>
          <a:prstGeom prst="rect">
            <a:avLst/>
          </a:prstGeom>
        </p:spPr>
      </p:pic>
    </p:spTree>
    <p:extLst>
      <p:ext uri="{BB962C8B-B14F-4D97-AF65-F5344CB8AC3E}">
        <p14:creationId xmlns:p14="http://schemas.microsoft.com/office/powerpoint/2010/main" val="4106669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1ECB4E-4F7F-AF02-5D64-4EABC7C193E2}"/>
              </a:ext>
            </a:extLst>
          </p:cNvPr>
          <p:cNvSpPr txBox="1"/>
          <p:nvPr/>
        </p:nvSpPr>
        <p:spPr>
          <a:xfrm>
            <a:off x="3048000" y="94797"/>
            <a:ext cx="6096000"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IMPLEMENTATION</a:t>
            </a:r>
            <a:endParaRPr kumimoji="0" lang="en-IN" sz="14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8" name="Picture 7">
            <a:extLst>
              <a:ext uri="{FF2B5EF4-FFF2-40B4-BE49-F238E27FC236}">
                <a16:creationId xmlns:a16="http://schemas.microsoft.com/office/drawing/2014/main" id="{62D94B5A-3727-CC9D-7EBA-F760204725F3}"/>
              </a:ext>
            </a:extLst>
          </p:cNvPr>
          <p:cNvPicPr>
            <a:picLocks noChangeAspect="1"/>
          </p:cNvPicPr>
          <p:nvPr/>
        </p:nvPicPr>
        <p:blipFill rotWithShape="1">
          <a:blip r:embed="rId2"/>
          <a:srcRect l="25513" r="9167"/>
          <a:stretch/>
        </p:blipFill>
        <p:spPr>
          <a:xfrm>
            <a:off x="291854" y="1133474"/>
            <a:ext cx="5657850" cy="4429125"/>
          </a:xfrm>
          <a:prstGeom prst="rect">
            <a:avLst/>
          </a:prstGeom>
        </p:spPr>
      </p:pic>
      <p:pic>
        <p:nvPicPr>
          <p:cNvPr id="10" name="Picture 9">
            <a:extLst>
              <a:ext uri="{FF2B5EF4-FFF2-40B4-BE49-F238E27FC236}">
                <a16:creationId xmlns:a16="http://schemas.microsoft.com/office/drawing/2014/main" id="{005FC288-7795-C1CD-A717-8F46DC9FF542}"/>
              </a:ext>
            </a:extLst>
          </p:cNvPr>
          <p:cNvPicPr>
            <a:picLocks noChangeAspect="1"/>
          </p:cNvPicPr>
          <p:nvPr/>
        </p:nvPicPr>
        <p:blipFill rotWithShape="1">
          <a:blip r:embed="rId3"/>
          <a:srcRect l="25071" r="9348"/>
          <a:stretch/>
        </p:blipFill>
        <p:spPr>
          <a:xfrm>
            <a:off x="6096000" y="1133476"/>
            <a:ext cx="5804146" cy="4429123"/>
          </a:xfrm>
          <a:prstGeom prst="rect">
            <a:avLst/>
          </a:prstGeom>
        </p:spPr>
      </p:pic>
    </p:spTree>
    <p:extLst>
      <p:ext uri="{BB962C8B-B14F-4D97-AF65-F5344CB8AC3E}">
        <p14:creationId xmlns:p14="http://schemas.microsoft.com/office/powerpoint/2010/main" val="3629233054"/>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9AF6EC-C308-8C95-F264-7A7248DAD2A0}"/>
              </a:ext>
            </a:extLst>
          </p:cNvPr>
          <p:cNvSpPr txBox="1"/>
          <p:nvPr/>
        </p:nvSpPr>
        <p:spPr>
          <a:xfrm>
            <a:off x="3048000" y="183863"/>
            <a:ext cx="6096000"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IMPLEMENTATION</a:t>
            </a:r>
            <a:endParaRPr kumimoji="0" lang="en-IN" sz="14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8" name="Picture 7">
            <a:extLst>
              <a:ext uri="{FF2B5EF4-FFF2-40B4-BE49-F238E27FC236}">
                <a16:creationId xmlns:a16="http://schemas.microsoft.com/office/drawing/2014/main" id="{1293AC14-A580-676F-C522-26F856956FFE}"/>
              </a:ext>
            </a:extLst>
          </p:cNvPr>
          <p:cNvPicPr>
            <a:picLocks noChangeAspect="1"/>
          </p:cNvPicPr>
          <p:nvPr/>
        </p:nvPicPr>
        <p:blipFill>
          <a:blip r:embed="rId2"/>
          <a:stretch>
            <a:fillRect/>
          </a:stretch>
        </p:blipFill>
        <p:spPr>
          <a:xfrm>
            <a:off x="555133" y="1171574"/>
            <a:ext cx="11081734" cy="5286376"/>
          </a:xfrm>
          <a:prstGeom prst="rect">
            <a:avLst/>
          </a:prstGeom>
        </p:spPr>
      </p:pic>
    </p:spTree>
    <p:extLst>
      <p:ext uri="{BB962C8B-B14F-4D97-AF65-F5344CB8AC3E}">
        <p14:creationId xmlns:p14="http://schemas.microsoft.com/office/powerpoint/2010/main" val="393643802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3CEA07-840A-912A-4C05-50393049FC5E}"/>
              </a:ext>
            </a:extLst>
          </p:cNvPr>
          <p:cNvSpPr txBox="1"/>
          <p:nvPr/>
        </p:nvSpPr>
        <p:spPr>
          <a:xfrm>
            <a:off x="3048000" y="94797"/>
            <a:ext cx="6096000"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IMPLEMENTATION</a:t>
            </a:r>
            <a:endParaRPr kumimoji="0" lang="en-IN" sz="14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8" name="Picture 7">
            <a:extLst>
              <a:ext uri="{FF2B5EF4-FFF2-40B4-BE49-F238E27FC236}">
                <a16:creationId xmlns:a16="http://schemas.microsoft.com/office/drawing/2014/main" id="{852F33D6-1EF7-5AFB-3632-2D1912AAE246}"/>
              </a:ext>
            </a:extLst>
          </p:cNvPr>
          <p:cNvPicPr>
            <a:picLocks noChangeAspect="1"/>
          </p:cNvPicPr>
          <p:nvPr/>
        </p:nvPicPr>
        <p:blipFill rotWithShape="1">
          <a:blip r:embed="rId2"/>
          <a:srcRect t="13890"/>
          <a:stretch/>
        </p:blipFill>
        <p:spPr>
          <a:xfrm>
            <a:off x="176212" y="1084231"/>
            <a:ext cx="11839575" cy="5478040"/>
          </a:xfrm>
          <a:prstGeom prst="rect">
            <a:avLst/>
          </a:prstGeom>
        </p:spPr>
      </p:pic>
    </p:spTree>
    <p:extLst>
      <p:ext uri="{BB962C8B-B14F-4D97-AF65-F5344CB8AC3E}">
        <p14:creationId xmlns:p14="http://schemas.microsoft.com/office/powerpoint/2010/main" val="20823632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1639414-4407-E897-6543-546086CCBE46}"/>
              </a:ext>
            </a:extLst>
          </p:cNvPr>
          <p:cNvSpPr txBox="1"/>
          <p:nvPr/>
        </p:nvSpPr>
        <p:spPr>
          <a:xfrm>
            <a:off x="85725" y="247623"/>
            <a:ext cx="11972925" cy="584775"/>
          </a:xfrm>
          <a:prstGeom prst="rect">
            <a:avLst/>
          </a:prstGeom>
          <a:noFill/>
        </p:spPr>
        <p:txBody>
          <a:bodyPr wrap="square">
            <a:spAutoFit/>
          </a:bodyPr>
          <a:lstStyle/>
          <a:p>
            <a:pPr algn="ctr"/>
            <a:r>
              <a:rPr lang="en-IN" sz="3200" b="1" dirty="0">
                <a:latin typeface="Roboto" panose="02000000000000000000" pitchFamily="2" charset="0"/>
                <a:ea typeface="Roboto" panose="02000000000000000000" pitchFamily="2" charset="0"/>
                <a:cs typeface="Roboto" panose="02000000000000000000" pitchFamily="2" charset="0"/>
              </a:rPr>
              <a:t>SOFTWARE REQUIREMENTS SPECIFICATION</a:t>
            </a:r>
          </a:p>
        </p:txBody>
      </p:sp>
      <p:sp>
        <p:nvSpPr>
          <p:cNvPr id="8" name="TextBox 7">
            <a:extLst>
              <a:ext uri="{FF2B5EF4-FFF2-40B4-BE49-F238E27FC236}">
                <a16:creationId xmlns:a16="http://schemas.microsoft.com/office/drawing/2014/main" id="{6AE67699-F396-9AFC-11B6-810D198F02D7}"/>
              </a:ext>
            </a:extLst>
          </p:cNvPr>
          <p:cNvSpPr txBox="1"/>
          <p:nvPr/>
        </p:nvSpPr>
        <p:spPr>
          <a:xfrm>
            <a:off x="133350" y="1116565"/>
            <a:ext cx="11925300" cy="5201424"/>
          </a:xfrm>
          <a:prstGeom prst="rect">
            <a:avLst/>
          </a:prstGeom>
          <a:noFill/>
        </p:spPr>
        <p:txBody>
          <a:bodyPr wrap="square" rtlCol="0">
            <a:spAutoFit/>
          </a:bodyPr>
          <a:lstStyle/>
          <a:p>
            <a:pPr lvl="1"/>
            <a:r>
              <a:rPr lang="en-US" sz="2800" dirty="0">
                <a:latin typeface="Roboto" panose="02000000000000000000" pitchFamily="2" charset="0"/>
                <a:ea typeface="Roboto" panose="02000000000000000000" pitchFamily="2" charset="0"/>
                <a:cs typeface="Roboto" panose="02000000000000000000" pitchFamily="2" charset="0"/>
              </a:rPr>
              <a:t>Programing Language:- JAVA</a:t>
            </a:r>
          </a:p>
          <a:p>
            <a:pPr lvl="1"/>
            <a:r>
              <a:rPr lang="en-US" sz="2800" dirty="0">
                <a:latin typeface="Roboto" panose="02000000000000000000" pitchFamily="2" charset="0"/>
                <a:ea typeface="Roboto" panose="02000000000000000000" pitchFamily="2" charset="0"/>
                <a:cs typeface="Roboto" panose="02000000000000000000" pitchFamily="2" charset="0"/>
              </a:rPr>
              <a:t>(JAVA Development Kit to Compile JAVA programming language)</a:t>
            </a:r>
          </a:p>
          <a:p>
            <a:pPr lvl="1"/>
            <a:r>
              <a:rPr lang="en-US" sz="2800" dirty="0">
                <a:latin typeface="Roboto" panose="02000000000000000000" pitchFamily="2" charset="0"/>
                <a:ea typeface="Roboto" panose="02000000000000000000" pitchFamily="2" charset="0"/>
                <a:cs typeface="Roboto" panose="02000000000000000000" pitchFamily="2" charset="0"/>
              </a:rPr>
              <a:t>STS (Spring Tool Suite) or Eclipse Enterprise Edition (For live preview) </a:t>
            </a:r>
          </a:p>
          <a:p>
            <a:pPr lvl="1"/>
            <a:r>
              <a:rPr lang="en-US" sz="2800" dirty="0">
                <a:latin typeface="Roboto" panose="02000000000000000000" pitchFamily="2" charset="0"/>
                <a:ea typeface="Roboto" panose="02000000000000000000" pitchFamily="2" charset="0"/>
                <a:cs typeface="Roboto" panose="02000000000000000000" pitchFamily="2" charset="0"/>
              </a:rPr>
              <a:t>Frontend:- Java Server Page(HTML+JAVA) </a:t>
            </a:r>
          </a:p>
          <a:p>
            <a:pPr lvl="1"/>
            <a:r>
              <a:rPr lang="en-US" sz="2800" dirty="0">
                <a:latin typeface="Roboto" panose="02000000000000000000" pitchFamily="2" charset="0"/>
                <a:ea typeface="Roboto" panose="02000000000000000000" pitchFamily="2" charset="0"/>
                <a:cs typeface="Roboto" panose="02000000000000000000" pitchFamily="2" charset="0"/>
              </a:rPr>
              <a:t>Backend:- Spring Boot (JAVA Framework)</a:t>
            </a:r>
          </a:p>
          <a:p>
            <a:pPr lvl="1"/>
            <a:r>
              <a:rPr lang="en-US" sz="2800" dirty="0">
                <a:latin typeface="Roboto" panose="02000000000000000000" pitchFamily="2" charset="0"/>
                <a:ea typeface="Roboto" panose="02000000000000000000" pitchFamily="2" charset="0"/>
                <a:cs typeface="Roboto" panose="02000000000000000000" pitchFamily="2" charset="0"/>
              </a:rPr>
              <a:t>Server:- Tomcat</a:t>
            </a:r>
          </a:p>
          <a:p>
            <a:pPr lvl="1"/>
            <a:r>
              <a:rPr lang="en-US" sz="2800" dirty="0">
                <a:latin typeface="Roboto" panose="02000000000000000000" pitchFamily="2" charset="0"/>
                <a:ea typeface="Roboto" panose="02000000000000000000" pitchFamily="2" charset="0"/>
                <a:cs typeface="Roboto" panose="02000000000000000000" pitchFamily="2" charset="0"/>
              </a:rPr>
              <a:t>Database:- MySQL (8.0.32)</a:t>
            </a:r>
          </a:p>
          <a:p>
            <a:pPr lvl="1"/>
            <a:r>
              <a:rPr lang="en-US" sz="2800" dirty="0">
                <a:latin typeface="Roboto" panose="02000000000000000000" pitchFamily="2" charset="0"/>
                <a:ea typeface="Roboto" panose="02000000000000000000" pitchFamily="2" charset="0"/>
                <a:cs typeface="Roboto" panose="02000000000000000000" pitchFamily="2" charset="0"/>
              </a:rPr>
              <a:t>Plugin:- </a:t>
            </a:r>
            <a:r>
              <a:rPr lang="en-IN" sz="2800" dirty="0">
                <a:latin typeface="Roboto" panose="02000000000000000000" pitchFamily="2" charset="0"/>
                <a:ea typeface="Roboto" panose="02000000000000000000" pitchFamily="2" charset="0"/>
                <a:cs typeface="Roboto" panose="02000000000000000000" pitchFamily="2" charset="0"/>
              </a:rPr>
              <a:t>Apache</a:t>
            </a:r>
            <a:r>
              <a:rPr lang="en-IN" sz="2800" b="0" i="0" dirty="0">
                <a:effectLst/>
                <a:latin typeface="Roboto" panose="02000000000000000000" pitchFamily="2" charset="0"/>
                <a:ea typeface="Roboto" panose="02000000000000000000" pitchFamily="2" charset="0"/>
                <a:cs typeface="Roboto" panose="02000000000000000000" pitchFamily="2" charset="0"/>
              </a:rPr>
              <a:t> Maven</a:t>
            </a:r>
            <a:endParaRPr lang="en-US" sz="2800" dirty="0">
              <a:latin typeface="Roboto" panose="02000000000000000000" pitchFamily="2" charset="0"/>
              <a:ea typeface="Roboto" panose="02000000000000000000" pitchFamily="2" charset="0"/>
              <a:cs typeface="Roboto" panose="02000000000000000000" pitchFamily="2" charset="0"/>
            </a:endParaRPr>
          </a:p>
          <a:p>
            <a:pPr lvl="1"/>
            <a:r>
              <a:rPr lang="en-IN" sz="2800" dirty="0">
                <a:latin typeface="Roboto" panose="02000000000000000000" pitchFamily="2" charset="0"/>
                <a:ea typeface="Roboto" panose="02000000000000000000" pitchFamily="2" charset="0"/>
                <a:cs typeface="Roboto" panose="02000000000000000000" pitchFamily="2" charset="0"/>
              </a:rPr>
              <a:t>Libraries:- Tomcat Embedded Jasper, JDBD Drive</a:t>
            </a:r>
          </a:p>
          <a:p>
            <a:pPr lvl="1"/>
            <a:r>
              <a:rPr lang="en-IN" sz="2800" dirty="0">
                <a:latin typeface="Roboto" panose="02000000000000000000" pitchFamily="2" charset="0"/>
                <a:ea typeface="Roboto" panose="02000000000000000000" pitchFamily="2" charset="0"/>
                <a:cs typeface="Roboto" panose="02000000000000000000" pitchFamily="2" charset="0"/>
              </a:rPr>
              <a:t>API:- </a:t>
            </a:r>
            <a:r>
              <a:rPr lang="en-IN" sz="2800" dirty="0" err="1">
                <a:latin typeface="Roboto" panose="02000000000000000000" pitchFamily="2" charset="0"/>
                <a:ea typeface="Roboto" panose="02000000000000000000" pitchFamily="2" charset="0"/>
                <a:cs typeface="Roboto" panose="02000000000000000000" pitchFamily="2" charset="0"/>
              </a:rPr>
              <a:t>JAVAx</a:t>
            </a:r>
            <a:r>
              <a:rPr lang="en-IN" sz="2800" dirty="0">
                <a:latin typeface="Roboto" panose="02000000000000000000" pitchFamily="2" charset="0"/>
                <a:ea typeface="Roboto" panose="02000000000000000000" pitchFamily="2" charset="0"/>
                <a:cs typeface="Roboto" panose="02000000000000000000" pitchFamily="2" charset="0"/>
              </a:rPr>
              <a:t> Mail</a:t>
            </a:r>
          </a:p>
          <a:p>
            <a:pPr lvl="1"/>
            <a:r>
              <a:rPr lang="en-IN" sz="2800" dirty="0">
                <a:latin typeface="Roboto" panose="02000000000000000000" pitchFamily="2" charset="0"/>
                <a:ea typeface="Roboto" panose="02000000000000000000" pitchFamily="2" charset="0"/>
                <a:cs typeface="Roboto" panose="02000000000000000000" pitchFamily="2" charset="0"/>
              </a:rPr>
              <a:t>Version control:- GitHub</a:t>
            </a:r>
          </a:p>
          <a:p>
            <a:endParaRPr lang="en-IN"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968342201"/>
      </p:ext>
    </p:extLst>
  </p:cSld>
  <p:clrMapOvr>
    <a:masterClrMapping/>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A7F37F-DE10-7936-ACD9-7357ED7E1D61}"/>
              </a:ext>
            </a:extLst>
          </p:cNvPr>
          <p:cNvSpPr txBox="1"/>
          <p:nvPr/>
        </p:nvSpPr>
        <p:spPr>
          <a:xfrm>
            <a:off x="361950" y="1153286"/>
            <a:ext cx="11639550" cy="3539430"/>
          </a:xfrm>
          <a:prstGeom prst="rect">
            <a:avLst/>
          </a:prstGeom>
          <a:noFill/>
        </p:spPr>
        <p:txBody>
          <a:bodyPr wrap="square">
            <a:spAutoFit/>
          </a:bodyPr>
          <a:lstStyle/>
          <a:p>
            <a:r>
              <a:rPr lang="en-IN" sz="2800" dirty="0">
                <a:latin typeface="Roboto" panose="02000000000000000000" pitchFamily="2" charset="0"/>
                <a:ea typeface="Roboto" panose="02000000000000000000" pitchFamily="2" charset="0"/>
                <a:cs typeface="Roboto" panose="02000000000000000000" pitchFamily="2" charset="0"/>
              </a:rPr>
              <a:t>Processor:- Minimum 2.27Ghz processor </a:t>
            </a:r>
          </a:p>
          <a:p>
            <a:r>
              <a:rPr lang="en-IN" sz="2800" dirty="0">
                <a:latin typeface="Roboto" panose="02000000000000000000" pitchFamily="2" charset="0"/>
                <a:ea typeface="Roboto" panose="02000000000000000000" pitchFamily="2" charset="0"/>
                <a:cs typeface="Roboto" panose="02000000000000000000" pitchFamily="2" charset="0"/>
              </a:rPr>
              <a:t>RAM- 2GB minimum Software Requirements</a:t>
            </a:r>
          </a:p>
          <a:p>
            <a:r>
              <a:rPr lang="en-IN" sz="2800" dirty="0">
                <a:latin typeface="Roboto" panose="02000000000000000000" pitchFamily="2" charset="0"/>
                <a:ea typeface="Roboto" panose="02000000000000000000" pitchFamily="2" charset="0"/>
                <a:cs typeface="Roboto" panose="02000000000000000000" pitchFamily="2" charset="0"/>
              </a:rPr>
              <a:t>Hard disk- 20GB</a:t>
            </a:r>
          </a:p>
          <a:p>
            <a:endParaRPr lang="en-IN" sz="2800" dirty="0">
              <a:latin typeface="Roboto" panose="02000000000000000000" pitchFamily="2" charset="0"/>
              <a:ea typeface="Roboto" panose="02000000000000000000" pitchFamily="2" charset="0"/>
              <a:cs typeface="Roboto" panose="02000000000000000000" pitchFamily="2" charset="0"/>
            </a:endParaRPr>
          </a:p>
          <a:p>
            <a:pPr algn="just"/>
            <a:r>
              <a:rPr lang="en-US" sz="2800" dirty="0">
                <a:latin typeface="Roboto" panose="02000000000000000000" pitchFamily="2" charset="0"/>
                <a:ea typeface="Roboto" panose="02000000000000000000" pitchFamily="2" charset="0"/>
                <a:cs typeface="Roboto" panose="02000000000000000000" pitchFamily="2" charset="0"/>
              </a:rPr>
              <a:t>A stable network connection is essential for users to access the Expense Manager application and database. The network should have sufficient bandwidth to support concurrent user access and file transfers</a:t>
            </a:r>
            <a:r>
              <a:rPr lang="en-IN" sz="2800" dirty="0">
                <a:latin typeface="Roboto" panose="02000000000000000000" pitchFamily="2" charset="0"/>
                <a:ea typeface="Roboto" panose="02000000000000000000" pitchFamily="2" charset="0"/>
                <a:cs typeface="Roboto" panose="02000000000000000000" pitchFamily="2" charset="0"/>
              </a:rPr>
              <a:t> </a:t>
            </a:r>
            <a:r>
              <a:rPr lang="en-IN" sz="2800" b="1" dirty="0">
                <a:latin typeface="Roboto" panose="02000000000000000000" pitchFamily="2" charset="0"/>
                <a:ea typeface="Roboto" panose="02000000000000000000" pitchFamily="2" charset="0"/>
                <a:cs typeface="Roboto" panose="02000000000000000000" pitchFamily="2" charset="0"/>
              </a:rPr>
              <a:t>   </a:t>
            </a:r>
          </a:p>
        </p:txBody>
      </p:sp>
      <p:sp>
        <p:nvSpPr>
          <p:cNvPr id="6" name="TextBox 5">
            <a:extLst>
              <a:ext uri="{FF2B5EF4-FFF2-40B4-BE49-F238E27FC236}">
                <a16:creationId xmlns:a16="http://schemas.microsoft.com/office/drawing/2014/main" id="{5BBDCDD7-8B02-9ACE-20FB-752C2B019546}"/>
              </a:ext>
            </a:extLst>
          </p:cNvPr>
          <p:cNvSpPr txBox="1"/>
          <p:nvPr/>
        </p:nvSpPr>
        <p:spPr>
          <a:xfrm>
            <a:off x="152400" y="205859"/>
            <a:ext cx="11849100" cy="584775"/>
          </a:xfrm>
          <a:prstGeom prst="rect">
            <a:avLst/>
          </a:prstGeom>
          <a:noFill/>
        </p:spPr>
        <p:txBody>
          <a:bodyPr wrap="square">
            <a:spAutoFit/>
          </a:bodyPr>
          <a:lstStyle/>
          <a:p>
            <a:pPr algn="ctr"/>
            <a:r>
              <a:rPr lang="en-US" sz="3200" b="1" dirty="0">
                <a:latin typeface="Roboto" panose="02000000000000000000" pitchFamily="2" charset="0"/>
                <a:ea typeface="Roboto" panose="02000000000000000000" pitchFamily="2" charset="0"/>
                <a:cs typeface="Roboto" panose="02000000000000000000" pitchFamily="2" charset="0"/>
              </a:rPr>
              <a:t>MINIMUM HARDWARE REQUIREMENTS</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7798465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1E69DF-762F-FAC7-AC62-64F460218614}"/>
              </a:ext>
            </a:extLst>
          </p:cNvPr>
          <p:cNvSpPr txBox="1"/>
          <p:nvPr/>
        </p:nvSpPr>
        <p:spPr>
          <a:xfrm>
            <a:off x="171450" y="889946"/>
            <a:ext cx="11849100" cy="5519460"/>
          </a:xfrm>
          <a:prstGeom prst="rect">
            <a:avLst/>
          </a:prstGeom>
          <a:noFill/>
        </p:spPr>
        <p:txBody>
          <a:bodyPr wrap="square">
            <a:spAutoFit/>
          </a:bodyPr>
          <a:lstStyle/>
          <a:p>
            <a:pPr marL="285750" indent="-285750" algn="just">
              <a:spcAft>
                <a:spcPts val="455"/>
              </a:spcAft>
              <a:buFont typeface="Arial" panose="020B0604020202020204" pitchFamily="34" charset="0"/>
              <a:buChar char="•"/>
            </a:pPr>
            <a:r>
              <a:rPr lang="en-IN" sz="2400" dirty="0">
                <a:effectLst/>
                <a:latin typeface="Roboto" panose="02000000000000000000" pitchFamily="2" charset="0"/>
                <a:ea typeface="Roboto" panose="02000000000000000000" pitchFamily="2" charset="0"/>
                <a:cs typeface="Roboto" panose="02000000000000000000" pitchFamily="2" charset="0"/>
              </a:rPr>
              <a:t>In this project we have done manual testing to verify that all our functionality works properly or not. The testing process is carried out when we had completed the implementation of all the functionality So here the testing had been done at the end of the internship. </a:t>
            </a:r>
          </a:p>
          <a:p>
            <a:pPr marL="285750" indent="-285750" algn="just">
              <a:spcAft>
                <a:spcPts val="455"/>
              </a:spcAft>
              <a:buFont typeface="Arial" panose="020B0604020202020204" pitchFamily="34" charset="0"/>
              <a:buChar char="•"/>
            </a:pPr>
            <a:endParaRPr lang="en-IN" sz="2400" dirty="0">
              <a:effectLst/>
              <a:latin typeface="Roboto" panose="02000000000000000000" pitchFamily="2" charset="0"/>
              <a:ea typeface="Roboto" panose="02000000000000000000" pitchFamily="2" charset="0"/>
              <a:cs typeface="Roboto" panose="02000000000000000000" pitchFamily="2" charset="0"/>
            </a:endParaRPr>
          </a:p>
          <a:p>
            <a:pPr marL="285750" indent="-285750" algn="just">
              <a:spcAft>
                <a:spcPts val="455"/>
              </a:spcAft>
              <a:buFont typeface="Arial" panose="020B0604020202020204" pitchFamily="34" charset="0"/>
              <a:buChar char="•"/>
            </a:pPr>
            <a:r>
              <a:rPr lang="en-IN" sz="2400" dirty="0">
                <a:effectLst/>
                <a:latin typeface="Roboto" panose="02000000000000000000" pitchFamily="2" charset="0"/>
                <a:ea typeface="Roboto" panose="02000000000000000000" pitchFamily="2" charset="0"/>
                <a:cs typeface="Roboto" panose="02000000000000000000" pitchFamily="2" charset="0"/>
              </a:rPr>
              <a:t>In this project, we have done functional testing that checks whether each functionality works properly or not. All the testing procedure is carried out manually. All the testing procedure is carried out from 2</a:t>
            </a:r>
            <a:r>
              <a:rPr lang="en-IN" sz="2400" baseline="30000" dirty="0">
                <a:effectLst/>
                <a:latin typeface="Roboto" panose="02000000000000000000" pitchFamily="2" charset="0"/>
                <a:ea typeface="Roboto" panose="02000000000000000000" pitchFamily="2" charset="0"/>
                <a:cs typeface="Roboto" panose="02000000000000000000" pitchFamily="2" charset="0"/>
              </a:rPr>
              <a:t>nd</a:t>
            </a:r>
            <a:r>
              <a:rPr lang="en-IN" sz="2400" dirty="0">
                <a:effectLst/>
                <a:latin typeface="Roboto" panose="02000000000000000000" pitchFamily="2" charset="0"/>
                <a:ea typeface="Roboto" panose="02000000000000000000" pitchFamily="2" charset="0"/>
                <a:cs typeface="Roboto" panose="02000000000000000000" pitchFamily="2" charset="0"/>
              </a:rPr>
              <a:t> May to 3</a:t>
            </a:r>
            <a:r>
              <a:rPr lang="en-IN" sz="2400" baseline="30000" dirty="0">
                <a:effectLst/>
                <a:latin typeface="Roboto" panose="02000000000000000000" pitchFamily="2" charset="0"/>
                <a:ea typeface="Roboto" panose="02000000000000000000" pitchFamily="2" charset="0"/>
                <a:cs typeface="Roboto" panose="02000000000000000000" pitchFamily="2" charset="0"/>
              </a:rPr>
              <a:t>rd</a:t>
            </a:r>
            <a:r>
              <a:rPr lang="en-IN" sz="2400" dirty="0">
                <a:effectLst/>
                <a:latin typeface="Roboto" panose="02000000000000000000" pitchFamily="2" charset="0"/>
                <a:ea typeface="Roboto" panose="02000000000000000000" pitchFamily="2" charset="0"/>
                <a:cs typeface="Roboto" panose="02000000000000000000" pitchFamily="2" charset="0"/>
              </a:rPr>
              <a:t> May. </a:t>
            </a:r>
          </a:p>
          <a:p>
            <a:pPr marL="285750" indent="-285750" algn="just">
              <a:spcAft>
                <a:spcPts val="455"/>
              </a:spcAft>
              <a:buFont typeface="Arial" panose="020B0604020202020204" pitchFamily="34" charset="0"/>
              <a:buChar char="•"/>
            </a:pPr>
            <a:endParaRPr lang="en-IN" sz="2400" dirty="0">
              <a:effectLst/>
              <a:latin typeface="Roboto" panose="02000000000000000000" pitchFamily="2" charset="0"/>
              <a:ea typeface="Roboto" panose="02000000000000000000" pitchFamily="2" charset="0"/>
              <a:cs typeface="Roboto" panose="02000000000000000000" pitchFamily="2" charset="0"/>
            </a:endParaRPr>
          </a:p>
          <a:p>
            <a:pPr marL="285750" indent="-285750" algn="just">
              <a:spcAft>
                <a:spcPts val="990"/>
              </a:spcAft>
              <a:buFont typeface="Arial" panose="020B0604020202020204" pitchFamily="34" charset="0"/>
              <a:buChar char="•"/>
            </a:pPr>
            <a:r>
              <a:rPr lang="en-IN" sz="2400" dirty="0">
                <a:effectLst/>
                <a:latin typeface="Roboto" panose="02000000000000000000" pitchFamily="2" charset="0"/>
                <a:ea typeface="Roboto" panose="02000000000000000000" pitchFamily="2" charset="0"/>
                <a:cs typeface="Roboto" panose="02000000000000000000" pitchFamily="2" charset="0"/>
              </a:rPr>
              <a:t>First of all, we create the test cases for each functionality and what should be our expected output should be noted down. Then we check all the functionality and check the actual output and compare it with the expected output. If matches then we can pass the test case else we have to give the remarks that what changes should have to do. </a:t>
            </a:r>
          </a:p>
        </p:txBody>
      </p:sp>
      <p:sp>
        <p:nvSpPr>
          <p:cNvPr id="5" name="TextBox 4">
            <a:extLst>
              <a:ext uri="{FF2B5EF4-FFF2-40B4-BE49-F238E27FC236}">
                <a16:creationId xmlns:a16="http://schemas.microsoft.com/office/drawing/2014/main" id="{5AF56014-3DCA-C670-47ED-A59365C58B95}"/>
              </a:ext>
            </a:extLst>
          </p:cNvPr>
          <p:cNvSpPr txBox="1"/>
          <p:nvPr/>
        </p:nvSpPr>
        <p:spPr>
          <a:xfrm>
            <a:off x="3048000" y="233376"/>
            <a:ext cx="6096000" cy="523220"/>
          </a:xfrm>
          <a:prstGeom prst="rect">
            <a:avLst/>
          </a:prstGeom>
          <a:noFill/>
        </p:spPr>
        <p:txBody>
          <a:bodyPr wrap="square">
            <a:spAutoFit/>
          </a:bodyPr>
          <a:lstStyle/>
          <a:p>
            <a:pPr marL="228600" marR="227330" indent="-6350" algn="ctr">
              <a:spcAft>
                <a:spcPts val="1555"/>
              </a:spcAft>
            </a:pPr>
            <a:r>
              <a:rPr lang="en-US" sz="2800" b="1" kern="0" dirty="0">
                <a:effectLst/>
                <a:latin typeface="Roboto" panose="02000000000000000000" pitchFamily="2" charset="0"/>
                <a:ea typeface="Roboto" panose="02000000000000000000" pitchFamily="2" charset="0"/>
                <a:cs typeface="Roboto" panose="02000000000000000000" pitchFamily="2" charset="0"/>
              </a:rPr>
              <a:t>TESTING</a:t>
            </a:r>
            <a:r>
              <a:rPr lang="en-US" sz="1800" b="1" kern="0" dirty="0">
                <a:effectLst/>
                <a:latin typeface="Roboto" panose="02000000000000000000" pitchFamily="2" charset="0"/>
                <a:ea typeface="Roboto" panose="02000000000000000000" pitchFamily="2" charset="0"/>
                <a:cs typeface="Roboto" panose="02000000000000000000" pitchFamily="2" charset="0"/>
              </a:rPr>
              <a:t> </a:t>
            </a:r>
            <a:r>
              <a:rPr lang="en-US" sz="1600" b="1" kern="0" dirty="0">
                <a:effectLst/>
                <a:latin typeface="Roboto" panose="02000000000000000000" pitchFamily="2" charset="0"/>
                <a:ea typeface="Roboto" panose="02000000000000000000" pitchFamily="2" charset="0"/>
                <a:cs typeface="Roboto" panose="02000000000000000000" pitchFamily="2" charset="0"/>
              </a:rPr>
              <a:t> </a:t>
            </a:r>
            <a:endParaRPr lang="en-IN" sz="1800" b="1" kern="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51846830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87CE48-F573-20C2-49F1-FBF079DDC4C7}"/>
              </a:ext>
            </a:extLst>
          </p:cNvPr>
          <p:cNvSpPr txBox="1"/>
          <p:nvPr/>
        </p:nvSpPr>
        <p:spPr>
          <a:xfrm>
            <a:off x="3048000" y="-109892"/>
            <a:ext cx="6096000" cy="523220"/>
          </a:xfrm>
          <a:prstGeom prst="rect">
            <a:avLst/>
          </a:prstGeom>
          <a:noFill/>
        </p:spPr>
        <p:txBody>
          <a:bodyPr wrap="square">
            <a:spAutoFit/>
          </a:bodyPr>
          <a:lstStyle/>
          <a:p>
            <a:pPr marL="228600" marR="227330" indent="-6350" algn="ctr">
              <a:spcAft>
                <a:spcPts val="1555"/>
              </a:spcAft>
            </a:pPr>
            <a:r>
              <a:rPr lang="en-US" sz="2800" b="1" kern="0" dirty="0">
                <a:effectLst/>
                <a:latin typeface="Roboto" panose="02000000000000000000" pitchFamily="2" charset="0"/>
                <a:ea typeface="Roboto" panose="02000000000000000000" pitchFamily="2" charset="0"/>
                <a:cs typeface="Roboto" panose="02000000000000000000" pitchFamily="2" charset="0"/>
              </a:rPr>
              <a:t>TEST</a:t>
            </a:r>
            <a:r>
              <a:rPr lang="en-US" sz="2000" b="1" kern="0" dirty="0">
                <a:effectLst/>
                <a:latin typeface="Roboto" panose="02000000000000000000" pitchFamily="2" charset="0"/>
                <a:ea typeface="Roboto" panose="02000000000000000000" pitchFamily="2" charset="0"/>
                <a:cs typeface="Roboto" panose="02000000000000000000" pitchFamily="2" charset="0"/>
              </a:rPr>
              <a:t> </a:t>
            </a:r>
            <a:r>
              <a:rPr lang="en-US" sz="2800" b="1" kern="0" dirty="0">
                <a:effectLst/>
                <a:latin typeface="Roboto" panose="02000000000000000000" pitchFamily="2" charset="0"/>
                <a:ea typeface="Roboto" panose="02000000000000000000" pitchFamily="2" charset="0"/>
                <a:cs typeface="Roboto" panose="02000000000000000000" pitchFamily="2" charset="0"/>
              </a:rPr>
              <a:t>CASES</a:t>
            </a:r>
            <a:r>
              <a:rPr lang="en-US" sz="2000" b="1" kern="0" dirty="0">
                <a:effectLst/>
                <a:latin typeface="Roboto" panose="02000000000000000000" pitchFamily="2" charset="0"/>
                <a:ea typeface="Roboto" panose="02000000000000000000" pitchFamily="2" charset="0"/>
                <a:cs typeface="Roboto" panose="02000000000000000000" pitchFamily="2" charset="0"/>
              </a:rPr>
              <a:t> </a:t>
            </a:r>
            <a:r>
              <a:rPr lang="en-US" b="1" kern="0" dirty="0">
                <a:effectLst/>
                <a:latin typeface="Roboto" panose="02000000000000000000" pitchFamily="2" charset="0"/>
                <a:ea typeface="Roboto" panose="02000000000000000000" pitchFamily="2" charset="0"/>
                <a:cs typeface="Roboto" panose="02000000000000000000" pitchFamily="2" charset="0"/>
              </a:rPr>
              <a:t> </a:t>
            </a:r>
            <a:endParaRPr lang="en-IN" sz="2000" b="1" kern="0" dirty="0">
              <a:effectLst/>
              <a:latin typeface="Roboto" panose="02000000000000000000" pitchFamily="2" charset="0"/>
              <a:ea typeface="Roboto" panose="02000000000000000000" pitchFamily="2" charset="0"/>
              <a:cs typeface="Roboto" panose="02000000000000000000" pitchFamily="2" charset="0"/>
            </a:endParaRPr>
          </a:p>
        </p:txBody>
      </p:sp>
      <p:graphicFrame>
        <p:nvGraphicFramePr>
          <p:cNvPr id="4" name="Table 3">
            <a:extLst>
              <a:ext uri="{FF2B5EF4-FFF2-40B4-BE49-F238E27FC236}">
                <a16:creationId xmlns:a16="http://schemas.microsoft.com/office/drawing/2014/main" id="{B33EA881-78B4-96C7-A910-C44F6982BA9A}"/>
              </a:ext>
            </a:extLst>
          </p:cNvPr>
          <p:cNvGraphicFramePr>
            <a:graphicFrameLocks noGrp="1"/>
          </p:cNvGraphicFramePr>
          <p:nvPr>
            <p:extLst>
              <p:ext uri="{D42A27DB-BD31-4B8C-83A1-F6EECF244321}">
                <p14:modId xmlns:p14="http://schemas.microsoft.com/office/powerpoint/2010/main" val="3954709821"/>
              </p:ext>
            </p:extLst>
          </p:nvPr>
        </p:nvGraphicFramePr>
        <p:xfrm>
          <a:off x="0" y="323850"/>
          <a:ext cx="12192000" cy="6534148"/>
        </p:xfrm>
        <a:graphic>
          <a:graphicData uri="http://schemas.openxmlformats.org/drawingml/2006/table">
            <a:tbl>
              <a:tblPr firstRow="1" firstCol="1" bandRow="1">
                <a:tableStyleId>{5C22544A-7EE6-4342-B048-85BDC9FD1C3A}</a:tableStyleId>
              </a:tblPr>
              <a:tblGrid>
                <a:gridCol w="1172094">
                  <a:extLst>
                    <a:ext uri="{9D8B030D-6E8A-4147-A177-3AD203B41FA5}">
                      <a16:colId xmlns:a16="http://schemas.microsoft.com/office/drawing/2014/main" val="3413335708"/>
                    </a:ext>
                  </a:extLst>
                </a:gridCol>
                <a:gridCol w="2525365">
                  <a:extLst>
                    <a:ext uri="{9D8B030D-6E8A-4147-A177-3AD203B41FA5}">
                      <a16:colId xmlns:a16="http://schemas.microsoft.com/office/drawing/2014/main" val="2022641626"/>
                    </a:ext>
                  </a:extLst>
                </a:gridCol>
                <a:gridCol w="3753208">
                  <a:extLst>
                    <a:ext uri="{9D8B030D-6E8A-4147-A177-3AD203B41FA5}">
                      <a16:colId xmlns:a16="http://schemas.microsoft.com/office/drawing/2014/main" val="3743613097"/>
                    </a:ext>
                  </a:extLst>
                </a:gridCol>
                <a:gridCol w="3358793">
                  <a:extLst>
                    <a:ext uri="{9D8B030D-6E8A-4147-A177-3AD203B41FA5}">
                      <a16:colId xmlns:a16="http://schemas.microsoft.com/office/drawing/2014/main" val="2607375516"/>
                    </a:ext>
                  </a:extLst>
                </a:gridCol>
                <a:gridCol w="1382540">
                  <a:extLst>
                    <a:ext uri="{9D8B030D-6E8A-4147-A177-3AD203B41FA5}">
                      <a16:colId xmlns:a16="http://schemas.microsoft.com/office/drawing/2014/main" val="3746238191"/>
                    </a:ext>
                  </a:extLst>
                </a:gridCol>
              </a:tblGrid>
              <a:tr h="447677">
                <a:tc>
                  <a:txBody>
                    <a:bodyPr/>
                    <a:lstStyle/>
                    <a:p>
                      <a:pPr marL="127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Test ID </a:t>
                      </a:r>
                    </a:p>
                  </a:txBody>
                  <a:tcPr marL="34163" marR="0" marT="4512" marB="0" anchor="ctr"/>
                </a:tc>
                <a:tc>
                  <a:txBody>
                    <a:bodyPr/>
                    <a:lstStyle/>
                    <a:p>
                      <a:pPr marL="635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Test Condition </a:t>
                      </a:r>
                    </a:p>
                  </a:txBody>
                  <a:tcPr marL="34163" marR="0" marT="4512" marB="0" anchor="ctr"/>
                </a:tc>
                <a:tc>
                  <a:txBody>
                    <a:bodyPr/>
                    <a:lstStyle/>
                    <a:p>
                      <a:pPr marL="635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Expected Output </a:t>
                      </a:r>
                    </a:p>
                  </a:txBody>
                  <a:tcPr marL="34163" marR="0" marT="4512" marB="0" anchor="ctr"/>
                </a:tc>
                <a:tc>
                  <a:txBody>
                    <a:bodyPr/>
                    <a:lstStyle/>
                    <a:p>
                      <a:pPr marL="635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Actual Output </a:t>
                      </a:r>
                    </a:p>
                  </a:txBody>
                  <a:tcPr marL="34163" marR="0" marT="4512" marB="0" anchor="ctr"/>
                </a:tc>
                <a:tc>
                  <a:txBody>
                    <a:bodyPr/>
                    <a:lstStyle/>
                    <a:p>
                      <a:pPr marL="635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Remark </a:t>
                      </a:r>
                    </a:p>
                  </a:txBody>
                  <a:tcPr marL="34163" marR="0" marT="4512" marB="0" anchor="ctr"/>
                </a:tc>
                <a:extLst>
                  <a:ext uri="{0D108BD9-81ED-4DB2-BD59-A6C34878D82A}">
                    <a16:rowId xmlns:a16="http://schemas.microsoft.com/office/drawing/2014/main" val="660910742"/>
                  </a:ext>
                </a:extLst>
              </a:tr>
              <a:tr h="906600">
                <a:tc>
                  <a:txBody>
                    <a:bodyPr/>
                    <a:lstStyle/>
                    <a:p>
                      <a:pPr marL="127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1</a:t>
                      </a:r>
                    </a:p>
                  </a:txBody>
                  <a:tcPr marL="34163" marR="0" marT="4512" marB="0" anchor="ctr"/>
                </a:tc>
                <a:tc>
                  <a:txBody>
                    <a:bodyPr/>
                    <a:lstStyle/>
                    <a:p>
                      <a:pPr marL="6350" indent="-6350" algn="ctr">
                        <a:lnSpc>
                          <a:spcPct val="100000"/>
                        </a:lnSpc>
                        <a:spcAft>
                          <a:spcPts val="57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Customer</a:t>
                      </a:r>
                    </a:p>
                    <a:p>
                      <a:pPr marL="6350" indent="-6350" algn="ctr">
                        <a:lnSpc>
                          <a:spcPct val="100000"/>
                        </a:lnSpc>
                        <a:spcAft>
                          <a:spcPts val="560"/>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Authentication</a:t>
                      </a:r>
                    </a:p>
                    <a:p>
                      <a:pPr marL="6350" indent="-6350" algn="ctr">
                        <a:lnSpc>
                          <a:spcPct val="100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Functionality</a:t>
                      </a:r>
                    </a:p>
                  </a:txBody>
                  <a:tcPr marL="34163" marR="0" marT="4512" marB="0" anchor="ctr"/>
                </a:tc>
                <a:tc>
                  <a:txBody>
                    <a:bodyPr/>
                    <a:lstStyle/>
                    <a:p>
                      <a:pPr marL="67310" algn="ctr">
                        <a:lnSpc>
                          <a:spcPct val="115000"/>
                        </a:lnSpc>
                      </a:pPr>
                      <a:r>
                        <a:rPr lang="en-US"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Login,</a:t>
                      </a:r>
                      <a:r>
                        <a:rPr lang="en-US" sz="1400" b="1" spc="-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Logout,</a:t>
                      </a:r>
                      <a:r>
                        <a:rPr lang="en-US" sz="1400" b="1" spc="-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Create</a:t>
                      </a:r>
                      <a:endPar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Account</a:t>
                      </a:r>
                      <a:r>
                        <a:rPr lang="en-IN" sz="1400" b="1" spc="-3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should</a:t>
                      </a:r>
                      <a:r>
                        <a:rPr lang="en-IN" sz="1400" b="1" spc="-3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be</a:t>
                      </a:r>
                      <a:r>
                        <a:rPr lang="en-IN" sz="1400" b="1" spc="-3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done </a:t>
                      </a:r>
                      <a:r>
                        <a:rPr lang="en-IN" sz="1400" b="1" spc="-28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properly.</a:t>
                      </a:r>
                    </a:p>
                  </a:txBody>
                  <a:tcPr marL="34163" marR="0" marT="4512"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Done</a:t>
                      </a:r>
                      <a:r>
                        <a:rPr lang="en-IN" sz="1400" b="1" spc="-1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Properly</a:t>
                      </a:r>
                      <a:r>
                        <a:rPr lang="en-IN" sz="1400" b="1" spc="-5" dirty="0">
                          <a:solidFill>
                            <a:schemeClr val="bg1"/>
                          </a:solidFill>
                          <a:effectLst/>
                          <a:latin typeface="Roboto" panose="02000000000000000000" pitchFamily="2" charset="0"/>
                          <a:ea typeface="Roboto" panose="02000000000000000000" pitchFamily="2" charset="0"/>
                          <a:cs typeface="Roboto" panose="02000000000000000000" pitchFamily="2" charset="0"/>
                        </a:rPr>
                        <a:t> with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all</a:t>
                      </a:r>
                      <a:r>
                        <a:rPr lang="en-IN" sz="1400" b="1" spc="-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the Authentication functionality.</a:t>
                      </a:r>
                    </a:p>
                  </a:txBody>
                  <a:tcPr marL="34163" marR="0" marT="4512" marB="0" anchor="ctr"/>
                </a:tc>
                <a:tc>
                  <a:txBody>
                    <a:bodyPr/>
                    <a:lstStyle/>
                    <a:p>
                      <a:pPr marL="635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No</a:t>
                      </a:r>
                    </a:p>
                  </a:txBody>
                  <a:tcPr marL="34163" marR="0" marT="4512" marB="0" anchor="ctr"/>
                </a:tc>
                <a:extLst>
                  <a:ext uri="{0D108BD9-81ED-4DB2-BD59-A6C34878D82A}">
                    <a16:rowId xmlns:a16="http://schemas.microsoft.com/office/drawing/2014/main" val="2378149869"/>
                  </a:ext>
                </a:extLst>
              </a:tr>
              <a:tr h="1313377">
                <a:tc>
                  <a:txBody>
                    <a:bodyPr/>
                    <a:lstStyle/>
                    <a:p>
                      <a:pPr marL="127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2</a:t>
                      </a:r>
                    </a:p>
                  </a:txBody>
                  <a:tcPr marL="34163" marR="0" marT="4512"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Email Should be</a:t>
                      </a:r>
                      <a:r>
                        <a:rPr lang="en-IN" sz="1400" b="1" spc="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Sent</a:t>
                      </a:r>
                      <a:r>
                        <a:rPr lang="en-IN" sz="1400" b="1" spc="-4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after we submit the email to get OTP for forget the password </a:t>
                      </a:r>
                    </a:p>
                  </a:txBody>
                  <a:tcPr marL="34163" marR="0" marT="4512"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Send the Email with details like email, </a:t>
                      </a:r>
                      <a:r>
                        <a:rPr lang="en-IN" sz="1400" b="1" dirty="0" err="1">
                          <a:solidFill>
                            <a:schemeClr val="bg1"/>
                          </a:solidFill>
                          <a:effectLst/>
                          <a:latin typeface="Roboto" panose="02000000000000000000" pitchFamily="2" charset="0"/>
                          <a:ea typeface="Roboto" panose="02000000000000000000" pitchFamily="2" charset="0"/>
                          <a:cs typeface="Roboto" panose="02000000000000000000" pitchFamily="2" charset="0"/>
                        </a:rPr>
                        <a:t>otp</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p>
                  </a:txBody>
                  <a:tcPr marL="34163" marR="0" marT="4512"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Perfectly Send the</a:t>
                      </a:r>
                      <a:r>
                        <a:rPr lang="en-IN" sz="1400" b="1" spc="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Email</a:t>
                      </a:r>
                      <a:r>
                        <a:rPr lang="en-IN" sz="1400" b="1" spc="-2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with</a:t>
                      </a:r>
                      <a:r>
                        <a:rPr lang="en-IN" sz="1400" b="1" spc="-25" dirty="0">
                          <a:solidFill>
                            <a:schemeClr val="bg1"/>
                          </a:solidFill>
                          <a:effectLst/>
                          <a:latin typeface="Roboto" panose="02000000000000000000" pitchFamily="2" charset="0"/>
                          <a:ea typeface="Roboto" panose="02000000000000000000" pitchFamily="2" charset="0"/>
                          <a:cs typeface="Roboto" panose="02000000000000000000" pitchFamily="2" charset="0"/>
                        </a:rPr>
                        <a:t> OTP</a:t>
                      </a:r>
                      <a:endPar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34163" marR="0" marT="4512" marB="0" anchor="ctr"/>
                </a:tc>
                <a:tc>
                  <a:txBody>
                    <a:bodyPr/>
                    <a:lstStyle/>
                    <a:p>
                      <a:pPr marL="635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No</a:t>
                      </a:r>
                    </a:p>
                  </a:txBody>
                  <a:tcPr marL="34163" marR="0" marT="4512" marB="0" anchor="ctr"/>
                </a:tc>
                <a:extLst>
                  <a:ext uri="{0D108BD9-81ED-4DB2-BD59-A6C34878D82A}">
                    <a16:rowId xmlns:a16="http://schemas.microsoft.com/office/drawing/2014/main" val="1676569707"/>
                  </a:ext>
                </a:extLst>
              </a:tr>
              <a:tr h="897509">
                <a:tc>
                  <a:txBody>
                    <a:bodyPr/>
                    <a:lstStyle/>
                    <a:p>
                      <a:pPr marL="127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3</a:t>
                      </a:r>
                    </a:p>
                  </a:txBody>
                  <a:tcPr marL="34163" marR="0" marT="4512" marB="0" anchor="ctr"/>
                </a:tc>
                <a:tc>
                  <a:txBody>
                    <a:bodyPr/>
                    <a:lstStyle/>
                    <a:p>
                      <a:pPr marL="6350" indent="-6350" algn="ctr">
                        <a:lnSpc>
                          <a:spcPct val="107000"/>
                        </a:lnSpc>
                        <a:spcAft>
                          <a:spcPts val="455"/>
                        </a:spcAft>
                      </a:pPr>
                      <a:r>
                        <a:rPr lang="en-IN" sz="1400" b="1">
                          <a:solidFill>
                            <a:schemeClr val="bg1"/>
                          </a:solidFill>
                          <a:effectLst/>
                          <a:latin typeface="Roboto" panose="02000000000000000000" pitchFamily="2" charset="0"/>
                          <a:ea typeface="Roboto" panose="02000000000000000000" pitchFamily="2" charset="0"/>
                          <a:cs typeface="Roboto" panose="02000000000000000000" pitchFamily="2" charset="0"/>
                        </a:rPr>
                        <a:t>Expense</a:t>
                      </a:r>
                      <a:r>
                        <a:rPr lang="en-IN" sz="1400" b="1" spc="-5">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a:solidFill>
                            <a:schemeClr val="bg1"/>
                          </a:solidFill>
                          <a:effectLst/>
                          <a:latin typeface="Roboto" panose="02000000000000000000" pitchFamily="2" charset="0"/>
                          <a:ea typeface="Roboto" panose="02000000000000000000" pitchFamily="2" charset="0"/>
                          <a:cs typeface="Roboto" panose="02000000000000000000" pitchFamily="2" charset="0"/>
                        </a:rPr>
                        <a:t>Service</a:t>
                      </a:r>
                    </a:p>
                  </a:txBody>
                  <a:tcPr marL="34163" marR="0" marT="4512" marB="0" anchor="ctr"/>
                </a:tc>
                <a:tc>
                  <a:txBody>
                    <a:bodyPr/>
                    <a:lstStyle/>
                    <a:p>
                      <a:pPr marL="6350" marR="1524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User can add expense with all the</a:t>
                      </a:r>
                      <a:r>
                        <a:rPr lang="en-IN" sz="1400" b="1" spc="-28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proper</a:t>
                      </a:r>
                      <a:r>
                        <a:rPr lang="en-IN" sz="1400" b="1" spc="-1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details.</a:t>
                      </a:r>
                    </a:p>
                  </a:txBody>
                  <a:tcPr marL="34163" marR="0" marT="4512"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All the details should</a:t>
                      </a:r>
                      <a:r>
                        <a:rPr lang="en-IN" sz="1400" b="1" spc="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be</a:t>
                      </a:r>
                      <a:r>
                        <a:rPr lang="en-IN" sz="1400" b="1" spc="-3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saved</a:t>
                      </a:r>
                      <a:r>
                        <a:rPr lang="en-IN" sz="1400" b="1" spc="-3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properly</a:t>
                      </a:r>
                      <a:r>
                        <a:rPr lang="en-IN" sz="1400" b="1" spc="-3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and</a:t>
                      </a:r>
                      <a:r>
                        <a:rPr lang="en-IN" sz="1400" b="1" spc="-29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perfectly and expense service function work properly.</a:t>
                      </a:r>
                    </a:p>
                  </a:txBody>
                  <a:tcPr marL="34163" marR="0" marT="4512" marB="0" anchor="ctr"/>
                </a:tc>
                <a:tc>
                  <a:txBody>
                    <a:bodyPr/>
                    <a:lstStyle/>
                    <a:p>
                      <a:pPr marL="635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No</a:t>
                      </a:r>
                    </a:p>
                  </a:txBody>
                  <a:tcPr marL="34163" marR="0" marT="4512" marB="0" anchor="ctr"/>
                </a:tc>
                <a:extLst>
                  <a:ext uri="{0D108BD9-81ED-4DB2-BD59-A6C34878D82A}">
                    <a16:rowId xmlns:a16="http://schemas.microsoft.com/office/drawing/2014/main" val="2033770551"/>
                  </a:ext>
                </a:extLst>
              </a:tr>
              <a:tr h="897509">
                <a:tc>
                  <a:txBody>
                    <a:bodyPr/>
                    <a:lstStyle/>
                    <a:p>
                      <a:pPr marL="127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4</a:t>
                      </a:r>
                    </a:p>
                  </a:txBody>
                  <a:tcPr marL="34163" marR="0" marT="4512" marB="0" anchor="ctr"/>
                </a:tc>
                <a:tc>
                  <a:txBody>
                    <a:bodyPr/>
                    <a:lstStyle/>
                    <a:p>
                      <a:pPr marL="6350" indent="-6350" algn="ctr">
                        <a:lnSpc>
                          <a:spcPct val="107000"/>
                        </a:lnSpc>
                        <a:spcAft>
                          <a:spcPts val="455"/>
                        </a:spcAft>
                      </a:pPr>
                      <a:r>
                        <a:rPr lang="en-IN" sz="1400" b="1">
                          <a:solidFill>
                            <a:schemeClr val="bg1"/>
                          </a:solidFill>
                          <a:effectLst/>
                          <a:latin typeface="Roboto" panose="02000000000000000000" pitchFamily="2" charset="0"/>
                          <a:ea typeface="Roboto" panose="02000000000000000000" pitchFamily="2" charset="0"/>
                          <a:cs typeface="Roboto" panose="02000000000000000000" pitchFamily="2" charset="0"/>
                        </a:rPr>
                        <a:t>Income Service</a:t>
                      </a:r>
                    </a:p>
                  </a:txBody>
                  <a:tcPr marL="34163" marR="0" marT="4512"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User can add income with all the proper details.</a:t>
                      </a:r>
                    </a:p>
                  </a:txBody>
                  <a:tcPr marL="34163" marR="0" marT="4512"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All the details should be saved properly and perfectly and income service function work properly.</a:t>
                      </a:r>
                    </a:p>
                  </a:txBody>
                  <a:tcPr marL="34163" marR="0" marT="4512" marB="0" anchor="ctr"/>
                </a:tc>
                <a:tc>
                  <a:txBody>
                    <a:bodyPr/>
                    <a:lstStyle/>
                    <a:p>
                      <a:pPr marL="635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No</a:t>
                      </a:r>
                    </a:p>
                  </a:txBody>
                  <a:tcPr marL="34163" marR="0" marT="4512" marB="0" anchor="ctr"/>
                </a:tc>
                <a:extLst>
                  <a:ext uri="{0D108BD9-81ED-4DB2-BD59-A6C34878D82A}">
                    <a16:rowId xmlns:a16="http://schemas.microsoft.com/office/drawing/2014/main" val="4200861128"/>
                  </a:ext>
                </a:extLst>
              </a:tr>
              <a:tr h="897509">
                <a:tc>
                  <a:txBody>
                    <a:bodyPr/>
                    <a:lstStyle/>
                    <a:p>
                      <a:pPr marL="127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5</a:t>
                      </a:r>
                    </a:p>
                  </a:txBody>
                  <a:tcPr marL="34163" marR="0" marT="4512" marB="0" anchor="ctr"/>
                </a:tc>
                <a:tc>
                  <a:txBody>
                    <a:bodyPr/>
                    <a:lstStyle/>
                    <a:p>
                      <a:pPr marL="6350" indent="-6350" algn="ctr">
                        <a:lnSpc>
                          <a:spcPct val="107000"/>
                        </a:lnSpc>
                        <a:spcAft>
                          <a:spcPts val="455"/>
                        </a:spcAft>
                      </a:pPr>
                      <a:r>
                        <a:rPr lang="en-IN" sz="1400" b="1">
                          <a:solidFill>
                            <a:schemeClr val="bg1"/>
                          </a:solidFill>
                          <a:effectLst/>
                          <a:latin typeface="Roboto" panose="02000000000000000000" pitchFamily="2" charset="0"/>
                          <a:ea typeface="Roboto" panose="02000000000000000000" pitchFamily="2" charset="0"/>
                          <a:cs typeface="Roboto" panose="02000000000000000000" pitchFamily="2" charset="0"/>
                        </a:rPr>
                        <a:t>User Dashboard</a:t>
                      </a:r>
                    </a:p>
                  </a:txBody>
                  <a:tcPr marL="34163" marR="0" marT="4512"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User</a:t>
                      </a:r>
                      <a:r>
                        <a:rPr lang="en-IN" sz="1400" b="1" spc="-2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can</a:t>
                      </a:r>
                      <a:r>
                        <a:rPr lang="en-IN" sz="1400" b="1" spc="-2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see</a:t>
                      </a:r>
                      <a:r>
                        <a:rPr lang="en-IN" sz="1400" b="1" spc="-1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all</a:t>
                      </a:r>
                      <a:r>
                        <a:rPr lang="en-IN" sz="1400" b="1" spc="-2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expense and income history. User can edit/view/delete expense, income and edit profile.</a:t>
                      </a:r>
                    </a:p>
                  </a:txBody>
                  <a:tcPr marL="34163" marR="0" marT="4512"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All the User Dashboard</a:t>
                      </a:r>
                      <a:r>
                        <a:rPr lang="en-IN" sz="1400" b="1" spc="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pages</a:t>
                      </a:r>
                      <a:r>
                        <a:rPr lang="en-IN" sz="1400" b="1" spc="-45" dirty="0">
                          <a:solidFill>
                            <a:schemeClr val="bg1"/>
                          </a:solidFill>
                          <a:effectLst/>
                          <a:latin typeface="Roboto" panose="02000000000000000000" pitchFamily="2" charset="0"/>
                          <a:ea typeface="Roboto" panose="02000000000000000000" pitchFamily="2" charset="0"/>
                          <a:cs typeface="Roboto" panose="02000000000000000000" pitchFamily="2" charset="0"/>
                        </a:rPr>
                        <a:t> are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properly displayed</a:t>
                      </a:r>
                      <a:r>
                        <a:rPr lang="en-IN" sz="1400" b="1" spc="-5" dirty="0">
                          <a:solidFill>
                            <a:schemeClr val="bg1"/>
                          </a:solidFill>
                          <a:effectLst/>
                          <a:latin typeface="Roboto" panose="02000000000000000000" pitchFamily="2" charset="0"/>
                          <a:ea typeface="Roboto" panose="02000000000000000000" pitchFamily="2" charset="0"/>
                          <a:cs typeface="Roboto" panose="02000000000000000000" pitchFamily="2" charset="0"/>
                        </a:rPr>
                        <a:t> with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all the details.</a:t>
                      </a:r>
                    </a:p>
                  </a:txBody>
                  <a:tcPr marL="34163" marR="0" marT="4512" marB="0" anchor="ctr"/>
                </a:tc>
                <a:tc>
                  <a:txBody>
                    <a:bodyPr/>
                    <a:lstStyle/>
                    <a:p>
                      <a:pPr marL="6350" indent="-6350" algn="ctr">
                        <a:lnSpc>
                          <a:spcPct val="107000"/>
                        </a:lnSpc>
                        <a:spcAft>
                          <a:spcPts val="57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No</a:t>
                      </a:r>
                    </a:p>
                  </a:txBody>
                  <a:tcPr marL="34163" marR="0" marT="4512" marB="0" anchor="ctr"/>
                </a:tc>
                <a:extLst>
                  <a:ext uri="{0D108BD9-81ED-4DB2-BD59-A6C34878D82A}">
                    <a16:rowId xmlns:a16="http://schemas.microsoft.com/office/drawing/2014/main" val="2424381295"/>
                  </a:ext>
                </a:extLst>
              </a:tr>
              <a:tr h="1173967">
                <a:tc>
                  <a:txBody>
                    <a:bodyPr/>
                    <a:lstStyle/>
                    <a:p>
                      <a:pPr marL="1270" indent="-6350" algn="ctr">
                        <a:lnSpc>
                          <a:spcPct val="107000"/>
                        </a:lnSpc>
                        <a:spcAft>
                          <a:spcPts val="455"/>
                        </a:spcAft>
                      </a:pP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6</a:t>
                      </a:r>
                    </a:p>
                  </a:txBody>
                  <a:tcPr marL="34163" marR="0" marT="4512"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Admin Screens</a:t>
                      </a:r>
                    </a:p>
                  </a:txBody>
                  <a:tcPr marL="34163" marR="0" marT="4512" marB="0" anchor="ctr"/>
                </a:tc>
                <a:tc>
                  <a:txBody>
                    <a:bodyPr/>
                    <a:lstStyle/>
                    <a:p>
                      <a:pPr marL="67310" algn="ctr">
                        <a:lnSpc>
                          <a:spcPct val="115000"/>
                        </a:lnSpc>
                      </a:pPr>
                      <a:r>
                        <a:rPr lang="en-US"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Admin</a:t>
                      </a:r>
                      <a:r>
                        <a:rPr lang="en-US" sz="1400" b="1" spc="-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can</a:t>
                      </a:r>
                      <a:r>
                        <a:rPr lang="en-US" sz="1400" b="1" spc="-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manage</a:t>
                      </a:r>
                      <a:endPar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6350" marR="48895"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all the</a:t>
                      </a:r>
                      <a:r>
                        <a:rPr lang="en-IN" sz="1400" b="1" spc="-3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service</a:t>
                      </a:r>
                      <a:r>
                        <a:rPr lang="en-IN" sz="1400" b="1" spc="-3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and</a:t>
                      </a:r>
                      <a:r>
                        <a:rPr lang="en-IN" sz="1400" b="1" spc="-28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managed</a:t>
                      </a:r>
                      <a:r>
                        <a:rPr lang="en-IN" sz="1400" b="1" spc="-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all</a:t>
                      </a:r>
                      <a:r>
                        <a:rPr lang="en-IN" sz="1400" b="1" spc="-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the</a:t>
                      </a:r>
                      <a:r>
                        <a:rPr lang="en-IN" sz="1400" b="1" spc="-5"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users, category, subcategory, vendor, accounttype.</a:t>
                      </a:r>
                    </a:p>
                  </a:txBody>
                  <a:tcPr marL="34163" marR="0" marT="4512" marB="0" anchor="ctr"/>
                </a:tc>
                <a:tc>
                  <a:txBody>
                    <a:bodyPr/>
                    <a:lstStyle/>
                    <a:p>
                      <a:pPr marL="6350" indent="-6350" algn="ctr">
                        <a:lnSpc>
                          <a:spcPct val="107000"/>
                        </a:lnSpc>
                        <a:spcAft>
                          <a:spcPts val="455"/>
                        </a:spcAft>
                      </a:pPr>
                      <a:r>
                        <a:rPr lang="en-IN" sz="1400" b="1" dirty="0">
                          <a:solidFill>
                            <a:schemeClr val="bg1"/>
                          </a:solidFill>
                          <a:effectLst/>
                          <a:latin typeface="Roboto" panose="02000000000000000000" pitchFamily="2" charset="0"/>
                          <a:ea typeface="Roboto" panose="02000000000000000000" pitchFamily="2" charset="0"/>
                          <a:cs typeface="Roboto" panose="02000000000000000000" pitchFamily="2" charset="0"/>
                        </a:rPr>
                        <a:t>Admin managed all the things properly</a:t>
                      </a:r>
                    </a:p>
                  </a:txBody>
                  <a:tcPr marL="34163" marR="0" marT="4512" marB="0" anchor="ctr"/>
                </a:tc>
                <a:tc>
                  <a:txBody>
                    <a:bodyPr/>
                    <a:lstStyle/>
                    <a:p>
                      <a:pPr marL="6350" indent="-6350" algn="ctr">
                        <a:lnSpc>
                          <a:spcPct val="107000"/>
                        </a:lnSpc>
                        <a:spcAft>
                          <a:spcPts val="455"/>
                        </a:spcAft>
                      </a:pPr>
                      <a:r>
                        <a:rPr lang="en-IN" sz="1800" b="1" dirty="0">
                          <a:solidFill>
                            <a:schemeClr val="bg1"/>
                          </a:solidFill>
                          <a:effectLst/>
                          <a:latin typeface="Roboto" panose="02000000000000000000" pitchFamily="2" charset="0"/>
                          <a:ea typeface="Roboto" panose="02000000000000000000" pitchFamily="2" charset="0"/>
                          <a:cs typeface="Roboto" panose="02000000000000000000" pitchFamily="2" charset="0"/>
                        </a:rPr>
                        <a:t>No</a:t>
                      </a:r>
                    </a:p>
                  </a:txBody>
                  <a:tcPr marL="34163" marR="0" marT="4512" marB="0" anchor="ctr"/>
                </a:tc>
                <a:extLst>
                  <a:ext uri="{0D108BD9-81ED-4DB2-BD59-A6C34878D82A}">
                    <a16:rowId xmlns:a16="http://schemas.microsoft.com/office/drawing/2014/main" val="3784276429"/>
                  </a:ext>
                </a:extLst>
              </a:tr>
            </a:tbl>
          </a:graphicData>
        </a:graphic>
      </p:graphicFrame>
    </p:spTree>
    <p:extLst>
      <p:ext uri="{BB962C8B-B14F-4D97-AF65-F5344CB8AC3E}">
        <p14:creationId xmlns:p14="http://schemas.microsoft.com/office/powerpoint/2010/main" val="988778119"/>
      </p:ext>
    </p:extLst>
  </p:cSld>
  <p:clrMapOvr>
    <a:masterClrMapping/>
  </p:clrMapOvr>
  <p:transition spd="slow">
    <p:wheel spokes="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377330-79E6-D2F0-9B63-D831045D8168}"/>
              </a:ext>
            </a:extLst>
          </p:cNvPr>
          <p:cNvSpPr txBox="1"/>
          <p:nvPr/>
        </p:nvSpPr>
        <p:spPr>
          <a:xfrm>
            <a:off x="133350" y="111063"/>
            <a:ext cx="11887200" cy="584775"/>
          </a:xfrm>
          <a:prstGeom prst="rect">
            <a:avLst/>
          </a:prstGeom>
          <a:noFill/>
        </p:spPr>
        <p:txBody>
          <a:bodyPr wrap="square">
            <a:spAutoFit/>
          </a:bodyPr>
          <a:lstStyle/>
          <a:p>
            <a:pPr algn="ctr"/>
            <a:r>
              <a:rPr lang="en-IN" sz="3200" b="1" dirty="0">
                <a:latin typeface="Roboto" panose="02000000000000000000" pitchFamily="2" charset="0"/>
                <a:ea typeface="Roboto" panose="02000000000000000000" pitchFamily="2" charset="0"/>
                <a:cs typeface="Roboto" panose="02000000000000000000" pitchFamily="2" charset="0"/>
              </a:rPr>
              <a:t>LEARNING OUTCOMES</a:t>
            </a:r>
            <a:endParaRPr lang="en-IN" sz="32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03019C86-1962-2F30-DCF4-B6FCB5986A57}"/>
              </a:ext>
            </a:extLst>
          </p:cNvPr>
          <p:cNvSpPr txBox="1"/>
          <p:nvPr/>
        </p:nvSpPr>
        <p:spPr>
          <a:xfrm>
            <a:off x="133349" y="1572816"/>
            <a:ext cx="11887199" cy="4401205"/>
          </a:xfrm>
          <a:prstGeom prst="rect">
            <a:avLst/>
          </a:prstGeom>
          <a:noFill/>
        </p:spPr>
        <p:txBody>
          <a:bodyPr wrap="square">
            <a:spAutoFit/>
          </a:bodyPr>
          <a:lstStyle/>
          <a:p>
            <a:r>
              <a:rPr lang="en-IN" sz="2800" b="1" dirty="0">
                <a:latin typeface="Roboto" panose="02000000000000000000" pitchFamily="2" charset="0"/>
                <a:ea typeface="Roboto" panose="02000000000000000000" pitchFamily="2" charset="0"/>
                <a:cs typeface="Roboto" panose="02000000000000000000" pitchFamily="2" charset="0"/>
              </a:rPr>
              <a:t>Planning</a:t>
            </a:r>
            <a:r>
              <a:rPr lang="en-IN" sz="2800" dirty="0">
                <a:latin typeface="Roboto" panose="02000000000000000000" pitchFamily="2" charset="0"/>
                <a:ea typeface="Roboto" panose="02000000000000000000" pitchFamily="2" charset="0"/>
                <a:cs typeface="Roboto" panose="02000000000000000000" pitchFamily="2" charset="0"/>
              </a:rPr>
              <a:t>:- The ability to think about and successfully manage activities with the help of any available resources to achieve specific goals.</a:t>
            </a:r>
          </a:p>
          <a:p>
            <a:endParaRPr lang="en-IN" sz="2800" dirty="0">
              <a:latin typeface="Roboto" panose="02000000000000000000" pitchFamily="2" charset="0"/>
              <a:ea typeface="Roboto" panose="02000000000000000000" pitchFamily="2" charset="0"/>
              <a:cs typeface="Roboto" panose="02000000000000000000" pitchFamily="2" charset="0"/>
            </a:endParaRPr>
          </a:p>
          <a:p>
            <a:r>
              <a:rPr lang="en-IN" sz="2800" b="1" dirty="0">
                <a:latin typeface="Roboto" panose="02000000000000000000" pitchFamily="2" charset="0"/>
                <a:ea typeface="Roboto" panose="02000000000000000000" pitchFamily="2" charset="0"/>
                <a:cs typeface="Roboto" panose="02000000000000000000" pitchFamily="2" charset="0"/>
              </a:rPr>
              <a:t>Problem-solving skills</a:t>
            </a:r>
            <a:r>
              <a:rPr lang="en-IN" sz="2800" dirty="0">
                <a:latin typeface="Roboto" panose="02000000000000000000" pitchFamily="2" charset="0"/>
                <a:ea typeface="Roboto" panose="02000000000000000000" pitchFamily="2" charset="0"/>
                <a:cs typeface="Roboto" panose="02000000000000000000" pitchFamily="2" charset="0"/>
              </a:rPr>
              <a:t>:- No employer wants a worker who continually hits brick walls in their daily work and they want somebody capable of using their initiative and seeking out their own solutions.</a:t>
            </a:r>
          </a:p>
          <a:p>
            <a:endParaRPr lang="en-IN" sz="2800" dirty="0">
              <a:latin typeface="Roboto" panose="02000000000000000000" pitchFamily="2" charset="0"/>
              <a:ea typeface="Roboto" panose="02000000000000000000" pitchFamily="2" charset="0"/>
              <a:cs typeface="Roboto" panose="02000000000000000000" pitchFamily="2" charset="0"/>
            </a:endParaRPr>
          </a:p>
          <a:p>
            <a:r>
              <a:rPr lang="en-IN" sz="2800" b="1" dirty="0">
                <a:latin typeface="Roboto" panose="02000000000000000000" pitchFamily="2" charset="0"/>
                <a:ea typeface="Roboto" panose="02000000000000000000" pitchFamily="2" charset="0"/>
                <a:cs typeface="Roboto" panose="02000000000000000000" pitchFamily="2" charset="0"/>
              </a:rPr>
              <a:t>Practical skills</a:t>
            </a:r>
            <a:r>
              <a:rPr lang="en-IN" sz="2800" dirty="0">
                <a:latin typeface="Roboto" panose="02000000000000000000" pitchFamily="2" charset="0"/>
                <a:ea typeface="Roboto" panose="02000000000000000000" pitchFamily="2" charset="0"/>
                <a:cs typeface="Roboto" panose="02000000000000000000" pitchFamily="2" charset="0"/>
              </a:rPr>
              <a:t>:- Of course each job role is different and you will encounter different software systems and tools for development.</a:t>
            </a:r>
          </a:p>
          <a:p>
            <a:endParaRPr lang="en-IN" sz="2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87780096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07CE62-B019-B992-9893-DCA55220CA8F}"/>
              </a:ext>
            </a:extLst>
          </p:cNvPr>
          <p:cNvSpPr txBox="1"/>
          <p:nvPr/>
        </p:nvSpPr>
        <p:spPr>
          <a:xfrm>
            <a:off x="3048000" y="206313"/>
            <a:ext cx="6096000"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3200" b="1" dirty="0">
                <a:latin typeface="Roboto" panose="02000000000000000000" pitchFamily="2" charset="0"/>
                <a:ea typeface="Roboto" panose="02000000000000000000" pitchFamily="2" charset="0"/>
                <a:cs typeface="Roboto" panose="02000000000000000000" pitchFamily="2" charset="0"/>
              </a:rPr>
              <a:t>CONCLUSION</a:t>
            </a:r>
            <a:endParaRPr kumimoji="0" lang="en-IN" sz="32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A94A429F-D5B7-CD81-E5A7-2CE2E058B580}"/>
              </a:ext>
            </a:extLst>
          </p:cNvPr>
          <p:cNvSpPr txBox="1"/>
          <p:nvPr/>
        </p:nvSpPr>
        <p:spPr>
          <a:xfrm>
            <a:off x="133350" y="864195"/>
            <a:ext cx="11887200" cy="3836948"/>
          </a:xfrm>
          <a:prstGeom prst="rect">
            <a:avLst/>
          </a:prstGeom>
          <a:noFill/>
        </p:spPr>
        <p:txBody>
          <a:bodyPr wrap="square">
            <a:spAutoFit/>
          </a:bodyPr>
          <a:lstStyle/>
          <a:p>
            <a:pPr marL="6350" indent="-6350" algn="just">
              <a:spcAft>
                <a:spcPts val="790"/>
              </a:spcAft>
            </a:pPr>
            <a:r>
              <a:rPr lang="en-IN" sz="2400" dirty="0">
                <a:effectLst/>
                <a:latin typeface="Roboto" panose="02000000000000000000" pitchFamily="2" charset="0"/>
                <a:ea typeface="Roboto" panose="02000000000000000000" pitchFamily="2" charset="0"/>
                <a:cs typeface="Roboto" panose="02000000000000000000" pitchFamily="2" charset="0"/>
              </a:rPr>
              <a:t>During the internship first of all they gave the basic knowledge of our languages and then they gave the project. In the project first of all we have to design the webpages according they have given as per the SRS (Software Requirements Specification) then we have to design the databases for our website. After designing the database, we have to integrate all the webpages with the database and lastly, we have to do testing of our website. I uploaded my whole code in Git-Hub with timestamps and Details of every Feature which I had done during my internship.  </a:t>
            </a:r>
          </a:p>
          <a:p>
            <a:pPr marL="6350" indent="-6350" algn="ctr">
              <a:lnSpc>
                <a:spcPct val="150000"/>
              </a:lnSpc>
              <a:spcAft>
                <a:spcPts val="790"/>
              </a:spcAft>
            </a:pPr>
            <a:r>
              <a:rPr lang="en-IN" sz="2800" b="1" dirty="0">
                <a:effectLst/>
                <a:latin typeface="Roboto" panose="02000000000000000000" pitchFamily="2" charset="0"/>
                <a:ea typeface="Roboto" panose="02000000000000000000" pitchFamily="2" charset="0"/>
                <a:cs typeface="Roboto" panose="02000000000000000000" pitchFamily="2" charset="0"/>
              </a:rPr>
              <a:t>Git-Hub link: - </a:t>
            </a:r>
            <a:r>
              <a:rPr lang="en-IN" sz="2800" b="1" u="sng" dirty="0">
                <a:solidFill>
                  <a:srgbClr val="00B0F0"/>
                </a:solidFill>
                <a:effectLst/>
                <a:latin typeface="Roboto" panose="02000000000000000000" pitchFamily="2" charset="0"/>
                <a:ea typeface="Roboto" panose="02000000000000000000" pitchFamily="2" charset="0"/>
                <a:cs typeface="Roboto" panose="02000000000000000000" pitchFamily="2" charset="0"/>
              </a:rPr>
              <a:t>https://github.com/vaibhav-24hr/expenseapp_23</a:t>
            </a:r>
            <a:endParaRPr lang="en-IN" sz="2800" b="1" dirty="0">
              <a:solidFill>
                <a:srgbClr val="00B0F0"/>
              </a:solidFill>
              <a:effectLst/>
              <a:latin typeface="Roboto" panose="02000000000000000000" pitchFamily="2" charset="0"/>
              <a:ea typeface="Roboto" panose="02000000000000000000" pitchFamily="2" charset="0"/>
              <a:cs typeface="Roboto" panose="0200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1976237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71681C-60B5-285F-C5DB-9EE8849511FA}"/>
              </a:ext>
            </a:extLst>
          </p:cNvPr>
          <p:cNvSpPr txBox="1"/>
          <p:nvPr/>
        </p:nvSpPr>
        <p:spPr>
          <a:xfrm>
            <a:off x="3048000" y="206313"/>
            <a:ext cx="6096000"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SCOPES AND OBJECTIVES</a:t>
            </a:r>
          </a:p>
        </p:txBody>
      </p:sp>
      <p:sp>
        <p:nvSpPr>
          <p:cNvPr id="5" name="TextBox 4">
            <a:extLst>
              <a:ext uri="{FF2B5EF4-FFF2-40B4-BE49-F238E27FC236}">
                <a16:creationId xmlns:a16="http://schemas.microsoft.com/office/drawing/2014/main" id="{FA31E04A-2B60-C686-ECF9-7CF66F016400}"/>
              </a:ext>
            </a:extLst>
          </p:cNvPr>
          <p:cNvSpPr txBox="1"/>
          <p:nvPr/>
        </p:nvSpPr>
        <p:spPr>
          <a:xfrm>
            <a:off x="133349" y="791088"/>
            <a:ext cx="11896725" cy="5262979"/>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 To develop a user-friendly and intuitive expense manager application that allows users to track their expenses, set budgets, and analyse their spending habits.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800" dirty="0">
                <a:latin typeface="Roboto" panose="02000000000000000000" pitchFamily="2" charset="0"/>
                <a:ea typeface="Roboto" panose="02000000000000000000" pitchFamily="2" charset="0"/>
                <a:cs typeface="Roboto" panose="02000000000000000000" pitchFamily="2" charset="0"/>
              </a:rPr>
              <a:t>To include features such as transaction categorization, expense tracking, budget setting, alerts for overspending, and data visualization.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To </a:t>
            </a:r>
            <a:r>
              <a:rPr lang="en-IN" sz="2800" dirty="0">
                <a:latin typeface="Roboto" panose="02000000000000000000" pitchFamily="2" charset="0"/>
                <a:ea typeface="Roboto" panose="02000000000000000000" pitchFamily="2" charset="0"/>
                <a:cs typeface="Roboto" panose="02000000000000000000" pitchFamily="2" charset="0"/>
              </a:rPr>
              <a:t>provide useful insights to help users make informed financial decisions and improve their financial well-being.</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To simplify </a:t>
            </a:r>
            <a:r>
              <a:rPr kumimoji="0" lang="en-IN" sz="2800" b="0" i="0" u="none" strike="noStrike" kern="1200" cap="none" spc="0" normalizeH="0" baseline="0" noProof="0" dirty="0" err="1">
                <a:ln>
                  <a:noFill/>
                </a:ln>
                <a:effectLst/>
                <a:uLnTx/>
                <a:uFillTx/>
                <a:latin typeface="Roboto" panose="02000000000000000000" pitchFamily="2" charset="0"/>
                <a:ea typeface="Roboto" panose="02000000000000000000" pitchFamily="2" charset="0"/>
                <a:cs typeface="Roboto" panose="02000000000000000000" pitchFamily="2" charset="0"/>
              </a:rPr>
              <a:t>th</a:t>
            </a:r>
            <a:r>
              <a:rPr lang="en-IN" sz="2800" dirty="0">
                <a:latin typeface="Roboto" panose="02000000000000000000" pitchFamily="2" charset="0"/>
                <a:ea typeface="Roboto" panose="02000000000000000000" pitchFamily="2" charset="0"/>
                <a:cs typeface="Roboto" panose="02000000000000000000" pitchFamily="2" charset="0"/>
              </a:rPr>
              <a:t>e process of managing personal finances and make it accessible to anyone, regardless of their financial literacy level or technical expertise.</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effectLst/>
                <a:uLnTx/>
                <a:uFillTx/>
                <a:latin typeface="Roboto" panose="02000000000000000000" pitchFamily="2" charset="0"/>
                <a:ea typeface="Roboto" panose="02000000000000000000" pitchFamily="2" charset="0"/>
                <a:cs typeface="Roboto" panose="02000000000000000000" pitchFamily="2" charset="0"/>
              </a:rPr>
              <a:t>To help users track </a:t>
            </a:r>
            <a:r>
              <a:rPr kumimoji="0" lang="en-IN" sz="2800" b="0" i="0" u="none" strike="noStrike" kern="1200" cap="none" spc="0" normalizeH="0" baseline="0" noProof="0" dirty="0" err="1">
                <a:ln>
                  <a:noFill/>
                </a:ln>
                <a:effectLst/>
                <a:uLnTx/>
                <a:uFillTx/>
                <a:latin typeface="Roboto" panose="02000000000000000000" pitchFamily="2" charset="0"/>
                <a:ea typeface="Roboto" panose="02000000000000000000" pitchFamily="2" charset="0"/>
                <a:cs typeface="Roboto" panose="02000000000000000000" pitchFamily="2" charset="0"/>
              </a:rPr>
              <a:t>th</a:t>
            </a:r>
            <a:r>
              <a:rPr lang="en-IN" sz="2800" dirty="0" err="1">
                <a:latin typeface="Roboto" panose="02000000000000000000" pitchFamily="2" charset="0"/>
                <a:ea typeface="Roboto" panose="02000000000000000000" pitchFamily="2" charset="0"/>
                <a:cs typeface="Roboto" panose="02000000000000000000" pitchFamily="2" charset="0"/>
              </a:rPr>
              <a:t>eir</a:t>
            </a:r>
            <a:r>
              <a:rPr lang="en-IN" sz="2800" dirty="0">
                <a:latin typeface="Roboto" panose="02000000000000000000" pitchFamily="2" charset="0"/>
                <a:ea typeface="Roboto" panose="02000000000000000000" pitchFamily="2" charset="0"/>
                <a:cs typeface="Roboto" panose="02000000000000000000" pitchFamily="2" charset="0"/>
              </a:rPr>
              <a:t> expenses and identify areas where they can save money.</a:t>
            </a:r>
          </a:p>
        </p:txBody>
      </p:sp>
    </p:spTree>
    <p:extLst>
      <p:ext uri="{BB962C8B-B14F-4D97-AF65-F5344CB8AC3E}">
        <p14:creationId xmlns:p14="http://schemas.microsoft.com/office/powerpoint/2010/main" val="410757610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2A058B-34F5-DFBC-B971-64DC007410AF}"/>
              </a:ext>
            </a:extLst>
          </p:cNvPr>
          <p:cNvSpPr txBox="1"/>
          <p:nvPr/>
        </p:nvSpPr>
        <p:spPr>
          <a:xfrm>
            <a:off x="3048000" y="0"/>
            <a:ext cx="6096000" cy="523220"/>
          </a:xfrm>
          <a:prstGeom prst="rect">
            <a:avLst/>
          </a:prstGeom>
          <a:noFill/>
        </p:spPr>
        <p:txBody>
          <a:bodyPr wrap="square">
            <a:spAutoFit/>
          </a:bodyPr>
          <a:lstStyle/>
          <a:p>
            <a:pPr algn="ctr"/>
            <a:r>
              <a:rPr lang="en-IN" sz="2800" b="1" dirty="0">
                <a:latin typeface="Roboto" panose="02000000000000000000" pitchFamily="2" charset="0"/>
                <a:ea typeface="Roboto" panose="02000000000000000000" pitchFamily="2" charset="0"/>
                <a:cs typeface="Roboto" panose="02000000000000000000" pitchFamily="2" charset="0"/>
              </a:rPr>
              <a:t>FURURE WORK</a:t>
            </a:r>
          </a:p>
        </p:txBody>
      </p:sp>
      <p:sp>
        <p:nvSpPr>
          <p:cNvPr id="5" name="TextBox 4">
            <a:extLst>
              <a:ext uri="{FF2B5EF4-FFF2-40B4-BE49-F238E27FC236}">
                <a16:creationId xmlns:a16="http://schemas.microsoft.com/office/drawing/2014/main" id="{53B2E58D-DA3F-7206-1B96-E1DCC5AE1E6B}"/>
              </a:ext>
            </a:extLst>
          </p:cNvPr>
          <p:cNvSpPr txBox="1"/>
          <p:nvPr/>
        </p:nvSpPr>
        <p:spPr>
          <a:xfrm>
            <a:off x="0" y="447080"/>
            <a:ext cx="12192000" cy="6332503"/>
          </a:xfrm>
          <a:prstGeom prst="rect">
            <a:avLst/>
          </a:prstGeom>
          <a:noFill/>
        </p:spPr>
        <p:txBody>
          <a:bodyPr wrap="square">
            <a:spAutoFit/>
          </a:bodyPr>
          <a:lstStyle/>
          <a:p>
            <a:pPr marL="342900" lvl="0" indent="-342900" algn="just">
              <a:spcAft>
                <a:spcPts val="800"/>
              </a:spcAft>
              <a:buFont typeface="+mj-lt"/>
              <a:buAutoNum type="arabicPeriod"/>
              <a:tabLst>
                <a:tab pos="457200" algn="l"/>
              </a:tabLst>
            </a:pPr>
            <a:r>
              <a:rPr lang="en-IN" sz="2400" dirty="0">
                <a:effectLst/>
                <a:latin typeface="Roboto" panose="02000000000000000000" pitchFamily="2" charset="0"/>
                <a:ea typeface="Roboto" panose="02000000000000000000" pitchFamily="2" charset="0"/>
                <a:cs typeface="Roboto" panose="02000000000000000000" pitchFamily="2" charset="0"/>
              </a:rPr>
              <a:t>In our project Mobile Compatibility: If the Expense Manager is developed as a web app, it may have limitations in terms of mobile compatibility and responsiveness. Users may face difficulties accessing and using the app on smaller screens or mobile devices.</a:t>
            </a:r>
          </a:p>
          <a:p>
            <a:pPr marL="342900" lvl="0" indent="-342900" algn="just">
              <a:spcAft>
                <a:spcPts val="800"/>
              </a:spcAft>
              <a:buFont typeface="+mj-lt"/>
              <a:buAutoNum type="arabicPeriod"/>
              <a:tabLst>
                <a:tab pos="457200" algn="l"/>
              </a:tabLst>
            </a:pPr>
            <a:r>
              <a:rPr lang="en-IN" sz="2400" dirty="0">
                <a:effectLst/>
                <a:latin typeface="Roboto" panose="02000000000000000000" pitchFamily="2" charset="0"/>
                <a:ea typeface="Roboto" panose="02000000000000000000" pitchFamily="2" charset="0"/>
                <a:cs typeface="Roboto" panose="02000000000000000000" pitchFamily="2" charset="0"/>
              </a:rPr>
              <a:t>Limited Expense Tracking Options: The Expense Manager might primarily focus on tracking individual expenses and may not support more complex tracking needs, such as tracking shared expenses among multiple users or tracking expenses for specific projects or events.</a:t>
            </a:r>
          </a:p>
          <a:p>
            <a:pPr marL="342900" lvl="0" indent="-342900" algn="just">
              <a:buFont typeface="+mj-lt"/>
              <a:buAutoNum type="arabicPeriod"/>
              <a:tabLst>
                <a:tab pos="457200" algn="l"/>
              </a:tabLst>
            </a:pPr>
            <a:r>
              <a:rPr lang="en-IN" sz="2400" dirty="0">
                <a:effectLst/>
                <a:latin typeface="Roboto" panose="02000000000000000000" pitchFamily="2" charset="0"/>
                <a:ea typeface="Roboto" panose="02000000000000000000" pitchFamily="2" charset="0"/>
                <a:cs typeface="Roboto" panose="02000000000000000000" pitchFamily="2" charset="0"/>
              </a:rPr>
              <a:t>Lack of Customization: Users may have limited flexibility in customizing the Expense Manager according to their specific needs and preferences. The ability to personalize categories, reporting formats, and budgeting features could enhance the user experience.</a:t>
            </a:r>
            <a:endParaRPr lang="en-IN" sz="1800" dirty="0">
              <a:effectLst/>
              <a:latin typeface="Times New Roman" panose="02020603050405020304" pitchFamily="18" charset="0"/>
              <a:ea typeface="Times New Roman" panose="02020603050405020304" pitchFamily="18" charset="0"/>
            </a:endParaRPr>
          </a:p>
          <a:p>
            <a:pPr marL="457200" indent="-6350" algn="ctr">
              <a:spcAft>
                <a:spcPts val="455"/>
              </a:spcAft>
            </a:pPr>
            <a:r>
              <a:rPr lang="en-IN" sz="2400" b="1" dirty="0">
                <a:effectLst/>
                <a:latin typeface="Roboto" panose="02000000000000000000" pitchFamily="2" charset="0"/>
                <a:ea typeface="Roboto" panose="02000000000000000000" pitchFamily="2" charset="0"/>
                <a:cs typeface="Roboto" panose="02000000000000000000" pitchFamily="2" charset="0"/>
              </a:rPr>
              <a:t>	</a:t>
            </a:r>
            <a:r>
              <a:rPr lang="en-IN" sz="2400" b="1" dirty="0">
                <a:solidFill>
                  <a:schemeClr val="bg1"/>
                </a:solidFill>
                <a:effectLst/>
                <a:latin typeface="Roboto" panose="02000000000000000000" pitchFamily="2" charset="0"/>
                <a:ea typeface="Roboto" panose="02000000000000000000" pitchFamily="2" charset="0"/>
                <a:cs typeface="Roboto" panose="02000000000000000000" pitchFamily="2" charset="0"/>
              </a:rPr>
              <a:t>Future Enhancements for Expense Manager:</a:t>
            </a:r>
            <a:endParaRPr lang="en-IN" sz="24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spcAft>
                <a:spcPts val="800"/>
              </a:spcAft>
              <a:buFont typeface="Symbol" panose="05050102010706020507" pitchFamily="18" charset="2"/>
              <a:buChar char=""/>
            </a:pPr>
            <a:r>
              <a:rPr lang="en-IN" sz="2400" dirty="0">
                <a:effectLst/>
                <a:latin typeface="Roboto" panose="02000000000000000000" pitchFamily="2" charset="0"/>
                <a:ea typeface="Roboto" panose="02000000000000000000" pitchFamily="2" charset="0"/>
                <a:cs typeface="Roboto" panose="02000000000000000000" pitchFamily="2" charset="0"/>
              </a:rPr>
              <a:t>By Addressing above limitation, I will try to add those Features and Expense Manager can evolve into a comprehensive and versatile tool for users to effectively manage their expenses and make informed financial decisions.</a:t>
            </a:r>
          </a:p>
        </p:txBody>
      </p:sp>
    </p:spTree>
    <p:extLst>
      <p:ext uri="{BB962C8B-B14F-4D97-AF65-F5344CB8AC3E}">
        <p14:creationId xmlns:p14="http://schemas.microsoft.com/office/powerpoint/2010/main" val="370383637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165038-9791-72B6-66DD-A9F4A01A7BF8}"/>
              </a:ext>
            </a:extLst>
          </p:cNvPr>
          <p:cNvSpPr txBox="1"/>
          <p:nvPr/>
        </p:nvSpPr>
        <p:spPr>
          <a:xfrm>
            <a:off x="142875" y="0"/>
            <a:ext cx="11877675" cy="584775"/>
          </a:xfrm>
          <a:prstGeom prst="rect">
            <a:avLst/>
          </a:prstGeom>
          <a:noFill/>
        </p:spPr>
        <p:txBody>
          <a:bodyPr wrap="square">
            <a:spAutoFit/>
          </a:bodyPr>
          <a:lstStyle/>
          <a:p>
            <a:pPr algn="ctr"/>
            <a:r>
              <a:rPr lang="en-IN" sz="3200" b="1" dirty="0">
                <a:solidFill>
                  <a:schemeClr val="bg1"/>
                </a:solidFill>
                <a:latin typeface="Roboto" panose="02000000000000000000" pitchFamily="2" charset="0"/>
                <a:ea typeface="Roboto" panose="02000000000000000000" pitchFamily="2" charset="0"/>
                <a:cs typeface="Roboto" panose="02000000000000000000" pitchFamily="2" charset="0"/>
              </a:rPr>
              <a:t>REFERENCES</a:t>
            </a:r>
          </a:p>
        </p:txBody>
      </p:sp>
      <p:sp>
        <p:nvSpPr>
          <p:cNvPr id="7" name="TextBox 6">
            <a:extLst>
              <a:ext uri="{FF2B5EF4-FFF2-40B4-BE49-F238E27FC236}">
                <a16:creationId xmlns:a16="http://schemas.microsoft.com/office/drawing/2014/main" id="{C2C2A04E-8D5B-D1C0-89FA-66734E7146BA}"/>
              </a:ext>
            </a:extLst>
          </p:cNvPr>
          <p:cNvSpPr txBox="1"/>
          <p:nvPr/>
        </p:nvSpPr>
        <p:spPr>
          <a:xfrm>
            <a:off x="142875" y="584775"/>
            <a:ext cx="11877674" cy="5822107"/>
          </a:xfrm>
          <a:prstGeom prst="rect">
            <a:avLst/>
          </a:prstGeom>
          <a:solidFill>
            <a:schemeClr val="tx1"/>
          </a:solidFill>
          <a:ln>
            <a:noFill/>
          </a:ln>
        </p:spPr>
        <p:txBody>
          <a:bodyPr wrap="square" rtlCol="0">
            <a:spAutoFit/>
          </a:bodyPr>
          <a:lstStyle/>
          <a:p>
            <a:pPr marL="342900" lvl="0" indent="-342900" algn="l" fontAlgn="base">
              <a:spcAft>
                <a:spcPts val="1265"/>
              </a:spcAft>
              <a:buClr>
                <a:srgbClr val="000000"/>
              </a:buClr>
              <a:buSzPts val="1200"/>
              <a:buFont typeface="Symbol" panose="05050102010706020507" pitchFamily="18" charset="2"/>
              <a:buChar char=""/>
            </a:pPr>
            <a:r>
              <a:rPr lang="en-IN" sz="2400" u="sng" strike="noStrike" dirty="0">
                <a:ln w="3175">
                  <a:solidFill>
                    <a:srgbClr val="0070C0"/>
                  </a:solidFill>
                </a:ln>
                <a:solidFill>
                  <a:srgbClr val="0070C0"/>
                </a:solidFill>
                <a:effectLst/>
                <a:uFill>
                  <a:solidFill>
                    <a:srgbClr val="000000"/>
                  </a:solidFill>
                </a:uFill>
                <a:latin typeface="Times New Roman" panose="02020603050405020304" pitchFamily="18" charset="0"/>
                <a:ea typeface="Times New Roman" panose="02020603050405020304" pitchFamily="18" charset="0"/>
              </a:rPr>
              <a:t>https://stackoverflow.com/</a:t>
            </a:r>
          </a:p>
          <a:p>
            <a:pPr marL="342900" lvl="0" indent="-342900" algn="l" fontAlgn="base">
              <a:spcAft>
                <a:spcPts val="1265"/>
              </a:spcAft>
              <a:buClr>
                <a:srgbClr val="000000"/>
              </a:buClr>
              <a:buSzPts val="1200"/>
              <a:buFont typeface="Symbol" panose="05050102010706020507" pitchFamily="18" charset="2"/>
              <a:buChar char=""/>
            </a:pPr>
            <a:r>
              <a:rPr lang="en-IN" sz="2400" u="sng" strike="noStrike" dirty="0">
                <a:ln w="3175">
                  <a:solidFill>
                    <a:srgbClr val="0070C0"/>
                  </a:solidFill>
                </a:ln>
                <a:solidFill>
                  <a:srgbClr val="0070C0"/>
                </a:solidFill>
                <a:effectLst/>
                <a:uFill>
                  <a:solidFill>
                    <a:srgbClr val="000000"/>
                  </a:solidFill>
                </a:uFill>
                <a:latin typeface="Times New Roman" panose="02020603050405020304" pitchFamily="18" charset="0"/>
                <a:ea typeface="Times New Roman" panose="02020603050405020304" pitchFamily="18" charset="0"/>
              </a:rPr>
              <a:t>https://www.geeksforgeeks.org/</a:t>
            </a:r>
          </a:p>
          <a:p>
            <a:pPr marL="342900" lvl="0" indent="-342900" algn="l" fontAlgn="base">
              <a:spcAft>
                <a:spcPts val="1265"/>
              </a:spcAft>
              <a:buClr>
                <a:srgbClr val="000000"/>
              </a:buClr>
              <a:buSzPts val="1200"/>
              <a:buFont typeface="Symbol" panose="05050102010706020507" pitchFamily="18" charset="2"/>
              <a:buChar char=""/>
            </a:pPr>
            <a:r>
              <a:rPr lang="en-IN" sz="2400" u="sng" strike="noStrike" dirty="0">
                <a:ln w="3175">
                  <a:solidFill>
                    <a:srgbClr val="0070C0"/>
                  </a:solidFill>
                </a:ln>
                <a:solidFill>
                  <a:srgbClr val="0070C0"/>
                </a:solidFill>
                <a:effectLst/>
                <a:uFill>
                  <a:solidFill>
                    <a:srgbClr val="000000"/>
                  </a:solidFill>
                </a:uFill>
                <a:latin typeface="Times New Roman" panose="02020603050405020304" pitchFamily="18" charset="0"/>
                <a:ea typeface="Times New Roman" panose="02020603050405020304" pitchFamily="18" charset="0"/>
              </a:rPr>
              <a:t>https://mvnrepository.com/artifact/org.apache.tomcat.embed/tomcat-embed-jasper/10.1.8</a:t>
            </a:r>
          </a:p>
          <a:p>
            <a:pPr marL="342900" lvl="0" indent="-342900" algn="l" fontAlgn="base">
              <a:spcAft>
                <a:spcPts val="1265"/>
              </a:spcAft>
              <a:buClr>
                <a:srgbClr val="000000"/>
              </a:buClr>
              <a:buSzPts val="1200"/>
              <a:buFont typeface="Symbol" panose="05050102010706020507" pitchFamily="18" charset="2"/>
              <a:buChar char=""/>
            </a:pPr>
            <a:r>
              <a:rPr lang="en-IN" sz="2400" u="sng" strike="noStrike" dirty="0">
                <a:ln w="3175">
                  <a:solidFill>
                    <a:srgbClr val="0070C0"/>
                  </a:solidFill>
                </a:ln>
                <a:solidFill>
                  <a:srgbClr val="0070C0"/>
                </a:solidFill>
                <a:effectLst/>
                <a:uFill>
                  <a:solidFill>
                    <a:srgbClr val="000000"/>
                  </a:solidFill>
                </a:uFill>
                <a:latin typeface="Times New Roman" panose="02020603050405020304" pitchFamily="18" charset="0"/>
                <a:ea typeface="Times New Roman" panose="02020603050405020304" pitchFamily="18" charset="0"/>
              </a:rPr>
              <a:t>https://mvnrepository.com/artifact/commons-fileupload/commons-fileupload/1.4</a:t>
            </a:r>
          </a:p>
          <a:p>
            <a:pPr marL="342900" lvl="0" indent="-342900" algn="l" fontAlgn="base">
              <a:spcAft>
                <a:spcPts val="1265"/>
              </a:spcAft>
              <a:buClr>
                <a:srgbClr val="000000"/>
              </a:buClr>
              <a:buSzPts val="1200"/>
              <a:buFont typeface="Symbol" panose="05050102010706020507" pitchFamily="18" charset="2"/>
              <a:buChar char=""/>
            </a:pPr>
            <a:r>
              <a:rPr lang="en-IN" sz="2400" u="sng" strike="noStrike" dirty="0">
                <a:ln w="3175">
                  <a:solidFill>
                    <a:srgbClr val="0070C0"/>
                  </a:solidFill>
                </a:ln>
                <a:solidFill>
                  <a:srgbClr val="0070C0"/>
                </a:solidFill>
                <a:effectLst/>
                <a:uFill>
                  <a:solidFill>
                    <a:srgbClr val="000000"/>
                  </a:solidFill>
                </a:uFill>
                <a:latin typeface="Times New Roman" panose="02020603050405020304" pitchFamily="18" charset="0"/>
                <a:ea typeface="Times New Roman" panose="02020603050405020304" pitchFamily="18" charset="0"/>
              </a:rPr>
              <a:t>https://mvnrepository.com/artifact/commons-io/commons-io/2.4</a:t>
            </a:r>
          </a:p>
          <a:p>
            <a:pPr marL="342900" lvl="0" indent="-342900" algn="l" fontAlgn="base">
              <a:spcAft>
                <a:spcPts val="1265"/>
              </a:spcAft>
              <a:buClr>
                <a:srgbClr val="000000"/>
              </a:buClr>
              <a:buSzPts val="1200"/>
              <a:buFont typeface="Symbol" panose="05050102010706020507" pitchFamily="18" charset="2"/>
              <a:buChar char=""/>
            </a:pPr>
            <a:r>
              <a:rPr lang="en-IN" sz="2400" u="sng" strike="noStrike" dirty="0">
                <a:ln w="3175">
                  <a:solidFill>
                    <a:srgbClr val="0070C0"/>
                  </a:solidFill>
                </a:ln>
                <a:solidFill>
                  <a:srgbClr val="0070C0"/>
                </a:solidFill>
                <a:effectLst/>
                <a:uFill>
                  <a:solidFill>
                    <a:srgbClr val="000000"/>
                  </a:solidFill>
                </a:uFill>
                <a:latin typeface="Times New Roman" panose="02020603050405020304" pitchFamily="18" charset="0"/>
                <a:ea typeface="Times New Roman" panose="02020603050405020304" pitchFamily="18" charset="0"/>
              </a:rPr>
              <a:t>https://mvnrepository.com/artifact/org.springframework/spring-jdbc/6.0.4</a:t>
            </a:r>
          </a:p>
          <a:p>
            <a:pPr marL="342900" lvl="0" indent="-342900" algn="l" fontAlgn="base">
              <a:spcAft>
                <a:spcPts val="1265"/>
              </a:spcAft>
              <a:buClr>
                <a:srgbClr val="000000"/>
              </a:buClr>
              <a:buSzPts val="1200"/>
              <a:buFont typeface="Symbol" panose="05050102010706020507" pitchFamily="18" charset="2"/>
              <a:buChar char=""/>
            </a:pPr>
            <a:r>
              <a:rPr lang="en-IN" sz="2400" u="sng" strike="noStrike" dirty="0">
                <a:ln w="3175">
                  <a:solidFill>
                    <a:srgbClr val="0070C0"/>
                  </a:solidFill>
                </a:ln>
                <a:solidFill>
                  <a:srgbClr val="0070C0"/>
                </a:solidFill>
                <a:effectLst/>
                <a:uFill>
                  <a:solidFill>
                    <a:srgbClr val="000000"/>
                  </a:solidFill>
                </a:uFill>
                <a:latin typeface="Times New Roman" panose="02020603050405020304" pitchFamily="18" charset="0"/>
                <a:ea typeface="Times New Roman" panose="02020603050405020304" pitchFamily="18" charset="0"/>
              </a:rPr>
              <a:t>https://mvnrepository.com/artifact/mysql/mysql-connector-java/8.0.32</a:t>
            </a:r>
          </a:p>
          <a:p>
            <a:pPr marL="342900" lvl="0" indent="-342900" algn="l" fontAlgn="base">
              <a:spcAft>
                <a:spcPts val="1265"/>
              </a:spcAft>
              <a:buClr>
                <a:srgbClr val="000000"/>
              </a:buClr>
              <a:buSzPts val="1200"/>
              <a:buFont typeface="Symbol" panose="05050102010706020507" pitchFamily="18" charset="2"/>
              <a:buChar char=""/>
            </a:pPr>
            <a:r>
              <a:rPr lang="en-IN" sz="2400" u="sng" strike="noStrike" dirty="0">
                <a:ln w="3175">
                  <a:solidFill>
                    <a:srgbClr val="0070C0"/>
                  </a:solidFill>
                </a:ln>
                <a:solidFill>
                  <a:srgbClr val="0070C0"/>
                </a:solidFill>
                <a:effectLst/>
                <a:uFill>
                  <a:solidFill>
                    <a:srgbClr val="000000"/>
                  </a:solidFill>
                </a:uFill>
                <a:latin typeface="Times New Roman" panose="02020603050405020304" pitchFamily="18" charset="0"/>
                <a:ea typeface="Times New Roman" panose="02020603050405020304" pitchFamily="18" charset="0"/>
              </a:rPr>
              <a:t>https://mvnrepository.com/artifact/com.sun.mail/javax.mail/1.6.2</a:t>
            </a:r>
          </a:p>
          <a:p>
            <a:pPr marL="342900" lvl="0" indent="-342900" algn="l" fontAlgn="base">
              <a:spcAft>
                <a:spcPts val="1265"/>
              </a:spcAft>
              <a:buClr>
                <a:srgbClr val="000000"/>
              </a:buClr>
              <a:buSzPts val="1200"/>
              <a:buFont typeface="Symbol" panose="05050102010706020507" pitchFamily="18" charset="2"/>
              <a:buChar char=""/>
            </a:pPr>
            <a:r>
              <a:rPr lang="en-IN" sz="2400" u="sng" strike="noStrike" dirty="0">
                <a:ln w="3175">
                  <a:solidFill>
                    <a:srgbClr val="0070C0"/>
                  </a:solidFill>
                </a:ln>
                <a:solidFill>
                  <a:srgbClr val="0070C0"/>
                </a:solidFill>
                <a:effectLst/>
                <a:uFill>
                  <a:solidFill>
                    <a:srgbClr val="000000"/>
                  </a:solidFill>
                </a:uFill>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https://github.com/</a:t>
            </a:r>
            <a:endParaRPr lang="en-IN" sz="2400" u="sng" strike="noStrike" dirty="0">
              <a:ln w="3175">
                <a:solidFill>
                  <a:srgbClr val="0070C0"/>
                </a:solidFill>
              </a:ln>
              <a:solidFill>
                <a:srgbClr val="0070C0"/>
              </a:solidFill>
              <a:effectLst/>
              <a:uFill>
                <a:solidFill>
                  <a:srgbClr val="000000"/>
                </a:solidFill>
              </a:uFill>
              <a:latin typeface="Times New Roman" panose="02020603050405020304" pitchFamily="18" charset="0"/>
              <a:ea typeface="Times New Roman" panose="02020603050405020304" pitchFamily="18" charset="0"/>
            </a:endParaRPr>
          </a:p>
          <a:p>
            <a:pPr marL="342900" lvl="0" indent="-342900" algn="l" fontAlgn="base">
              <a:spcAft>
                <a:spcPts val="1265"/>
              </a:spcAft>
              <a:buClr>
                <a:srgbClr val="000000"/>
              </a:buClr>
              <a:buSzPts val="1200"/>
              <a:buFont typeface="Symbol" panose="05050102010706020507" pitchFamily="18" charset="2"/>
              <a:buChar char=""/>
            </a:pPr>
            <a:r>
              <a:rPr lang="en-IN" sz="2400" u="sng" strike="noStrike" dirty="0">
                <a:ln>
                  <a:solidFill>
                    <a:srgbClr val="0070C0"/>
                  </a:solidFill>
                </a:ln>
                <a:solidFill>
                  <a:srgbClr val="0070C0"/>
                </a:solidFill>
                <a:uFill>
                  <a:solidFill>
                    <a:srgbClr val="000000"/>
                  </a:solidFill>
                </a:uFill>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https://www.javatpoint.com/</a:t>
            </a:r>
            <a:endParaRPr lang="en-IN" sz="2400" u="sng" strike="noStrike" dirty="0">
              <a:ln>
                <a:solidFill>
                  <a:srgbClr val="0070C0"/>
                </a:solidFill>
              </a:ln>
              <a:solidFill>
                <a:srgbClr val="0070C0"/>
              </a:solidFill>
              <a:uFill>
                <a:solidFill>
                  <a:srgbClr val="000000"/>
                </a:solidFill>
              </a:uFill>
              <a:latin typeface="Times New Roman" panose="02020603050405020304" pitchFamily="18" charset="0"/>
              <a:ea typeface="Times New Roman" panose="02020603050405020304" pitchFamily="18" charset="0"/>
            </a:endParaRPr>
          </a:p>
          <a:p>
            <a:pPr marL="342900" lvl="0" indent="-342900" algn="l" fontAlgn="base">
              <a:spcAft>
                <a:spcPts val="1265"/>
              </a:spcAft>
              <a:buClr>
                <a:srgbClr val="000000"/>
              </a:buClr>
              <a:buSzPts val="1200"/>
              <a:buFont typeface="Symbol" panose="05050102010706020507" pitchFamily="18" charset="2"/>
              <a:buChar char=""/>
            </a:pPr>
            <a:r>
              <a:rPr lang="en-IN" sz="2400" u="sng" strike="noStrike" dirty="0">
                <a:ln>
                  <a:solidFill>
                    <a:srgbClr val="0070C0"/>
                  </a:solidFill>
                </a:ln>
                <a:solidFill>
                  <a:srgbClr val="0070C0"/>
                </a:solidFill>
                <a:uFill>
                  <a:solidFill>
                    <a:srgbClr val="000000"/>
                  </a:solidFill>
                </a:uFill>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https://getbootstrap.com/</a:t>
            </a:r>
            <a:endParaRPr lang="en-IN" sz="2400" u="sng" strike="noStrike" dirty="0">
              <a:ln>
                <a:solidFill>
                  <a:srgbClr val="0070C0"/>
                </a:solidFill>
              </a:ln>
              <a:solidFill>
                <a:srgbClr val="0070C0"/>
              </a:solidFill>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262189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6979EA-A8A9-D0ED-DC9B-7536201870CC}"/>
              </a:ext>
            </a:extLst>
          </p:cNvPr>
          <p:cNvSpPr>
            <a:spLocks noGrp="1"/>
          </p:cNvSpPr>
          <p:nvPr>
            <p:ph type="ctrTitle"/>
          </p:nvPr>
        </p:nvSpPr>
        <p:spPr>
          <a:xfrm>
            <a:off x="815291" y="1804987"/>
            <a:ext cx="10561418" cy="4143375"/>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ormAutofit/>
          </a:bodyPr>
          <a:lstStyle/>
          <a:p>
            <a:pPr algn="ctr">
              <a:lnSpc>
                <a:spcPct val="100000"/>
              </a:lnSpc>
            </a:pPr>
            <a:r>
              <a:rPr lang="en-US" sz="8800" dirty="0">
                <a:ln>
                  <a:solidFill>
                    <a:schemeClr val="bg1"/>
                  </a:solidFill>
                </a:ln>
                <a:solidFill>
                  <a:schemeClr val="tx1"/>
                </a:solidFill>
                <a:effectLst>
                  <a:innerShdw blurRad="63500" dist="50800" dir="18900000">
                    <a:prstClr val="black">
                      <a:alpha val="50000"/>
                    </a:prstClr>
                  </a:innerShdw>
                </a:effectLst>
                <a:latin typeface="Roboto" panose="02000000000000000000" pitchFamily="2" charset="0"/>
                <a:ea typeface="Roboto" panose="02000000000000000000" pitchFamily="2" charset="0"/>
                <a:cs typeface="Roboto" panose="02000000000000000000" pitchFamily="2" charset="0"/>
              </a:rPr>
              <a:t>Thank You</a:t>
            </a:r>
            <a:br>
              <a:rPr lang="en-US" sz="11500" dirty="0">
                <a:ln>
                  <a:solidFill>
                    <a:schemeClr val="bg1"/>
                  </a:solidFill>
                </a:ln>
                <a:solidFill>
                  <a:schemeClr val="tx1"/>
                </a:solidFill>
                <a:effectLst>
                  <a:innerShdw blurRad="63500" dist="50800" dir="18900000">
                    <a:prstClr val="black">
                      <a:alpha val="50000"/>
                    </a:prstClr>
                  </a:innerShdw>
                </a:effectLst>
                <a:latin typeface="Roboto" panose="02000000000000000000" pitchFamily="2" charset="0"/>
                <a:ea typeface="Roboto" panose="02000000000000000000" pitchFamily="2" charset="0"/>
                <a:cs typeface="Roboto" panose="02000000000000000000" pitchFamily="2" charset="0"/>
              </a:rPr>
            </a:br>
            <a:r>
              <a:rPr lang="en-US" sz="5400" dirty="0">
                <a:ln>
                  <a:solidFill>
                    <a:schemeClr val="bg1"/>
                  </a:solidFill>
                </a:ln>
                <a:solidFill>
                  <a:schemeClr val="tx1"/>
                </a:solidFill>
                <a:effectLst>
                  <a:innerShdw blurRad="63500" dist="50800" dir="18900000">
                    <a:prstClr val="black">
                      <a:alpha val="50000"/>
                    </a:prstClr>
                  </a:innerShdw>
                </a:effectLst>
                <a:latin typeface="Roboto" panose="02000000000000000000" pitchFamily="2" charset="0"/>
                <a:ea typeface="Roboto" panose="02000000000000000000" pitchFamily="2" charset="0"/>
                <a:cs typeface="Roboto" panose="02000000000000000000" pitchFamily="2" charset="0"/>
              </a:rPr>
              <a:t>Vaibhav Adesara</a:t>
            </a:r>
            <a:br>
              <a:rPr lang="en-US" sz="5400" dirty="0">
                <a:ln>
                  <a:solidFill>
                    <a:schemeClr val="bg1"/>
                  </a:solidFill>
                </a:ln>
                <a:solidFill>
                  <a:schemeClr val="tx1"/>
                </a:solidFill>
                <a:effectLst>
                  <a:innerShdw blurRad="63500" dist="50800" dir="18900000">
                    <a:prstClr val="black">
                      <a:alpha val="50000"/>
                    </a:prstClr>
                  </a:innerShdw>
                </a:effectLst>
                <a:latin typeface="Roboto" panose="02000000000000000000" pitchFamily="2" charset="0"/>
                <a:ea typeface="Roboto" panose="02000000000000000000" pitchFamily="2" charset="0"/>
                <a:cs typeface="Roboto" panose="02000000000000000000" pitchFamily="2" charset="0"/>
              </a:rPr>
            </a:br>
            <a:r>
              <a:rPr lang="en-US" sz="5400" dirty="0">
                <a:ln>
                  <a:solidFill>
                    <a:schemeClr val="bg1"/>
                  </a:solidFill>
                </a:ln>
                <a:solidFill>
                  <a:schemeClr val="tx1"/>
                </a:solidFill>
                <a:effectLst>
                  <a:innerShdw blurRad="63500" dist="50800" dir="18900000">
                    <a:prstClr val="black">
                      <a:alpha val="50000"/>
                    </a:prstClr>
                  </a:innerShdw>
                </a:effectLst>
                <a:latin typeface="Roboto" panose="02000000000000000000" pitchFamily="2" charset="0"/>
                <a:ea typeface="Roboto" panose="02000000000000000000" pitchFamily="2" charset="0"/>
                <a:cs typeface="Roboto" panose="02000000000000000000" pitchFamily="2" charset="0"/>
              </a:rPr>
              <a:t>191260107001</a:t>
            </a:r>
            <a:endParaRPr lang="en-IN" sz="11500" dirty="0">
              <a:ln>
                <a:solidFill>
                  <a:schemeClr val="bg1"/>
                </a:solidFill>
              </a:ln>
              <a:solidFill>
                <a:schemeClr val="tx1"/>
              </a:solidFill>
              <a:effectLst>
                <a:innerShdw blurRad="63500" dist="50800" dir="18900000">
                  <a:prstClr val="black">
                    <a:alpha val="50000"/>
                  </a:prstClr>
                </a:innerShdw>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968027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sndAc>
          <p:stSnd>
            <p:snd r:embed="rId2" name="applause.wav"/>
          </p:stSnd>
        </p:sndAc>
      </p:transition>
    </mc:Choice>
    <mc:Fallback xmlns="">
      <p:transition spd="slow">
        <p:fade/>
        <p:sndAc>
          <p:stSnd>
            <p:snd r:embed="rId3" name="applaus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0D520A-24E0-5C3E-CA1E-A5F19A5AA8A2}"/>
              </a:ext>
            </a:extLst>
          </p:cNvPr>
          <p:cNvSpPr txBox="1"/>
          <p:nvPr/>
        </p:nvSpPr>
        <p:spPr>
          <a:xfrm>
            <a:off x="123825" y="111063"/>
            <a:ext cx="11906250" cy="584775"/>
          </a:xfrm>
          <a:prstGeom prst="rect">
            <a:avLst/>
          </a:prstGeom>
          <a:noFill/>
        </p:spPr>
        <p:txBody>
          <a:bodyPr wrap="square">
            <a:spAutoFit/>
          </a:bodyPr>
          <a:lstStyle/>
          <a:p>
            <a:pPr algn="ctr"/>
            <a:r>
              <a:rPr lang="en-IN" sz="3200" b="1" dirty="0">
                <a:latin typeface="Roboto" panose="02000000000000000000" pitchFamily="2" charset="0"/>
                <a:ea typeface="Roboto" panose="02000000000000000000" pitchFamily="2" charset="0"/>
                <a:cs typeface="Roboto" panose="02000000000000000000" pitchFamily="2" charset="0"/>
              </a:rPr>
              <a:t>DESCRIPTION OF MODULES IN YOUR SYSTEM.</a:t>
            </a:r>
            <a:endParaRPr lang="en-IN" sz="32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9007FD0E-02B1-0212-292D-7E68DBA3A4DF}"/>
              </a:ext>
            </a:extLst>
          </p:cNvPr>
          <p:cNvSpPr txBox="1"/>
          <p:nvPr/>
        </p:nvSpPr>
        <p:spPr>
          <a:xfrm>
            <a:off x="123824" y="1206959"/>
            <a:ext cx="11906249" cy="5539978"/>
          </a:xfrm>
          <a:prstGeom prst="rect">
            <a:avLst/>
          </a:prstGeom>
          <a:noFill/>
        </p:spPr>
        <p:txBody>
          <a:bodyPr wrap="square">
            <a:spAutoFit/>
          </a:bodyPr>
          <a:lstStyle/>
          <a:p>
            <a:r>
              <a:rPr lang="en-IN" sz="2800" dirty="0">
                <a:latin typeface="Roboto" panose="02000000000000000000" pitchFamily="2" charset="0"/>
                <a:ea typeface="Roboto" panose="02000000000000000000" pitchFamily="2" charset="0"/>
                <a:cs typeface="Roboto" panose="02000000000000000000" pitchFamily="2" charset="0"/>
              </a:rPr>
              <a:t>There are two modules in the expense manager.</a:t>
            </a:r>
          </a:p>
          <a:p>
            <a:pPr marL="342900" indent="-342900">
              <a:buAutoNum type="arabicPeriod"/>
            </a:pPr>
            <a:r>
              <a:rPr lang="en-IN" sz="2800" b="1" dirty="0">
                <a:latin typeface="Roboto" panose="02000000000000000000" pitchFamily="2" charset="0"/>
                <a:ea typeface="Roboto" panose="02000000000000000000" pitchFamily="2" charset="0"/>
                <a:cs typeface="Roboto" panose="02000000000000000000" pitchFamily="2" charset="0"/>
              </a:rPr>
              <a:t>User</a:t>
            </a:r>
            <a:r>
              <a:rPr lang="en-IN" sz="2800" dirty="0">
                <a:latin typeface="Roboto" panose="02000000000000000000" pitchFamily="2" charset="0"/>
                <a:ea typeface="Roboto" panose="02000000000000000000" pitchFamily="2" charset="0"/>
                <a:cs typeface="Roboto" panose="02000000000000000000" pitchFamily="2" charset="0"/>
              </a:rPr>
              <a:t>: The main user who uses this application for their personal finance management.</a:t>
            </a:r>
            <a:r>
              <a:rPr lang="en-US" sz="2800" dirty="0">
                <a:latin typeface="Roboto" panose="02000000000000000000" pitchFamily="2" charset="0"/>
                <a:ea typeface="Roboto" panose="02000000000000000000" pitchFamily="2" charset="0"/>
                <a:cs typeface="Roboto" panose="02000000000000000000" pitchFamily="2" charset="0"/>
              </a:rPr>
              <a:t> This application keeps a record of the user’s expenses and also will give a category-wise distribution of expenses. With the help of this application, users can track their daily/weekly/monthly expenses.</a:t>
            </a:r>
          </a:p>
          <a:p>
            <a:pPr marL="342900" indent="-342900">
              <a:buAutoNum type="arabicPeriod"/>
            </a:pPr>
            <a:endParaRPr lang="en-US" sz="2800" dirty="0">
              <a:latin typeface="Roboto" panose="02000000000000000000" pitchFamily="2" charset="0"/>
              <a:ea typeface="Roboto" panose="02000000000000000000" pitchFamily="2" charset="0"/>
              <a:cs typeface="Roboto" panose="02000000000000000000" pitchFamily="2" charset="0"/>
            </a:endParaRPr>
          </a:p>
          <a:p>
            <a:pPr algn="just"/>
            <a:r>
              <a:rPr lang="en-US" sz="2800" b="1" dirty="0">
                <a:latin typeface="Roboto" panose="02000000000000000000" pitchFamily="2" charset="0"/>
                <a:ea typeface="Roboto" panose="02000000000000000000" pitchFamily="2" charset="0"/>
                <a:cs typeface="Roboto" panose="02000000000000000000" pitchFamily="2" charset="0"/>
              </a:rPr>
              <a:t>2. Admin</a:t>
            </a:r>
            <a:r>
              <a:rPr lang="en-US" sz="2800" dirty="0">
                <a:latin typeface="Roboto" panose="02000000000000000000" pitchFamily="2" charset="0"/>
                <a:ea typeface="Roboto" panose="02000000000000000000" pitchFamily="2" charset="0"/>
                <a:cs typeface="Roboto" panose="02000000000000000000" pitchFamily="2" charset="0"/>
              </a:rPr>
              <a:t>: The addition of expenses and additional information about 	every expense</a:t>
            </a:r>
          </a:p>
          <a:p>
            <a:pPr algn="just"/>
            <a:r>
              <a:rPr lang="en-US" sz="2800" dirty="0">
                <a:latin typeface="Roboto" panose="02000000000000000000" pitchFamily="2" charset="0"/>
                <a:ea typeface="Roboto" panose="02000000000000000000" pitchFamily="2" charset="0"/>
                <a:cs typeface="Roboto" panose="02000000000000000000" pitchFamily="2" charset="0"/>
              </a:rPr>
              <a:t>     with its particular user-information status, account type, vendor, 	 	  	category, and its</a:t>
            </a:r>
          </a:p>
          <a:p>
            <a:pPr algn="just"/>
            <a:r>
              <a:rPr lang="en-US" sz="2800" dirty="0">
                <a:latin typeface="Roboto" panose="02000000000000000000" pitchFamily="2" charset="0"/>
                <a:ea typeface="Roboto" panose="02000000000000000000" pitchFamily="2" charset="0"/>
                <a:cs typeface="Roboto" panose="02000000000000000000" pitchFamily="2" charset="0"/>
              </a:rPr>
              <a:t>     respective subcategory is known to the admin. </a:t>
            </a:r>
            <a:endParaRPr lang="en-IN" sz="2800" dirty="0">
              <a:latin typeface="Roboto" panose="02000000000000000000" pitchFamily="2" charset="0"/>
              <a:ea typeface="Roboto" panose="02000000000000000000" pitchFamily="2" charset="0"/>
              <a:cs typeface="Roboto" panose="02000000000000000000" pitchFamily="2" charset="0"/>
            </a:endParaRPr>
          </a:p>
          <a:p>
            <a:endParaRPr lang="en-IN" sz="20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494014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568F70-87F4-507E-D1CF-C71CCE628E88}"/>
              </a:ext>
            </a:extLst>
          </p:cNvPr>
          <p:cNvSpPr txBox="1"/>
          <p:nvPr/>
        </p:nvSpPr>
        <p:spPr>
          <a:xfrm>
            <a:off x="581024" y="219075"/>
            <a:ext cx="11610975" cy="584775"/>
          </a:xfrm>
          <a:prstGeom prst="rect">
            <a:avLst/>
          </a:prstGeom>
          <a:noFill/>
        </p:spPr>
        <p:txBody>
          <a:bodyPr wrap="square" rtlCol="0">
            <a:spAutoFit/>
          </a:bodyPr>
          <a:lstStyle/>
          <a:p>
            <a:pPr algn="ctr"/>
            <a:r>
              <a:rPr lang="en-US" sz="3200" b="1" dirty="0">
                <a:latin typeface="Roboto" panose="02000000000000000000" pitchFamily="2" charset="0"/>
                <a:ea typeface="Roboto" panose="02000000000000000000" pitchFamily="2" charset="0"/>
                <a:cs typeface="Roboto" panose="02000000000000000000" pitchFamily="2" charset="0"/>
              </a:rPr>
              <a:t>COMPANY INTRODUCTION</a:t>
            </a:r>
            <a:endParaRPr lang="en-IN" sz="3200" b="1" dirty="0">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0388390F-28B7-3B45-A96C-7F22E79895F7}"/>
              </a:ext>
            </a:extLst>
          </p:cNvPr>
          <p:cNvPicPr>
            <a:picLocks noChangeAspect="1"/>
          </p:cNvPicPr>
          <p:nvPr/>
        </p:nvPicPr>
        <p:blipFill>
          <a:blip r:embed="rId2"/>
          <a:stretch>
            <a:fillRect/>
          </a:stretch>
        </p:blipFill>
        <p:spPr>
          <a:xfrm>
            <a:off x="1649730" y="103792"/>
            <a:ext cx="1996440" cy="815340"/>
          </a:xfrm>
          <a:prstGeom prst="rect">
            <a:avLst/>
          </a:prstGeom>
        </p:spPr>
      </p:pic>
      <p:sp>
        <p:nvSpPr>
          <p:cNvPr id="6" name="TextBox 5">
            <a:extLst>
              <a:ext uri="{FF2B5EF4-FFF2-40B4-BE49-F238E27FC236}">
                <a16:creationId xmlns:a16="http://schemas.microsoft.com/office/drawing/2014/main" id="{FBD90847-43FF-AA63-1976-F82EA9CD2ED9}"/>
              </a:ext>
            </a:extLst>
          </p:cNvPr>
          <p:cNvSpPr txBox="1"/>
          <p:nvPr/>
        </p:nvSpPr>
        <p:spPr>
          <a:xfrm>
            <a:off x="171450" y="995786"/>
            <a:ext cx="11610975"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UNNATI INFORMATICS LLP is an IT-based company in Ahmedabad.</a:t>
            </a:r>
          </a:p>
          <a:p>
            <a:pPr marL="342900" indent="-34290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It has envisaged providing solutions to every IT-related problem in the most cost-friendly way. With this noble vision, it has expanded globally giving innumerable IT solutions to our widely existing and growing client and customer base in India, Australia, USA, UAE, Nigeria, and Ghana.</a:t>
            </a:r>
          </a:p>
          <a:p>
            <a:pPr marL="342900" indent="-342900">
              <a:buFont typeface="Arial" panose="020B0604020202020204" pitchFamily="34" charset="0"/>
              <a:buChar char="•"/>
            </a:pPr>
            <a:endParaRPr lang="en-US" sz="2000" dirty="0">
              <a:latin typeface="Roboto" panose="02000000000000000000" pitchFamily="2" charset="0"/>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It provides services for Software development, Web-Portal development, Website Designing, E-commerce development, SEO, Customized App Development, Data Management Software with cloud hosting facility, etc. UNNATI INFORMATICS is receptive to new ideas and promises help and support anytime and anywhere.</a:t>
            </a:r>
          </a:p>
          <a:p>
            <a:pPr marL="342900" indent="-342900">
              <a:buFont typeface="Arial" panose="020B0604020202020204" pitchFamily="34" charset="0"/>
              <a:buChar char="•"/>
            </a:pPr>
            <a:endParaRPr lang="en-US" sz="2000" dirty="0">
              <a:latin typeface="Roboto" panose="02000000000000000000" pitchFamily="2" charset="0"/>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The Famous Products that company had made are Rangoli School, </a:t>
            </a:r>
            <a:r>
              <a:rPr lang="en-US" sz="2000" dirty="0" err="1">
                <a:latin typeface="Roboto" panose="02000000000000000000" pitchFamily="2" charset="0"/>
                <a:ea typeface="Roboto" panose="02000000000000000000" pitchFamily="2" charset="0"/>
                <a:cs typeface="Roboto" panose="02000000000000000000" pitchFamily="2" charset="0"/>
              </a:rPr>
              <a:t>Sagarcon</a:t>
            </a:r>
            <a:r>
              <a:rPr lang="en-US" sz="2000" dirty="0">
                <a:latin typeface="Roboto" panose="02000000000000000000" pitchFamily="2" charset="0"/>
                <a:ea typeface="Roboto" panose="02000000000000000000" pitchFamily="2" charset="0"/>
                <a:cs typeface="Roboto" panose="02000000000000000000" pitchFamily="2" charset="0"/>
              </a:rPr>
              <a:t>, Script </a:t>
            </a:r>
            <a:r>
              <a:rPr lang="en-US" sz="2000" dirty="0" err="1">
                <a:latin typeface="Roboto" panose="02000000000000000000" pitchFamily="2" charset="0"/>
                <a:ea typeface="Roboto" panose="02000000000000000000" pitchFamily="2" charset="0"/>
                <a:cs typeface="Roboto" panose="02000000000000000000" pitchFamily="2" charset="0"/>
              </a:rPr>
              <a:t>Wallah</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Shreeved</a:t>
            </a:r>
            <a:r>
              <a:rPr lang="en-US" sz="2000" dirty="0">
                <a:latin typeface="Roboto" panose="02000000000000000000" pitchFamily="2" charset="0"/>
                <a:ea typeface="Roboto" panose="02000000000000000000" pitchFamily="2" charset="0"/>
                <a:cs typeface="Roboto" panose="02000000000000000000" pitchFamily="2" charset="0"/>
              </a:rPr>
              <a:t> School, World of 32, </a:t>
            </a:r>
            <a:r>
              <a:rPr lang="en-US" sz="2000" dirty="0" err="1">
                <a:latin typeface="Roboto" panose="02000000000000000000" pitchFamily="2" charset="0"/>
                <a:ea typeface="Roboto" panose="02000000000000000000" pitchFamily="2" charset="0"/>
                <a:cs typeface="Roboto" panose="02000000000000000000" pitchFamily="2" charset="0"/>
              </a:rPr>
              <a:t>Lodgix</a:t>
            </a:r>
            <a:r>
              <a:rPr lang="en-US" sz="2000" dirty="0">
                <a:latin typeface="Roboto" panose="02000000000000000000" pitchFamily="2" charset="0"/>
                <a:ea typeface="Roboto" panose="02000000000000000000" pitchFamily="2" charset="0"/>
                <a:cs typeface="Roboto" panose="02000000000000000000" pitchFamily="2" charset="0"/>
              </a:rPr>
              <a:t>, Galaxy School DIU, </a:t>
            </a:r>
            <a:r>
              <a:rPr lang="en-US" sz="2000" dirty="0" err="1">
                <a:latin typeface="Roboto" panose="02000000000000000000" pitchFamily="2" charset="0"/>
                <a:ea typeface="Roboto" panose="02000000000000000000" pitchFamily="2" charset="0"/>
                <a:cs typeface="Roboto" panose="02000000000000000000" pitchFamily="2" charset="0"/>
              </a:rPr>
              <a:t>Devasya</a:t>
            </a:r>
            <a:r>
              <a:rPr lang="en-US" sz="2000" dirty="0">
                <a:latin typeface="Roboto" panose="02000000000000000000" pitchFamily="2" charset="0"/>
                <a:ea typeface="Roboto" panose="02000000000000000000" pitchFamily="2" charset="0"/>
                <a:cs typeface="Roboto" panose="02000000000000000000" pitchFamily="2" charset="0"/>
              </a:rPr>
              <a:t> International School (</a:t>
            </a:r>
            <a:r>
              <a:rPr lang="en-US" sz="2000" dirty="0" err="1">
                <a:latin typeface="Roboto" panose="02000000000000000000" pitchFamily="2" charset="0"/>
                <a:ea typeface="Roboto" panose="02000000000000000000" pitchFamily="2" charset="0"/>
                <a:cs typeface="Roboto" panose="02000000000000000000" pitchFamily="2" charset="0"/>
              </a:rPr>
              <a:t>Vastral</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Nikol</a:t>
            </a:r>
            <a:r>
              <a:rPr lang="en-US" sz="2000" dirty="0">
                <a:latin typeface="Roboto" panose="02000000000000000000" pitchFamily="2" charset="0"/>
                <a:ea typeface="Roboto" panose="02000000000000000000" pitchFamily="2" charset="0"/>
                <a:cs typeface="Roboto" panose="02000000000000000000" pitchFamily="2" charset="0"/>
              </a:rPr>
              <a:t>), Nisarg Glass, Aadhar </a:t>
            </a:r>
            <a:r>
              <a:rPr lang="en-US" sz="2000" dirty="0" err="1">
                <a:latin typeface="Roboto" panose="02000000000000000000" pitchFamily="2" charset="0"/>
                <a:ea typeface="Roboto" panose="02000000000000000000" pitchFamily="2" charset="0"/>
                <a:cs typeface="Roboto" panose="02000000000000000000" pitchFamily="2" charset="0"/>
              </a:rPr>
              <a:t>shila</a:t>
            </a:r>
            <a:r>
              <a:rPr lang="en-US" sz="2000" dirty="0">
                <a:latin typeface="Roboto" panose="02000000000000000000" pitchFamily="2" charset="0"/>
                <a:ea typeface="Roboto" panose="02000000000000000000" pitchFamily="2" charset="0"/>
                <a:cs typeface="Roboto" panose="02000000000000000000" pitchFamily="2" charset="0"/>
              </a:rPr>
              <a:t> Trading, Location Wizard, CYCLOP </a:t>
            </a:r>
            <a:r>
              <a:rPr lang="en-US" sz="2000" dirty="0" err="1">
                <a:latin typeface="Roboto" panose="02000000000000000000" pitchFamily="2" charset="0"/>
                <a:ea typeface="Roboto" panose="02000000000000000000" pitchFamily="2" charset="0"/>
                <a:cs typeface="Roboto" panose="02000000000000000000" pitchFamily="2" charset="0"/>
              </a:rPr>
              <a:t>etc</a:t>
            </a:r>
            <a:r>
              <a:rPr lang="en-US" sz="2000" dirty="0">
                <a:latin typeface="Roboto" panose="02000000000000000000" pitchFamily="2" charset="0"/>
                <a:ea typeface="Roboto" panose="02000000000000000000" pitchFamily="2" charset="0"/>
                <a:cs typeface="Roboto" panose="02000000000000000000" pitchFamily="2" charset="0"/>
              </a:rPr>
              <a:t> </a:t>
            </a:r>
          </a:p>
          <a:p>
            <a:pPr marL="342900" indent="-342900">
              <a:buFont typeface="Arial" panose="020B0604020202020204" pitchFamily="34" charset="0"/>
              <a:buChar char="•"/>
            </a:pPr>
            <a:endParaRPr lang="en-US" sz="2000" dirty="0">
              <a:latin typeface="Roboto" panose="02000000000000000000" pitchFamily="2" charset="0"/>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Vision &amp; Mission: To provide such software solutions that are functional, reliable, maintainable and cost-friendly to our existing and growing client and customer base. To consistently cater to their growing needs for an optimal solution, ensuring excellent support and service platform to give a hassle-free experience in achieving their dreams.</a:t>
            </a:r>
            <a:endParaRPr lang="en-IN" sz="20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08802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FC7629-6480-AC20-DEAA-8D692DAEC236}"/>
              </a:ext>
            </a:extLst>
          </p:cNvPr>
          <p:cNvPicPr>
            <a:picLocks noChangeAspect="1"/>
          </p:cNvPicPr>
          <p:nvPr/>
        </p:nvPicPr>
        <p:blipFill rotWithShape="1">
          <a:blip r:embed="rId2"/>
          <a:srcRect b="1170"/>
          <a:stretch/>
        </p:blipFill>
        <p:spPr>
          <a:xfrm>
            <a:off x="0" y="613259"/>
            <a:ext cx="12192000" cy="5631481"/>
          </a:xfrm>
          <a:prstGeom prst="rect">
            <a:avLst/>
          </a:prstGeom>
        </p:spPr>
      </p:pic>
    </p:spTree>
    <p:extLst>
      <p:ext uri="{BB962C8B-B14F-4D97-AF65-F5344CB8AC3E}">
        <p14:creationId xmlns:p14="http://schemas.microsoft.com/office/powerpoint/2010/main" val="3121544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610C94-FF1C-2809-EDF8-E15D05850775}"/>
              </a:ext>
            </a:extLst>
          </p:cNvPr>
          <p:cNvPicPr>
            <a:picLocks noChangeAspect="1"/>
          </p:cNvPicPr>
          <p:nvPr/>
        </p:nvPicPr>
        <p:blipFill rotWithShape="1">
          <a:blip r:embed="rId2"/>
          <a:srcRect r="625"/>
          <a:stretch/>
        </p:blipFill>
        <p:spPr>
          <a:xfrm>
            <a:off x="0" y="391572"/>
            <a:ext cx="12192000" cy="3255455"/>
          </a:xfrm>
          <a:prstGeom prst="rect">
            <a:avLst/>
          </a:prstGeom>
        </p:spPr>
      </p:pic>
      <p:sp>
        <p:nvSpPr>
          <p:cNvPr id="7" name="TextBox 6">
            <a:extLst>
              <a:ext uri="{FF2B5EF4-FFF2-40B4-BE49-F238E27FC236}">
                <a16:creationId xmlns:a16="http://schemas.microsoft.com/office/drawing/2014/main" id="{B77B6488-9D2C-8C05-3FA4-28B82F5EB57D}"/>
              </a:ext>
            </a:extLst>
          </p:cNvPr>
          <p:cNvSpPr txBox="1"/>
          <p:nvPr/>
        </p:nvSpPr>
        <p:spPr>
          <a:xfrm>
            <a:off x="0" y="4124325"/>
            <a:ext cx="12192000" cy="461665"/>
          </a:xfrm>
          <a:prstGeom prst="rect">
            <a:avLst/>
          </a:prstGeom>
          <a:noFill/>
        </p:spPr>
        <p:txBody>
          <a:bodyPr wrap="square" rtlCol="0">
            <a:spAutoFit/>
          </a:bodyPr>
          <a:lstStyle/>
          <a:p>
            <a:pPr algn="ctr"/>
            <a:r>
              <a:rPr lang="en-US" sz="2400" dirty="0">
                <a:latin typeface="Roboto" panose="02000000000000000000" pitchFamily="2" charset="0"/>
                <a:ea typeface="Roboto" panose="02000000000000000000" pitchFamily="2" charset="0"/>
                <a:cs typeface="Roboto" panose="02000000000000000000" pitchFamily="2" charset="0"/>
              </a:rPr>
              <a:t>Company Website:- </a:t>
            </a:r>
            <a:r>
              <a:rPr lang="en-US" sz="2400" dirty="0">
                <a:solidFill>
                  <a:srgbClr val="0070C0"/>
                </a:solidFill>
                <a:latin typeface="Roboto" panose="02000000000000000000" pitchFamily="2" charset="0"/>
                <a:ea typeface="Roboto" panose="02000000000000000000" pitchFamily="2" charset="0"/>
                <a:cs typeface="Roboto" panose="02000000000000000000" pitchFamily="2" charset="0"/>
              </a:rPr>
              <a:t>http://unnatiinformatics.com/</a:t>
            </a:r>
            <a:endParaRPr lang="en-IN" sz="2400" dirty="0">
              <a:solidFill>
                <a:srgbClr val="0070C0"/>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09312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Theme2">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E845DDB8-7FC5-4D51-B9D8-F785A4A7027B}" vid="{C1E0D65F-46BF-4BD5-9AD3-D792588AA3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2572</TotalTime>
  <Words>3459</Words>
  <Application>Microsoft Office PowerPoint</Application>
  <PresentationFormat>Widescreen</PresentationFormat>
  <Paragraphs>512</Paragraphs>
  <Slides>52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Century Gothic</vt:lpstr>
      <vt:lpstr>Corbel</vt:lpstr>
      <vt:lpstr>Roboto</vt:lpstr>
      <vt:lpstr>Symbol</vt:lpstr>
      <vt:lpstr>Times New Roman</vt:lpstr>
      <vt:lpstr>Wingdings</vt:lpstr>
      <vt:lpstr>Wingdings 3</vt:lpstr>
      <vt:lpstr>Theme2</vt:lpstr>
      <vt:lpstr>NAME:- VAIBHAV J ADESARA  ENROLLMENT:- 191260107001 COLLEGE:- SAL ENGINEERING &amp; TECHNICAL INSTITUTE SEM:- 8TH/ CE-A PROF. HIRAL PRAJAPATI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Vaibhav Adesara 191260107001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Vaibhav Adesara Enroll</dc:title>
  <dc:creator>vaibhav adesara</dc:creator>
  <cp:lastModifiedBy>vaibhav adesara</cp:lastModifiedBy>
  <cp:revision>2</cp:revision>
  <dcterms:created xsi:type="dcterms:W3CDTF">2023-02-17T17:54:08Z</dcterms:created>
  <dcterms:modified xsi:type="dcterms:W3CDTF">2023-05-18T20:25:27Z</dcterms:modified>
</cp:coreProperties>
</file>