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256" r:id="rId2"/>
    <p:sldId id="263" r:id="rId3"/>
    <p:sldId id="258"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napToObjects="1">
      <p:cViewPr varScale="1">
        <p:scale>
          <a:sx n="74" d="100"/>
          <a:sy n="74" d="100"/>
        </p:scale>
        <p:origin x="17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23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867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1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595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66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625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705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13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449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65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00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2/4/2025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3216040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Smart Parking System</a:t>
            </a:r>
          </a:p>
        </p:txBody>
      </p:sp>
      <p:sp>
        <p:nvSpPr>
          <p:cNvPr id="3" name="TextBox 2"/>
          <p:cNvSpPr txBox="1"/>
          <p:nvPr/>
        </p:nvSpPr>
        <p:spPr>
          <a:xfrm>
            <a:off x="914400" y="1828800"/>
            <a:ext cx="6798208" cy="923330"/>
          </a:xfrm>
          <a:prstGeom prst="rect">
            <a:avLst/>
          </a:prstGeom>
          <a:noFill/>
        </p:spPr>
        <p:txBody>
          <a:bodyPr wrap="none">
            <a:spAutoFit/>
          </a:bodyPr>
          <a:lstStyle/>
          <a:p>
            <a:r>
              <a:rPr dirty="0"/>
              <a:t>An IoT-based Automated Parking Solution with Zone Management</a:t>
            </a:r>
            <a:endParaRPr lang="en-US" dirty="0"/>
          </a:p>
          <a:p>
            <a:endParaRPr lang="en-IN" dirty="0"/>
          </a:p>
          <a:p>
            <a:endParaRPr dirty="0"/>
          </a:p>
        </p:txBody>
      </p:sp>
      <p:sp>
        <p:nvSpPr>
          <p:cNvPr id="5" name="AutoShape 2" descr="A smart parking system with multiple zones, each containing 100 parking spots. The image shows an organized parking lot divided into sections labeled Zone A, Zone B, and Zone C, each with exactly 100 marked parking slots. IoT-based sensors indicate available (green) and occupied (red) spaces. At the entrance, a number plate recognition camera is scanning a vehicle’s license plate. A server dashboard in the background displays real-time slot availability for each zone. The environment is clean, modern, and efficient, with clear signs and guided pathways.">
            <a:extLst>
              <a:ext uri="{FF2B5EF4-FFF2-40B4-BE49-F238E27FC236}">
                <a16:creationId xmlns:a16="http://schemas.microsoft.com/office/drawing/2014/main" id="{543777FB-B077-47A4-DFC0-42566AACE4E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91BAA38-EAE3-F892-A46D-B21699B17733}"/>
              </a:ext>
            </a:extLst>
          </p:cNvPr>
          <p:cNvPicPr>
            <a:picLocks noChangeAspect="1"/>
          </p:cNvPicPr>
          <p:nvPr/>
        </p:nvPicPr>
        <p:blipFill>
          <a:blip r:embed="rId2"/>
          <a:stretch>
            <a:fillRect/>
          </a:stretch>
        </p:blipFill>
        <p:spPr>
          <a:xfrm>
            <a:off x="1108432" y="2553296"/>
            <a:ext cx="4161658" cy="32770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1F69-B28A-C9DC-DB62-F6A8F98104D2}"/>
              </a:ext>
            </a:extLst>
          </p:cNvPr>
          <p:cNvSpPr>
            <a:spLocks noGrp="1"/>
          </p:cNvSpPr>
          <p:nvPr>
            <p:ph type="title"/>
          </p:nvPr>
        </p:nvSpPr>
        <p:spPr/>
        <p:txBody>
          <a:bodyPr>
            <a:normAutofit/>
          </a:bodyPr>
          <a:lstStyle/>
          <a:p>
            <a:r>
              <a:rPr lang="en-US" sz="2600" dirty="0">
                <a:latin typeface="Arial Black" panose="020B0A04020102020204" pitchFamily="34" charset="0"/>
              </a:rPr>
              <a:t>How it works </a:t>
            </a:r>
            <a:endParaRPr lang="en-IN" sz="2600" dirty="0">
              <a:latin typeface="Arial Black" panose="020B0A04020102020204" pitchFamily="34" charset="0"/>
            </a:endParaRPr>
          </a:p>
        </p:txBody>
      </p:sp>
      <p:sp>
        <p:nvSpPr>
          <p:cNvPr id="3" name="Rectangle 2">
            <a:extLst>
              <a:ext uri="{FF2B5EF4-FFF2-40B4-BE49-F238E27FC236}">
                <a16:creationId xmlns:a16="http://schemas.microsoft.com/office/drawing/2014/main" id="{93EE73AD-F97F-C392-6F73-1714D0480CDB}"/>
              </a:ext>
            </a:extLst>
          </p:cNvPr>
          <p:cNvSpPr/>
          <p:nvPr/>
        </p:nvSpPr>
        <p:spPr>
          <a:xfrm>
            <a:off x="816077" y="2271252"/>
            <a:ext cx="1907458"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Cmos sensor</a:t>
            </a:r>
            <a:endParaRPr lang="en-IN" dirty="0"/>
          </a:p>
        </p:txBody>
      </p:sp>
      <p:sp>
        <p:nvSpPr>
          <p:cNvPr id="4" name="Rectangle 3">
            <a:extLst>
              <a:ext uri="{FF2B5EF4-FFF2-40B4-BE49-F238E27FC236}">
                <a16:creationId xmlns:a16="http://schemas.microsoft.com/office/drawing/2014/main" id="{5230857B-02F9-8E22-C5D2-0DA66D65F574}"/>
              </a:ext>
            </a:extLst>
          </p:cNvPr>
          <p:cNvSpPr/>
          <p:nvPr/>
        </p:nvSpPr>
        <p:spPr>
          <a:xfrm>
            <a:off x="6302477" y="2271252"/>
            <a:ext cx="2202426"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Sqlite3 online database </a:t>
            </a:r>
            <a:endParaRPr lang="en-IN" dirty="0"/>
          </a:p>
        </p:txBody>
      </p:sp>
      <p:cxnSp>
        <p:nvCxnSpPr>
          <p:cNvPr id="6" name="Straight Connector 5">
            <a:extLst>
              <a:ext uri="{FF2B5EF4-FFF2-40B4-BE49-F238E27FC236}">
                <a16:creationId xmlns:a16="http://schemas.microsoft.com/office/drawing/2014/main" id="{18F60952-F952-B845-344F-0766D30AACD4}"/>
              </a:ext>
            </a:extLst>
          </p:cNvPr>
          <p:cNvCxnSpPr>
            <a:stCxn id="3" idx="3"/>
            <a:endCxn id="4" idx="1"/>
          </p:cNvCxnSpPr>
          <p:nvPr/>
        </p:nvCxnSpPr>
        <p:spPr>
          <a:xfrm>
            <a:off x="2723535" y="2689123"/>
            <a:ext cx="3578942" cy="0"/>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21F781A-43CE-A204-6571-A89A7C3D219A}"/>
              </a:ext>
            </a:extLst>
          </p:cNvPr>
          <p:cNvSpPr txBox="1"/>
          <p:nvPr/>
        </p:nvSpPr>
        <p:spPr>
          <a:xfrm>
            <a:off x="3191608" y="2319791"/>
            <a:ext cx="2265364" cy="369332"/>
          </a:xfrm>
          <a:prstGeom prst="rect">
            <a:avLst/>
          </a:prstGeom>
          <a:noFill/>
        </p:spPr>
        <p:txBody>
          <a:bodyPr wrap="none" rtlCol="0">
            <a:spAutoFit/>
          </a:bodyPr>
          <a:lstStyle/>
          <a:p>
            <a:r>
              <a:rPr lang="en-US" dirty="0"/>
              <a:t>Detects and send data</a:t>
            </a:r>
            <a:endParaRPr lang="en-IN" dirty="0"/>
          </a:p>
        </p:txBody>
      </p:sp>
      <p:sp>
        <p:nvSpPr>
          <p:cNvPr id="8" name="Rectangle 7">
            <a:extLst>
              <a:ext uri="{FF2B5EF4-FFF2-40B4-BE49-F238E27FC236}">
                <a16:creationId xmlns:a16="http://schemas.microsoft.com/office/drawing/2014/main" id="{12BE250C-7E0A-9AFF-6D54-7F4CB9B9C5D9}"/>
              </a:ext>
            </a:extLst>
          </p:cNvPr>
          <p:cNvSpPr/>
          <p:nvPr/>
        </p:nvSpPr>
        <p:spPr>
          <a:xfrm>
            <a:off x="6302477" y="4581832"/>
            <a:ext cx="1907458" cy="1366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Application takes the data from the database and displays it in the application </a:t>
            </a:r>
            <a:endParaRPr lang="en-IN" dirty="0"/>
          </a:p>
        </p:txBody>
      </p:sp>
      <p:cxnSp>
        <p:nvCxnSpPr>
          <p:cNvPr id="10" name="Straight Connector 9">
            <a:extLst>
              <a:ext uri="{FF2B5EF4-FFF2-40B4-BE49-F238E27FC236}">
                <a16:creationId xmlns:a16="http://schemas.microsoft.com/office/drawing/2014/main" id="{F69E6F24-89ED-AEA2-E7B2-D72CC99425B3}"/>
              </a:ext>
            </a:extLst>
          </p:cNvPr>
          <p:cNvCxnSpPr/>
          <p:nvPr/>
        </p:nvCxnSpPr>
        <p:spPr>
          <a:xfrm>
            <a:off x="6902245" y="3106994"/>
            <a:ext cx="0" cy="1474838"/>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3CE8B0D-D9FC-8348-DE1D-0A889341B9F6}"/>
              </a:ext>
            </a:extLst>
          </p:cNvPr>
          <p:cNvSpPr txBox="1"/>
          <p:nvPr/>
        </p:nvSpPr>
        <p:spPr>
          <a:xfrm>
            <a:off x="7000568" y="3519948"/>
            <a:ext cx="2265557" cy="646331"/>
          </a:xfrm>
          <a:prstGeom prst="rect">
            <a:avLst/>
          </a:prstGeom>
          <a:noFill/>
        </p:spPr>
        <p:txBody>
          <a:bodyPr wrap="none" rtlCol="0">
            <a:spAutoFit/>
          </a:bodyPr>
          <a:lstStyle/>
          <a:p>
            <a:r>
              <a:rPr lang="en-US" dirty="0"/>
              <a:t>Frequent exchange of </a:t>
            </a:r>
          </a:p>
          <a:p>
            <a:r>
              <a:rPr lang="en-US" dirty="0"/>
              <a:t>Data </a:t>
            </a:r>
            <a:endParaRPr lang="en-IN" dirty="0"/>
          </a:p>
        </p:txBody>
      </p:sp>
      <p:sp>
        <p:nvSpPr>
          <p:cNvPr id="12" name="Rectangle 11">
            <a:extLst>
              <a:ext uri="{FF2B5EF4-FFF2-40B4-BE49-F238E27FC236}">
                <a16:creationId xmlns:a16="http://schemas.microsoft.com/office/drawing/2014/main" id="{56314A5D-C7CE-052F-02F0-3F5F94071FB8}"/>
              </a:ext>
            </a:extLst>
          </p:cNvPr>
          <p:cNvSpPr/>
          <p:nvPr/>
        </p:nvSpPr>
        <p:spPr>
          <a:xfrm>
            <a:off x="727586" y="4758819"/>
            <a:ext cx="2375531" cy="9242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 shows the number of slots left</a:t>
            </a:r>
            <a:endParaRPr lang="en-IN" dirty="0"/>
          </a:p>
        </p:txBody>
      </p:sp>
      <p:cxnSp>
        <p:nvCxnSpPr>
          <p:cNvPr id="14" name="Straight Connector 13">
            <a:extLst>
              <a:ext uri="{FF2B5EF4-FFF2-40B4-BE49-F238E27FC236}">
                <a16:creationId xmlns:a16="http://schemas.microsoft.com/office/drawing/2014/main" id="{972EE8E1-74A6-6E8A-B7E3-42FE0B8584B5}"/>
              </a:ext>
            </a:extLst>
          </p:cNvPr>
          <p:cNvCxnSpPr>
            <a:cxnSpLocks/>
            <a:stCxn id="12" idx="3"/>
            <a:endCxn id="8" idx="1"/>
          </p:cNvCxnSpPr>
          <p:nvPr/>
        </p:nvCxnSpPr>
        <p:spPr>
          <a:xfrm>
            <a:off x="3103117" y="5220929"/>
            <a:ext cx="3199360" cy="442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870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i="1" u="sng" dirty="0"/>
              <a:t>System Architecture</a:t>
            </a:r>
          </a:p>
        </p:txBody>
      </p:sp>
      <p:sp>
        <p:nvSpPr>
          <p:cNvPr id="3" name="TextBox 2"/>
          <p:cNvSpPr txBox="1"/>
          <p:nvPr/>
        </p:nvSpPr>
        <p:spPr>
          <a:xfrm>
            <a:off x="914400" y="1828800"/>
            <a:ext cx="7948010" cy="2862322"/>
          </a:xfrm>
          <a:prstGeom prst="rect">
            <a:avLst/>
          </a:prstGeom>
          <a:noFill/>
        </p:spPr>
        <p:txBody>
          <a:bodyPr wrap="none">
            <a:spAutoFit/>
          </a:bodyPr>
          <a:lstStyle/>
          <a:p>
            <a:r>
              <a:rPr b="1" dirty="0"/>
              <a:t>How sensors track slot availability and update the central server</a:t>
            </a:r>
            <a:r>
              <a:rPr lang="en-US" b="1" dirty="0"/>
              <a:t>:</a:t>
            </a:r>
          </a:p>
          <a:p>
            <a:r>
              <a:rPr lang="en-US" b="1" dirty="0"/>
              <a:t>For example, Each zone has 100 slots, monitored using IoT sensors and</a:t>
            </a:r>
          </a:p>
          <a:p>
            <a:r>
              <a:rPr lang="en-US" b="1" dirty="0"/>
              <a:t> number plate recognition. </a:t>
            </a:r>
          </a:p>
          <a:p>
            <a:r>
              <a:rPr lang="en-US" b="1" dirty="0"/>
              <a:t>Each lane has got cmos sensors around them . As the cmos sensors </a:t>
            </a:r>
          </a:p>
          <a:p>
            <a:r>
              <a:rPr lang="en-US" b="1" dirty="0"/>
              <a:t>Detects a vehicle entering the slot in a zone it insert the data into the </a:t>
            </a:r>
          </a:p>
          <a:p>
            <a:r>
              <a:rPr lang="en-US" b="1" dirty="0"/>
              <a:t>Database for now sqlite3 database is being used . </a:t>
            </a:r>
          </a:p>
          <a:p>
            <a:endParaRPr lang="en-US" b="1" dirty="0"/>
          </a:p>
          <a:p>
            <a:endParaRPr lang="en-US" b="1" dirty="0"/>
          </a:p>
          <a:p>
            <a:endParaRPr lang="en-US" b="1" dirty="0"/>
          </a:p>
          <a:p>
            <a:endParaRPr b="1" dirty="0"/>
          </a:p>
        </p:txBody>
      </p:sp>
      <p:pic>
        <p:nvPicPr>
          <p:cNvPr id="5" name="Picture 4">
            <a:extLst>
              <a:ext uri="{FF2B5EF4-FFF2-40B4-BE49-F238E27FC236}">
                <a16:creationId xmlns:a16="http://schemas.microsoft.com/office/drawing/2014/main" id="{013D9160-9059-9EA6-1048-04DCEDEF846C}"/>
              </a:ext>
            </a:extLst>
          </p:cNvPr>
          <p:cNvPicPr>
            <a:picLocks noChangeAspect="1"/>
          </p:cNvPicPr>
          <p:nvPr/>
        </p:nvPicPr>
        <p:blipFill>
          <a:blip r:embed="rId2"/>
          <a:stretch>
            <a:fillRect/>
          </a:stretch>
        </p:blipFill>
        <p:spPr>
          <a:xfrm>
            <a:off x="1012875" y="4225566"/>
            <a:ext cx="2143125" cy="2143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Entry/Exit Automation</a:t>
            </a:r>
          </a:p>
        </p:txBody>
      </p:sp>
      <p:sp>
        <p:nvSpPr>
          <p:cNvPr id="3" name="TextBox 2"/>
          <p:cNvSpPr txBox="1"/>
          <p:nvPr/>
        </p:nvSpPr>
        <p:spPr>
          <a:xfrm>
            <a:off x="1130710" y="2035277"/>
            <a:ext cx="6925898" cy="1200329"/>
          </a:xfrm>
          <a:prstGeom prst="rect">
            <a:avLst/>
          </a:prstGeom>
          <a:noFill/>
        </p:spPr>
        <p:txBody>
          <a:bodyPr wrap="square">
            <a:spAutoFit/>
          </a:bodyPr>
          <a:lstStyle/>
          <a:p>
            <a:r>
              <a:rPr dirty="0"/>
              <a:t>Vehicles enter and exit via number plate recognition,</a:t>
            </a:r>
            <a:r>
              <a:rPr lang="en-US" dirty="0"/>
              <a:t> using ai and </a:t>
            </a:r>
            <a:r>
              <a:rPr dirty="0"/>
              <a:t> </a:t>
            </a:r>
            <a:endParaRPr lang="en-US" dirty="0"/>
          </a:p>
          <a:p>
            <a:r>
              <a:rPr dirty="0"/>
              <a:t>updating slot availability.</a:t>
            </a:r>
            <a:br>
              <a:rPr lang="en-US" dirty="0"/>
            </a:br>
            <a:r>
              <a:rPr lang="en-US" dirty="0"/>
              <a:t>Each person has got their own unique user id and password </a:t>
            </a:r>
          </a:p>
          <a:p>
            <a:r>
              <a:rPr lang="en-US" dirty="0"/>
              <a:t>Slots can be rented for a certain amount of time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459" y="369482"/>
            <a:ext cx="7511473" cy="1312480"/>
          </a:xfrm>
        </p:spPr>
        <p:txBody>
          <a:bodyPr/>
          <a:lstStyle/>
          <a:p>
            <a:r>
              <a:rPr dirty="0"/>
              <a:t>Server Dashboard</a:t>
            </a:r>
          </a:p>
        </p:txBody>
      </p:sp>
      <p:sp>
        <p:nvSpPr>
          <p:cNvPr id="3" name="TextBox 2"/>
          <p:cNvSpPr txBox="1"/>
          <p:nvPr/>
        </p:nvSpPr>
        <p:spPr>
          <a:xfrm>
            <a:off x="914400" y="1828800"/>
            <a:ext cx="5413661" cy="646331"/>
          </a:xfrm>
          <a:prstGeom prst="rect">
            <a:avLst/>
          </a:prstGeom>
          <a:noFill/>
        </p:spPr>
        <p:txBody>
          <a:bodyPr wrap="none">
            <a:spAutoFit/>
          </a:bodyPr>
          <a:lstStyle/>
          <a:p>
            <a:r>
              <a:rPr dirty="0"/>
              <a:t>Displays real-time parking status for each zone,</a:t>
            </a:r>
            <a:endParaRPr lang="en-US" dirty="0"/>
          </a:p>
          <a:p>
            <a:r>
              <a:rPr dirty="0"/>
              <a:t> ensuring efficient management.</a:t>
            </a:r>
          </a:p>
        </p:txBody>
      </p:sp>
      <p:sp>
        <p:nvSpPr>
          <p:cNvPr id="4" name="Title 1">
            <a:extLst>
              <a:ext uri="{FF2B5EF4-FFF2-40B4-BE49-F238E27FC236}">
                <a16:creationId xmlns:a16="http://schemas.microsoft.com/office/drawing/2014/main" id="{F0CF34C0-4EBD-49F8-53C4-12B55773B020}"/>
              </a:ext>
            </a:extLst>
          </p:cNvPr>
          <p:cNvSpPr txBox="1">
            <a:spLocks/>
          </p:cNvSpPr>
          <p:nvPr/>
        </p:nvSpPr>
        <p:spPr>
          <a:xfrm>
            <a:off x="965459" y="2936418"/>
            <a:ext cx="7511473" cy="13124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6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Advantages &amp; Conclusion</a:t>
            </a:r>
          </a:p>
        </p:txBody>
      </p:sp>
      <p:sp>
        <p:nvSpPr>
          <p:cNvPr id="5" name="TextBox 4">
            <a:extLst>
              <a:ext uri="{FF2B5EF4-FFF2-40B4-BE49-F238E27FC236}">
                <a16:creationId xmlns:a16="http://schemas.microsoft.com/office/drawing/2014/main" id="{0B035A6A-73FA-8493-7430-66A50723C420}"/>
              </a:ext>
            </a:extLst>
          </p:cNvPr>
          <p:cNvSpPr txBox="1"/>
          <p:nvPr/>
        </p:nvSpPr>
        <p:spPr>
          <a:xfrm>
            <a:off x="965459" y="4080387"/>
            <a:ext cx="6236003" cy="646331"/>
          </a:xfrm>
          <a:prstGeom prst="rect">
            <a:avLst/>
          </a:prstGeom>
          <a:noFill/>
        </p:spPr>
        <p:txBody>
          <a:bodyPr wrap="none">
            <a:spAutoFit/>
          </a:bodyPr>
          <a:lstStyle/>
          <a:p>
            <a:r>
              <a:rPr dirty="0"/>
              <a:t>Reduces congestion, improves efficiency, and enable</a:t>
            </a:r>
            <a:endParaRPr lang="en-US" dirty="0"/>
          </a:p>
          <a:p>
            <a:r>
              <a:rPr dirty="0"/>
              <a:t>s automated parking.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&amp; Conclusion</a:t>
            </a:r>
          </a:p>
        </p:txBody>
      </p:sp>
      <p:sp>
        <p:nvSpPr>
          <p:cNvPr id="3" name="TextBox 2"/>
          <p:cNvSpPr txBox="1"/>
          <p:nvPr/>
        </p:nvSpPr>
        <p:spPr>
          <a:xfrm>
            <a:off x="914400" y="1828800"/>
            <a:ext cx="7315200" cy="1371600"/>
          </a:xfrm>
          <a:prstGeom prst="rect">
            <a:avLst/>
          </a:prstGeom>
          <a:noFill/>
        </p:spPr>
        <p:txBody>
          <a:bodyPr wrap="none">
            <a:spAutoFit/>
          </a:bodyPr>
          <a:lstStyle/>
          <a:p>
            <a:r>
              <a:t>Reduces congestion, improves efficiency, and enables automated parking.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TotalTime>
  <Words>203</Words>
  <Application>Microsoft Office PowerPoint</Application>
  <PresentationFormat>On-screen Show (4:3)</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Gill Sans MT</vt:lpstr>
      <vt:lpstr>Gallery</vt:lpstr>
      <vt:lpstr>Smart Parking System</vt:lpstr>
      <vt:lpstr>How it works </vt:lpstr>
      <vt:lpstr>System Architecture</vt:lpstr>
      <vt:lpstr>Entry/Exit Automation</vt:lpstr>
      <vt:lpstr>Server Dashboard</vt:lpstr>
      <vt:lpstr>Advantages &amp;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vaibhav garlapati venkat</cp:lastModifiedBy>
  <cp:revision>3</cp:revision>
  <dcterms:created xsi:type="dcterms:W3CDTF">2013-01-27T09:14:16Z</dcterms:created>
  <dcterms:modified xsi:type="dcterms:W3CDTF">2025-02-04T09:12:22Z</dcterms:modified>
  <cp:category/>
</cp:coreProperties>
</file>