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1" r:id="rId3"/>
    <p:sldId id="292" r:id="rId4"/>
    <p:sldId id="256" r:id="rId5"/>
    <p:sldId id="257" r:id="rId6"/>
    <p:sldId id="284" r:id="rId7"/>
    <p:sldId id="258" r:id="rId8"/>
    <p:sldId id="259" r:id="rId9"/>
    <p:sldId id="275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6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85" r:id="rId27"/>
    <p:sldId id="286" r:id="rId28"/>
    <p:sldId id="287" r:id="rId29"/>
    <p:sldId id="281" r:id="rId30"/>
    <p:sldId id="283" r:id="rId31"/>
    <p:sldId id="288" r:id="rId32"/>
    <p:sldId id="282" r:id="rId33"/>
    <p:sldId id="289" r:id="rId34"/>
    <p:sldId id="290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A398-E69E-4D84-AF3F-2DCDA075B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097-C863-4DD1-8401-F29DE9A48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A398-E69E-4D84-AF3F-2DCDA075B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097-C863-4DD1-8401-F29DE9A48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A398-E69E-4D84-AF3F-2DCDA075B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097-C863-4DD1-8401-F29DE9A48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4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A398-E69E-4D84-AF3F-2DCDA075B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097-C863-4DD1-8401-F29DE9A48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A398-E69E-4D84-AF3F-2DCDA075B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097-C863-4DD1-8401-F29DE9A48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A398-E69E-4D84-AF3F-2DCDA075B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097-C863-4DD1-8401-F29DE9A48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A398-E69E-4D84-AF3F-2DCDA075B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097-C863-4DD1-8401-F29DE9A48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A398-E69E-4D84-AF3F-2DCDA075B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097-C863-4DD1-8401-F29DE9A48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A398-E69E-4D84-AF3F-2DCDA075B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097-C863-4DD1-8401-F29DE9A48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7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A398-E69E-4D84-AF3F-2DCDA075B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097-C863-4DD1-8401-F29DE9A48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A398-E69E-4D84-AF3F-2DCDA075B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097-C863-4DD1-8401-F29DE9A48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A398-E69E-4D84-AF3F-2DCDA075B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21097-C863-4DD1-8401-F29DE9A48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10BE-F0A6-41C1-858C-D87A2794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0"/>
            <a:ext cx="11846560" cy="676656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INDEX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94A5A7-7F4C-4188-A658-817EAA6BF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56565"/>
              </p:ext>
            </p:extLst>
          </p:nvPr>
        </p:nvGraphicFramePr>
        <p:xfrm>
          <a:off x="985519" y="359646"/>
          <a:ext cx="9743440" cy="6138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124">
                  <a:extLst>
                    <a:ext uri="{9D8B030D-6E8A-4147-A177-3AD203B41FA5}">
                      <a16:colId xmlns:a16="http://schemas.microsoft.com/office/drawing/2014/main" val="972481417"/>
                    </a:ext>
                  </a:extLst>
                </a:gridCol>
                <a:gridCol w="5196503">
                  <a:extLst>
                    <a:ext uri="{9D8B030D-6E8A-4147-A177-3AD203B41FA5}">
                      <a16:colId xmlns:a16="http://schemas.microsoft.com/office/drawing/2014/main" val="1155128769"/>
                    </a:ext>
                  </a:extLst>
                </a:gridCol>
                <a:gridCol w="3247813">
                  <a:extLst>
                    <a:ext uri="{9D8B030D-6E8A-4147-A177-3AD203B41FA5}">
                      <a16:colId xmlns:a16="http://schemas.microsoft.com/office/drawing/2014/main" val="3891189211"/>
                    </a:ext>
                  </a:extLst>
                </a:gridCol>
              </a:tblGrid>
              <a:tr h="263055">
                <a:tc>
                  <a:txBody>
                    <a:bodyPr/>
                    <a:lstStyle/>
                    <a:p>
                      <a:r>
                        <a:rPr lang="en-US" sz="1200" dirty="0"/>
                        <a:t>         Sr. No.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                            Particular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Page No.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707660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College Certificate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86418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Acknowledgment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311955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Definition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0705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Existing system and need for new system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8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842908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 of  the work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7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4846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Feasibility study (H/W &amp; S/W setup requirements)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10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967782"/>
                  </a:ext>
                </a:extLst>
              </a:tr>
              <a:tr h="263055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 Finding Methods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15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60833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 Diagram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18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93277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 Database design and data Dictionary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19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67248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Diagram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26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72894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11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Diagram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27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56950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28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78741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13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 Diagram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29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02017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 Diagram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30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32785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15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 Diagram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31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84695"/>
                  </a:ext>
                </a:extLst>
              </a:tr>
              <a:tr h="322961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16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Chart Diagram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32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02357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17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 Diagram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33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768056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18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 Diagram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34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80127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19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Menus-Input screens using sample data reports, graphs using sample data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35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729672"/>
                  </a:ext>
                </a:extLst>
              </a:tr>
              <a:tr h="292617">
                <a:tc>
                  <a:txBody>
                    <a:bodyPr/>
                    <a:lstStyle/>
                    <a:p>
                      <a:r>
                        <a:rPr lang="en-US" sz="1200" dirty="0"/>
                        <a:t>          20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Limitations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36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6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B5823C-3B5F-49E9-B545-3A051D804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20666"/>
              </p:ext>
            </p:extLst>
          </p:nvPr>
        </p:nvGraphicFramePr>
        <p:xfrm>
          <a:off x="995679" y="6507480"/>
          <a:ext cx="9743439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1">
                  <a:extLst>
                    <a:ext uri="{9D8B030D-6E8A-4147-A177-3AD203B41FA5}">
                      <a16:colId xmlns:a16="http://schemas.microsoft.com/office/drawing/2014/main" val="2087689565"/>
                    </a:ext>
                  </a:extLst>
                </a:gridCol>
                <a:gridCol w="5215465">
                  <a:extLst>
                    <a:ext uri="{9D8B030D-6E8A-4147-A177-3AD203B41FA5}">
                      <a16:colId xmlns:a16="http://schemas.microsoft.com/office/drawing/2014/main" val="2808915255"/>
                    </a:ext>
                  </a:extLst>
                </a:gridCol>
                <a:gridCol w="3247813">
                  <a:extLst>
                    <a:ext uri="{9D8B030D-6E8A-4147-A177-3AD203B41FA5}">
                      <a16:colId xmlns:a16="http://schemas.microsoft.com/office/drawing/2014/main" val="48696318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100" dirty="0"/>
                        <a:t>          21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Bibliography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0382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B7D4668-A0D8-420C-8FE4-F0B02583E58C}"/>
              </a:ext>
            </a:extLst>
          </p:cNvPr>
          <p:cNvSpPr/>
          <p:nvPr/>
        </p:nvSpPr>
        <p:spPr>
          <a:xfrm>
            <a:off x="172720" y="40640"/>
            <a:ext cx="11866880" cy="672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5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9605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u="sng" dirty="0">
                <a:latin typeface="Impact" panose="020B0806030902050204" pitchFamily="34" charset="0"/>
              </a:rPr>
              <a:t>Feasibility study </a:t>
            </a:r>
            <a:r>
              <a:rPr lang="en-US" sz="2800" dirty="0">
                <a:latin typeface="Impact" panose="020B080603090205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20" y="1821913"/>
            <a:ext cx="10515600" cy="5126892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feasibility study is useful to evaluate the cost and benefits of requested system . while designing any system , first step of designing is to study requirement analysis . and it is done through different feasibility study.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is carried out to: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problem &amp; unexpected opportunities in the current system which may be manual or automated.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scope of current system to be studied.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major object of new system.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rough estimate of the benefits drawbacks of each solutions.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outlines of the project may carried out within idea of resources required.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Feasibility study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- 1]operational feasibility                              2]Technical feasibility  3]Economical feasibility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A43AF-7E14-4B3B-AE2D-28F35D5475A2}"/>
              </a:ext>
            </a:extLst>
          </p:cNvPr>
          <p:cNvSpPr/>
          <p:nvPr/>
        </p:nvSpPr>
        <p:spPr>
          <a:xfrm>
            <a:off x="121920" y="162560"/>
            <a:ext cx="11887200" cy="6583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5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920" y="1531143"/>
            <a:ext cx="10515600" cy="90836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Impact" panose="020B0806030902050204" pitchFamily="34" charset="0"/>
              </a:rPr>
              <a:t>1</a:t>
            </a:r>
            <a:r>
              <a:rPr lang="en-US" sz="2800" dirty="0">
                <a:latin typeface="Impact" panose="020B0806030902050204" pitchFamily="34" charset="0"/>
              </a:rPr>
              <a:t>. </a:t>
            </a:r>
            <a:r>
              <a:rPr lang="en-US" sz="3200" u="sng" dirty="0">
                <a:latin typeface="Impact" panose="020B0806030902050204" pitchFamily="34" charset="0"/>
              </a:rPr>
              <a:t>Operational feasibility</a:t>
            </a:r>
            <a:r>
              <a:rPr lang="en-US" sz="2800" dirty="0">
                <a:latin typeface="Impact" panose="020B0806030902050204" pitchFamily="34" charset="0"/>
              </a:rPr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60" y="2694464"/>
            <a:ext cx="10515600" cy="3606799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 is the measure of how well a proposed system solves the problem , and takes advantage of the opportunities identified during scope definition and how it satisfies the requirements analysis phase of system development.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is based on our own assumption.so we assume that the management supports this project of hotel management system . if management supports this system , the implementation of the proposed system will be easier.by implementing the system , it can solve plenty of problems.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1179E0-C4AE-4FA3-A54E-5CB5341F41E6}"/>
              </a:ext>
            </a:extLst>
          </p:cNvPr>
          <p:cNvSpPr/>
          <p:nvPr/>
        </p:nvSpPr>
        <p:spPr>
          <a:xfrm>
            <a:off x="223520" y="121920"/>
            <a:ext cx="11775440" cy="6573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1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020" y="1615440"/>
            <a:ext cx="10601960" cy="79660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mpact" panose="020B0806030902050204" pitchFamily="34" charset="0"/>
              </a:rPr>
              <a:t>2.</a:t>
            </a:r>
            <a:r>
              <a:rPr lang="en-US" sz="3200" u="sng" dirty="0">
                <a:latin typeface="Impact" panose="020B0806030902050204" pitchFamily="34" charset="0"/>
              </a:rPr>
              <a:t>Technical Feasibility </a:t>
            </a:r>
            <a:r>
              <a:rPr lang="en-US" sz="2800" dirty="0">
                <a:latin typeface="Impact" panose="020B080603090205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480" y="2748439"/>
            <a:ext cx="10515600" cy="333740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 is define as the feasibility that is concerned with specifying equipment and software that will successfully satisfy the user requirement.it compasses the technical needs of the system.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feasibility one has to test whether the system can be developed using existing technology or not . we have used visual basic as front-end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-access as a backend.it is evident that is necessary hardware and software are available for development and implementation of proposed system . we acquired the technical knowledge of working in visual basic language and then only we have started designing our project.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1E000D-F7B9-4FE5-B308-DC39B6FD78AC}"/>
              </a:ext>
            </a:extLst>
          </p:cNvPr>
          <p:cNvSpPr/>
          <p:nvPr/>
        </p:nvSpPr>
        <p:spPr>
          <a:xfrm>
            <a:off x="213360" y="162560"/>
            <a:ext cx="11765280" cy="653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2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880" y="8832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mpact" panose="020B0806030902050204" pitchFamily="34" charset="0"/>
              </a:rPr>
              <a:t>3</a:t>
            </a:r>
            <a:r>
              <a:rPr lang="en-US" sz="3200" u="sng" dirty="0">
                <a:latin typeface="Impact" panose="020B0806030902050204" pitchFamily="34" charset="0"/>
              </a:rPr>
              <a:t>.Economical feasibility </a:t>
            </a:r>
            <a:r>
              <a:rPr lang="en-US" sz="2800" dirty="0">
                <a:latin typeface="Impact" panose="020B080603090205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20" y="2092643"/>
            <a:ext cx="10515600" cy="429799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, it means whether a business or project is feasible cost wise and logistically . Economists calculate economic feasibility by analyzing the costs and revenues a business would incur by undertaking a certain project.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feasibility analysis includes long term cooperative income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stratergies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cost of resources needed for development , cost benefit analysis . In existing system they had to maintain many registers/books is a costly affair . this can be reduced by keeping data in the digital format that is reliable and cheaper . since the development cost for system satisfies the organization therefore the software is economically feasible.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part of this , the costs and benefits associated with the proposed system are compared and the project is economically feasible only if tangible and intangible benefits outweigh the cost . The cost for proposed hotel management system is maintaining the registers , book , files and generation of various reports.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2F237-F96E-48D1-991D-713CD58EBB7A}"/>
              </a:ext>
            </a:extLst>
          </p:cNvPr>
          <p:cNvSpPr/>
          <p:nvPr/>
        </p:nvSpPr>
        <p:spPr>
          <a:xfrm>
            <a:off x="172720" y="203200"/>
            <a:ext cx="11765280" cy="6543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5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120" y="515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Impact" panose="020B0806030902050204" pitchFamily="34" charset="0"/>
                <a:cs typeface="Times New Roman" panose="02020603050405020304" pitchFamily="18" charset="0"/>
              </a:rPr>
              <a:t>1. </a:t>
            </a:r>
            <a:r>
              <a:rPr lang="en-US" sz="3200" b="1" u="sng" dirty="0">
                <a:latin typeface="Impact" panose="020B0806030902050204" pitchFamily="34" charset="0"/>
                <a:cs typeface="Times New Roman" panose="02020603050405020304" pitchFamily="18" charset="0"/>
              </a:rPr>
              <a:t>Hardware requirement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72" y="1178560"/>
            <a:ext cx="10515600" cy="530352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RAM- 4GB</a:t>
            </a:r>
          </a:p>
          <a:p>
            <a:pPr marL="0" indent="0"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Hard Disk- 500GB</a:t>
            </a:r>
          </a:p>
          <a:p>
            <a:pPr marL="0" indent="0"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Monitor- 17” LCD Monitor</a:t>
            </a:r>
          </a:p>
          <a:p>
            <a:pPr marL="0" indent="0"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4] Keyboard</a:t>
            </a:r>
          </a:p>
          <a:p>
            <a:pPr marL="0" indent="0"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5] Mouse</a:t>
            </a:r>
          </a:p>
          <a:p>
            <a:pPr marL="0" indent="0"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6] Printer </a:t>
            </a:r>
          </a:p>
          <a:p>
            <a:pPr marL="0" indent="0">
              <a:buNone/>
            </a:pP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2.Software requirement:</a:t>
            </a:r>
          </a:p>
          <a:p>
            <a:pPr marL="0" indent="0"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Operating system- Linux</a:t>
            </a:r>
          </a:p>
          <a:p>
            <a:pPr marL="0" indent="0"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Front End-PHP, HTML, CSS ,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3]Server-Apache </a:t>
            </a:r>
          </a:p>
          <a:p>
            <a:pPr marL="0" indent="0"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4]Browser-Mozilla Firefox</a:t>
            </a:r>
          </a:p>
          <a:p>
            <a:pPr marL="0" indent="0"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5] Database-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25F2F-E068-402A-9239-51D237F3F16E}"/>
              </a:ext>
            </a:extLst>
          </p:cNvPr>
          <p:cNvSpPr/>
          <p:nvPr/>
        </p:nvSpPr>
        <p:spPr>
          <a:xfrm>
            <a:off x="152400" y="142240"/>
            <a:ext cx="11826240" cy="6573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998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3440"/>
            <a:ext cx="10515600" cy="115824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Impact" panose="020B0806030902050204" pitchFamily="34" charset="0"/>
                <a:cs typeface="Mangal" panose="02040503050203030202" pitchFamily="18" charset="0"/>
              </a:rPr>
              <a:t>Fact finding techniques: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9840"/>
            <a:ext cx="10515600" cy="4917123"/>
          </a:xfrm>
        </p:spPr>
        <p:txBody>
          <a:bodyPr/>
          <a:lstStyle/>
          <a:p>
            <a:endParaRPr lang="en-US" dirty="0">
              <a:latin typeface="Impact" panose="020B0806030902050204" pitchFamily="34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finding</a:t>
            </a:r>
            <a:r>
              <a:rPr lang="en-US" sz="2400" dirty="0">
                <a:latin typeface="Impact" panose="020B0806030902050204" pitchFamily="34" charset="0"/>
              </a:rPr>
              <a:t>-: </a:t>
            </a:r>
            <a:r>
              <a:rPr lang="en-US" sz="2400" dirty="0"/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finding means it is process to collection of data or information based on techniques called as fact finding techniques.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it is one of the important step toward any system development.it is essential to gather all the information and facts about an existing system’s outputs , inputs and cos t . then it ensure that all strengths and weakness are discovered.</a:t>
            </a:r>
            <a:r>
              <a:rPr lang="en-US" sz="2400" dirty="0"/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fact finding techniques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1] Interview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2] Questioners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3] Observation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4] Record review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943AA-79AF-4702-A09D-5D78BEB8FFDA}"/>
              </a:ext>
            </a:extLst>
          </p:cNvPr>
          <p:cNvSpPr/>
          <p:nvPr/>
        </p:nvSpPr>
        <p:spPr>
          <a:xfrm>
            <a:off x="223520" y="193040"/>
            <a:ext cx="11734800" cy="6461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8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Impact" panose="020B0806030902050204" pitchFamily="34" charset="0"/>
              </a:rPr>
              <a:t>1.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of fact finding is most popular .productive for good analysts and most probably widely used and gathering information in system words , interviewed questions designed to gather info. In about  problem area . Interview are fact finding technique where the system analysts collect information from individual face to face . Interviewing can be used to find facts , verify facts , general enthusiasm etc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3200" dirty="0">
                <a:latin typeface="Impact" panose="020B0806030902050204" pitchFamily="34" charset="0"/>
              </a:rPr>
              <a:t>2.Questionnaire: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this technique at initial phase of the project . we conduct this session by asking question to the owner of hotel . In the phase we prepare question to get some basic information about ‘hotel management System’.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How the existing system works actually?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what are the problems occurred while working with the existing system?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which are the requirement of users related to new designed system?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4] Do You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familier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existing system ? if no then why?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F23FD-C493-4477-B31E-73E4C0AD994E}"/>
              </a:ext>
            </a:extLst>
          </p:cNvPr>
          <p:cNvSpPr/>
          <p:nvPr/>
        </p:nvSpPr>
        <p:spPr>
          <a:xfrm>
            <a:off x="172720" y="152400"/>
            <a:ext cx="11866880" cy="662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61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15341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mpact" panose="020B0806030902050204" pitchFamily="34" charset="0"/>
              </a:rPr>
              <a:t>3.Observation: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480" y="2062481"/>
            <a:ext cx="10515600" cy="4135120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the process of hotel management system we find alternative ways for how we can easily maintain the records by observing we get perfect idea how system actually works.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Impact" panose="020B0806030902050204" pitchFamily="34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Impact" panose="020B0806030902050204" pitchFamily="34" charset="0"/>
              </a:rPr>
              <a:t>.Record review: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most important technique for making a database for every entity we identify its need and relation with other entity .  These technique helps for making normal form.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FE8A4E-5157-4C09-A5BA-C860E2EBB5F1}"/>
              </a:ext>
            </a:extLst>
          </p:cNvPr>
          <p:cNvSpPr/>
          <p:nvPr/>
        </p:nvSpPr>
        <p:spPr>
          <a:xfrm>
            <a:off x="152400" y="172720"/>
            <a:ext cx="1189736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6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" y="-231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ER-diagram: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6480" y="1690688"/>
            <a:ext cx="1097280" cy="325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4673600" y="1280160"/>
            <a:ext cx="1706880" cy="107696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7762240" y="1690688"/>
            <a:ext cx="1056640" cy="325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Rooms</a:t>
            </a:r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>
            <a:off x="3393440" y="1811259"/>
            <a:ext cx="1280160" cy="7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6380480" y="1818640"/>
            <a:ext cx="1381760" cy="34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</p:cNvCxnSpPr>
          <p:nvPr/>
        </p:nvCxnSpPr>
        <p:spPr>
          <a:xfrm>
            <a:off x="2865120" y="2015808"/>
            <a:ext cx="0" cy="544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1851660" y="2560320"/>
            <a:ext cx="2026920" cy="8674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865120" y="3427729"/>
            <a:ext cx="0" cy="544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357120" y="3972241"/>
            <a:ext cx="1056640" cy="325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Invoice</a:t>
            </a:r>
          </a:p>
        </p:txBody>
      </p:sp>
      <p:cxnSp>
        <p:nvCxnSpPr>
          <p:cNvPr id="27" name="Straight Connector 26"/>
          <p:cNvCxnSpPr>
            <a:stCxn id="14" idx="3"/>
          </p:cNvCxnSpPr>
          <p:nvPr/>
        </p:nvCxnSpPr>
        <p:spPr>
          <a:xfrm flipV="1">
            <a:off x="3878580" y="2994024"/>
            <a:ext cx="7950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4673600" y="2641363"/>
            <a:ext cx="1955800" cy="68826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</a:t>
            </a:r>
          </a:p>
        </p:txBody>
      </p:sp>
      <p:cxnSp>
        <p:nvCxnSpPr>
          <p:cNvPr id="30" name="Straight Connector 29"/>
          <p:cNvCxnSpPr>
            <a:stCxn id="7" idx="2"/>
          </p:cNvCxnSpPr>
          <p:nvPr/>
        </p:nvCxnSpPr>
        <p:spPr>
          <a:xfrm>
            <a:off x="8290560" y="2015808"/>
            <a:ext cx="0" cy="461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Decision 30"/>
          <p:cNvSpPr/>
          <p:nvPr/>
        </p:nvSpPr>
        <p:spPr>
          <a:xfrm>
            <a:off x="7670800" y="2477691"/>
            <a:ext cx="1239520" cy="9664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290560" y="3427729"/>
            <a:ext cx="0" cy="544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802880" y="4015900"/>
            <a:ext cx="1016000" cy="335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</a:p>
        </p:txBody>
      </p:sp>
      <p:cxnSp>
        <p:nvCxnSpPr>
          <p:cNvPr id="37" name="Straight Connector 36"/>
          <p:cNvCxnSpPr>
            <a:stCxn id="28" idx="3"/>
          </p:cNvCxnSpPr>
          <p:nvPr/>
        </p:nvCxnSpPr>
        <p:spPr>
          <a:xfrm>
            <a:off x="6629400" y="2985493"/>
            <a:ext cx="795020" cy="8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24420" y="2939634"/>
            <a:ext cx="0" cy="1244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5" idx="1"/>
          </p:cNvCxnSpPr>
          <p:nvPr/>
        </p:nvCxnSpPr>
        <p:spPr>
          <a:xfrm>
            <a:off x="7424420" y="4183699"/>
            <a:ext cx="37846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90560" y="4329508"/>
            <a:ext cx="0" cy="625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Decision 46"/>
          <p:cNvSpPr/>
          <p:nvPr/>
        </p:nvSpPr>
        <p:spPr>
          <a:xfrm>
            <a:off x="7740332" y="4972289"/>
            <a:ext cx="1100455" cy="90733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8290560" y="5862482"/>
            <a:ext cx="20320" cy="371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762240" y="6226848"/>
            <a:ext cx="1320800" cy="307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Booking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8840787" y="4201798"/>
            <a:ext cx="1417320" cy="49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236200" y="4297361"/>
            <a:ext cx="0" cy="469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9558337" y="4769226"/>
            <a:ext cx="1355726" cy="9392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0236200" y="5761832"/>
            <a:ext cx="0" cy="437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814560" y="6226848"/>
            <a:ext cx="1280160" cy="307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844800" y="4329508"/>
            <a:ext cx="20320" cy="54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lowchart: Decision 62"/>
          <p:cNvSpPr/>
          <p:nvPr/>
        </p:nvSpPr>
        <p:spPr>
          <a:xfrm>
            <a:off x="2194560" y="4872911"/>
            <a:ext cx="1341120" cy="8696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65" name="Straight Connector 64"/>
          <p:cNvCxnSpPr>
            <a:stCxn id="63" idx="2"/>
          </p:cNvCxnSpPr>
          <p:nvPr/>
        </p:nvCxnSpPr>
        <p:spPr>
          <a:xfrm>
            <a:off x="2865120" y="5742543"/>
            <a:ext cx="0" cy="49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00300" y="6233955"/>
            <a:ext cx="1013460" cy="300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Bill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033521" y="2658426"/>
            <a:ext cx="254000" cy="281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75779" y="2658426"/>
            <a:ext cx="302262" cy="207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453120" y="3651534"/>
            <a:ext cx="325121" cy="139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387840" y="3972241"/>
            <a:ext cx="170497" cy="193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397175" y="5862482"/>
            <a:ext cx="306386" cy="204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436767" y="4671922"/>
            <a:ext cx="325121" cy="188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453120" y="5896770"/>
            <a:ext cx="325121" cy="169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07360" y="2177653"/>
            <a:ext cx="195580" cy="17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27680" y="3543935"/>
            <a:ext cx="234951" cy="247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27679" y="4434444"/>
            <a:ext cx="234952" cy="259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027679" y="5879626"/>
            <a:ext cx="234952" cy="175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85029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39429" y="159657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89257" y="226422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52976E-D02A-4FDE-8790-06A17EFDCEE0}"/>
              </a:ext>
            </a:extLst>
          </p:cNvPr>
          <p:cNvSpPr/>
          <p:nvPr/>
        </p:nvSpPr>
        <p:spPr>
          <a:xfrm>
            <a:off x="142240" y="142240"/>
            <a:ext cx="11866880" cy="6573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64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850" y="1249680"/>
            <a:ext cx="8428381" cy="1101408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   </a:t>
            </a:r>
            <a:r>
              <a:rPr lang="en-US" b="1" u="sng" dirty="0">
                <a:latin typeface="Agency FB" panose="020B0503020202020204" pitchFamily="34" charset="0"/>
              </a:rPr>
              <a:t>Designing Normalized database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004595"/>
              </p:ext>
            </p:extLst>
          </p:nvPr>
        </p:nvGraphicFramePr>
        <p:xfrm>
          <a:off x="1556690" y="2655886"/>
          <a:ext cx="8428381" cy="3363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16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 Rounded MT Bold" panose="020F0704030504030204" pitchFamily="34" charset="0"/>
                        </a:rPr>
                        <a:t>Table</a:t>
                      </a:r>
                      <a:r>
                        <a:rPr lang="en-US" sz="2000" b="1" baseline="0" dirty="0">
                          <a:latin typeface="Arial Rounded MT Bold" panose="020F0704030504030204" pitchFamily="34" charset="0"/>
                        </a:rPr>
                        <a:t> 1</a:t>
                      </a:r>
                      <a:endParaRPr lang="en-US" sz="2000" b="1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 Black" panose="020B0A04020102020204" pitchFamily="34" charset="0"/>
                        </a:rPr>
                        <a:t>Relationship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 Black" panose="020B0A04020102020204" pitchFamily="34" charset="0"/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89">
                <a:tc>
                  <a:txBody>
                    <a:bodyPr/>
                    <a:lstStyle/>
                    <a:p>
                      <a:r>
                        <a:rPr lang="en-US" sz="2000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to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89">
                <a:tc>
                  <a:txBody>
                    <a:bodyPr/>
                    <a:lstStyle/>
                    <a:p>
                      <a:r>
                        <a:rPr lang="en-US" sz="2000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to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Hotel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89">
                <a:tc>
                  <a:txBody>
                    <a:bodyPr/>
                    <a:lstStyle/>
                    <a:p>
                      <a:r>
                        <a:rPr lang="en-US" sz="2000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 to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Hotel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89">
                <a:tc>
                  <a:txBody>
                    <a:bodyPr/>
                    <a:lstStyle/>
                    <a:p>
                      <a:r>
                        <a:rPr lang="en-US" sz="2000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to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Invoice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89">
                <a:tc>
                  <a:txBody>
                    <a:bodyPr/>
                    <a:lstStyle/>
                    <a:p>
                      <a:r>
                        <a:rPr lang="en-US" sz="2000" dirty="0"/>
                        <a:t>Hotel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to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89">
                <a:tc>
                  <a:txBody>
                    <a:bodyPr/>
                    <a:lstStyle/>
                    <a:p>
                      <a:r>
                        <a:rPr lang="en-US" sz="2000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to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Bill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89">
                <a:tc>
                  <a:txBody>
                    <a:bodyPr/>
                    <a:lstStyle/>
                    <a:p>
                      <a:r>
                        <a:rPr lang="en-US" sz="2000" dirty="0"/>
                        <a:t>Hotel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to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Booking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9A690A9-30B7-474B-8AAA-33D3C1F79FEA}"/>
              </a:ext>
            </a:extLst>
          </p:cNvPr>
          <p:cNvSpPr/>
          <p:nvPr/>
        </p:nvSpPr>
        <p:spPr>
          <a:xfrm>
            <a:off x="294640" y="283845"/>
            <a:ext cx="11714480" cy="645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6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02CF-41B9-4DA6-87CB-02A1DA847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" y="91440"/>
            <a:ext cx="11897360" cy="656336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392238" algn="l"/>
                <a:tab pos="3060700" algn="ctr"/>
              </a:tabLst>
            </a:pPr>
            <a:r>
              <a:rPr lang="en-US" altLang="zh-CN" sz="1600" b="1" dirty="0">
                <a:latin typeface="Liberation Serif"/>
                <a:ea typeface="Noto Sans CJK SC Regular" charset="0"/>
              </a:rPr>
              <a:t>                                                                                                               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392238" algn="l"/>
                <a:tab pos="3060700" algn="ctr"/>
              </a:tabLst>
            </a:pPr>
            <a:r>
              <a:rPr lang="en-US" altLang="zh-CN" sz="1600" b="1" dirty="0">
                <a:latin typeface="Liberation Serif"/>
                <a:ea typeface="Noto Sans CJK SC Regular" charset="0"/>
              </a:rPr>
              <a:t>                                                                                             </a:t>
            </a:r>
            <a:r>
              <a:rPr lang="hi-IN" altLang="zh-CN" sz="1600" b="1" dirty="0">
                <a:latin typeface="Liberation Serif"/>
                <a:ea typeface="Noto Sans CJK SC Regular" charset="0"/>
              </a:rPr>
              <a:t>PROJECT REPORT</a:t>
            </a:r>
            <a:endParaRPr lang="en-US" altLang="zh-CN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392238" algn="l"/>
                <a:tab pos="3060700" algn="ctr"/>
              </a:tabLst>
            </a:pPr>
            <a:r>
              <a:rPr lang="en-US" altLang="zh-CN" sz="1600" dirty="0">
                <a:latin typeface="Liberation Serif"/>
                <a:ea typeface="Noto Sans CJK SC Regular" charset="0"/>
              </a:rPr>
              <a:t>                                                                                                            </a:t>
            </a:r>
            <a:r>
              <a:rPr lang="hi-IN" altLang="zh-CN" sz="1600" dirty="0">
                <a:latin typeface="Liberation Serif"/>
                <a:ea typeface="Noto Sans CJK SC Regular" charset="0"/>
              </a:rPr>
              <a:t>On </a:t>
            </a:r>
            <a:endParaRPr lang="en-US" altLang="zh-CN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392238" algn="l"/>
                <a:tab pos="3060700" algn="ctr"/>
              </a:tabLst>
            </a:pPr>
            <a:r>
              <a:rPr lang="en-US" altLang="zh-CN" sz="1600" b="1" i="1" dirty="0">
                <a:latin typeface="Liberation Serif"/>
                <a:ea typeface="Noto Sans CJK SC Regular" charset="0"/>
              </a:rPr>
              <a:t>                                                                                     </a:t>
            </a:r>
            <a:r>
              <a:rPr lang="hi-IN" altLang="zh-CN" sz="1600" b="1" i="1" dirty="0">
                <a:latin typeface="Liberation Serif"/>
                <a:ea typeface="Noto Sans CJK SC Regular" charset="0"/>
              </a:rPr>
              <a:t>“Hotel Management System”</a:t>
            </a:r>
            <a:endParaRPr lang="en-US" altLang="zh-CN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392238" algn="l"/>
                <a:tab pos="3060700" algn="ctr"/>
              </a:tabLst>
            </a:pPr>
            <a:r>
              <a:rPr lang="en-US" altLang="zh-CN" sz="1600" dirty="0">
                <a:latin typeface="Liberation Serif"/>
                <a:ea typeface="Noto Sans CJK SC Regular" charset="0"/>
              </a:rPr>
              <a:t>                                                                                                   </a:t>
            </a:r>
            <a:r>
              <a:rPr lang="hi-IN" altLang="zh-CN" sz="1600" dirty="0">
                <a:latin typeface="Liberation Serif"/>
                <a:ea typeface="Noto Sans CJK SC Regular" charset="0"/>
              </a:rPr>
              <a:t>Submitted to</a:t>
            </a:r>
            <a:endParaRPr lang="en-US" altLang="zh-CN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392238" algn="l"/>
                <a:tab pos="3060700" algn="ctr"/>
              </a:tabLst>
            </a:pPr>
            <a:r>
              <a:rPr lang="en-US" altLang="zh-CN" sz="1600" b="1" dirty="0">
                <a:solidFill>
                  <a:srgbClr val="21409A"/>
                </a:solidFill>
                <a:latin typeface="Liberation Serif"/>
                <a:ea typeface="Noto Sans CJK SC Regular" charset="0"/>
              </a:rPr>
              <a:t>                                                                                 </a:t>
            </a:r>
            <a:r>
              <a:rPr lang="hi-IN" altLang="zh-CN" sz="1600" b="1" dirty="0">
                <a:solidFill>
                  <a:srgbClr val="21409A"/>
                </a:solidFill>
                <a:latin typeface="Liberation Serif"/>
                <a:ea typeface="Noto Sans CJK SC Regular" charset="0"/>
              </a:rPr>
              <a:t>Savitribai  Phule  University of Pune</a:t>
            </a:r>
            <a:endParaRPr lang="en-US" altLang="zh-CN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392238" algn="l"/>
                <a:tab pos="3060700" algn="ctr"/>
              </a:tabLst>
            </a:pPr>
            <a:r>
              <a:rPr lang="en-US" altLang="zh-CN" sz="1600" dirty="0">
                <a:latin typeface="Liberation Serif"/>
                <a:ea typeface="Noto Sans CJK SC Regular" charset="0"/>
              </a:rPr>
              <a:t>                                                                                          </a:t>
            </a:r>
            <a:r>
              <a:rPr lang="hi-IN" altLang="zh-CN" sz="1600" dirty="0">
                <a:latin typeface="Liberation Serif"/>
                <a:ea typeface="Noto Sans CJK SC Regular" charset="0"/>
              </a:rPr>
              <a:t>For Practical fulfillment of </a:t>
            </a:r>
            <a:endParaRPr lang="en-US" altLang="zh-CN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392238" algn="l"/>
                <a:tab pos="3060700" algn="ctr"/>
              </a:tabLst>
            </a:pPr>
            <a:r>
              <a:rPr lang="hi-IN" altLang="zh-CN" sz="1600" b="1" dirty="0">
                <a:solidFill>
                  <a:srgbClr val="21409A"/>
                </a:solidFill>
                <a:latin typeface="Liberation Serif"/>
                <a:ea typeface="Noto Sans CJK SC Regular" charset="0"/>
              </a:rPr>
              <a:t>	</a:t>
            </a:r>
            <a:r>
              <a:rPr lang="en-US" altLang="zh-CN" sz="1600" b="1" dirty="0">
                <a:solidFill>
                  <a:srgbClr val="21409A"/>
                </a:solidFill>
                <a:latin typeface="Liberation Serif"/>
                <a:ea typeface="Noto Sans CJK SC Regular" charset="0"/>
              </a:rPr>
              <a:t>                                                          </a:t>
            </a:r>
            <a:r>
              <a:rPr lang="hi-IN" altLang="zh-CN" sz="1600" b="1" dirty="0">
                <a:solidFill>
                  <a:srgbClr val="21409A"/>
                </a:solidFill>
                <a:latin typeface="Liberation Serif"/>
                <a:ea typeface="Noto Sans CJK SC Regular" charset="0"/>
              </a:rPr>
              <a:t>Bachelor of Computer Science</a:t>
            </a:r>
            <a:endParaRPr lang="en-US" altLang="zh-CN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392238" algn="l"/>
                <a:tab pos="3060700" algn="ctr"/>
              </a:tabLst>
            </a:pPr>
            <a:r>
              <a:rPr lang="en-US" altLang="zh-CN" sz="1600" dirty="0">
                <a:latin typeface="Liberation Serif"/>
                <a:ea typeface="Noto Sans CJK SC Regular" charset="0"/>
              </a:rPr>
              <a:t>                                                                                                   </a:t>
            </a:r>
            <a:r>
              <a:rPr lang="hi-IN" altLang="zh-CN" sz="1600" dirty="0">
                <a:latin typeface="Liberation Serif"/>
                <a:ea typeface="Noto Sans CJK SC Regular" charset="0"/>
              </a:rPr>
              <a:t>Submitted By</a:t>
            </a:r>
            <a:endParaRPr lang="en-US" altLang="zh-CN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392238" algn="l"/>
                <a:tab pos="3060700" algn="ctr"/>
              </a:tabLst>
            </a:pPr>
            <a:r>
              <a:rPr lang="en-US" altLang="zh-CN" sz="1600" b="1" dirty="0">
                <a:solidFill>
                  <a:srgbClr val="CE181E"/>
                </a:solidFill>
                <a:latin typeface="Liberation Serif"/>
                <a:ea typeface="Noto Sans CJK SC Regular" charset="0"/>
              </a:rPr>
              <a:t>                                                                                  </a:t>
            </a:r>
            <a:r>
              <a:rPr lang="hi-IN" altLang="zh-CN" sz="1600" b="1" dirty="0">
                <a:solidFill>
                  <a:srgbClr val="CE181E"/>
                </a:solidFill>
                <a:latin typeface="Liberation Serif"/>
                <a:ea typeface="Noto Sans CJK SC Regular" charset="0"/>
              </a:rPr>
              <a:t>Mr. Dhokchaule Vaibhav Digambar </a:t>
            </a:r>
            <a:endParaRPr lang="en-US" altLang="zh-CN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392238" algn="l"/>
                <a:tab pos="3060700" algn="ctr"/>
              </a:tabLst>
            </a:pPr>
            <a:r>
              <a:rPr lang="en-US" altLang="zh-CN" sz="1600" b="1" dirty="0">
                <a:latin typeface="Liberation Serif"/>
                <a:ea typeface="Noto Sans CJK SC Regular" charset="0"/>
              </a:rPr>
              <a:t>                                                                                                           </a:t>
            </a:r>
            <a:r>
              <a:rPr lang="hi-IN" altLang="zh-CN" sz="1600" b="1" dirty="0">
                <a:latin typeface="Liberation Serif"/>
                <a:ea typeface="Noto Sans CJK SC Regular" charset="0"/>
              </a:rPr>
              <a:t>&amp;</a:t>
            </a:r>
            <a:endParaRPr lang="en-US" altLang="zh-CN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392238" algn="l"/>
                <a:tab pos="3060700" algn="ctr"/>
              </a:tabLst>
            </a:pPr>
            <a:r>
              <a:rPr lang="en-US" altLang="zh-CN" sz="1600" b="1" dirty="0">
                <a:solidFill>
                  <a:srgbClr val="CE181E"/>
                </a:solidFill>
                <a:latin typeface="Liberation Serif"/>
                <a:ea typeface="Noto Sans CJK SC Regular" charset="0"/>
              </a:rPr>
              <a:t>                                                                                         </a:t>
            </a:r>
            <a:r>
              <a:rPr lang="hi-IN" altLang="zh-CN" sz="1600" b="1" dirty="0">
                <a:solidFill>
                  <a:srgbClr val="CE181E"/>
                </a:solidFill>
                <a:latin typeface="Liberation Serif"/>
                <a:ea typeface="Noto Sans CJK SC Regular" charset="0"/>
              </a:rPr>
              <a:t>Mr. Gadekar Rajan Sanjay</a:t>
            </a:r>
            <a:endParaRPr lang="en-US" altLang="zh-CN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392238" algn="l"/>
                <a:tab pos="3060700" algn="ctr"/>
              </a:tabLst>
            </a:pPr>
            <a:r>
              <a:rPr lang="en-US" altLang="zh-CN" sz="1600" dirty="0">
                <a:latin typeface="Liberation Serif"/>
                <a:ea typeface="Noto Sans CJK SC Regular" charset="0"/>
              </a:rPr>
              <a:t>                                                                                             </a:t>
            </a:r>
            <a:r>
              <a:rPr lang="hi-IN" altLang="zh-CN" sz="1600" dirty="0">
                <a:latin typeface="Liberation Serif"/>
                <a:ea typeface="Noto Sans CJK SC Regular" charset="0"/>
              </a:rPr>
              <a:t>Under the guidence of </a:t>
            </a:r>
            <a:endParaRPr lang="en-US" altLang="zh-CN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392238" algn="l"/>
                <a:tab pos="3060700" algn="ctr"/>
              </a:tabLst>
            </a:pPr>
            <a:endParaRPr lang="en-US" altLang="zh-CN" sz="1600" b="1" dirty="0">
              <a:solidFill>
                <a:srgbClr val="21409A"/>
              </a:solidFill>
              <a:latin typeface="Liberation Serif"/>
              <a:ea typeface="Noto Sans CJK SC Regular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392238" algn="l"/>
                <a:tab pos="3060700" algn="ctr"/>
              </a:tabLst>
            </a:pPr>
            <a:r>
              <a:rPr lang="en-US" altLang="zh-CN" sz="1600" b="1" dirty="0">
                <a:solidFill>
                  <a:srgbClr val="21409A"/>
                </a:solidFill>
                <a:latin typeface="Liberation Serif"/>
                <a:ea typeface="Noto Sans CJK SC Regular" charset="0"/>
              </a:rPr>
              <a:t>                                                  </a:t>
            </a:r>
            <a:r>
              <a:rPr lang="hi-IN" altLang="zh-CN" sz="1600" b="1" dirty="0">
                <a:solidFill>
                  <a:srgbClr val="21409A"/>
                </a:solidFill>
                <a:latin typeface="Liberation Serif"/>
                <a:ea typeface="Noto Sans CJK SC Regular" charset="0"/>
              </a:rPr>
              <a:t>Dr. H. V. Dube	&amp;	</a:t>
            </a:r>
            <a:r>
              <a:rPr lang="en-US" altLang="zh-CN" sz="1600" b="1" dirty="0">
                <a:solidFill>
                  <a:srgbClr val="21409A"/>
                </a:solidFill>
                <a:latin typeface="Liberation Serif"/>
                <a:ea typeface="Noto Sans CJK SC Regular" charset="0"/>
              </a:rPr>
              <a:t>                                                 </a:t>
            </a:r>
            <a:r>
              <a:rPr lang="hi-IN" altLang="zh-CN" sz="1600" b="1" dirty="0">
                <a:solidFill>
                  <a:srgbClr val="21409A"/>
                </a:solidFill>
                <a:latin typeface="Liberation Serif"/>
                <a:ea typeface="Noto Sans CJK SC Regular" charset="0"/>
              </a:rPr>
              <a:t>Prof. S. R. Gagare</a:t>
            </a:r>
            <a:endParaRPr lang="en-US" altLang="zh-CN" sz="1600" b="1" dirty="0">
              <a:solidFill>
                <a:srgbClr val="21409A"/>
              </a:solidFill>
              <a:latin typeface="Liberation Serif"/>
              <a:ea typeface="Noto Sans CJK SC Regular" charset="0"/>
            </a:endParaRPr>
          </a:p>
          <a:p>
            <a:pPr marL="0" indent="0" algn="ctr">
              <a:buNone/>
            </a:pPr>
            <a:endParaRPr lang="en-IN" sz="1600" b="1" u="sng" kern="100" dirty="0">
              <a:effectLst/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endParaRPr lang="en-IN" sz="1600" b="1" u="sng" kern="100" dirty="0"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endParaRPr lang="en-IN" sz="1600" b="1" u="sng" kern="100" dirty="0"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endParaRPr lang="en-IN" sz="1600" b="1" u="sng" kern="100" dirty="0"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endParaRPr lang="en-IN" sz="1600" b="1" u="sng" kern="100" dirty="0"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r>
              <a:rPr lang="en-IN" sz="1600" b="1" u="sng" kern="100" dirty="0">
                <a:effectLst/>
                <a:latin typeface="Liberation Serif"/>
                <a:ea typeface="Noto Sans CJK SC Regular"/>
                <a:cs typeface="Lohit Devanagari"/>
              </a:rPr>
              <a:t> Department of Computer Science</a:t>
            </a:r>
            <a:endParaRPr lang="en-IN" sz="1600" kern="100" dirty="0">
              <a:effectLst/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r>
              <a:rPr lang="en-IN" sz="1600" b="1" kern="100" dirty="0" err="1">
                <a:solidFill>
                  <a:srgbClr val="0066B3"/>
                </a:solidFill>
                <a:effectLst/>
                <a:latin typeface="Liberation Serif"/>
                <a:ea typeface="Arial Unicode MS"/>
                <a:cs typeface="Lucida Sans" panose="020B0602030504020204" pitchFamily="34" charset="0"/>
              </a:rPr>
              <a:t>Padmashri</a:t>
            </a:r>
            <a:r>
              <a:rPr lang="en-IN" sz="1600" b="1" kern="100" dirty="0">
                <a:solidFill>
                  <a:srgbClr val="0066B3"/>
                </a:solidFill>
                <a:effectLst/>
                <a:latin typeface="Liberation Serif"/>
                <a:ea typeface="Arial Unicode MS"/>
                <a:cs typeface="Lucida Sans" panose="020B0602030504020204" pitchFamily="34" charset="0"/>
              </a:rPr>
              <a:t> </a:t>
            </a:r>
            <a:r>
              <a:rPr lang="en-IN" sz="1600" b="1" kern="100" dirty="0" err="1">
                <a:solidFill>
                  <a:srgbClr val="0066B3"/>
                </a:solidFill>
                <a:effectLst/>
                <a:latin typeface="Liberation Serif"/>
                <a:ea typeface="Arial Unicode MS"/>
                <a:cs typeface="Lucida Sans" panose="020B0602030504020204" pitchFamily="34" charset="0"/>
              </a:rPr>
              <a:t>Vikhe</a:t>
            </a:r>
            <a:r>
              <a:rPr lang="en-IN" sz="1600" b="1" kern="100" dirty="0">
                <a:solidFill>
                  <a:srgbClr val="0066B3"/>
                </a:solidFill>
                <a:effectLst/>
                <a:latin typeface="Liberation Serif"/>
                <a:ea typeface="Arial Unicode MS"/>
                <a:cs typeface="Lucida Sans" panose="020B0602030504020204" pitchFamily="34" charset="0"/>
              </a:rPr>
              <a:t> Patil College of Arts, Science  &amp; Commerce, </a:t>
            </a:r>
            <a:r>
              <a:rPr lang="en-IN" sz="1600" b="1" kern="100" dirty="0" err="1">
                <a:solidFill>
                  <a:srgbClr val="0066B3"/>
                </a:solidFill>
                <a:effectLst/>
                <a:latin typeface="Liberation Serif"/>
                <a:ea typeface="Arial Unicode MS"/>
                <a:cs typeface="Lucida Sans" panose="020B0602030504020204" pitchFamily="34" charset="0"/>
              </a:rPr>
              <a:t>Pravaranagar</a:t>
            </a:r>
            <a:r>
              <a:rPr lang="en-IN" sz="1600" b="1" kern="100" dirty="0">
                <a:solidFill>
                  <a:srgbClr val="0066B3"/>
                </a:solidFill>
                <a:effectLst/>
                <a:latin typeface="Liberation Serif"/>
                <a:ea typeface="Arial Unicode MS"/>
                <a:cs typeface="Lucida Sans" panose="020B0602030504020204" pitchFamily="34" charset="0"/>
              </a:rPr>
              <a:t>(Loni)</a:t>
            </a:r>
            <a:endParaRPr lang="en-IN" sz="1600" kern="100" dirty="0">
              <a:effectLst/>
              <a:latin typeface="Liberation Serif"/>
              <a:ea typeface="Arial Unicode MS"/>
              <a:cs typeface="Lucida Sans" panose="020B0602030504020204" pitchFamily="34" charset="0"/>
            </a:endParaRPr>
          </a:p>
          <a:p>
            <a:pPr algn="ctr"/>
            <a:r>
              <a:rPr lang="en-IN" sz="1600" b="1" kern="100" dirty="0">
                <a:solidFill>
                  <a:srgbClr val="0066B3"/>
                </a:solidFill>
                <a:effectLst/>
                <a:latin typeface="Liberation Serif"/>
                <a:ea typeface="Arial Unicode MS"/>
                <a:cs typeface="Lucida Sans" panose="020B0602030504020204" pitchFamily="34" charset="0"/>
              </a:rPr>
              <a:t>Year 2019-2020</a:t>
            </a:r>
            <a:endParaRPr lang="en-IN" sz="1600" kern="100" dirty="0">
              <a:effectLst/>
              <a:latin typeface="Liberation Serif"/>
              <a:ea typeface="Arial Unicode MS"/>
              <a:cs typeface="Lucida Sans" panose="020B0602030504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392238" algn="l"/>
                <a:tab pos="3060700" algn="ctr"/>
              </a:tabLst>
            </a:pPr>
            <a:endParaRPr lang="en-US" altLang="zh-CN" sz="1600" dirty="0"/>
          </a:p>
          <a:p>
            <a:endParaRPr lang="en-IN" sz="1600" dirty="0"/>
          </a:p>
        </p:txBody>
      </p:sp>
      <p:pic>
        <p:nvPicPr>
          <p:cNvPr id="8" name="Image1">
            <a:extLst>
              <a:ext uri="{FF2B5EF4-FFF2-40B4-BE49-F238E27FC236}">
                <a16:creationId xmlns:a16="http://schemas.microsoft.com/office/drawing/2014/main" id="{76662BA9-B648-42C1-89A9-10F43D694B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902993" y="3982720"/>
            <a:ext cx="2574767" cy="14690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07A755-43AC-4CA2-9956-1727E791FA9C}"/>
              </a:ext>
            </a:extLst>
          </p:cNvPr>
          <p:cNvSpPr/>
          <p:nvPr/>
        </p:nvSpPr>
        <p:spPr>
          <a:xfrm>
            <a:off x="254000" y="2032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71802C-82C2-4094-BD52-16CF474BA2FB}"/>
              </a:ext>
            </a:extLst>
          </p:cNvPr>
          <p:cNvSpPr/>
          <p:nvPr/>
        </p:nvSpPr>
        <p:spPr>
          <a:xfrm>
            <a:off x="147320" y="91440"/>
            <a:ext cx="11897360" cy="667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01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55" y="2270250"/>
            <a:ext cx="9071428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 : Customer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948286"/>
              </p:ext>
            </p:extLst>
          </p:nvPr>
        </p:nvGraphicFramePr>
        <p:xfrm>
          <a:off x="906055" y="3413035"/>
          <a:ext cx="9071428" cy="2606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4285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2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Cname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138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221541-0127-45F8-BB1A-76BF4654F59B}"/>
              </a:ext>
            </a:extLst>
          </p:cNvPr>
          <p:cNvSpPr/>
          <p:nvPr/>
        </p:nvSpPr>
        <p:spPr>
          <a:xfrm>
            <a:off x="172720" y="172720"/>
            <a:ext cx="11775440" cy="6522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491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60" y="2103437"/>
            <a:ext cx="876808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 : Room</a:t>
            </a:r>
            <a:endParaRPr lang="en-US" sz="32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422830"/>
              </p:ext>
            </p:extLst>
          </p:nvPr>
        </p:nvGraphicFramePr>
        <p:xfrm>
          <a:off x="1381760" y="3429000"/>
          <a:ext cx="871728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345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Rtype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Room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Room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C46F207-5E02-494D-863B-3B56D396907F}"/>
              </a:ext>
            </a:extLst>
          </p:cNvPr>
          <p:cNvSpPr/>
          <p:nvPr/>
        </p:nvSpPr>
        <p:spPr>
          <a:xfrm>
            <a:off x="162560" y="182880"/>
            <a:ext cx="11816080" cy="6563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474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65" y="1702117"/>
            <a:ext cx="938149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 : Hotel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350756"/>
              </p:ext>
            </p:extLst>
          </p:nvPr>
        </p:nvGraphicFramePr>
        <p:xfrm>
          <a:off x="1193165" y="3027680"/>
          <a:ext cx="9381490" cy="2160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3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62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Hotel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Hname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Htype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Hotel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Hdescription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Hotel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002EBE7-B777-4E3C-B6AA-B08184DC9E6B}"/>
              </a:ext>
            </a:extLst>
          </p:cNvPr>
          <p:cNvSpPr/>
          <p:nvPr/>
        </p:nvSpPr>
        <p:spPr>
          <a:xfrm>
            <a:off x="193040" y="223520"/>
            <a:ext cx="11805920" cy="645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588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660" y="828040"/>
            <a:ext cx="999236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 : Employee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407264"/>
              </p:ext>
            </p:extLst>
          </p:nvPr>
        </p:nvGraphicFramePr>
        <p:xfrm>
          <a:off x="937260" y="2153603"/>
          <a:ext cx="9992360" cy="2855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2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r>
                        <a:rPr lang="en-US" sz="2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7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Ename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Eaddress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Eemail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email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 username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 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121EE21-E002-457E-9913-6B38303AC5B9}"/>
              </a:ext>
            </a:extLst>
          </p:cNvPr>
          <p:cNvSpPr/>
          <p:nvPr/>
        </p:nvSpPr>
        <p:spPr>
          <a:xfrm>
            <a:off x="223520" y="193040"/>
            <a:ext cx="11673840" cy="649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357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10518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 : Booking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347943"/>
              </p:ext>
            </p:extLst>
          </p:nvPr>
        </p:nvGraphicFramePr>
        <p:xfrm>
          <a:off x="660400" y="2377440"/>
          <a:ext cx="1050036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7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r>
                        <a:rPr lang="en-US" sz="2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Bdate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Btype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Bdescription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CA8A74-E0A1-45CD-87F4-F33ECEAC3C22}"/>
              </a:ext>
            </a:extLst>
          </p:cNvPr>
          <p:cNvSpPr/>
          <p:nvPr/>
        </p:nvSpPr>
        <p:spPr>
          <a:xfrm>
            <a:off x="132080" y="233680"/>
            <a:ext cx="11887200" cy="6482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259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0786"/>
            <a:ext cx="1029716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 : Bill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090697"/>
              </p:ext>
            </p:extLst>
          </p:nvPr>
        </p:nvGraphicFramePr>
        <p:xfrm>
          <a:off x="838200" y="2714784"/>
          <a:ext cx="1029716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r>
                        <a:rPr lang="en-US" sz="2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Billid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Ammount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 amount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 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180E2B0-68B9-40BB-BC3F-9DF8CE3991C5}"/>
              </a:ext>
            </a:extLst>
          </p:cNvPr>
          <p:cNvSpPr/>
          <p:nvPr/>
        </p:nvSpPr>
        <p:spPr>
          <a:xfrm>
            <a:off x="213360" y="203200"/>
            <a:ext cx="11816080" cy="6431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11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911" y="482600"/>
            <a:ext cx="6410178" cy="5892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8D60F4-559B-4D36-BF3F-51FD74217855}"/>
              </a:ext>
            </a:extLst>
          </p:cNvPr>
          <p:cNvSpPr/>
          <p:nvPr/>
        </p:nvSpPr>
        <p:spPr>
          <a:xfrm>
            <a:off x="203200" y="203200"/>
            <a:ext cx="11724640" cy="649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83" y="386079"/>
            <a:ext cx="7096034" cy="63093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471582-8241-4F19-B410-DF2DEA1EB70E}"/>
              </a:ext>
            </a:extLst>
          </p:cNvPr>
          <p:cNvSpPr/>
          <p:nvPr/>
        </p:nvSpPr>
        <p:spPr>
          <a:xfrm>
            <a:off x="121920" y="213360"/>
            <a:ext cx="11938000" cy="6482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02" y="365760"/>
            <a:ext cx="5556738" cy="58927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967B85-0ACF-4956-B92D-CC99B791165C}"/>
              </a:ext>
            </a:extLst>
          </p:cNvPr>
          <p:cNvSpPr/>
          <p:nvPr/>
        </p:nvSpPr>
        <p:spPr>
          <a:xfrm>
            <a:off x="243840" y="193040"/>
            <a:ext cx="11694160" cy="649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643" y="360680"/>
            <a:ext cx="5275385" cy="6136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711F26-ED7B-4539-B54B-1BC46A167FD6}"/>
              </a:ext>
            </a:extLst>
          </p:cNvPr>
          <p:cNvSpPr/>
          <p:nvPr/>
        </p:nvSpPr>
        <p:spPr>
          <a:xfrm>
            <a:off x="142240" y="121920"/>
            <a:ext cx="11907520" cy="663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2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815D-4BDC-47B0-A3DD-FC4C6C60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" y="152400"/>
            <a:ext cx="11856720" cy="65633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1600" b="1" kern="100" dirty="0" err="1">
                <a:solidFill>
                  <a:srgbClr val="071136"/>
                </a:solidFill>
                <a:effectLst/>
                <a:latin typeface="Liberation Serif"/>
                <a:ea typeface="Noto Sans CJK SC Regular"/>
                <a:cs typeface="Lohit Devanagari"/>
              </a:rPr>
              <a:t>Pravara</a:t>
            </a:r>
            <a:r>
              <a:rPr lang="en-IN" sz="1600" b="1" kern="100" dirty="0">
                <a:solidFill>
                  <a:srgbClr val="071136"/>
                </a:solidFill>
                <a:effectLst/>
                <a:latin typeface="Liberation Serif"/>
                <a:ea typeface="Noto Sans CJK SC Regular"/>
                <a:cs typeface="Lohit Devanagari"/>
              </a:rPr>
              <a:t>  Rural Education Society</a:t>
            </a:r>
            <a:endParaRPr lang="en-IN" sz="1600" kern="100" dirty="0">
              <a:effectLst/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r>
              <a:rPr lang="en-IN" sz="1600" b="1" kern="100" dirty="0" err="1">
                <a:solidFill>
                  <a:srgbClr val="0066B3"/>
                </a:solidFill>
                <a:effectLst/>
                <a:latin typeface="Liberation Serif"/>
                <a:ea typeface="Arial Unicode MS"/>
                <a:cs typeface="Lucida Sans" panose="020B0602030504020204" pitchFamily="34" charset="0"/>
              </a:rPr>
              <a:t>Padmashri</a:t>
            </a:r>
            <a:r>
              <a:rPr lang="en-IN" sz="1600" b="1" kern="100" dirty="0">
                <a:solidFill>
                  <a:srgbClr val="0066B3"/>
                </a:solidFill>
                <a:effectLst/>
                <a:latin typeface="Liberation Serif"/>
                <a:ea typeface="Arial Unicode MS"/>
                <a:cs typeface="Lucida Sans" panose="020B0602030504020204" pitchFamily="34" charset="0"/>
              </a:rPr>
              <a:t> </a:t>
            </a:r>
            <a:r>
              <a:rPr lang="en-IN" sz="1600" b="1" kern="100" dirty="0" err="1">
                <a:solidFill>
                  <a:srgbClr val="0066B3"/>
                </a:solidFill>
                <a:effectLst/>
                <a:latin typeface="Liberation Serif"/>
                <a:ea typeface="Arial Unicode MS"/>
                <a:cs typeface="Lucida Sans" panose="020B0602030504020204" pitchFamily="34" charset="0"/>
              </a:rPr>
              <a:t>Vikhe</a:t>
            </a:r>
            <a:r>
              <a:rPr lang="en-IN" sz="1600" b="1" kern="100" dirty="0">
                <a:solidFill>
                  <a:srgbClr val="0066B3"/>
                </a:solidFill>
                <a:effectLst/>
                <a:latin typeface="Liberation Serif"/>
                <a:ea typeface="Arial Unicode MS"/>
                <a:cs typeface="Lucida Sans" panose="020B0602030504020204" pitchFamily="34" charset="0"/>
              </a:rPr>
              <a:t> Patil College of Arts, Science  &amp; Commerce, </a:t>
            </a:r>
            <a:r>
              <a:rPr lang="en-IN" sz="1600" b="1" kern="100" dirty="0" err="1">
                <a:solidFill>
                  <a:srgbClr val="0066B3"/>
                </a:solidFill>
                <a:effectLst/>
                <a:latin typeface="Liberation Serif"/>
                <a:ea typeface="Arial Unicode MS"/>
                <a:cs typeface="Lucida Sans" panose="020B0602030504020204" pitchFamily="34" charset="0"/>
              </a:rPr>
              <a:t>Pravaranagar</a:t>
            </a:r>
            <a:r>
              <a:rPr lang="en-IN" sz="1600" b="1" kern="100" dirty="0">
                <a:solidFill>
                  <a:srgbClr val="0066B3"/>
                </a:solidFill>
                <a:effectLst/>
                <a:latin typeface="Liberation Serif"/>
                <a:ea typeface="Arial Unicode MS"/>
                <a:cs typeface="Lucida Sans" panose="020B0602030504020204" pitchFamily="34" charset="0"/>
              </a:rPr>
              <a:t>(Loni)</a:t>
            </a:r>
            <a:endParaRPr lang="en-IN" sz="1600" kern="100" dirty="0">
              <a:effectLst/>
              <a:latin typeface="Liberation Serif"/>
              <a:ea typeface="Arial Unicode MS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endParaRPr lang="en-IN" sz="1600" b="1" u="sng" kern="100" dirty="0">
              <a:solidFill>
                <a:srgbClr val="CE181E"/>
              </a:solidFill>
              <a:effectLst/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endParaRPr lang="en-IN" sz="1600" b="1" u="sng" kern="100" dirty="0">
              <a:solidFill>
                <a:srgbClr val="CE181E"/>
              </a:solidFill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endParaRPr lang="en-IN" sz="1600" b="1" u="sng" kern="100" dirty="0">
              <a:solidFill>
                <a:srgbClr val="CE181E"/>
              </a:solidFill>
              <a:effectLst/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endParaRPr lang="en-IN" sz="1600" b="1" u="sng" kern="100" dirty="0">
              <a:solidFill>
                <a:srgbClr val="CE181E"/>
              </a:solidFill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endParaRPr lang="en-IN" sz="1600" b="1" u="sng" kern="100" dirty="0">
              <a:solidFill>
                <a:srgbClr val="CE181E"/>
              </a:solidFill>
              <a:effectLst/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r>
              <a:rPr lang="en-IN" sz="1600" b="1" u="sng" kern="100" dirty="0">
                <a:solidFill>
                  <a:srgbClr val="CE181E"/>
                </a:solidFill>
                <a:effectLst/>
                <a:latin typeface="Liberation Serif"/>
                <a:ea typeface="Noto Sans CJK SC Regular"/>
                <a:cs typeface="Lohit Devanagari"/>
              </a:rPr>
              <a:t>Certificate</a:t>
            </a:r>
            <a:endParaRPr lang="en-IN" sz="1600" kern="100" dirty="0">
              <a:effectLst/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r>
              <a:rPr lang="en-IN" sz="1600" b="1" u="sng" kern="100" dirty="0">
                <a:effectLst/>
                <a:latin typeface="Liberation Serif"/>
                <a:ea typeface="Noto Sans CJK SC Regular"/>
                <a:cs typeface="Lohit Devanagari"/>
              </a:rPr>
              <a:t>Department of Computer Science</a:t>
            </a:r>
            <a:endParaRPr lang="en-IN" sz="1600" kern="100" dirty="0">
              <a:effectLst/>
              <a:latin typeface="Liberation Serif"/>
              <a:ea typeface="Noto Sans CJK SC Regular"/>
              <a:cs typeface="Lohit Devanagari"/>
            </a:endParaRPr>
          </a:p>
          <a:p>
            <a:pPr marL="0" indent="0">
              <a:buNone/>
            </a:pPr>
            <a:r>
              <a:rPr lang="en-IN" sz="1600" kern="100" dirty="0">
                <a:latin typeface="Liberation Serif"/>
                <a:ea typeface="Noto Sans CJK SC Regular"/>
                <a:cs typeface="Lohit Devanagari"/>
              </a:rPr>
              <a:t>                                           </a:t>
            </a:r>
            <a:r>
              <a:rPr lang="en-IN" sz="1600" kern="100" dirty="0">
                <a:effectLst/>
                <a:latin typeface="Liberation Serif"/>
                <a:ea typeface="Noto Sans CJK SC Regular"/>
                <a:cs typeface="Lohit Devanagari"/>
              </a:rPr>
              <a:t>This is to certify that the project titled ”</a:t>
            </a:r>
            <a:r>
              <a:rPr lang="en-IN" sz="1600" b="1" kern="100" dirty="0">
                <a:effectLst/>
                <a:latin typeface="Liberation Serif"/>
                <a:ea typeface="Noto Sans CJK SC Regular"/>
                <a:cs typeface="Lohit Devanagari"/>
              </a:rPr>
              <a:t>Hotel Management System</a:t>
            </a:r>
            <a:r>
              <a:rPr lang="en-IN" sz="1600" kern="100" dirty="0">
                <a:effectLst/>
                <a:latin typeface="Liberation Serif"/>
                <a:ea typeface="Noto Sans CJK SC Regular"/>
                <a:cs typeface="Lohit Devanagari"/>
              </a:rPr>
              <a:t>”. Has been successfully completed by      </a:t>
            </a:r>
          </a:p>
          <a:p>
            <a:pPr marL="0" indent="0">
              <a:buNone/>
            </a:pPr>
            <a:r>
              <a:rPr lang="en-IN" sz="1600" i="1" kern="100" dirty="0">
                <a:latin typeface="Liberation Serif"/>
                <a:ea typeface="Noto Sans CJK SC Regular"/>
                <a:cs typeface="Lohit Devanagari"/>
              </a:rPr>
              <a:t>                                           </a:t>
            </a:r>
            <a:r>
              <a:rPr lang="en-IN" sz="1600" i="1" kern="100" dirty="0" err="1">
                <a:effectLst/>
                <a:latin typeface="Liberation Serif"/>
                <a:ea typeface="Noto Sans CJK SC Regular"/>
                <a:cs typeface="Lohit Devanagari"/>
              </a:rPr>
              <a:t>Mr.Dhokchaule</a:t>
            </a:r>
            <a:r>
              <a:rPr lang="en-IN" sz="1600" i="1" kern="100" dirty="0">
                <a:effectLst/>
                <a:latin typeface="Liberation Serif"/>
                <a:ea typeface="Noto Sans CJK SC Regular"/>
                <a:cs typeface="Lohit Devanagari"/>
              </a:rPr>
              <a:t> Vaibhav Digambar &amp; </a:t>
            </a:r>
            <a:r>
              <a:rPr lang="en-IN" sz="1600" i="1" kern="100" dirty="0" err="1">
                <a:effectLst/>
                <a:latin typeface="Liberation Serif"/>
                <a:ea typeface="Noto Sans CJK SC Regular"/>
                <a:cs typeface="Lohit Devanagari"/>
              </a:rPr>
              <a:t>Mr.Gadekar</a:t>
            </a:r>
            <a:r>
              <a:rPr lang="en-IN" sz="1600" i="1" kern="100" dirty="0">
                <a:effectLst/>
                <a:latin typeface="Liberation Serif"/>
                <a:ea typeface="Noto Sans CJK SC Regular"/>
                <a:cs typeface="Lohit Devanagari"/>
              </a:rPr>
              <a:t> </a:t>
            </a:r>
            <a:r>
              <a:rPr lang="en-IN" sz="1600" i="1" kern="100" dirty="0" err="1">
                <a:effectLst/>
                <a:latin typeface="Liberation Serif"/>
                <a:ea typeface="Noto Sans CJK SC Regular"/>
                <a:cs typeface="Lohit Devanagari"/>
              </a:rPr>
              <a:t>Rajan</a:t>
            </a:r>
            <a:r>
              <a:rPr lang="en-IN" sz="1600" i="1" kern="100" dirty="0">
                <a:effectLst/>
                <a:latin typeface="Liberation Serif"/>
                <a:ea typeface="Noto Sans CJK SC Regular"/>
                <a:cs typeface="Lohit Devanagari"/>
              </a:rPr>
              <a:t> Sanjay </a:t>
            </a:r>
            <a:r>
              <a:rPr lang="en-IN" sz="1600" kern="100" dirty="0">
                <a:effectLst/>
                <a:latin typeface="Liberation Serif"/>
                <a:ea typeface="Noto Sans CJK SC Regular"/>
                <a:cs typeface="Lohit Devanagari"/>
              </a:rPr>
              <a:t> students of  TYBSC(Comp Sci). For the</a:t>
            </a:r>
          </a:p>
          <a:p>
            <a:pPr marL="0" indent="0" algn="ctr">
              <a:buNone/>
            </a:pPr>
            <a:r>
              <a:rPr lang="en-IN" sz="1600" b="1" kern="100" dirty="0">
                <a:solidFill>
                  <a:srgbClr val="21409A"/>
                </a:solidFill>
                <a:effectLst/>
                <a:latin typeface="Liberation Serif"/>
                <a:ea typeface="Noto Sans CJK SC Regular"/>
                <a:cs typeface="Lohit Devanagari"/>
              </a:rPr>
              <a:t>      Savitribai Phule University Pune</a:t>
            </a:r>
            <a:r>
              <a:rPr lang="en-IN" sz="1600" b="1" kern="100" dirty="0">
                <a:effectLst/>
                <a:latin typeface="Liberation Serif"/>
                <a:ea typeface="Noto Sans CJK SC Regular"/>
                <a:cs typeface="Lohit Devanagari"/>
              </a:rPr>
              <a:t> </a:t>
            </a:r>
            <a:endParaRPr lang="en-IN" sz="1600" kern="100" dirty="0">
              <a:effectLst/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r>
              <a:rPr lang="en-IN" sz="1600" kern="100" dirty="0">
                <a:effectLst/>
                <a:latin typeface="Liberation Serif"/>
                <a:ea typeface="Noto Sans CJK SC Regular"/>
                <a:cs typeface="Lohit Devanagari"/>
              </a:rPr>
              <a:t>    During Academic Year 2019-2020</a:t>
            </a:r>
          </a:p>
          <a:p>
            <a:pPr marL="0" indent="0" algn="ctr">
              <a:buNone/>
            </a:pPr>
            <a:r>
              <a:rPr lang="en-IN" sz="1600" b="1" kern="100" dirty="0">
                <a:effectLst/>
                <a:latin typeface="Liberation Serif"/>
                <a:ea typeface="Noto Sans CJK SC Regular"/>
                <a:cs typeface="Lohit Devanagari"/>
              </a:rPr>
              <a:t>     Project Guide</a:t>
            </a:r>
            <a:r>
              <a:rPr lang="en-IN" sz="1600" kern="100" dirty="0">
                <a:effectLst/>
                <a:latin typeface="Liberation Serif"/>
                <a:ea typeface="Noto Sans CJK SC Regular"/>
                <a:cs typeface="Lohit Devanagari"/>
              </a:rPr>
              <a:t>	   </a:t>
            </a:r>
            <a:endParaRPr lang="en-IN" sz="1600" kern="100" dirty="0"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r>
              <a:rPr lang="en-IN" sz="1600" kern="100" dirty="0">
                <a:effectLst/>
                <a:latin typeface="Liberation Serif"/>
                <a:ea typeface="Noto Sans CJK SC Regular"/>
                <a:cs typeface="Lohit Devanagari"/>
              </a:rPr>
              <a:t> </a:t>
            </a:r>
            <a:r>
              <a:rPr lang="en-IN" sz="1600" kern="100" dirty="0" err="1">
                <a:effectLst/>
                <a:latin typeface="Liberation Serif"/>
                <a:ea typeface="Noto Sans CJK SC Regular"/>
                <a:cs typeface="Lohit Devanagari"/>
              </a:rPr>
              <a:t>Dr.</a:t>
            </a:r>
            <a:r>
              <a:rPr lang="en-IN" sz="1600" kern="100" dirty="0">
                <a:effectLst/>
                <a:latin typeface="Liberation Serif"/>
                <a:ea typeface="Noto Sans CJK SC Regular"/>
                <a:cs typeface="Lohit Devanagari"/>
              </a:rPr>
              <a:t> H. V. Dube                    	Prof. S. R. </a:t>
            </a:r>
            <a:r>
              <a:rPr lang="en-IN" sz="1600" kern="100" dirty="0" err="1">
                <a:effectLst/>
                <a:latin typeface="Liberation Serif"/>
                <a:ea typeface="Noto Sans CJK SC Regular"/>
                <a:cs typeface="Lohit Devanagari"/>
              </a:rPr>
              <a:t>Gagare</a:t>
            </a:r>
            <a:endParaRPr lang="en-IN" sz="1600" kern="100" dirty="0"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endParaRPr lang="en-IN" sz="1600" b="1" u="sng" kern="100" dirty="0">
              <a:effectLst/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r>
              <a:rPr lang="en-IN" sz="1600" b="1" u="sng" kern="100" dirty="0">
                <a:effectLst/>
                <a:latin typeface="Liberation Serif"/>
                <a:ea typeface="Noto Sans CJK SC Regular"/>
                <a:cs typeface="Lohit Devanagari"/>
              </a:rPr>
              <a:t>HOD(Comp Sci)</a:t>
            </a:r>
            <a:endParaRPr lang="en-IN" sz="1600" kern="100" dirty="0">
              <a:effectLst/>
              <a:latin typeface="Liberation Serif"/>
              <a:ea typeface="Noto Sans CJK SC Regular"/>
              <a:cs typeface="Lohit Devanagari"/>
            </a:endParaRPr>
          </a:p>
          <a:p>
            <a:pPr marL="0" indent="0">
              <a:buNone/>
            </a:pPr>
            <a:r>
              <a:rPr lang="en-IN" sz="1600" dirty="0">
                <a:effectLst/>
                <a:latin typeface="Liberation Serif"/>
                <a:ea typeface="Noto Sans CJK SC Regular"/>
                <a:cs typeface="Lohit Devanagari"/>
              </a:rPr>
              <a:t>                                                                                                   Prof. R. R. </a:t>
            </a:r>
            <a:r>
              <a:rPr lang="en-IN" sz="1600" dirty="0" err="1">
                <a:effectLst/>
                <a:latin typeface="Liberation Serif"/>
                <a:ea typeface="Noto Sans CJK SC Regular"/>
                <a:cs typeface="Lohit Devanagari"/>
              </a:rPr>
              <a:t>Gondkar</a:t>
            </a:r>
            <a:endParaRPr lang="en-IN" sz="1600" dirty="0"/>
          </a:p>
          <a:p>
            <a:pPr marL="0" indent="0" algn="ctr">
              <a:buNone/>
            </a:pPr>
            <a:endParaRPr lang="en-IN" sz="1600" b="1" kern="100" dirty="0"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endParaRPr lang="en-IN" sz="1600" b="1" u="sng" kern="100" dirty="0">
              <a:effectLst/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endParaRPr lang="en-IN" sz="1600" b="1" u="sng" kern="100" dirty="0">
              <a:latin typeface="Liberation Serif"/>
              <a:ea typeface="Noto Sans CJK SC Regular"/>
              <a:cs typeface="Lohit Devanagari"/>
            </a:endParaRPr>
          </a:p>
          <a:p>
            <a:pPr marL="0" indent="0" algn="ctr">
              <a:buNone/>
            </a:pPr>
            <a:endParaRPr lang="en-IN" sz="1600" b="1" u="sng" kern="100" dirty="0">
              <a:effectLst/>
              <a:latin typeface="Liberation Serif"/>
              <a:ea typeface="Noto Sans CJK SC Regular"/>
              <a:cs typeface="Lohit Devanagari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C38B45-F838-4227-A605-0C292EEC1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1" name="Image1">
            <a:extLst>
              <a:ext uri="{FF2B5EF4-FFF2-40B4-BE49-F238E27FC236}">
                <a16:creationId xmlns:a16="http://schemas.microsoft.com/office/drawing/2014/main" id="{ED049E56-F7F5-48FE-9632-193E9CEBE2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837747" y="1102360"/>
            <a:ext cx="2314893" cy="1281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84E526-CBDB-4EEF-9BCB-6A1DFD940089}"/>
              </a:ext>
            </a:extLst>
          </p:cNvPr>
          <p:cNvSpPr/>
          <p:nvPr/>
        </p:nvSpPr>
        <p:spPr>
          <a:xfrm>
            <a:off x="162560" y="152400"/>
            <a:ext cx="11866880" cy="6563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42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479" y="264160"/>
            <a:ext cx="5991362" cy="59631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51FF2B-304B-468D-95A8-91210E7819EF}"/>
              </a:ext>
            </a:extLst>
          </p:cNvPr>
          <p:cNvSpPr/>
          <p:nvPr/>
        </p:nvSpPr>
        <p:spPr>
          <a:xfrm>
            <a:off x="182880" y="162560"/>
            <a:ext cx="11846560" cy="6573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FAFD9E-C8A7-42DF-B4D4-4642CC49654F}"/>
              </a:ext>
            </a:extLst>
          </p:cNvPr>
          <p:cNvCxnSpPr>
            <a:cxnSpLocks/>
          </p:cNvCxnSpPr>
          <p:nvPr/>
        </p:nvCxnSpPr>
        <p:spPr>
          <a:xfrm>
            <a:off x="5181600" y="6227260"/>
            <a:ext cx="162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433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0400" y="469900"/>
            <a:ext cx="359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Activity Diagram</a:t>
            </a:r>
          </a:p>
        </p:txBody>
      </p:sp>
      <p:pic>
        <p:nvPicPr>
          <p:cNvPr id="4" name="Picture 3" descr="Screensho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21" y="609600"/>
            <a:ext cx="4582160" cy="5778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4968E8-19BD-4939-9A53-1E55BAB8040C}"/>
              </a:ext>
            </a:extLst>
          </p:cNvPr>
          <p:cNvSpPr/>
          <p:nvPr/>
        </p:nvSpPr>
        <p:spPr>
          <a:xfrm>
            <a:off x="121920" y="172720"/>
            <a:ext cx="1186688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748530" y="9717088"/>
            <a:ext cx="333375" cy="304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4827905" y="9790113"/>
            <a:ext cx="173038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Screenshot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17" y="619760"/>
            <a:ext cx="4950823" cy="57717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B24465-B22B-4DFC-A076-D9D1B3AE821A}"/>
              </a:ext>
            </a:extLst>
          </p:cNvPr>
          <p:cNvSpPr/>
          <p:nvPr/>
        </p:nvSpPr>
        <p:spPr>
          <a:xfrm>
            <a:off x="233680" y="182880"/>
            <a:ext cx="11765280" cy="6573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58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BA142A-10A1-4903-854E-C6F55EC5B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50" y="630555"/>
            <a:ext cx="6734099" cy="584136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23B20F-7E76-462D-844F-CD816E3811B0}"/>
              </a:ext>
            </a:extLst>
          </p:cNvPr>
          <p:cNvSpPr/>
          <p:nvPr/>
        </p:nvSpPr>
        <p:spPr>
          <a:xfrm>
            <a:off x="477520" y="39624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2FF3E7-7024-4507-9A94-E81DAE0097AE}"/>
              </a:ext>
            </a:extLst>
          </p:cNvPr>
          <p:cNvSpPr/>
          <p:nvPr/>
        </p:nvSpPr>
        <p:spPr>
          <a:xfrm>
            <a:off x="223520" y="182880"/>
            <a:ext cx="11734800" cy="6512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775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A9CBBD-6318-436E-B02A-3B7E1BCEC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82" y="425087"/>
            <a:ext cx="7303636" cy="6007825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F68FA4-1F0A-4008-9608-61E996408511}"/>
              </a:ext>
            </a:extLst>
          </p:cNvPr>
          <p:cNvSpPr/>
          <p:nvPr/>
        </p:nvSpPr>
        <p:spPr>
          <a:xfrm>
            <a:off x="142240" y="193040"/>
            <a:ext cx="11765280" cy="6461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73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463F-F87D-4205-8B01-398E589E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203200"/>
            <a:ext cx="11694160" cy="6502400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2DD44-D72B-4EC7-8D2C-5D441D8D4F8E}"/>
              </a:ext>
            </a:extLst>
          </p:cNvPr>
          <p:cNvSpPr/>
          <p:nvPr/>
        </p:nvSpPr>
        <p:spPr>
          <a:xfrm>
            <a:off x="233680" y="203200"/>
            <a:ext cx="11724640" cy="650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69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6960" y="2133600"/>
            <a:ext cx="9144000" cy="288004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Impact" panose="020B0806030902050204" pitchFamily="34" charset="0"/>
              </a:rPr>
              <a:t> A  PROJECT PRESENTATION </a:t>
            </a:r>
            <a:br>
              <a:rPr lang="en-US" sz="4400" dirty="0">
                <a:latin typeface="Impact" panose="020B0806030902050204" pitchFamily="34" charset="0"/>
              </a:rPr>
            </a:br>
            <a:r>
              <a:rPr lang="en-US" sz="4400" dirty="0">
                <a:latin typeface="Impact" panose="020B0806030902050204" pitchFamily="34" charset="0"/>
              </a:rPr>
              <a:t>ON</a:t>
            </a:r>
            <a:br>
              <a:rPr lang="en-US" sz="4400" dirty="0">
                <a:latin typeface="Impact" panose="020B0806030902050204" pitchFamily="34" charset="0"/>
              </a:rPr>
            </a:br>
            <a:r>
              <a:rPr lang="en-US" sz="4400" dirty="0">
                <a:latin typeface="Impact" panose="020B0806030902050204" pitchFamily="34" charset="0"/>
              </a:rPr>
              <a:t> “ HOTEL MANAGEMENT SYSTEM ”</a:t>
            </a:r>
            <a:br>
              <a:rPr lang="en-US" sz="4400" dirty="0">
                <a:latin typeface="Impact" panose="020B0806030902050204" pitchFamily="34" charset="0"/>
              </a:rPr>
            </a:br>
            <a:endParaRPr lang="en-US" sz="4400" dirty="0">
              <a:latin typeface="Impact" panose="020B080603090205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5430A-13FE-41B9-B7E8-657C85F32635}"/>
              </a:ext>
            </a:extLst>
          </p:cNvPr>
          <p:cNvSpPr/>
          <p:nvPr/>
        </p:nvSpPr>
        <p:spPr>
          <a:xfrm>
            <a:off x="101600" y="132080"/>
            <a:ext cx="11887200" cy="6614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35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436880"/>
            <a:ext cx="10886440" cy="72861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u="sng" dirty="0">
                <a:latin typeface="Impact" panose="020B0806030902050204" pitchFamily="34" charset="0"/>
              </a:rPr>
              <a:t>Introduction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6" y="1451426"/>
            <a:ext cx="10860314" cy="4918894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on “</a:t>
            </a:r>
            <a:r>
              <a:rPr lang="en-US" sz="2000" dirty="0"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Hotel Management System”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the idea about the management in hotels . Hotel management is a way of maintaining different activities of hotels where no. of staffs are engaged to perform the different activities with their roles.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large no. of hotels are available in our area so we are gives the real time example of our nearest hotel “Hotel M.T.D.C. LTD , The Pilgrims Inn Shirdi”. This hotel has been established under the companies act,1956. it was fully owned by Govt. of Maharashtra .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mtdc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“Maharashtra tourism development corporation”. This hotel can provide food as well as Ac,  Non-Ac room booking facility.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MTDC online room booking facility are available on website –www.Maharashtratourism tourism.gov.in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an information gathering process from several hotel managed by  manual and  computerized system the system analyst saw that the hotel indeed needed a computerized management system. Nowadays many of the hotels provide have their own sites on web which in turn allow the users to visit their sites and view the </a:t>
            </a:r>
            <a:r>
              <a:rPr lang="en-US" sz="2000" dirty="0"/>
              <a:t>facilities and those people who are leaving the hotel they can send his feedback on website.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564AC2-B064-4B37-B512-C24190FC2EDF}"/>
              </a:ext>
            </a:extLst>
          </p:cNvPr>
          <p:cNvSpPr/>
          <p:nvPr/>
        </p:nvSpPr>
        <p:spPr>
          <a:xfrm>
            <a:off x="101600" y="152400"/>
            <a:ext cx="11938000" cy="6614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27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4270" y="1802346"/>
            <a:ext cx="110431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Computerized hotel management system is set of to find more convenient , well organized , faster , reliable and accurate information . Developing  a software on topic like “Hotel management System” has much scope . This software is  very useful to the hotel for managing  their activities . our project provide various services to customer like  room booking(advance/current) , cancellation , check-in check-out  process about room availability etc.   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project has scope in hotel-:1] Routine activities of managing department is                                                                                          become more easy.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2] provide better  data management facilities.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3] very secure and user friendly.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4] save time and money.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5]working load reduces and very secure.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B04FD7-2A6B-44AD-B6E2-5841CE1F0660}"/>
              </a:ext>
            </a:extLst>
          </p:cNvPr>
          <p:cNvSpPr/>
          <p:nvPr/>
        </p:nvSpPr>
        <p:spPr>
          <a:xfrm>
            <a:off x="162560" y="162560"/>
            <a:ext cx="11846560" cy="6543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880" y="1402080"/>
            <a:ext cx="10515600" cy="81549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latin typeface="Impact" panose="020B0806030902050204" pitchFamily="34" charset="0"/>
                <a:cs typeface="Times New Roman" panose="02020603050405020304" pitchFamily="18" charset="0"/>
              </a:rPr>
              <a:t>Scope </a:t>
            </a:r>
            <a:r>
              <a:rPr lang="en-US" sz="3200" b="1" dirty="0">
                <a:latin typeface="Impact" panose="020B080603090205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8544"/>
            <a:ext cx="10515600" cy="374904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backup of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provided.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 to any stage.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interaction between user and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load reduces.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time and money.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EACBA-8163-44A9-B7DB-69EE24658AD0}"/>
              </a:ext>
            </a:extLst>
          </p:cNvPr>
          <p:cNvSpPr/>
          <p:nvPr/>
        </p:nvSpPr>
        <p:spPr>
          <a:xfrm>
            <a:off x="142240" y="101600"/>
            <a:ext cx="11866880" cy="659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2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080" y="426085"/>
            <a:ext cx="10515600" cy="104711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u="sng" dirty="0">
                <a:latin typeface="Impact" panose="020B0806030902050204" pitchFamily="34" charset="0"/>
              </a:rPr>
              <a:t>Existing system</a:t>
            </a:r>
            <a:r>
              <a:rPr lang="en-US" sz="3200" dirty="0">
                <a:latin typeface="Impact" panose="020B0806030902050204" pitchFamily="34" charset="0"/>
              </a:rPr>
              <a:t> </a:t>
            </a:r>
            <a:r>
              <a:rPr lang="en-US" sz="2800" dirty="0">
                <a:latin typeface="Impact" panose="020B080603090205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is manual system.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existing system the person who wants to book a room has to visit the hotel for booking hotel rooms and enquiry.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existing system is not providing secure registration and profile management of all the users properly.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manual system gives us very less security for saving data and some data may be lost due to mismanagement.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is costly and time consuming.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existing system the working load is always increases.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It is a time consuming process.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there is no surely availability of rooms.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3]lack of security.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4]chances of human errors.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94B63D-E01B-4C06-AA63-6A929C65FBF8}"/>
              </a:ext>
            </a:extLst>
          </p:cNvPr>
          <p:cNvSpPr/>
          <p:nvPr/>
        </p:nvSpPr>
        <p:spPr>
          <a:xfrm>
            <a:off x="111760" y="132080"/>
            <a:ext cx="11907520" cy="6563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74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385445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u="sng" dirty="0">
                <a:latin typeface="Impact" panose="020B0806030902050204" pitchFamily="34" charset="0"/>
              </a:rPr>
              <a:t>Proposed system</a:t>
            </a:r>
            <a:r>
              <a:rPr lang="en-US" sz="3200" u="sng" dirty="0">
                <a:latin typeface="Impact" panose="020B0806030902050204" pitchFamily="34" charset="0"/>
                <a:sym typeface="Wingdings" panose="05000000000000000000" pitchFamily="2" charset="2"/>
              </a:rPr>
              <a:t> ( computerized ) </a:t>
            </a:r>
            <a:r>
              <a:rPr lang="en-US" sz="2800" dirty="0">
                <a:latin typeface="Impact" panose="020B0806030902050204" pitchFamily="34" charset="0"/>
                <a:sym typeface="Wingdings" panose="05000000000000000000" pitchFamily="2" charset="2"/>
              </a:rPr>
              <a:t>: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944"/>
            <a:ext cx="10515600" cy="50018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maintain user’s personal info. address and contact details.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makes the overall project management easier and flexible.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manage and keep the hotel records long time.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automated data entry methods.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online booking.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working accurate , fast and saves our amount of time.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This system provide better data management facility.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Easy to update and delete records.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very secure and user friendly.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4] working load reduces , save time customer quickly reserving rooms.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5]reduce the paper works.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06FD1-2F50-46CF-9C10-3EE8D1A5B769}"/>
              </a:ext>
            </a:extLst>
          </p:cNvPr>
          <p:cNvSpPr/>
          <p:nvPr/>
        </p:nvSpPr>
        <p:spPr>
          <a:xfrm>
            <a:off x="101600" y="152400"/>
            <a:ext cx="1189736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9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2227</Words>
  <Application>Microsoft Office PowerPoint</Application>
  <PresentationFormat>Widescreen</PresentationFormat>
  <Paragraphs>412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Agency FB</vt:lpstr>
      <vt:lpstr>Arial</vt:lpstr>
      <vt:lpstr>Arial Black</vt:lpstr>
      <vt:lpstr>Arial Rounded MT Bold</vt:lpstr>
      <vt:lpstr>Calibri</vt:lpstr>
      <vt:lpstr>Calibri Light</vt:lpstr>
      <vt:lpstr>Impact</vt:lpstr>
      <vt:lpstr>Liberation Serif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 A  PROJECT PRESENTATION  ON  “ HOTEL MANAGEMENT SYSTEM ” </vt:lpstr>
      <vt:lpstr>Introduction :</vt:lpstr>
      <vt:lpstr>PowerPoint Presentation</vt:lpstr>
      <vt:lpstr> Scope :</vt:lpstr>
      <vt:lpstr>Existing system :</vt:lpstr>
      <vt:lpstr>Proposed system ( computerized ) :</vt:lpstr>
      <vt:lpstr>Feasibility study :</vt:lpstr>
      <vt:lpstr>1. Operational feasibility :</vt:lpstr>
      <vt:lpstr>2.Technical Feasibility :</vt:lpstr>
      <vt:lpstr>3.Economical feasibility :</vt:lpstr>
      <vt:lpstr>1. Hardware requirement :</vt:lpstr>
      <vt:lpstr>Fact finding techniques:</vt:lpstr>
      <vt:lpstr>1. Interview</vt:lpstr>
      <vt:lpstr>3.Observation:</vt:lpstr>
      <vt:lpstr>ER-diagram:     </vt:lpstr>
      <vt:lpstr>   Designing Normalized database </vt:lpstr>
      <vt:lpstr>Table Name : Customer </vt:lpstr>
      <vt:lpstr>Table Name : Room</vt:lpstr>
      <vt:lpstr>Table Name : Hotel</vt:lpstr>
      <vt:lpstr>Table Name : Employee</vt:lpstr>
      <vt:lpstr>Table Name : Booking</vt:lpstr>
      <vt:lpstr>Table Name : Bill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Project Presentation On “Hotel management system”</dc:title>
  <dc:creator>lom sai</dc:creator>
  <cp:lastModifiedBy>Vaibhav Dhokchaule</cp:lastModifiedBy>
  <cp:revision>153</cp:revision>
  <dcterms:created xsi:type="dcterms:W3CDTF">2019-12-09T02:37:48Z</dcterms:created>
  <dcterms:modified xsi:type="dcterms:W3CDTF">2021-07-25T12:21:15Z</dcterms:modified>
</cp:coreProperties>
</file>