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71" r:id="rId7"/>
    <p:sldId id="272" r:id="rId8"/>
    <p:sldId id="274" r:id="rId9"/>
    <p:sldId id="264" r:id="rId10"/>
    <p:sldId id="275" r:id="rId11"/>
  </p:sldIdLst>
  <p:sldSz cx="18288000" cy="10287000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DM Sans Bold" charset="0"/>
      <p:regular r:id="rId16"/>
    </p:embeddedFont>
    <p:embeddedFont>
      <p:font typeface="Open Sauce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swald" panose="00000500000000000000" pitchFamily="2" charset="0"/>
      <p:regular r:id="rId19"/>
      <p:bold r:id="rId20"/>
    </p:embeddedFont>
    <p:embeddedFont>
      <p:font typeface="Oswald Bold" panose="00000800000000000000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22" autoAdjust="0"/>
  </p:normalViewPr>
  <p:slideViewPr>
    <p:cSldViewPr>
      <p:cViewPr>
        <p:scale>
          <a:sx n="42" d="100"/>
          <a:sy n="42" d="100"/>
        </p:scale>
        <p:origin x="144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463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70983" y="3322359"/>
            <a:ext cx="9815307" cy="3190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47"/>
              </a:lnSpc>
            </a:pPr>
            <a:r>
              <a:rPr lang="en-US" sz="11339" spc="1111" dirty="0">
                <a:solidFill>
                  <a:srgbClr val="231F20"/>
                </a:solidFill>
                <a:latin typeface="Oswald Bold"/>
              </a:rPr>
              <a:t>MANAGEMENT</a:t>
            </a:r>
          </a:p>
          <a:p>
            <a:pPr algn="ctr">
              <a:lnSpc>
                <a:spcPts val="9742"/>
              </a:lnSpc>
            </a:pPr>
            <a:r>
              <a:rPr lang="en-US" sz="7059" spc="691" dirty="0">
                <a:solidFill>
                  <a:srgbClr val="231F20"/>
                </a:solidFill>
                <a:latin typeface="Oswald Bold"/>
              </a:rPr>
              <a:t>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70983" y="2135457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INVENTORY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85C7C-75EF-5759-EDBA-A2861798665E}"/>
              </a:ext>
            </a:extLst>
          </p:cNvPr>
          <p:cNvSpPr txBox="1"/>
          <p:nvPr/>
        </p:nvSpPr>
        <p:spPr>
          <a:xfrm>
            <a:off x="617599" y="6920457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Members:-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Mahek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Dumasiya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47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Rahul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Dusane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48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Vaibhav Gabani - 49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4912513" y="4849326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13199" y="2381337"/>
            <a:ext cx="9815307" cy="5632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1573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4873" y="1963943"/>
            <a:ext cx="16458254" cy="635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2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3822"/>
              </a:lnSpc>
              <a:spcBef>
                <a:spcPct val="0"/>
              </a:spcBef>
            </a:pPr>
            <a:r>
              <a:rPr lang="en-US" sz="3600" dirty="0">
                <a:solidFill>
                  <a:srgbClr val="231F20"/>
                </a:solidFill>
                <a:latin typeface="Open Sauce Bold"/>
              </a:rPr>
              <a:t>Welcome to our Inventory Management System! </a:t>
            </a:r>
          </a:p>
          <a:p>
            <a:pPr algn="ctr">
              <a:lnSpc>
                <a:spcPts val="3822"/>
              </a:lnSpc>
              <a:spcBef>
                <a:spcPct val="0"/>
              </a:spcBef>
            </a:pPr>
            <a:endParaRPr lang="en-US" sz="2940" u="sng" dirty="0">
              <a:solidFill>
                <a:srgbClr val="231F20"/>
              </a:solidFill>
              <a:latin typeface="Open Sauce Bold"/>
            </a:endParaRPr>
          </a:p>
          <a:p>
            <a:pPr algn="ctr">
              <a:lnSpc>
                <a:spcPts val="4086"/>
              </a:lnSpc>
              <a:spcBef>
                <a:spcPct val="0"/>
              </a:spcBef>
            </a:pPr>
            <a:r>
              <a:rPr lang="en-US" sz="3200" b="0" i="0" dirty="0">
                <a:effectLst/>
                <a:latin typeface="Söhne"/>
              </a:rPr>
              <a:t>Our user-friendly project simplifies </a:t>
            </a:r>
            <a:r>
              <a:rPr lang="en-IN" sz="3200" b="0" i="0" dirty="0">
                <a:effectLst/>
                <a:latin typeface="Google Sans"/>
              </a:rPr>
              <a:t>inventory </a:t>
            </a:r>
            <a:r>
              <a:rPr lang="en-US" sz="3200" b="0" i="0" dirty="0">
                <a:effectLst/>
                <a:latin typeface="Söhne"/>
              </a:rPr>
              <a:t>management for businesses, ensuring efficiency and easy tracking. </a:t>
            </a:r>
          </a:p>
          <a:p>
            <a:pPr algn="ctr">
              <a:lnSpc>
                <a:spcPts val="4086"/>
              </a:lnSpc>
              <a:spcBef>
                <a:spcPct val="0"/>
              </a:spcBef>
            </a:pPr>
            <a:endParaRPr lang="en-US" sz="3143" dirty="0">
              <a:latin typeface="Open Sauce"/>
            </a:endParaRPr>
          </a:p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230" dirty="0">
                <a:solidFill>
                  <a:srgbClr val="231F20"/>
                </a:solidFill>
                <a:latin typeface="Open Sauce"/>
              </a:rPr>
              <a:t>Track Products: Easily see what items you have in stock.</a:t>
            </a:r>
          </a:p>
          <a:p>
            <a:pPr algn="ctr">
              <a:lnSpc>
                <a:spcPts val="2900"/>
              </a:lnSpc>
              <a:spcBef>
                <a:spcPct val="0"/>
              </a:spcBef>
            </a:pPr>
            <a:endParaRPr lang="en-US" sz="2230" dirty="0">
              <a:solidFill>
                <a:srgbClr val="231F20"/>
              </a:solidFill>
              <a:latin typeface="Open Sauce"/>
            </a:endParaRPr>
          </a:p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230" dirty="0">
                <a:solidFill>
                  <a:srgbClr val="231F20"/>
                </a:solidFill>
                <a:latin typeface="Open Sauce"/>
              </a:rPr>
              <a:t>Monitor Suppliers: Keep supplier details handy for easy reordering.</a:t>
            </a:r>
          </a:p>
          <a:p>
            <a:pPr algn="ctr">
              <a:lnSpc>
                <a:spcPts val="2900"/>
              </a:lnSpc>
              <a:spcBef>
                <a:spcPct val="0"/>
              </a:spcBef>
            </a:pPr>
            <a:endParaRPr lang="en-US" sz="2230" dirty="0">
              <a:solidFill>
                <a:srgbClr val="231F20"/>
              </a:solidFill>
              <a:latin typeface="Open Sauce"/>
            </a:endParaRPr>
          </a:p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230" dirty="0">
                <a:solidFill>
                  <a:srgbClr val="231F20"/>
                </a:solidFill>
                <a:latin typeface="Open Sauce"/>
              </a:rPr>
              <a:t>We're dedicated to supporting your needs and ensuring your business thrives. Thanks for choosing our</a:t>
            </a:r>
          </a:p>
          <a:p>
            <a:pPr algn="ctr">
              <a:lnSpc>
                <a:spcPts val="2900"/>
              </a:lnSpc>
              <a:spcBef>
                <a:spcPct val="0"/>
              </a:spcBef>
            </a:pPr>
            <a:r>
              <a:rPr lang="en-US" sz="2230" dirty="0">
                <a:solidFill>
                  <a:srgbClr val="231F20"/>
                </a:solidFill>
                <a:latin typeface="Open Sauce"/>
              </a:rPr>
              <a:t> Inventory Management System!</a:t>
            </a:r>
          </a:p>
          <a:p>
            <a:pPr algn="ctr">
              <a:lnSpc>
                <a:spcPts val="2900"/>
              </a:lnSpc>
              <a:spcBef>
                <a:spcPct val="0"/>
              </a:spcBef>
            </a:pPr>
            <a:endParaRPr lang="en-US" sz="2230" dirty="0">
              <a:solidFill>
                <a:srgbClr val="231F20"/>
              </a:solidFill>
              <a:latin typeface="Open Sauce"/>
            </a:endParaRPr>
          </a:p>
          <a:p>
            <a:pPr algn="ctr">
              <a:lnSpc>
                <a:spcPts val="2900"/>
              </a:lnSpc>
              <a:spcBef>
                <a:spcPct val="0"/>
              </a:spcBef>
            </a:pPr>
            <a:endParaRPr lang="en-US" sz="2230" dirty="0">
              <a:solidFill>
                <a:srgbClr val="231F20"/>
              </a:solidFill>
              <a:latin typeface="Open Sauce"/>
            </a:endParaRPr>
          </a:p>
          <a:p>
            <a:pPr algn="ctr">
              <a:lnSpc>
                <a:spcPts val="2900"/>
              </a:lnSpc>
              <a:spcBef>
                <a:spcPct val="0"/>
              </a:spcBef>
            </a:pPr>
            <a:endParaRPr lang="en-US" sz="2230" dirty="0">
              <a:solidFill>
                <a:srgbClr val="231F20"/>
              </a:solidFill>
              <a:latin typeface="Open Sauc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403156" y="-360371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871613" y="4313781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89541" y="6508866"/>
            <a:ext cx="4754620" cy="2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"/>
              </a:rPr>
              <a:t>This Structure contains user_name,contact &amp; password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USER</a:t>
            </a:r>
          </a:p>
        </p:txBody>
      </p:sp>
      <p:sp>
        <p:nvSpPr>
          <p:cNvPr id="12" name="Freeform 12"/>
          <p:cNvSpPr/>
          <p:nvPr/>
        </p:nvSpPr>
        <p:spPr>
          <a:xfrm>
            <a:off x="8011754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8774986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2945598" y="1921926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3708830" y="5240576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801715" y="6508586"/>
            <a:ext cx="4693654" cy="367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8"/>
              </a:lnSpc>
            </a:pPr>
            <a:r>
              <a:rPr lang="en-US" sz="3013" spc="295">
                <a:solidFill>
                  <a:srgbClr val="231F20"/>
                </a:solidFill>
                <a:latin typeface="DM Sans"/>
              </a:rPr>
              <a:t>This Structure contains product id,name,category,</a:t>
            </a:r>
          </a:p>
          <a:p>
            <a:pPr algn="ctr">
              <a:lnSpc>
                <a:spcPts val="4158"/>
              </a:lnSpc>
            </a:pPr>
            <a:r>
              <a:rPr lang="en-US" sz="3013" spc="295">
                <a:solidFill>
                  <a:srgbClr val="231F20"/>
                </a:solidFill>
                <a:latin typeface="DM Sans"/>
              </a:rPr>
              <a:t>manufecturer,quantiy,price,supplier_id</a:t>
            </a:r>
          </a:p>
          <a:p>
            <a:pPr algn="ctr">
              <a:lnSpc>
                <a:spcPts val="4158"/>
              </a:lnSpc>
            </a:pPr>
            <a:r>
              <a:rPr lang="en-US" sz="3013" spc="295">
                <a:solidFill>
                  <a:srgbClr val="231F20"/>
                </a:solidFill>
                <a:latin typeface="DM Sans"/>
              </a:rPr>
              <a:t>(from SUPPLIER strurcture)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670610" y="5941683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PRODUCT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913966" y="6378822"/>
            <a:ext cx="4591892" cy="222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7"/>
              </a:lnSpc>
            </a:pPr>
            <a:r>
              <a:rPr lang="en-US" sz="3244" spc="317">
                <a:solidFill>
                  <a:srgbClr val="231F20"/>
                </a:solidFill>
                <a:latin typeface="DM Sans"/>
              </a:rPr>
              <a:t>This Structure contains supplier id,name,contact,</a:t>
            </a:r>
          </a:p>
          <a:p>
            <a:pPr algn="ctr">
              <a:lnSpc>
                <a:spcPts val="4477"/>
              </a:lnSpc>
            </a:pPr>
            <a:r>
              <a:rPr lang="en-US" sz="3244" spc="317">
                <a:solidFill>
                  <a:srgbClr val="231F20"/>
                </a:solidFill>
                <a:latin typeface="DM Sans"/>
              </a:rPr>
              <a:t>address,city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854995" y="5822553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SUPPLIER</a:t>
            </a:r>
          </a:p>
        </p:txBody>
      </p:sp>
      <p:sp>
        <p:nvSpPr>
          <p:cNvPr id="24" name="Freeform 24"/>
          <p:cNvSpPr/>
          <p:nvPr/>
        </p:nvSpPr>
        <p:spPr>
          <a:xfrm rot="-10799999">
            <a:off x="-2750406" y="-6735248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5" name="TextBox 25"/>
          <p:cNvSpPr txBox="1"/>
          <p:nvPr/>
        </p:nvSpPr>
        <p:spPr>
          <a:xfrm>
            <a:off x="12947472" y="2440464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011754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951309" y="679226"/>
            <a:ext cx="4148435" cy="6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9"/>
              </a:lnSpc>
              <a:spcBef>
                <a:spcPct val="0"/>
              </a:spcBef>
            </a:pPr>
            <a:r>
              <a:rPr lang="en-US" sz="4176">
                <a:solidFill>
                  <a:srgbClr val="000000"/>
                </a:solidFill>
                <a:latin typeface="Open Sauce Bold"/>
              </a:rPr>
              <a:t>3 STRUCTURES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899044" y="2615869"/>
            <a:ext cx="15829610" cy="656550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6" name="Freeform 6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29195" y="3174579"/>
            <a:ext cx="410320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-73103" y="4075956"/>
            <a:ext cx="579050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endParaRPr lang="en-US" sz="2670" dirty="0">
              <a:solidFill>
                <a:srgbClr val="000000"/>
              </a:solidFill>
              <a:latin typeface="Oswa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1065" y="4480559"/>
            <a:ext cx="4267199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 lang="en-US" sz="2670" dirty="0">
              <a:solidFill>
                <a:srgbClr val="000000"/>
              </a:solidFill>
              <a:latin typeface="Oswald Bold Italics"/>
            </a:endParaRPr>
          </a:p>
        </p:txBody>
      </p:sp>
      <p:sp>
        <p:nvSpPr>
          <p:cNvPr id="14" name="Freeform 14"/>
          <p:cNvSpPr/>
          <p:nvPr/>
        </p:nvSpPr>
        <p:spPr>
          <a:xfrm rot="7659121">
            <a:off x="-5708526" y="637271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01AC7-1E1D-56C3-F884-3E06E1E9A957}"/>
              </a:ext>
            </a:extLst>
          </p:cNvPr>
          <p:cNvSpPr txBox="1"/>
          <p:nvPr/>
        </p:nvSpPr>
        <p:spPr>
          <a:xfrm>
            <a:off x="5680913" y="3831804"/>
            <a:ext cx="1001271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167B4-8445-9737-8418-9A32938198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48" y="1087561"/>
            <a:ext cx="15220909" cy="856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2FC01-31AF-A68E-2EF1-A05E7E948C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8" y="2293854"/>
            <a:ext cx="7171616" cy="65245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53F9CA-6E37-5608-6A03-FEB0CE96EE2E}"/>
              </a:ext>
            </a:extLst>
          </p:cNvPr>
          <p:cNvSpPr txBox="1"/>
          <p:nvPr/>
        </p:nvSpPr>
        <p:spPr>
          <a:xfrm>
            <a:off x="10600964" y="4753959"/>
            <a:ext cx="662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E-R MODEL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721665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297B60D-8B87-558D-6E8B-42507570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87" y="2272652"/>
            <a:ext cx="12737438" cy="71648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29195" y="568384"/>
            <a:ext cx="15829610" cy="162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22"/>
              </a:lnSpc>
            </a:pPr>
            <a:r>
              <a:rPr lang="en-US" sz="9581" spc="939">
                <a:solidFill>
                  <a:srgbClr val="231F20"/>
                </a:solidFill>
                <a:latin typeface="Oswald Bold"/>
              </a:rPr>
              <a:t>USER DEFINE FUNCTIONS</a:t>
            </a:r>
          </a:p>
        </p:txBody>
      </p:sp>
      <p:sp>
        <p:nvSpPr>
          <p:cNvPr id="6" name="Freeform 6"/>
          <p:cNvSpPr/>
          <p:nvPr/>
        </p:nvSpPr>
        <p:spPr>
          <a:xfrm rot="2016048">
            <a:off x="11336093" y="-389804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29195" y="3174579"/>
            <a:ext cx="410320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-73103" y="4075956"/>
            <a:ext cx="579050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endParaRPr lang="en-US" sz="2670" dirty="0">
              <a:solidFill>
                <a:srgbClr val="000000"/>
              </a:solidFill>
              <a:latin typeface="Oswa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1065" y="4480559"/>
            <a:ext cx="4267199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 lang="en-US" sz="2670" dirty="0">
              <a:solidFill>
                <a:srgbClr val="000000"/>
              </a:solidFill>
              <a:latin typeface="Oswald Bold Italics"/>
            </a:endParaRPr>
          </a:p>
        </p:txBody>
      </p:sp>
      <p:sp>
        <p:nvSpPr>
          <p:cNvPr id="14" name="Freeform 14"/>
          <p:cNvSpPr/>
          <p:nvPr/>
        </p:nvSpPr>
        <p:spPr>
          <a:xfrm rot="7659121">
            <a:off x="-4086649" y="59775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01AC7-1E1D-56C3-F884-3E06E1E9A957}"/>
              </a:ext>
            </a:extLst>
          </p:cNvPr>
          <p:cNvSpPr txBox="1"/>
          <p:nvPr/>
        </p:nvSpPr>
        <p:spPr>
          <a:xfrm>
            <a:off x="3790885" y="3174579"/>
            <a:ext cx="1016241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200" dirty="0"/>
              <a:t>void signup();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void </a:t>
            </a:r>
            <a:r>
              <a:rPr lang="en-US" sz="4200" dirty="0" err="1"/>
              <a:t>input_product</a:t>
            </a:r>
            <a:r>
              <a:rPr lang="en-US" sz="42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void </a:t>
            </a:r>
            <a:r>
              <a:rPr lang="en-US" sz="4200" dirty="0" err="1"/>
              <a:t>input_supplier</a:t>
            </a:r>
            <a:r>
              <a:rPr lang="en-US" sz="4200" dirty="0"/>
              <a:t>();</a:t>
            </a:r>
            <a:r>
              <a:rPr lang="fr-FR" sz="42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200" dirty="0" err="1"/>
              <a:t>void</a:t>
            </a:r>
            <a:r>
              <a:rPr lang="fr-FR" sz="4200" dirty="0"/>
              <a:t> </a:t>
            </a:r>
            <a:r>
              <a:rPr lang="fr-FR" sz="4200" dirty="0" err="1"/>
              <a:t>print_product</a:t>
            </a:r>
            <a:r>
              <a:rPr lang="fr-FR" sz="42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200" dirty="0" err="1"/>
              <a:t>void</a:t>
            </a:r>
            <a:r>
              <a:rPr lang="fr-FR" sz="4200" dirty="0"/>
              <a:t> </a:t>
            </a:r>
            <a:r>
              <a:rPr lang="fr-FR" sz="4200" dirty="0" err="1"/>
              <a:t>print_supplier</a:t>
            </a:r>
            <a:r>
              <a:rPr lang="fr-FR" sz="4200" dirty="0"/>
              <a:t>();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void </a:t>
            </a:r>
            <a:r>
              <a:rPr lang="en-US" sz="4200" dirty="0" err="1"/>
              <a:t>advanced_p_name_search</a:t>
            </a:r>
            <a:r>
              <a:rPr lang="en-US" sz="4200" dirty="0"/>
              <a:t>();</a:t>
            </a:r>
            <a:endParaRPr lang="en-IN" sz="4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void advanced </a:t>
            </a:r>
            <a:r>
              <a:rPr lang="en-US" sz="4200" dirty="0" err="1"/>
              <a:t>manufacturer_search</a:t>
            </a:r>
            <a:r>
              <a:rPr lang="en-US" sz="4200" dirty="0"/>
              <a:t>();</a:t>
            </a:r>
            <a:endParaRPr lang="en-IN" sz="4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void </a:t>
            </a:r>
            <a:r>
              <a:rPr lang="en-US" sz="4200" dirty="0" err="1"/>
              <a:t>p_quantity_search</a:t>
            </a:r>
            <a:r>
              <a:rPr lang="en-US" sz="42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void </a:t>
            </a:r>
            <a:r>
              <a:rPr lang="en-US" sz="4200" dirty="0" err="1"/>
              <a:t>p_price_search</a:t>
            </a:r>
            <a:r>
              <a:rPr lang="en-US" sz="4200" dirty="0"/>
              <a:t>();</a:t>
            </a:r>
            <a:endParaRPr lang="en-IN" sz="4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297B60D-8B87-558D-6E8B-42507570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87" y="2272652"/>
            <a:ext cx="12737438" cy="71648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29195" y="568384"/>
            <a:ext cx="15829610" cy="162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22"/>
              </a:lnSpc>
            </a:pPr>
            <a:r>
              <a:rPr lang="en-US" sz="9581" spc="939">
                <a:solidFill>
                  <a:srgbClr val="231F20"/>
                </a:solidFill>
                <a:latin typeface="Oswald Bold"/>
              </a:rPr>
              <a:t>USER DEFINE FUNCTIONS</a:t>
            </a:r>
          </a:p>
        </p:txBody>
      </p:sp>
      <p:sp>
        <p:nvSpPr>
          <p:cNvPr id="6" name="Freeform 6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29195" y="3174579"/>
            <a:ext cx="410320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-73103" y="4075956"/>
            <a:ext cx="579050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endParaRPr lang="en-US" sz="2670" dirty="0">
              <a:solidFill>
                <a:srgbClr val="000000"/>
              </a:solidFill>
              <a:latin typeface="Oswa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1065" y="4480559"/>
            <a:ext cx="4267199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 lang="en-US" sz="2670" dirty="0">
              <a:solidFill>
                <a:srgbClr val="000000"/>
              </a:solidFill>
              <a:latin typeface="Oswald Bold Italics"/>
            </a:endParaRPr>
          </a:p>
        </p:txBody>
      </p:sp>
      <p:sp>
        <p:nvSpPr>
          <p:cNvPr id="14" name="Freeform 14"/>
          <p:cNvSpPr/>
          <p:nvPr/>
        </p:nvSpPr>
        <p:spPr>
          <a:xfrm rot="7659121">
            <a:off x="-5708526" y="637271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01AC7-1E1D-56C3-F884-3E06E1E9A957}"/>
              </a:ext>
            </a:extLst>
          </p:cNvPr>
          <p:cNvSpPr txBox="1"/>
          <p:nvPr/>
        </p:nvSpPr>
        <p:spPr>
          <a:xfrm>
            <a:off x="3790885" y="3174579"/>
            <a:ext cx="1016241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int </a:t>
            </a:r>
            <a:r>
              <a:rPr lang="en-US" sz="4200" dirty="0" err="1"/>
              <a:t>check_product_id</a:t>
            </a:r>
            <a:r>
              <a:rPr lang="en-US" sz="4200" dirty="0"/>
              <a:t>(int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int </a:t>
            </a:r>
            <a:r>
              <a:rPr lang="en-US" sz="4200" dirty="0" err="1"/>
              <a:t>check_supplier_id</a:t>
            </a:r>
            <a:r>
              <a:rPr lang="en-US" sz="4200" dirty="0"/>
              <a:t>(int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int </a:t>
            </a:r>
            <a:r>
              <a:rPr lang="en-US" sz="4200" dirty="0" err="1"/>
              <a:t>check_supplier_contact</a:t>
            </a:r>
            <a:r>
              <a:rPr lang="en-US" sz="4200" dirty="0"/>
              <a:t>(long </a:t>
            </a:r>
            <a:r>
              <a:rPr lang="en-US" sz="4200" dirty="0" err="1"/>
              <a:t>long</a:t>
            </a:r>
            <a:r>
              <a:rPr lang="en-US" sz="4200" dirty="0"/>
              <a:t> int 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int </a:t>
            </a:r>
            <a:r>
              <a:rPr lang="en-US" sz="4200" dirty="0" err="1"/>
              <a:t>check_p_category</a:t>
            </a:r>
            <a:r>
              <a:rPr lang="en-US" sz="4200" dirty="0"/>
              <a:t>(int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int </a:t>
            </a:r>
            <a:r>
              <a:rPr lang="en-US" sz="4200" dirty="0" err="1"/>
              <a:t>check_p_category_and_price</a:t>
            </a:r>
            <a:r>
              <a:rPr lang="en-US" sz="4200" dirty="0"/>
              <a:t>(int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int </a:t>
            </a:r>
            <a:r>
              <a:rPr lang="en-US" sz="4200" dirty="0" err="1"/>
              <a:t>check_s_contact</a:t>
            </a:r>
            <a:r>
              <a:rPr lang="en-US" sz="4200" dirty="0"/>
              <a:t>(long </a:t>
            </a:r>
            <a:r>
              <a:rPr lang="en-US" sz="4200" dirty="0" err="1"/>
              <a:t>long</a:t>
            </a:r>
            <a:r>
              <a:rPr lang="en-US" sz="4200" dirty="0"/>
              <a:t> int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int </a:t>
            </a:r>
            <a:r>
              <a:rPr lang="en-US" sz="4200" dirty="0" err="1"/>
              <a:t>check_product</a:t>
            </a:r>
            <a:r>
              <a:rPr lang="en-US" sz="4200" dirty="0"/>
              <a:t>();</a:t>
            </a: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200" dirty="0"/>
              <a:t>void </a:t>
            </a:r>
            <a:r>
              <a:rPr lang="en-IN" sz="4200" dirty="0" err="1"/>
              <a:t>advanced_s_name_search</a:t>
            </a:r>
            <a:r>
              <a:rPr lang="en-IN" sz="42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200" dirty="0"/>
              <a:t>void </a:t>
            </a:r>
            <a:r>
              <a:rPr lang="en-IN" sz="4200" dirty="0" err="1"/>
              <a:t>advanced_s_city_search</a:t>
            </a:r>
            <a:r>
              <a:rPr lang="en-IN" sz="4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46197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297B60D-8B87-558D-6E8B-42507570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87" y="2272652"/>
            <a:ext cx="12737438" cy="71648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29195" y="568384"/>
            <a:ext cx="15829610" cy="162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22"/>
              </a:lnSpc>
            </a:pPr>
            <a:r>
              <a:rPr lang="en-US" sz="9581" spc="939">
                <a:solidFill>
                  <a:srgbClr val="231F20"/>
                </a:solidFill>
                <a:latin typeface="Oswald Bold"/>
              </a:rPr>
              <a:t>USER DEFINE FUNCTIONS</a:t>
            </a:r>
          </a:p>
        </p:txBody>
      </p:sp>
      <p:sp>
        <p:nvSpPr>
          <p:cNvPr id="6" name="Freeform 6"/>
          <p:cNvSpPr/>
          <p:nvPr/>
        </p:nvSpPr>
        <p:spPr>
          <a:xfrm rot="2016048">
            <a:off x="11841337" y="-46387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1229195" y="3174579"/>
            <a:ext cx="410320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-73103" y="4075956"/>
            <a:ext cx="579050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endParaRPr lang="en-US" sz="2670" dirty="0">
              <a:solidFill>
                <a:srgbClr val="000000"/>
              </a:solidFill>
              <a:latin typeface="Oswa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1065" y="4480559"/>
            <a:ext cx="4267199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 lang="en-US" sz="2670" dirty="0">
              <a:solidFill>
                <a:srgbClr val="000000"/>
              </a:solidFill>
              <a:latin typeface="Oswald Bold Italics"/>
            </a:endParaRPr>
          </a:p>
        </p:txBody>
      </p:sp>
      <p:sp>
        <p:nvSpPr>
          <p:cNvPr id="14" name="Freeform 14"/>
          <p:cNvSpPr/>
          <p:nvPr/>
        </p:nvSpPr>
        <p:spPr>
          <a:xfrm rot="7659121">
            <a:off x="-4282254" y="6302729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01AC7-1E1D-56C3-F884-3E06E1E9A957}"/>
              </a:ext>
            </a:extLst>
          </p:cNvPr>
          <p:cNvSpPr txBox="1"/>
          <p:nvPr/>
        </p:nvSpPr>
        <p:spPr>
          <a:xfrm>
            <a:off x="3790885" y="3456588"/>
            <a:ext cx="1016241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void </a:t>
            </a:r>
            <a:r>
              <a:rPr lang="en-IN" sz="4000" dirty="0" err="1"/>
              <a:t>short_p_name_asending</a:t>
            </a:r>
            <a:r>
              <a:rPr lang="en-IN" sz="40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void </a:t>
            </a:r>
            <a:r>
              <a:rPr lang="en-IN" sz="4000" dirty="0" err="1"/>
              <a:t>short_p_name_desending</a:t>
            </a:r>
            <a:r>
              <a:rPr lang="en-IN" sz="40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void </a:t>
            </a:r>
            <a:r>
              <a:rPr lang="en-IN" sz="4000" dirty="0" err="1"/>
              <a:t>short_s_name_asending</a:t>
            </a:r>
            <a:r>
              <a:rPr lang="en-IN" sz="40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void </a:t>
            </a:r>
            <a:r>
              <a:rPr lang="en-IN" sz="4000" dirty="0" err="1"/>
              <a:t>short_s_name_desending</a:t>
            </a:r>
            <a:r>
              <a:rPr lang="en-IN" sz="40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void </a:t>
            </a:r>
            <a:r>
              <a:rPr lang="en-IN" sz="4000" dirty="0" err="1"/>
              <a:t>short_P_price_asending</a:t>
            </a:r>
            <a:r>
              <a:rPr lang="en-IN" sz="40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void </a:t>
            </a:r>
            <a:r>
              <a:rPr lang="en-IN" sz="4000" dirty="0" err="1"/>
              <a:t>short_P_price_desending</a:t>
            </a:r>
            <a:r>
              <a:rPr lang="en-IN" sz="40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void </a:t>
            </a:r>
            <a:r>
              <a:rPr lang="en-IN" sz="4000" dirty="0" err="1"/>
              <a:t>short_p_quntity_asending</a:t>
            </a:r>
            <a:r>
              <a:rPr lang="en-IN" sz="40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void </a:t>
            </a:r>
            <a:r>
              <a:rPr lang="en-IN" sz="4000" dirty="0" err="1"/>
              <a:t>short_p_quntity_desending</a:t>
            </a:r>
            <a:r>
              <a:rPr lang="en-IN" sz="4000" dirty="0"/>
              <a:t>();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0589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297B60D-8B87-558D-6E8B-42507570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87" y="2272652"/>
            <a:ext cx="12737438" cy="71648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29195" y="568384"/>
            <a:ext cx="15829610" cy="162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22"/>
              </a:lnSpc>
            </a:pPr>
            <a:r>
              <a:rPr lang="en-US" sz="9581" spc="939">
                <a:solidFill>
                  <a:srgbClr val="231F20"/>
                </a:solidFill>
                <a:latin typeface="Oswald Bold"/>
              </a:rPr>
              <a:t>USER DEFINE FUNCTIONS</a:t>
            </a:r>
          </a:p>
        </p:txBody>
      </p:sp>
      <p:sp>
        <p:nvSpPr>
          <p:cNvPr id="6" name="Freeform 6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29195" y="3174579"/>
            <a:ext cx="410320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-73103" y="4075956"/>
            <a:ext cx="579050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endParaRPr lang="en-US" sz="2670" dirty="0">
              <a:solidFill>
                <a:srgbClr val="000000"/>
              </a:solidFill>
              <a:latin typeface="Oswa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1065" y="4480559"/>
            <a:ext cx="4267199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endParaRPr lang="en-US" sz="2670" dirty="0">
              <a:solidFill>
                <a:srgbClr val="000000"/>
              </a:solidFill>
              <a:latin typeface="Oswald Bold Italics"/>
            </a:endParaRPr>
          </a:p>
        </p:txBody>
      </p:sp>
      <p:sp>
        <p:nvSpPr>
          <p:cNvPr id="14" name="Freeform 14"/>
          <p:cNvSpPr/>
          <p:nvPr/>
        </p:nvSpPr>
        <p:spPr>
          <a:xfrm rot="7659121">
            <a:off x="-5708526" y="637271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01AC7-1E1D-56C3-F884-3E06E1E9A957}"/>
              </a:ext>
            </a:extLst>
          </p:cNvPr>
          <p:cNvSpPr txBox="1"/>
          <p:nvPr/>
        </p:nvSpPr>
        <p:spPr>
          <a:xfrm>
            <a:off x="3790885" y="3174579"/>
            <a:ext cx="1016241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/>
              <a:t>void </a:t>
            </a:r>
            <a:r>
              <a:rPr lang="en-IN" sz="4800" dirty="0" err="1"/>
              <a:t>delete_p_row_product</a:t>
            </a:r>
            <a:r>
              <a:rPr lang="en-IN" sz="4800" dirty="0"/>
              <a:t>();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/>
              <a:t>void </a:t>
            </a:r>
            <a:r>
              <a:rPr lang="en-IN" sz="4800" dirty="0" err="1"/>
              <a:t>delete_p_row_supplier</a:t>
            </a:r>
            <a:r>
              <a:rPr lang="en-IN" sz="4800" dirty="0"/>
              <a:t>();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/>
              <a:t>void </a:t>
            </a:r>
            <a:r>
              <a:rPr lang="en-IN" sz="4800" dirty="0" err="1"/>
              <a:t>delete_s_id_supplier</a:t>
            </a:r>
            <a:r>
              <a:rPr lang="en-IN" sz="4800" dirty="0"/>
              <a:t>();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/>
              <a:t>void </a:t>
            </a:r>
            <a:r>
              <a:rPr lang="en-IN" sz="4800" dirty="0" err="1"/>
              <a:t>update_p_quantity</a:t>
            </a:r>
            <a:r>
              <a:rPr lang="en-IN" sz="4800" dirty="0"/>
              <a:t>();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/>
              <a:t>void </a:t>
            </a:r>
            <a:r>
              <a:rPr lang="en-IN" sz="4800" dirty="0" err="1"/>
              <a:t>update_p_price</a:t>
            </a:r>
            <a:r>
              <a:rPr lang="en-IN" sz="4800" dirty="0"/>
              <a:t>();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/>
              <a:t>void </a:t>
            </a:r>
            <a:r>
              <a:rPr lang="en-IN" sz="4800" dirty="0" err="1"/>
              <a:t>update_p_name</a:t>
            </a:r>
            <a:r>
              <a:rPr lang="en-IN" sz="4800" dirty="0"/>
              <a:t>();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800" dirty="0"/>
              <a:t>void </a:t>
            </a:r>
            <a:r>
              <a:rPr lang="en-IN" sz="4800" dirty="0" err="1"/>
              <a:t>update_s_name</a:t>
            </a:r>
            <a:r>
              <a:rPr lang="en-IN" sz="4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118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4912513" y="4849326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63599" y="3805216"/>
            <a:ext cx="16560801" cy="267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3700" spc="1610" dirty="0">
                <a:solidFill>
                  <a:srgbClr val="231F20"/>
                </a:solidFill>
                <a:latin typeface="Oswald Bold"/>
              </a:rPr>
              <a:t>Demonstration</a:t>
            </a:r>
            <a:endParaRPr lang="en-US" sz="16437" spc="1610" dirty="0">
              <a:solidFill>
                <a:srgbClr val="231F20"/>
              </a:solidFill>
              <a:latin typeface="Oswal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419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DM Sans Bold</vt:lpstr>
      <vt:lpstr>DM Sans</vt:lpstr>
      <vt:lpstr>Calibri</vt:lpstr>
      <vt:lpstr>Oswald Bold</vt:lpstr>
      <vt:lpstr>Open Sauce</vt:lpstr>
      <vt:lpstr>Google Sans</vt:lpstr>
      <vt:lpstr>Söhne</vt:lpstr>
      <vt:lpstr>Open Sauce Bold</vt:lpstr>
      <vt:lpstr>Oswald</vt:lpstr>
      <vt:lpstr>Arial</vt:lpstr>
      <vt:lpstr>Oswald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</dc:title>
  <cp:lastModifiedBy>Vaibhav Gabani</cp:lastModifiedBy>
  <cp:revision>8</cp:revision>
  <dcterms:created xsi:type="dcterms:W3CDTF">2006-08-16T00:00:00Z</dcterms:created>
  <dcterms:modified xsi:type="dcterms:W3CDTF">2024-03-25T16:42:41Z</dcterms:modified>
  <dc:identifier>DAGAaJJptxg</dc:identifier>
</cp:coreProperties>
</file>