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Lst>
  <p:sldIdLst>
    <p:sldId id="256" r:id="rId2"/>
    <p:sldId id="258" r:id="rId3"/>
    <p:sldId id="272" r:id="rId4"/>
    <p:sldId id="273" r:id="rId5"/>
    <p:sldId id="261" r:id="rId6"/>
    <p:sldId id="259" r:id="rId7"/>
    <p:sldId id="263" r:id="rId8"/>
    <p:sldId id="282" r:id="rId9"/>
    <p:sldId id="283" r:id="rId10"/>
    <p:sldId id="271" r:id="rId11"/>
    <p:sldId id="266" r:id="rId12"/>
    <p:sldId id="267" r:id="rId13"/>
    <p:sldId id="268" r:id="rId14"/>
    <p:sldId id="274" r:id="rId15"/>
    <p:sldId id="275" r:id="rId16"/>
    <p:sldId id="276" r:id="rId17"/>
    <p:sldId id="277" r:id="rId18"/>
    <p:sldId id="278" r:id="rId19"/>
    <p:sldId id="279" r:id="rId20"/>
    <p:sldId id="280" r:id="rId21"/>
    <p:sldId id="281" r:id="rId22"/>
    <p:sldId id="260" r:id="rId23"/>
    <p:sldId id="26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73" d="100"/>
          <a:sy n="73" d="100"/>
        </p:scale>
        <p:origin x="5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D9C7FAF-D3D5-42BB-9FAD-C395DBB0A259}"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0EB4D32-1A05-4EA9-AD6A-7B9D0A52B195}" type="slidenum">
              <a:rPr lang="en-IN" smtClean="0"/>
              <a:t>‹#›</a:t>
            </a:fld>
            <a:endParaRPr lang="en-IN"/>
          </a:p>
        </p:txBody>
      </p:sp>
    </p:spTree>
    <p:extLst>
      <p:ext uri="{BB962C8B-B14F-4D97-AF65-F5344CB8AC3E}">
        <p14:creationId xmlns:p14="http://schemas.microsoft.com/office/powerpoint/2010/main" val="3087879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9C7FAF-D3D5-42BB-9FAD-C395DBB0A259}"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EB4D32-1A05-4EA9-AD6A-7B9D0A52B195}" type="slidenum">
              <a:rPr lang="en-IN" smtClean="0"/>
              <a:t>‹#›</a:t>
            </a:fld>
            <a:endParaRPr lang="en-IN"/>
          </a:p>
        </p:txBody>
      </p:sp>
    </p:spTree>
    <p:extLst>
      <p:ext uri="{BB962C8B-B14F-4D97-AF65-F5344CB8AC3E}">
        <p14:creationId xmlns:p14="http://schemas.microsoft.com/office/powerpoint/2010/main" val="33756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9C7FAF-D3D5-42BB-9FAD-C395DBB0A259}"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EB4D32-1A05-4EA9-AD6A-7B9D0A52B19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0317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D9C7FAF-D3D5-42BB-9FAD-C395DBB0A259}" type="datetimeFigureOut">
              <a:rPr lang="en-IN" smtClean="0"/>
              <a:t>16-06-2020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EB4D32-1A05-4EA9-AD6A-7B9D0A52B195}" type="slidenum">
              <a:rPr lang="en-IN" smtClean="0"/>
              <a:t>‹#›</a:t>
            </a:fld>
            <a:endParaRPr lang="en-IN"/>
          </a:p>
        </p:txBody>
      </p:sp>
    </p:spTree>
    <p:extLst>
      <p:ext uri="{BB962C8B-B14F-4D97-AF65-F5344CB8AC3E}">
        <p14:creationId xmlns:p14="http://schemas.microsoft.com/office/powerpoint/2010/main" val="2958468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D9C7FAF-D3D5-42BB-9FAD-C395DBB0A259}" type="datetimeFigureOut">
              <a:rPr lang="en-IN" smtClean="0"/>
              <a:t>16-06-2020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EB4D32-1A05-4EA9-AD6A-7B9D0A52B19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68257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D9C7FAF-D3D5-42BB-9FAD-C395DBB0A259}" type="datetimeFigureOut">
              <a:rPr lang="en-IN" smtClean="0"/>
              <a:t>16-06-2020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EB4D32-1A05-4EA9-AD6A-7B9D0A52B195}" type="slidenum">
              <a:rPr lang="en-IN" smtClean="0"/>
              <a:t>‹#›</a:t>
            </a:fld>
            <a:endParaRPr lang="en-IN"/>
          </a:p>
        </p:txBody>
      </p:sp>
    </p:spTree>
    <p:extLst>
      <p:ext uri="{BB962C8B-B14F-4D97-AF65-F5344CB8AC3E}">
        <p14:creationId xmlns:p14="http://schemas.microsoft.com/office/powerpoint/2010/main" val="4122647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9C7FAF-D3D5-42BB-9FAD-C395DBB0A259}"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EB4D32-1A05-4EA9-AD6A-7B9D0A52B195}" type="slidenum">
              <a:rPr lang="en-IN" smtClean="0"/>
              <a:t>‹#›</a:t>
            </a:fld>
            <a:endParaRPr lang="en-IN"/>
          </a:p>
        </p:txBody>
      </p:sp>
    </p:spTree>
    <p:extLst>
      <p:ext uri="{BB962C8B-B14F-4D97-AF65-F5344CB8AC3E}">
        <p14:creationId xmlns:p14="http://schemas.microsoft.com/office/powerpoint/2010/main" val="812753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9C7FAF-D3D5-42BB-9FAD-C395DBB0A259}"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EB4D32-1A05-4EA9-AD6A-7B9D0A52B195}" type="slidenum">
              <a:rPr lang="en-IN" smtClean="0"/>
              <a:t>‹#›</a:t>
            </a:fld>
            <a:endParaRPr lang="en-IN"/>
          </a:p>
        </p:txBody>
      </p:sp>
    </p:spTree>
    <p:extLst>
      <p:ext uri="{BB962C8B-B14F-4D97-AF65-F5344CB8AC3E}">
        <p14:creationId xmlns:p14="http://schemas.microsoft.com/office/powerpoint/2010/main" val="156799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9C7FAF-D3D5-42BB-9FAD-C395DBB0A259}"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EB4D32-1A05-4EA9-AD6A-7B9D0A52B195}" type="slidenum">
              <a:rPr lang="en-IN" smtClean="0"/>
              <a:t>‹#›</a:t>
            </a:fld>
            <a:endParaRPr lang="en-IN"/>
          </a:p>
        </p:txBody>
      </p:sp>
    </p:spTree>
    <p:extLst>
      <p:ext uri="{BB962C8B-B14F-4D97-AF65-F5344CB8AC3E}">
        <p14:creationId xmlns:p14="http://schemas.microsoft.com/office/powerpoint/2010/main" val="2999183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9C7FAF-D3D5-42BB-9FAD-C395DBB0A259}" type="datetimeFigureOut">
              <a:rPr lang="en-IN" smtClean="0"/>
              <a:t>16-06-2020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EB4D32-1A05-4EA9-AD6A-7B9D0A52B195}" type="slidenum">
              <a:rPr lang="en-IN" smtClean="0"/>
              <a:t>‹#›</a:t>
            </a:fld>
            <a:endParaRPr lang="en-IN"/>
          </a:p>
        </p:txBody>
      </p:sp>
    </p:spTree>
    <p:extLst>
      <p:ext uri="{BB962C8B-B14F-4D97-AF65-F5344CB8AC3E}">
        <p14:creationId xmlns:p14="http://schemas.microsoft.com/office/powerpoint/2010/main" val="138464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D9C7FAF-D3D5-42BB-9FAD-C395DBB0A259}" type="datetimeFigureOut">
              <a:rPr lang="en-IN" smtClean="0"/>
              <a:t>16-06-2020</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0EB4D32-1A05-4EA9-AD6A-7B9D0A52B195}" type="slidenum">
              <a:rPr lang="en-IN" smtClean="0"/>
              <a:t>‹#›</a:t>
            </a:fld>
            <a:endParaRPr lang="en-IN"/>
          </a:p>
        </p:txBody>
      </p:sp>
    </p:spTree>
    <p:extLst>
      <p:ext uri="{BB962C8B-B14F-4D97-AF65-F5344CB8AC3E}">
        <p14:creationId xmlns:p14="http://schemas.microsoft.com/office/powerpoint/2010/main" val="1440108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D9C7FAF-D3D5-42BB-9FAD-C395DBB0A259}" type="datetimeFigureOut">
              <a:rPr lang="en-IN" smtClean="0"/>
              <a:t>16-06-2020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0EB4D32-1A05-4EA9-AD6A-7B9D0A52B195}" type="slidenum">
              <a:rPr lang="en-IN" smtClean="0"/>
              <a:t>‹#›</a:t>
            </a:fld>
            <a:endParaRPr lang="en-IN"/>
          </a:p>
        </p:txBody>
      </p:sp>
    </p:spTree>
    <p:extLst>
      <p:ext uri="{BB962C8B-B14F-4D97-AF65-F5344CB8AC3E}">
        <p14:creationId xmlns:p14="http://schemas.microsoft.com/office/powerpoint/2010/main" val="1092589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D9C7FAF-D3D5-42BB-9FAD-C395DBB0A259}" type="datetimeFigureOut">
              <a:rPr lang="en-IN" smtClean="0"/>
              <a:t>16-06-2020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0EB4D32-1A05-4EA9-AD6A-7B9D0A52B195}" type="slidenum">
              <a:rPr lang="en-IN" smtClean="0"/>
              <a:t>‹#›</a:t>
            </a:fld>
            <a:endParaRPr lang="en-IN"/>
          </a:p>
        </p:txBody>
      </p:sp>
    </p:spTree>
    <p:extLst>
      <p:ext uri="{BB962C8B-B14F-4D97-AF65-F5344CB8AC3E}">
        <p14:creationId xmlns:p14="http://schemas.microsoft.com/office/powerpoint/2010/main" val="2619655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9C7FAF-D3D5-42BB-9FAD-C395DBB0A259}" type="datetimeFigureOut">
              <a:rPr lang="en-IN" smtClean="0"/>
              <a:t>16-06-2020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0EB4D32-1A05-4EA9-AD6A-7B9D0A52B195}" type="slidenum">
              <a:rPr lang="en-IN" smtClean="0"/>
              <a:t>‹#›</a:t>
            </a:fld>
            <a:endParaRPr lang="en-IN"/>
          </a:p>
        </p:txBody>
      </p:sp>
    </p:spTree>
    <p:extLst>
      <p:ext uri="{BB962C8B-B14F-4D97-AF65-F5344CB8AC3E}">
        <p14:creationId xmlns:p14="http://schemas.microsoft.com/office/powerpoint/2010/main" val="1203719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D9C7FAF-D3D5-42BB-9FAD-C395DBB0A259}" type="datetimeFigureOut">
              <a:rPr lang="en-IN" smtClean="0"/>
              <a:t>16-06-2020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0EB4D32-1A05-4EA9-AD6A-7B9D0A52B195}" type="slidenum">
              <a:rPr lang="en-IN" smtClean="0"/>
              <a:t>‹#›</a:t>
            </a:fld>
            <a:endParaRPr lang="en-IN"/>
          </a:p>
        </p:txBody>
      </p:sp>
    </p:spTree>
    <p:extLst>
      <p:ext uri="{BB962C8B-B14F-4D97-AF65-F5344CB8AC3E}">
        <p14:creationId xmlns:p14="http://schemas.microsoft.com/office/powerpoint/2010/main" val="595323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D9C7FAF-D3D5-42BB-9FAD-C395DBB0A259}" type="datetimeFigureOut">
              <a:rPr lang="en-IN" smtClean="0"/>
              <a:t>16-06-2020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EB4D32-1A05-4EA9-AD6A-7B9D0A52B195}" type="slidenum">
              <a:rPr lang="en-IN" smtClean="0"/>
              <a:t>‹#›</a:t>
            </a:fld>
            <a:endParaRPr lang="en-IN"/>
          </a:p>
        </p:txBody>
      </p:sp>
    </p:spTree>
    <p:extLst>
      <p:ext uri="{BB962C8B-B14F-4D97-AF65-F5344CB8AC3E}">
        <p14:creationId xmlns:p14="http://schemas.microsoft.com/office/powerpoint/2010/main" val="200811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D9C7FAF-D3D5-42BB-9FAD-C395DBB0A259}" type="datetimeFigureOut">
              <a:rPr lang="en-IN" smtClean="0"/>
              <a:t>16-06-2020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0EB4D32-1A05-4EA9-AD6A-7B9D0A52B195}" type="slidenum">
              <a:rPr lang="en-IN" smtClean="0"/>
              <a:t>‹#›</a:t>
            </a:fld>
            <a:endParaRPr lang="en-IN"/>
          </a:p>
        </p:txBody>
      </p:sp>
    </p:spTree>
    <p:extLst>
      <p:ext uri="{BB962C8B-B14F-4D97-AF65-F5344CB8AC3E}">
        <p14:creationId xmlns:p14="http://schemas.microsoft.com/office/powerpoint/2010/main" val="2134483920"/>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F5mRW0jo-U4" TargetMode="External"/><Relationship Id="rId2" Type="http://schemas.openxmlformats.org/officeDocument/2006/relationships/hyperlink" Target="https://developer.mozilla.org/en-US/docs/Web/JavaScript" TargetMode="External"/><Relationship Id="rId1" Type="http://schemas.openxmlformats.org/officeDocument/2006/relationships/slideLayout" Target="../slideLayouts/slideLayout2.xml"/><Relationship Id="rId4" Type="http://schemas.openxmlformats.org/officeDocument/2006/relationships/hyperlink" Target="https://www.youtube.com/watch?v=OTmQOjsl0e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671285"/>
            <a:ext cx="9379856" cy="2971800"/>
          </a:xfrm>
        </p:spPr>
        <p:txBody>
          <a:bodyPr>
            <a:normAutofit/>
          </a:bodyPr>
          <a:lstStyle/>
          <a:p>
            <a:r>
              <a:rPr lang="en-US" sz="6000" dirty="0">
                <a:latin typeface="Times New Roman" panose="02020603050405020304" pitchFamily="18" charset="0"/>
                <a:cs typeface="Times New Roman" panose="02020603050405020304" pitchFamily="18" charset="0"/>
              </a:rPr>
              <a:t>ONLINE QUIZ PORTAL</a:t>
            </a:r>
            <a:endParaRPr lang="en-IN" sz="6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589213" y="4777379"/>
            <a:ext cx="8915399" cy="1899192"/>
          </a:xfrm>
        </p:spPr>
        <p:txBody>
          <a:bodyPr>
            <a:normAutofit/>
          </a:bodyPr>
          <a:lstStyle/>
          <a:p>
            <a:r>
              <a:rPr lang="en-US" sz="2400" b="1" dirty="0" smtClean="0">
                <a:latin typeface="Times New Roman" panose="02020603050405020304" pitchFamily="18" charset="0"/>
                <a:cs typeface="Times New Roman" panose="02020603050405020304" pitchFamily="18" charset="0"/>
              </a:rPr>
              <a:t>Mentor – Mr . Virendra Dheru </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-Vaibhav gupta - </a:t>
            </a:r>
            <a:r>
              <a:rPr lang="en-US" sz="1600" b="1" dirty="0" smtClean="0">
                <a:latin typeface="Times New Roman" panose="02020603050405020304" pitchFamily="18" charset="0"/>
                <a:cs typeface="Times New Roman" panose="02020603050405020304" pitchFamily="18" charset="0"/>
              </a:rPr>
              <a:t>179302173</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-Vibhav srivastava – </a:t>
            </a:r>
            <a:r>
              <a:rPr lang="en-US" sz="1600" b="1" dirty="0" smtClean="0">
                <a:latin typeface="Times New Roman" panose="02020603050405020304" pitchFamily="18" charset="0"/>
                <a:cs typeface="Times New Roman" panose="02020603050405020304" pitchFamily="18" charset="0"/>
              </a:rPr>
              <a:t>179302164</a:t>
            </a:r>
          </a:p>
          <a:p>
            <a:endParaRPr lang="en-US" sz="1600" b="1" dirty="0">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1251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47414"/>
            <a:ext cx="9837420" cy="1154710"/>
          </a:xfrm>
        </p:spPr>
        <p:txBody>
          <a:bodyPr>
            <a:normAutofit fontScale="90000"/>
          </a:bodyPr>
          <a:lstStyle/>
          <a:p>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Sign Up Page		</a:t>
            </a:r>
            <a:r>
              <a:rPr lang="en-US" sz="2400" b="1"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4476" y="1153930"/>
            <a:ext cx="9190659" cy="5116241"/>
          </a:xfrm>
        </p:spPr>
      </p:pic>
    </p:spTree>
    <p:extLst>
      <p:ext uri="{BB962C8B-B14F-4D97-AF65-F5344CB8AC3E}">
        <p14:creationId xmlns:p14="http://schemas.microsoft.com/office/powerpoint/2010/main" val="11228946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35725" y="232224"/>
            <a:ext cx="8911687" cy="1280890"/>
          </a:xfrm>
        </p:spPr>
        <p:txBody>
          <a:bodyPr>
            <a:normAutofit/>
          </a:bodyPr>
          <a:lstStyle/>
          <a:p>
            <a:r>
              <a:rPr lang="en-US" sz="3200" dirty="0" smtClean="0">
                <a:solidFill>
                  <a:schemeClr val="accent2"/>
                </a:solidFill>
              </a:rPr>
              <a:t>Login Page</a:t>
            </a:r>
            <a:endParaRPr lang="en-US" sz="3200" dirty="0">
              <a:solidFill>
                <a:schemeClr val="accent2"/>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5725" y="1188719"/>
            <a:ext cx="9255086" cy="5016137"/>
          </a:xfrm>
        </p:spPr>
      </p:pic>
    </p:spTree>
    <p:extLst>
      <p:ext uri="{BB962C8B-B14F-4D97-AF65-F5344CB8AC3E}">
        <p14:creationId xmlns:p14="http://schemas.microsoft.com/office/powerpoint/2010/main" val="5599657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05097" y="284476"/>
            <a:ext cx="8911687" cy="1280890"/>
          </a:xfrm>
        </p:spPr>
        <p:txBody>
          <a:bodyPr/>
          <a:lstStyle/>
          <a:p>
            <a:r>
              <a:rPr lang="en-US" dirty="0" smtClean="0">
                <a:solidFill>
                  <a:schemeClr val="accent2"/>
                </a:solidFill>
              </a:rPr>
              <a:t>Home Page</a:t>
            </a:r>
            <a:endParaRPr lang="en-US" dirty="0">
              <a:solidFill>
                <a:schemeClr val="accent2"/>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5097" y="1336765"/>
            <a:ext cx="9620846" cy="5011783"/>
          </a:xfrm>
        </p:spPr>
      </p:pic>
    </p:spTree>
    <p:extLst>
      <p:ext uri="{BB962C8B-B14F-4D97-AF65-F5344CB8AC3E}">
        <p14:creationId xmlns:p14="http://schemas.microsoft.com/office/powerpoint/2010/main" val="5096438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31668" y="297539"/>
            <a:ext cx="8911687" cy="1280890"/>
          </a:xfrm>
        </p:spPr>
        <p:txBody>
          <a:bodyPr/>
          <a:lstStyle/>
          <a:p>
            <a:r>
              <a:rPr lang="en-US" dirty="0" smtClean="0">
                <a:solidFill>
                  <a:schemeClr val="accent2"/>
                </a:solidFill>
              </a:rPr>
              <a:t>Quiz Page</a:t>
            </a:r>
            <a:endParaRPr lang="en-US" dirty="0">
              <a:solidFill>
                <a:schemeClr val="accent2"/>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1668" y="1362892"/>
            <a:ext cx="9255086" cy="4789714"/>
          </a:xfrm>
        </p:spPr>
      </p:pic>
    </p:spTree>
    <p:extLst>
      <p:ext uri="{BB962C8B-B14F-4D97-AF65-F5344CB8AC3E}">
        <p14:creationId xmlns:p14="http://schemas.microsoft.com/office/powerpoint/2010/main" val="24672712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7165" y="245287"/>
            <a:ext cx="8911687" cy="1280890"/>
          </a:xfrm>
        </p:spPr>
        <p:txBody>
          <a:bodyPr>
            <a:normAutofit/>
          </a:bodyPr>
          <a:lstStyle/>
          <a:p>
            <a:r>
              <a:rPr lang="en-US" sz="3200" dirty="0" smtClean="0">
                <a:solidFill>
                  <a:schemeClr val="accent2"/>
                </a:solidFill>
              </a:rPr>
              <a:t>Result Page</a:t>
            </a:r>
            <a:endParaRPr lang="en-US" sz="3200" dirty="0">
              <a:solidFill>
                <a:schemeClr val="accent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7165" y="1301102"/>
            <a:ext cx="9072206" cy="4903755"/>
          </a:xfrm>
        </p:spPr>
      </p:pic>
    </p:spTree>
    <p:extLst>
      <p:ext uri="{BB962C8B-B14F-4D97-AF65-F5344CB8AC3E}">
        <p14:creationId xmlns:p14="http://schemas.microsoft.com/office/powerpoint/2010/main" val="4035029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0228" y="271413"/>
            <a:ext cx="8911687" cy="1280890"/>
          </a:xfrm>
        </p:spPr>
        <p:txBody>
          <a:bodyPr>
            <a:normAutofit/>
          </a:bodyPr>
          <a:lstStyle/>
          <a:p>
            <a:r>
              <a:rPr lang="en-US" sz="3200" dirty="0" smtClean="0">
                <a:solidFill>
                  <a:schemeClr val="accent2"/>
                </a:solidFill>
              </a:rPr>
              <a:t>Leaderboard Page</a:t>
            </a:r>
            <a:endParaRPr lang="en-US" sz="3200" dirty="0">
              <a:solidFill>
                <a:schemeClr val="accent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6514" y="1251857"/>
            <a:ext cx="9585371" cy="4743994"/>
          </a:xfrm>
        </p:spPr>
      </p:pic>
    </p:spTree>
    <p:extLst>
      <p:ext uri="{BB962C8B-B14F-4D97-AF65-F5344CB8AC3E}">
        <p14:creationId xmlns:p14="http://schemas.microsoft.com/office/powerpoint/2010/main" val="3956227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8971" y="284476"/>
            <a:ext cx="8911687" cy="1280890"/>
          </a:xfrm>
        </p:spPr>
        <p:txBody>
          <a:bodyPr>
            <a:normAutofit/>
          </a:bodyPr>
          <a:lstStyle/>
          <a:p>
            <a:r>
              <a:rPr lang="en-US" sz="3200" dirty="0" smtClean="0">
                <a:solidFill>
                  <a:schemeClr val="accent2"/>
                </a:solidFill>
              </a:rPr>
              <a:t>Analysis Page</a:t>
            </a:r>
            <a:endParaRPr lang="en-US" sz="3200" dirty="0">
              <a:solidFill>
                <a:schemeClr val="accent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8971" y="1362891"/>
            <a:ext cx="9176709" cy="4815840"/>
          </a:xfrm>
        </p:spPr>
      </p:pic>
    </p:spTree>
    <p:extLst>
      <p:ext uri="{BB962C8B-B14F-4D97-AF65-F5344CB8AC3E}">
        <p14:creationId xmlns:p14="http://schemas.microsoft.com/office/powerpoint/2010/main" val="2390570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8788" y="336727"/>
            <a:ext cx="8911687" cy="1280890"/>
          </a:xfrm>
        </p:spPr>
        <p:txBody>
          <a:bodyPr>
            <a:normAutofit/>
          </a:bodyPr>
          <a:lstStyle/>
          <a:p>
            <a:r>
              <a:rPr lang="en-US" sz="3200" dirty="0" smtClean="0">
                <a:solidFill>
                  <a:schemeClr val="accent2"/>
                </a:solidFill>
              </a:rPr>
              <a:t>Admin Page</a:t>
            </a:r>
            <a:endParaRPr lang="en-US" sz="3200" dirty="0">
              <a:solidFill>
                <a:schemeClr val="accent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8788" y="1258387"/>
            <a:ext cx="9346526" cy="5103223"/>
          </a:xfrm>
        </p:spPr>
      </p:pic>
    </p:spTree>
    <p:extLst>
      <p:ext uri="{BB962C8B-B14F-4D97-AF65-F5344CB8AC3E}">
        <p14:creationId xmlns:p14="http://schemas.microsoft.com/office/powerpoint/2010/main" val="499108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2034" y="336727"/>
            <a:ext cx="8911687" cy="1280890"/>
          </a:xfrm>
        </p:spPr>
        <p:txBody>
          <a:bodyPr>
            <a:normAutofit/>
          </a:bodyPr>
          <a:lstStyle/>
          <a:p>
            <a:r>
              <a:rPr lang="en-US" sz="3200" dirty="0" smtClean="0">
                <a:solidFill>
                  <a:schemeClr val="accent2"/>
                </a:solidFill>
              </a:rPr>
              <a:t>Add Question Page</a:t>
            </a:r>
            <a:endParaRPr lang="en-US" sz="3200" dirty="0">
              <a:solidFill>
                <a:schemeClr val="accent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2034" y="1284513"/>
            <a:ext cx="9646972" cy="4894217"/>
          </a:xfrm>
        </p:spPr>
      </p:pic>
    </p:spTree>
    <p:extLst>
      <p:ext uri="{BB962C8B-B14F-4D97-AF65-F5344CB8AC3E}">
        <p14:creationId xmlns:p14="http://schemas.microsoft.com/office/powerpoint/2010/main" val="1811511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4913" y="219162"/>
            <a:ext cx="8911687" cy="1280890"/>
          </a:xfrm>
        </p:spPr>
        <p:txBody>
          <a:bodyPr>
            <a:normAutofit/>
          </a:bodyPr>
          <a:lstStyle/>
          <a:p>
            <a:r>
              <a:rPr lang="en-US" sz="3200" dirty="0" smtClean="0">
                <a:solidFill>
                  <a:schemeClr val="accent2"/>
                </a:solidFill>
              </a:rPr>
              <a:t>Quiz Creation Page</a:t>
            </a:r>
            <a:endParaRPr lang="en-US" sz="3200" dirty="0">
              <a:solidFill>
                <a:schemeClr val="accent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4913" y="1323702"/>
            <a:ext cx="9268150" cy="4959531"/>
          </a:xfrm>
        </p:spPr>
      </p:pic>
    </p:spTree>
    <p:extLst>
      <p:ext uri="{BB962C8B-B14F-4D97-AF65-F5344CB8AC3E}">
        <p14:creationId xmlns:p14="http://schemas.microsoft.com/office/powerpoint/2010/main" val="1030003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4629" y="420910"/>
            <a:ext cx="8911687" cy="1280890"/>
          </a:xfrm>
        </p:spPr>
        <p:txBody>
          <a:bodyPr/>
          <a:lstStyle/>
          <a:p>
            <a:r>
              <a:rPr lang="en-US"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54629" y="1320802"/>
            <a:ext cx="10537371" cy="5711370"/>
          </a:xfrm>
        </p:spPr>
        <p:txBody>
          <a:bodyPr>
            <a:normAutofit lnSpcReduction="10000"/>
          </a:bodyPr>
          <a:lstStyle/>
          <a:p>
            <a:pPr marL="0" indent="0">
              <a:buNone/>
            </a:pPr>
            <a:r>
              <a:rPr lang="en-US" sz="2000" dirty="0">
                <a:latin typeface="Segoe UI Semibold" panose="020B0702040204020203" pitchFamily="34" charset="0"/>
                <a:cs typeface="Segoe UI Semibold" panose="020B0702040204020203" pitchFamily="34" charset="0"/>
              </a:rPr>
              <a:t>This is the era of computer and we are adopting fast mechanism to solve any problem. On line quiz is also a way to give result as soon as we submit our paper</a:t>
            </a:r>
            <a:r>
              <a:rPr lang="en-US" sz="2000" dirty="0" smtClean="0">
                <a:latin typeface="Segoe UI Semibold" panose="020B0702040204020203" pitchFamily="34" charset="0"/>
                <a:cs typeface="Segoe UI Semibold" panose="020B0702040204020203" pitchFamily="34" charset="0"/>
              </a:rPr>
              <a:t>.</a:t>
            </a:r>
          </a:p>
          <a:p>
            <a:pPr marL="0" indent="0">
              <a:buNone/>
            </a:pPr>
            <a:endParaRPr lang="en-US" sz="2000" dirty="0">
              <a:latin typeface="Segoe UI Semibold" panose="020B0702040204020203" pitchFamily="34" charset="0"/>
              <a:cs typeface="Segoe UI Semibold" panose="020B0702040204020203" pitchFamily="34"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online quiz portal will contain some security </a:t>
            </a:r>
            <a:r>
              <a:rPr lang="en-US" sz="2000" dirty="0" smtClean="0">
                <a:latin typeface="Times New Roman" panose="02020603050405020304" pitchFamily="18" charset="0"/>
                <a:cs typeface="Times New Roman" panose="02020603050405020304" pitchFamily="18" charset="0"/>
              </a:rPr>
              <a:t>features like </a:t>
            </a:r>
            <a:r>
              <a:rPr lang="en-US" sz="2000" b="1" dirty="0" smtClean="0">
                <a:latin typeface="Times New Roman" panose="02020603050405020304" pitchFamily="18" charset="0"/>
                <a:cs typeface="Times New Roman" panose="02020603050405020304" pitchFamily="18" charset="0"/>
              </a:rPr>
              <a:t>signup and login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Results will be stored in data which can be accessed by admin faculty and </a:t>
            </a:r>
            <a:r>
              <a:rPr lang="en-US" sz="2000" dirty="0" smtClean="0">
                <a:latin typeface="Times New Roman" panose="02020603050405020304" pitchFamily="18" charset="0"/>
                <a:cs typeface="Times New Roman" panose="02020603050405020304" pitchFamily="18" charset="0"/>
              </a:rPr>
              <a:t>staff </a:t>
            </a:r>
            <a:r>
              <a:rPr lang="en-US" sz="2000" dirty="0">
                <a:latin typeface="Times New Roman" panose="02020603050405020304" pitchFamily="18" charset="0"/>
                <a:cs typeface="Times New Roman" panose="02020603050405020304" pitchFamily="18" charset="0"/>
              </a:rPr>
              <a:t>. There will a short report for students displayed after the test is over containing the marks of test</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Some features like </a:t>
            </a:r>
            <a:r>
              <a:rPr lang="en-US" sz="2000" b="1" dirty="0">
                <a:latin typeface="Times New Roman" panose="02020603050405020304" pitchFamily="18" charset="0"/>
                <a:cs typeface="Times New Roman" panose="02020603050405020304" pitchFamily="18" charset="0"/>
              </a:rPr>
              <a:t>countdown timer , auto saving , anti copying are present with this website</a:t>
            </a:r>
            <a:r>
              <a:rPr lang="en-US" sz="2000" dirty="0">
                <a:latin typeface="Times New Roman" panose="02020603050405020304" pitchFamily="18" charset="0"/>
                <a:cs typeface="Times New Roman" panose="02020603050405020304" pitchFamily="18" charset="0"/>
              </a:rPr>
              <a:t> . As the time gets over the quiz will be submitted on the stage it was . The count down timer can be set by the admin only and it cannot be </a:t>
            </a:r>
            <a:r>
              <a:rPr lang="en-US" sz="2000" dirty="0" smtClean="0">
                <a:latin typeface="Times New Roman" panose="02020603050405020304" pitchFamily="18" charset="0"/>
                <a:cs typeface="Times New Roman" panose="02020603050405020304" pitchFamily="18" charset="0"/>
              </a:rPr>
              <a:t>manipulated </a:t>
            </a:r>
            <a:r>
              <a:rPr lang="en-US" sz="2000" dirty="0">
                <a:latin typeface="Times New Roman" panose="02020603050405020304" pitchFamily="18" charset="0"/>
                <a:cs typeface="Times New Roman" panose="02020603050405020304" pitchFamily="18" charset="0"/>
              </a:rPr>
              <a:t>by any other user</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online quiz system solves a major problem of gathering and giving quiz on paper .Online </a:t>
            </a:r>
            <a:r>
              <a:rPr lang="en-US" sz="2000" dirty="0" smtClean="0">
                <a:latin typeface="Times New Roman" panose="02020603050405020304" pitchFamily="18" charset="0"/>
                <a:cs typeface="Times New Roman" panose="02020603050405020304" pitchFamily="18" charset="0"/>
              </a:rPr>
              <a:t>quiz is </a:t>
            </a:r>
            <a:r>
              <a:rPr lang="en-US" sz="2000" dirty="0">
                <a:latin typeface="Times New Roman" panose="02020603050405020304" pitchFamily="18" charset="0"/>
                <a:cs typeface="Times New Roman" panose="02020603050405020304" pitchFamily="18" charset="0"/>
              </a:rPr>
              <a:t>conducting a test online to measure the knowledge of the participants on a given topic. In the olden days, everybody had to gather in a classroom at the same time to take an exam. With online examination students can do the exam online, in their own time, with their own device, regardless of where they live. You only need a browser and an internet connection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43727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1222" y="284476"/>
            <a:ext cx="8911687" cy="1280890"/>
          </a:xfrm>
        </p:spPr>
        <p:txBody>
          <a:bodyPr>
            <a:normAutofit/>
          </a:bodyPr>
          <a:lstStyle/>
          <a:p>
            <a:r>
              <a:rPr lang="en-US" sz="3200" dirty="0" smtClean="0">
                <a:solidFill>
                  <a:schemeClr val="accent2"/>
                </a:solidFill>
              </a:rPr>
              <a:t>Users Page</a:t>
            </a:r>
            <a:endParaRPr lang="en-US" sz="3200" dirty="0">
              <a:solidFill>
                <a:schemeClr val="accent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1222" y="1258387"/>
            <a:ext cx="9281212" cy="4946469"/>
          </a:xfrm>
        </p:spPr>
      </p:pic>
    </p:spTree>
    <p:extLst>
      <p:ext uri="{BB962C8B-B14F-4D97-AF65-F5344CB8AC3E}">
        <p14:creationId xmlns:p14="http://schemas.microsoft.com/office/powerpoint/2010/main" val="1276059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411" y="271413"/>
            <a:ext cx="8911687" cy="1280890"/>
          </a:xfrm>
        </p:spPr>
        <p:txBody>
          <a:bodyPr>
            <a:normAutofit/>
          </a:bodyPr>
          <a:lstStyle/>
          <a:p>
            <a:r>
              <a:rPr lang="en-US" sz="3200" dirty="0" smtClean="0">
                <a:solidFill>
                  <a:schemeClr val="accent2"/>
                </a:solidFill>
              </a:rPr>
              <a:t>Feedback Page</a:t>
            </a:r>
            <a:endParaRPr lang="en-US" sz="3200" dirty="0">
              <a:solidFill>
                <a:schemeClr val="accent2"/>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0411" y="1271451"/>
            <a:ext cx="9320400" cy="4985658"/>
          </a:xfrm>
        </p:spPr>
      </p:pic>
    </p:spTree>
    <p:extLst>
      <p:ext uri="{BB962C8B-B14F-4D97-AF65-F5344CB8AC3E}">
        <p14:creationId xmlns:p14="http://schemas.microsoft.com/office/powerpoint/2010/main" val="485208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133599"/>
            <a:ext cx="8915400" cy="4412344"/>
          </a:xfrm>
        </p:spPr>
        <p:txBody>
          <a:bodyPr>
            <a:noAutofit/>
          </a:bodyPr>
          <a:lstStyle/>
          <a:p>
            <a:pPr marL="0" indent="0">
              <a:lnSpc>
                <a:spcPct val="107000"/>
              </a:lnSpc>
              <a:buNone/>
            </a:pPr>
            <a:r>
              <a:rPr lang="en-US" sz="2400" b="1" dirty="0">
                <a:solidFill>
                  <a:srgbClr val="C00000"/>
                </a:solidFill>
                <a:latin typeface="Times New Roman" panose="02020603050405020304" pitchFamily="18" charset="0"/>
                <a:cs typeface="Times New Roman" panose="02020603050405020304" pitchFamily="18" charset="0"/>
              </a:rPr>
              <a:t>FRONT-END </a:t>
            </a:r>
            <a:endParaRPr lang="en-US" sz="2400" b="1" dirty="0" smtClean="0">
              <a:solidFill>
                <a:srgbClr val="C00000"/>
              </a:solidFill>
              <a:latin typeface="Times New Roman" panose="02020603050405020304" pitchFamily="18" charset="0"/>
              <a:cs typeface="Times New Roman" panose="02020603050405020304" pitchFamily="18" charset="0"/>
            </a:endParaRPr>
          </a:p>
          <a:p>
            <a:pPr marL="0" indent="0" algn="just">
              <a:lnSpc>
                <a:spcPct val="107000"/>
              </a:lnSpc>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Front-end means everything that involved what the user sees. It is converting data to graphical interface for user view and interact with data through digital interaction using </a:t>
            </a:r>
            <a:r>
              <a:rPr lang="en-US" b="1" dirty="0">
                <a:latin typeface="Times New Roman" panose="02020603050405020304" pitchFamily="18" charset="0"/>
                <a:cs typeface="Times New Roman" panose="02020603050405020304" pitchFamily="18" charset="0"/>
              </a:rPr>
              <a:t>HTML, CSS and JavaScript</a:t>
            </a:r>
            <a:r>
              <a:rPr lang="en-US" dirty="0">
                <a:latin typeface="Times New Roman" panose="02020603050405020304" pitchFamily="18" charset="0"/>
                <a:cs typeface="Times New Roman" panose="02020603050405020304" pitchFamily="18" charset="0"/>
              </a:rPr>
              <a:t>. For developing the Front-end of the project, the languages and </a:t>
            </a:r>
            <a:r>
              <a:rPr lang="en-US" b="1" dirty="0">
                <a:latin typeface="Times New Roman" panose="02020603050405020304" pitchFamily="18" charset="0"/>
                <a:cs typeface="Times New Roman" panose="02020603050405020304" pitchFamily="18" charset="0"/>
              </a:rPr>
              <a:t>frameworks that we used are HTML, CSS, Bootstrap and JavaScript</a:t>
            </a:r>
            <a:r>
              <a:rPr lang="en-US" b="1" dirty="0" smtClean="0">
                <a:latin typeface="Times New Roman" panose="02020603050405020304" pitchFamily="18" charset="0"/>
                <a:cs typeface="Times New Roman" panose="02020603050405020304" pitchFamily="18" charset="0"/>
              </a:rPr>
              <a:t>.</a:t>
            </a:r>
          </a:p>
          <a:p>
            <a:pPr marL="0" indent="0" algn="just">
              <a:lnSpc>
                <a:spcPct val="107000"/>
              </a:lnSpc>
              <a:buNone/>
            </a:pPr>
            <a:endParaRPr lang="en-US" b="1" dirty="0"/>
          </a:p>
          <a:p>
            <a:pPr marL="0" indent="0" algn="just">
              <a:lnSpc>
                <a:spcPct val="107000"/>
              </a:lnSpc>
              <a:buNone/>
            </a:pPr>
            <a:r>
              <a:rPr lang="en-US" sz="2400" b="1" dirty="0" smtClean="0">
                <a:solidFill>
                  <a:srgbClr val="C00000"/>
                </a:solidFill>
                <a:latin typeface="Times New Roman" panose="02020603050405020304" pitchFamily="18" charset="0"/>
                <a:cs typeface="Times New Roman" panose="02020603050405020304" pitchFamily="18" charset="0"/>
              </a:rPr>
              <a:t>BACK-END</a:t>
            </a:r>
          </a:p>
          <a:p>
            <a:pPr marL="0" indent="0" algn="just">
              <a:lnSpc>
                <a:spcPct val="107000"/>
              </a:lnSpc>
              <a:buNone/>
            </a:pPr>
            <a:r>
              <a:rPr lang="en-US" dirty="0">
                <a:latin typeface="Times New Roman" panose="02020603050405020304" pitchFamily="18" charset="0"/>
                <a:cs typeface="Times New Roman" panose="02020603050405020304" pitchFamily="18" charset="0"/>
              </a:rPr>
              <a:t>The Back-end refers to the server side of a website or an application and everything that communicates between database and the browser. It primarily focused on how the 27 site works. Making updates and changes in addition to monitoring functionality of the site. For developing </a:t>
            </a:r>
            <a:r>
              <a:rPr lang="en-US" b="1" dirty="0">
                <a:latin typeface="Times New Roman" panose="02020603050405020304" pitchFamily="18" charset="0"/>
                <a:cs typeface="Times New Roman" panose="02020603050405020304" pitchFamily="18" charset="0"/>
              </a:rPr>
              <a:t>the Back-end of the project, the languages that we used are </a:t>
            </a:r>
            <a:r>
              <a:rPr lang="en-US" b="1" dirty="0" smtClean="0">
                <a:latin typeface="Times New Roman" panose="02020603050405020304" pitchFamily="18" charset="0"/>
                <a:cs typeface="Times New Roman" panose="02020603050405020304" pitchFamily="18" charset="0"/>
              </a:rPr>
              <a:t>Php </a:t>
            </a:r>
            <a:r>
              <a:rPr lang="en-US" b="1" dirty="0">
                <a:latin typeface="Times New Roman" panose="02020603050405020304" pitchFamily="18" charset="0"/>
                <a:cs typeface="Times New Roman" panose="02020603050405020304" pitchFamily="18" charset="0"/>
              </a:rPr>
              <a:t>and </a:t>
            </a:r>
            <a:r>
              <a:rPr lang="en-US" b="1" dirty="0" smtClean="0">
                <a:latin typeface="Times New Roman" panose="02020603050405020304" pitchFamily="18" charset="0"/>
                <a:cs typeface="Times New Roman" panose="02020603050405020304" pitchFamily="18" charset="0"/>
              </a:rPr>
              <a:t>MySql</a:t>
            </a:r>
            <a:endParaRPr lang="en-US" b="1" dirty="0" smtClean="0">
              <a:solidFill>
                <a:srgbClr val="C00000"/>
              </a:solidFill>
              <a:latin typeface="Times New Roman" panose="02020603050405020304" pitchFamily="18" charset="0"/>
              <a:cs typeface="Times New Roman" panose="02020603050405020304" pitchFamily="18" charset="0"/>
            </a:endParaRPr>
          </a:p>
          <a:p>
            <a:pPr marL="0" indent="0" algn="just">
              <a:lnSpc>
                <a:spcPct val="107000"/>
              </a:lnSpc>
              <a:buNone/>
            </a:pPr>
            <a:endParaRPr lang="en-IN" sz="18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25376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2"/>
              </a:rPr>
              <a:t>https://developer.mozilla.org/en-US/docs/Web/JavaScript</a:t>
            </a:r>
            <a:r>
              <a:rPr lang="en-US" sz="2000" dirty="0">
                <a:hlinkClick r:id="rId2"/>
              </a:rPr>
              <a:t> </a:t>
            </a:r>
            <a:r>
              <a:rPr lang="en-IN" sz="2000" dirty="0" smtClean="0">
                <a:latin typeface="Times New Roman" panose="02020603050405020304" pitchFamily="18" charset="0"/>
                <a:cs typeface="Times New Roman" panose="02020603050405020304" pitchFamily="18" charset="0"/>
              </a:rPr>
              <a:t>//learnt basics about javascript from this site.</a:t>
            </a:r>
          </a:p>
          <a:p>
            <a:pPr marL="0" indent="0" algn="just">
              <a:buNone/>
            </a:pPr>
            <a:endParaRPr lang="en-IN" sz="20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hlinkClick r:id="rId3"/>
              </a:rPr>
              <a:t>https</a:t>
            </a:r>
            <a:r>
              <a:rPr lang="en-IN" sz="2000" dirty="0">
                <a:latin typeface="Times New Roman" panose="02020603050405020304" pitchFamily="18" charset="0"/>
                <a:cs typeface="Times New Roman" panose="02020603050405020304" pitchFamily="18" charset="0"/>
                <a:hlinkClick r:id="rId3"/>
              </a:rPr>
              <a:t>://</a:t>
            </a:r>
            <a:r>
              <a:rPr lang="en-IN" sz="2000" dirty="0" smtClean="0">
                <a:latin typeface="Times New Roman" panose="02020603050405020304" pitchFamily="18" charset="0"/>
                <a:cs typeface="Times New Roman" panose="02020603050405020304" pitchFamily="18" charset="0"/>
                <a:hlinkClick r:id="rId3"/>
              </a:rPr>
              <a:t>www.youtube.com/watch?v=F5mRW0jo-U4</a:t>
            </a:r>
            <a:r>
              <a:rPr lang="en-IN" sz="2000" dirty="0" smtClean="0">
                <a:latin typeface="Times New Roman" panose="02020603050405020304" pitchFamily="18" charset="0"/>
                <a:cs typeface="Times New Roman" panose="02020603050405020304" pitchFamily="18" charset="0"/>
              </a:rPr>
              <a:t> //free code camp (youtube videos for learning).</a:t>
            </a:r>
          </a:p>
          <a:p>
            <a:pPr algn="just">
              <a:buFont typeface="Arial" panose="020B0604020202020204" pitchFamily="34" charset="0"/>
              <a:buChar char="•"/>
            </a:pPr>
            <a:endParaRPr lang="en-IN" sz="20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4"/>
              </a:rPr>
              <a:t>https://</a:t>
            </a:r>
            <a:r>
              <a:rPr lang="en-IN" sz="2000" dirty="0" smtClean="0">
                <a:latin typeface="Times New Roman" panose="02020603050405020304" pitchFamily="18" charset="0"/>
                <a:cs typeface="Times New Roman" panose="02020603050405020304" pitchFamily="18" charset="0"/>
                <a:hlinkClick r:id="rId4"/>
              </a:rPr>
              <a:t>www.youtube.com/watch?v=OTmQOjsl0eg</a:t>
            </a:r>
            <a:r>
              <a:rPr lang="en-IN" sz="2000" dirty="0" smtClean="0">
                <a:latin typeface="Times New Roman" panose="02020603050405020304" pitchFamily="18" charset="0"/>
                <a:cs typeface="Times New Roman" panose="02020603050405020304" pitchFamily="18" charset="0"/>
              </a:rPr>
              <a:t> //Telusko (youtube video for learning).</a:t>
            </a: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https://www.w3schools.com/js/default.asp //</a:t>
            </a:r>
            <a:r>
              <a:rPr lang="en-IN" sz="2000" dirty="0" smtClean="0">
                <a:latin typeface="Times New Roman" panose="02020603050405020304" pitchFamily="18" charset="0"/>
                <a:cs typeface="Times New Roman" panose="02020603050405020304" pitchFamily="18" charset="0"/>
              </a:rPr>
              <a:t>reading material.</a:t>
            </a:r>
          </a:p>
          <a:p>
            <a:pPr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838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Objective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16754" y="1585686"/>
            <a:ext cx="10270445" cy="5272314"/>
          </a:xfrm>
        </p:spPr>
        <p:txBody>
          <a:bodyPr>
            <a:noAutofit/>
          </a:bodyPr>
          <a:lstStyle/>
          <a:p>
            <a:pPr marL="0" indent="0">
              <a:buNone/>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main objective of this online </a:t>
            </a:r>
            <a:r>
              <a:rPr lang="en-US" sz="2000" dirty="0" smtClean="0">
                <a:latin typeface="Times New Roman" panose="02020603050405020304" pitchFamily="18" charset="0"/>
                <a:cs typeface="Times New Roman" panose="02020603050405020304" pitchFamily="18" charset="0"/>
              </a:rPr>
              <a:t>quiz </a:t>
            </a:r>
            <a:r>
              <a:rPr lang="en-US" sz="2000" dirty="0">
                <a:latin typeface="Times New Roman" panose="02020603050405020304" pitchFamily="18" charset="0"/>
                <a:cs typeface="Times New Roman" panose="02020603050405020304" pitchFamily="18" charset="0"/>
              </a:rPr>
              <a:t>system is to reduce the work of conducting the </a:t>
            </a:r>
            <a:r>
              <a:rPr lang="en-US" sz="2000" dirty="0" smtClean="0">
                <a:latin typeface="Times New Roman" panose="02020603050405020304" pitchFamily="18" charset="0"/>
                <a:cs typeface="Times New Roman" panose="02020603050405020304" pitchFamily="18" charset="0"/>
              </a:rPr>
              <a:t>quiz. </a:t>
            </a:r>
            <a:r>
              <a:rPr lang="en-US" sz="2000" dirty="0">
                <a:latin typeface="Times New Roman" panose="02020603050405020304" pitchFamily="18" charset="0"/>
                <a:cs typeface="Times New Roman" panose="02020603050405020304" pitchFamily="18" charset="0"/>
              </a:rPr>
              <a:t>The online </a:t>
            </a:r>
            <a:r>
              <a:rPr lang="en-US" sz="2000" dirty="0" smtClean="0">
                <a:latin typeface="Times New Roman" panose="02020603050405020304" pitchFamily="18" charset="0"/>
                <a:cs typeface="Times New Roman" panose="02020603050405020304" pitchFamily="18" charset="0"/>
              </a:rPr>
              <a:t>quiz </a:t>
            </a:r>
            <a:r>
              <a:rPr lang="en-US" sz="2000" dirty="0">
                <a:latin typeface="Times New Roman" panose="02020603050405020304" pitchFamily="18" charset="0"/>
                <a:cs typeface="Times New Roman" panose="02020603050405020304" pitchFamily="18" charset="0"/>
              </a:rPr>
              <a:t>system is a web based application which is useful all over the educational </a:t>
            </a:r>
            <a:r>
              <a:rPr lang="en-US" sz="2000" dirty="0" smtClean="0">
                <a:latin typeface="Times New Roman" panose="02020603050405020304" pitchFamily="18" charset="0"/>
                <a:cs typeface="Times New Roman" panose="02020603050405020304" pitchFamily="18" charset="0"/>
              </a:rPr>
              <a:t>sector.</a:t>
            </a:r>
          </a:p>
          <a:p>
            <a:pPr marL="0" indent="0">
              <a:buNone/>
            </a:pPr>
            <a:endParaRPr lang="en-US" sz="2000" dirty="0" smtClean="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Online </a:t>
            </a:r>
            <a:r>
              <a:rPr lang="en-US" sz="2000" dirty="0">
                <a:latin typeface="Times New Roman" panose="02020603050405020304" pitchFamily="18" charset="0"/>
                <a:cs typeface="Times New Roman" panose="02020603050405020304" pitchFamily="18" charset="0"/>
              </a:rPr>
              <a:t>examination will </a:t>
            </a:r>
            <a:r>
              <a:rPr lang="en-US" sz="2000" b="1" dirty="0">
                <a:latin typeface="Times New Roman" panose="02020603050405020304" pitchFamily="18" charset="0"/>
                <a:cs typeface="Times New Roman" panose="02020603050405020304" pitchFamily="18" charset="0"/>
              </a:rPr>
              <a:t>diminish the rushed occupation of evaluating the answers</a:t>
            </a:r>
            <a:r>
              <a:rPr lang="en-US" sz="2000" dirty="0">
                <a:latin typeface="Times New Roman" panose="02020603050405020304" pitchFamily="18" charset="0"/>
                <a:cs typeface="Times New Roman" panose="02020603050405020304" pitchFamily="18" charset="0"/>
              </a:rPr>
              <a:t> given by the applicants </a:t>
            </a:r>
            <a:r>
              <a:rPr lang="en-US" sz="2000" dirty="0" smtClean="0">
                <a:latin typeface="Times New Roman" panose="02020603050405020304" pitchFamily="18" charset="0"/>
                <a:cs typeface="Times New Roman" panose="02020603050405020304" pitchFamily="18" charset="0"/>
              </a:rPr>
              <a:t>physically.</a:t>
            </a:r>
          </a:p>
          <a:p>
            <a:pPr lvl="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Being a coordinated Online examination framework it will </a:t>
            </a:r>
            <a:r>
              <a:rPr lang="en-US" sz="2000" b="1" dirty="0">
                <a:latin typeface="Times New Roman" panose="02020603050405020304" pitchFamily="18" charset="0"/>
                <a:cs typeface="Times New Roman" panose="02020603050405020304" pitchFamily="18" charset="0"/>
              </a:rPr>
              <a:t>decrease paper work</a:t>
            </a:r>
            <a:r>
              <a:rPr lang="en-US" sz="2000" dirty="0" smtClean="0">
                <a:latin typeface="Times New Roman" panose="02020603050405020304" pitchFamily="18" charset="0"/>
                <a:cs typeface="Times New Roman" panose="02020603050405020304" pitchFamily="18" charset="0"/>
              </a:rPr>
              <a:t>.</a:t>
            </a:r>
          </a:p>
          <a:p>
            <a:pPr marL="0" lvl="0" indent="0">
              <a:buNone/>
            </a:pPr>
            <a:endParaRPr lang="en-US" sz="2000"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permit workforce </a:t>
            </a:r>
            <a:r>
              <a:rPr lang="en-US" sz="2000" b="1" dirty="0">
                <a:latin typeface="Times New Roman" panose="02020603050405020304" pitchFamily="18" charset="0"/>
                <a:cs typeface="Times New Roman" panose="02020603050405020304" pitchFamily="18" charset="0"/>
              </a:rPr>
              <a:t>to make tests and answer key</a:t>
            </a:r>
            <a:r>
              <a:rPr lang="en-US" sz="2000" dirty="0" smtClean="0">
                <a:latin typeface="Times New Roman" panose="02020603050405020304" pitchFamily="18" charset="0"/>
                <a:cs typeface="Times New Roman" panose="02020603050405020304" pitchFamily="18" charset="0"/>
              </a:rPr>
              <a:t>.</a:t>
            </a:r>
          </a:p>
          <a:p>
            <a:pPr marL="0" lvl="0" indent="0">
              <a:buNone/>
            </a:pPr>
            <a:endParaRPr lang="en-US" sz="2000"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permit </a:t>
            </a:r>
            <a:r>
              <a:rPr lang="en-US" sz="2000" b="1" dirty="0">
                <a:latin typeface="Times New Roman" panose="02020603050405020304" pitchFamily="18" charset="0"/>
                <a:cs typeface="Times New Roman" panose="02020603050405020304" pitchFamily="18" charset="0"/>
              </a:rPr>
              <a:t>programmed reviewing and manual evaluating </a:t>
            </a:r>
            <a:r>
              <a:rPr lang="en-US" sz="2000" dirty="0">
                <a:latin typeface="Times New Roman" panose="02020603050405020304" pitchFamily="18" charset="0"/>
                <a:cs typeface="Times New Roman" panose="02020603050405020304" pitchFamily="18" charset="0"/>
              </a:rPr>
              <a:t>which can be recorded per test.</a:t>
            </a:r>
          </a:p>
          <a:p>
            <a:pPr marL="0" indent="0" algn="just">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7548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Scope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89325" y="2075542"/>
            <a:ext cx="10270445" cy="4528457"/>
          </a:xfrm>
        </p:spPr>
        <p:txBody>
          <a:bodyPr>
            <a:normAutofit/>
          </a:bodyPr>
          <a:lstStyle/>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System is </a:t>
            </a:r>
            <a:r>
              <a:rPr lang="en-US" sz="2400" b="1" dirty="0">
                <a:latin typeface="Times New Roman" panose="02020603050405020304" pitchFamily="18" charset="0"/>
                <a:cs typeface="Times New Roman" panose="02020603050405020304" pitchFamily="18" charset="0"/>
              </a:rPr>
              <a:t>cost-effective</a:t>
            </a:r>
            <a:r>
              <a:rPr lang="en-US" sz="2400" dirty="0">
                <a:latin typeface="Times New Roman" panose="02020603050405020304" pitchFamily="18" charset="0"/>
                <a:cs typeface="Times New Roman" panose="02020603050405020304" pitchFamily="18" charset="0"/>
              </a:rPr>
              <a:t> and is among popular means of </a:t>
            </a:r>
            <a:r>
              <a:rPr lang="en-US" sz="2400" dirty="0" smtClean="0">
                <a:latin typeface="Times New Roman" panose="02020603050405020304" pitchFamily="18" charset="0"/>
                <a:cs typeface="Times New Roman" panose="02020603050405020304" pitchFamily="18" charset="0"/>
              </a:rPr>
              <a:t>mass evaluation.</a:t>
            </a:r>
          </a:p>
          <a:p>
            <a:pPr marL="0" indent="0" algn="just">
              <a:buNone/>
            </a:pPr>
            <a:endParaRPr lang="en-US" sz="24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It would </a:t>
            </a:r>
            <a:r>
              <a:rPr lang="en-US" sz="2400" b="1" dirty="0">
                <a:latin typeface="Times New Roman" panose="02020603050405020304" pitchFamily="18" charset="0"/>
                <a:cs typeface="Times New Roman" panose="02020603050405020304" pitchFamily="18" charset="0"/>
              </a:rPr>
              <a:t>provide with time-flexibility </a:t>
            </a:r>
            <a:r>
              <a:rPr lang="en-US" sz="2400" dirty="0">
                <a:latin typeface="Times New Roman" panose="02020603050405020304" pitchFamily="18" charset="0"/>
                <a:cs typeface="Times New Roman" panose="02020603050405020304" pitchFamily="18" charset="0"/>
              </a:rPr>
              <a:t>and also time-saving at the same time for proper quiz </a:t>
            </a:r>
            <a:r>
              <a:rPr lang="en-US" sz="2400" dirty="0" smtClean="0">
                <a:latin typeface="Times New Roman" panose="02020603050405020304" pitchFamily="18" charset="0"/>
                <a:cs typeface="Times New Roman" panose="02020603050405020304" pitchFamily="18" charset="0"/>
              </a:rPr>
              <a:t>conduction.</a:t>
            </a:r>
          </a:p>
          <a:p>
            <a:pPr marL="0" indent="0" algn="just">
              <a:buNone/>
            </a:pPr>
            <a:endParaRPr lang="en-US" sz="24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It </a:t>
            </a:r>
            <a:r>
              <a:rPr lang="en-US" sz="2400" b="1" dirty="0">
                <a:latin typeface="Times New Roman" panose="02020603050405020304" pitchFamily="18" charset="0"/>
                <a:cs typeface="Times New Roman" panose="02020603050405020304" pitchFamily="18" charset="0"/>
              </a:rPr>
              <a:t>would release workload of admin/faculty </a:t>
            </a:r>
            <a:r>
              <a:rPr lang="en-US" sz="2400" dirty="0">
                <a:latin typeface="Times New Roman" panose="02020603050405020304" pitchFamily="18" charset="0"/>
                <a:cs typeface="Times New Roman" panose="02020603050405020304" pitchFamily="18" charset="0"/>
              </a:rPr>
              <a:t>promoting interactions among students and between the faculty &amp; </a:t>
            </a:r>
            <a:r>
              <a:rPr lang="en-US" sz="2400" dirty="0" smtClean="0">
                <a:latin typeface="Times New Roman" panose="02020603050405020304" pitchFamily="18" charset="0"/>
                <a:cs typeface="Times New Roman" panose="02020603050405020304" pitchFamily="18" charset="0"/>
              </a:rPr>
              <a:t>students.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9678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0"/>
            <a:ext cx="8911687" cy="1280890"/>
          </a:xfrm>
        </p:spPr>
        <p:txBody>
          <a:bodyPr/>
          <a:lstStyle/>
          <a:p>
            <a:r>
              <a:rPr lang="en-US" dirty="0" smtClean="0">
                <a:latin typeface="Times New Roman" panose="02020603050405020304" pitchFamily="18" charset="0"/>
                <a:cs typeface="Times New Roman" panose="02020603050405020304" pitchFamily="18" charset="0"/>
              </a:rPr>
              <a:t>DRAWBACKS OF 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33715" y="1280890"/>
            <a:ext cx="10406742" cy="5424710"/>
          </a:xfrm>
        </p:spPr>
        <p:txBody>
          <a:bodyPr>
            <a:noAutofit/>
          </a:bodyPr>
          <a:lstStyle/>
          <a:p>
            <a:pPr marL="0" indent="0" algn="just">
              <a:buNone/>
            </a:pPr>
            <a:r>
              <a:rPr lang="en-US" sz="2400" dirty="0" smtClean="0">
                <a:latin typeface="Times New Roman" panose="02020603050405020304" pitchFamily="18" charset="0"/>
                <a:cs typeface="Times New Roman" panose="02020603050405020304" pitchFamily="18" charset="0"/>
              </a:rPr>
              <a:t> 1</a:t>
            </a:r>
            <a:r>
              <a:rPr lang="en-US" sz="2400" b="1" dirty="0" smtClean="0">
                <a:latin typeface="Times New Roman" panose="02020603050405020304" pitchFamily="18" charset="0"/>
                <a:cs typeface="Times New Roman" panose="02020603050405020304" pitchFamily="18" charset="0"/>
              </a:rPr>
              <a:t>. Individual child statistics- </a:t>
            </a:r>
            <a:r>
              <a:rPr lang="en-US" sz="2400" dirty="0" smtClean="0">
                <a:latin typeface="Times New Roman" panose="02020603050405020304" pitchFamily="18" charset="0"/>
                <a:cs typeface="Times New Roman" panose="02020603050405020304" pitchFamily="18" charset="0"/>
              </a:rPr>
              <a:t>the existing quiz portals don’t show the individual statistics of the child’s performance after every quiz.</a:t>
            </a: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2. As there is </a:t>
            </a:r>
            <a:r>
              <a:rPr lang="en-US" sz="2400" b="1" dirty="0" smtClean="0">
                <a:latin typeface="Times New Roman" panose="02020603050405020304" pitchFamily="18" charset="0"/>
                <a:cs typeface="Times New Roman" panose="02020603050405020304" pitchFamily="18" charset="0"/>
              </a:rPr>
              <a:t>no private portal </a:t>
            </a:r>
            <a:r>
              <a:rPr lang="en-US" sz="2400" dirty="0" smtClean="0">
                <a:latin typeface="Times New Roman" panose="02020603050405020304" pitchFamily="18" charset="0"/>
                <a:cs typeface="Times New Roman" panose="02020603050405020304" pitchFamily="18" charset="0"/>
              </a:rPr>
              <a:t>of university that can conduct online quizzes .So basically, our university does not have to rely on other third party online quiz portals.</a:t>
            </a:r>
          </a:p>
          <a:p>
            <a:pPr marL="0" indent="0" algn="just">
              <a:buNone/>
            </a:pPr>
            <a:r>
              <a:rPr lang="en-US" sz="2400" dirty="0" smtClean="0">
                <a:latin typeface="Times New Roman" panose="02020603050405020304" pitchFamily="18" charset="0"/>
                <a:cs typeface="Times New Roman" panose="02020603050405020304" pitchFamily="18" charset="0"/>
              </a:rPr>
              <a:t>3. </a:t>
            </a:r>
            <a:r>
              <a:rPr lang="en-US" sz="2400" b="1" dirty="0" smtClean="0">
                <a:latin typeface="Times New Roman" panose="02020603050405020304" pitchFamily="18" charset="0"/>
                <a:cs typeface="Times New Roman" panose="02020603050405020304" pitchFamily="18" charset="0"/>
              </a:rPr>
              <a:t>User friendly </a:t>
            </a:r>
            <a:r>
              <a:rPr lang="en-US" sz="2400" dirty="0" smtClean="0">
                <a:latin typeface="Times New Roman" panose="02020603050405020304" pitchFamily="18" charset="0"/>
                <a:cs typeface="Times New Roman" panose="02020603050405020304" pitchFamily="18" charset="0"/>
              </a:rPr>
              <a:t>environment.</a:t>
            </a: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4. </a:t>
            </a:r>
            <a:r>
              <a:rPr lang="en-US" sz="2400" dirty="0">
                <a:latin typeface="Times New Roman" panose="02020603050405020304" pitchFamily="18" charset="0"/>
                <a:cs typeface="Times New Roman" panose="02020603050405020304" pitchFamily="18" charset="0"/>
              </a:rPr>
              <a:t>The system is not able to provide feature of </a:t>
            </a:r>
            <a:r>
              <a:rPr lang="en-US" sz="2400" b="1" dirty="0">
                <a:latin typeface="Times New Roman" panose="02020603050405020304" pitchFamily="18" charset="0"/>
                <a:cs typeface="Times New Roman" panose="02020603050405020304" pitchFamily="18" charset="0"/>
              </a:rPr>
              <a:t>dynamic negative marking</a:t>
            </a:r>
            <a:r>
              <a:rPr lang="en-US" sz="2400" b="1" dirty="0" smtClean="0">
                <a:latin typeface="Times New Roman" panose="02020603050405020304" pitchFamily="18" charset="0"/>
                <a:cs typeface="Times New Roman" panose="02020603050405020304" pitchFamily="18" charset="0"/>
              </a:rPr>
              <a:t>.</a:t>
            </a:r>
          </a:p>
          <a:p>
            <a:pPr marL="0" indent="0" algn="just">
              <a:buNone/>
            </a:pPr>
            <a:r>
              <a:rPr lang="en-US" sz="2400" b="1" dirty="0" smtClean="0">
                <a:latin typeface="Times New Roman" panose="02020603050405020304" pitchFamily="18" charset="0"/>
                <a:cs typeface="Times New Roman" panose="02020603050405020304" pitchFamily="18" charset="0"/>
              </a:rPr>
              <a:t> </a:t>
            </a:r>
          </a:p>
          <a:p>
            <a:pPr marL="0" indent="0" algn="just">
              <a:buNone/>
            </a:pPr>
            <a:r>
              <a:rPr lang="en-US" sz="2400" dirty="0" smtClean="0">
                <a:latin typeface="Times New Roman" panose="02020603050405020304" pitchFamily="18" charset="0"/>
                <a:cs typeface="Times New Roman" panose="02020603050405020304" pitchFamily="18" charset="0"/>
              </a:rPr>
              <a:t>5. This portal will </a:t>
            </a:r>
            <a:r>
              <a:rPr lang="en-US" sz="2400" b="1" dirty="0" smtClean="0">
                <a:latin typeface="Times New Roman" panose="02020603050405020304" pitchFamily="18" charset="0"/>
                <a:cs typeface="Times New Roman" panose="02020603050405020304" pitchFamily="18" charset="0"/>
              </a:rPr>
              <a:t>prevent copying of questions </a:t>
            </a:r>
            <a:r>
              <a:rPr lang="en-US" sz="2400" dirty="0" smtClean="0">
                <a:latin typeface="Times New Roman" panose="02020603050405020304" pitchFamily="18" charset="0"/>
                <a:cs typeface="Times New Roman" panose="02020603050405020304" pitchFamily="18" charset="0"/>
              </a:rPr>
              <a:t>so that students cannot copy questions and google answers.</a:t>
            </a:r>
          </a:p>
        </p:txBody>
      </p:sp>
    </p:spTree>
    <p:extLst>
      <p:ext uri="{BB962C8B-B14F-4D97-AF65-F5344CB8AC3E}">
        <p14:creationId xmlns:p14="http://schemas.microsoft.com/office/powerpoint/2010/main" val="4260678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0468" y="391882"/>
            <a:ext cx="8911687" cy="1280890"/>
          </a:xfrm>
        </p:spPr>
        <p:txBody>
          <a:bodyPr/>
          <a:lstStyle/>
          <a:p>
            <a:r>
              <a:rPr lang="en-US" dirty="0" smtClean="0"/>
              <a:t>PROJECT PHASES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0468" y="1280886"/>
            <a:ext cx="10113691" cy="4741091"/>
          </a:xfrm>
        </p:spPr>
      </p:pic>
    </p:spTree>
    <p:extLst>
      <p:ext uri="{BB962C8B-B14F-4D97-AF65-F5344CB8AC3E}">
        <p14:creationId xmlns:p14="http://schemas.microsoft.com/office/powerpoint/2010/main" val="4273879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Activity Diagram</a:t>
            </a:r>
            <a:endParaRPr lang="en-IN"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423851"/>
            <a:ext cx="8275372" cy="5159829"/>
          </a:xfrm>
        </p:spPr>
      </p:pic>
    </p:spTree>
    <p:extLst>
      <p:ext uri="{BB962C8B-B14F-4D97-AF65-F5344CB8AC3E}">
        <p14:creationId xmlns:p14="http://schemas.microsoft.com/office/powerpoint/2010/main" val="2841448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8788" y="310601"/>
            <a:ext cx="8911687" cy="1280890"/>
          </a:xfrm>
        </p:spPr>
        <p:txBody>
          <a:bodyPr>
            <a:normAutofit/>
          </a:bodyPr>
          <a:lstStyle/>
          <a:p>
            <a:r>
              <a:rPr lang="en-US" sz="3200" dirty="0" smtClean="0"/>
              <a:t>Sequence Diagram</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8788" y="1283969"/>
            <a:ext cx="9398778" cy="5299711"/>
          </a:xfrm>
        </p:spPr>
      </p:pic>
    </p:spTree>
    <p:extLst>
      <p:ext uri="{BB962C8B-B14F-4D97-AF65-F5344CB8AC3E}">
        <p14:creationId xmlns:p14="http://schemas.microsoft.com/office/powerpoint/2010/main" val="535374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2034" y="336727"/>
            <a:ext cx="8911687" cy="1280890"/>
          </a:xfrm>
        </p:spPr>
        <p:txBody>
          <a:bodyPr>
            <a:normAutofit/>
          </a:bodyPr>
          <a:lstStyle/>
          <a:p>
            <a:r>
              <a:rPr lang="en-US" sz="3200" dirty="0" smtClean="0"/>
              <a:t>Use Case Diagram</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2034" y="1297576"/>
            <a:ext cx="9333463" cy="5011783"/>
          </a:xfrm>
        </p:spPr>
      </p:pic>
    </p:spTree>
    <p:extLst>
      <p:ext uri="{BB962C8B-B14F-4D97-AF65-F5344CB8AC3E}">
        <p14:creationId xmlns:p14="http://schemas.microsoft.com/office/powerpoint/2010/main" val="50465433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TM02892315[[fn=Wisp]]</Template>
  <TotalTime>4026</TotalTime>
  <Words>693</Words>
  <Application>Microsoft Office PowerPoint</Application>
  <PresentationFormat>Widescreen</PresentationFormat>
  <Paragraphs>69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Segoe UI Semibold</vt:lpstr>
      <vt:lpstr>Times New Roman</vt:lpstr>
      <vt:lpstr>Wingdings 3</vt:lpstr>
      <vt:lpstr>Wisp</vt:lpstr>
      <vt:lpstr>ONLINE QUIZ PORTAL</vt:lpstr>
      <vt:lpstr>INTRODUCTION</vt:lpstr>
      <vt:lpstr>Objective</vt:lpstr>
      <vt:lpstr>Scope</vt:lpstr>
      <vt:lpstr>DRAWBACKS OF EXISTING SYSTEM</vt:lpstr>
      <vt:lpstr>PROJECT PHASES</vt:lpstr>
      <vt:lpstr>Activity Diagram</vt:lpstr>
      <vt:lpstr>Sequence Diagram</vt:lpstr>
      <vt:lpstr>Use Case Diagram</vt:lpstr>
      <vt:lpstr>        Sign Up Page        </vt:lpstr>
      <vt:lpstr>Login Page</vt:lpstr>
      <vt:lpstr>Home Page</vt:lpstr>
      <vt:lpstr>Quiz Page</vt:lpstr>
      <vt:lpstr>Result Page</vt:lpstr>
      <vt:lpstr>Leaderboard Page</vt:lpstr>
      <vt:lpstr>Analysis Page</vt:lpstr>
      <vt:lpstr>Admin Page</vt:lpstr>
      <vt:lpstr>Add Question Page</vt:lpstr>
      <vt:lpstr>Quiz Creation Page</vt:lpstr>
      <vt:lpstr>Users Page</vt:lpstr>
      <vt:lpstr>Feedback Page</vt:lpstr>
      <vt:lpstr>Implementation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QUIZ PORTAL</dc:title>
  <dc:creator>Dhruv</dc:creator>
  <cp:lastModifiedBy>Vaibhav Gupta</cp:lastModifiedBy>
  <cp:revision>66</cp:revision>
  <dcterms:created xsi:type="dcterms:W3CDTF">2020-02-29T17:11:21Z</dcterms:created>
  <dcterms:modified xsi:type="dcterms:W3CDTF">2020-06-17T04:51:20Z</dcterms:modified>
</cp:coreProperties>
</file>