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58" r:id="rId5"/>
    <p:sldId id="260" r:id="rId6"/>
    <p:sldId id="262" r:id="rId7"/>
    <p:sldId id="263" r:id="rId8"/>
    <p:sldId id="264" r:id="rId9"/>
    <p:sldId id="265" r:id="rId10"/>
    <p:sldId id="266" r:id="rId11"/>
    <p:sldId id="267" r:id="rId12"/>
    <p:sldId id="278" r:id="rId13"/>
    <p:sldId id="279" r:id="rId14"/>
    <p:sldId id="275" r:id="rId15"/>
    <p:sldId id="269" r:id="rId16"/>
    <p:sldId id="277" r:id="rId17"/>
    <p:sldId id="272" r:id="rId18"/>
    <p:sldId id="268" r:id="rId19"/>
    <p:sldId id="274"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4448"/>
  </p:normalViewPr>
  <p:slideViewPr>
    <p:cSldViewPr snapToGrid="0">
      <p:cViewPr>
        <p:scale>
          <a:sx n="102" d="100"/>
          <a:sy n="102" d="100"/>
        </p:scale>
        <p:origin x="1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202DD-0299-E04C-846D-1175398A9752}" type="doc">
      <dgm:prSet loTypeId="urn:microsoft.com/office/officeart/2005/8/layout/process1" loCatId="" qsTypeId="urn:microsoft.com/office/officeart/2005/8/quickstyle/simple2" qsCatId="simple" csTypeId="urn:microsoft.com/office/officeart/2005/8/colors/accent6_1" csCatId="accent6" phldr="1"/>
      <dgm:spPr/>
    </dgm:pt>
    <dgm:pt modelId="{42238651-58B2-4344-92A7-D1F70FBF0E74}">
      <dgm:prSet phldrT="[Text]"/>
      <dgm:spPr/>
      <dgm:t>
        <a:bodyPr/>
        <a:lstStyle/>
        <a:p>
          <a:r>
            <a:rPr lang="en-GB" dirty="0">
              <a:latin typeface="Palatino" pitchFamily="2" charset="77"/>
              <a:ea typeface="Palatino" pitchFamily="2" charset="77"/>
            </a:rPr>
            <a:t>Identify and locate possible modes using ML</a:t>
          </a:r>
        </a:p>
      </dgm:t>
    </dgm:pt>
    <dgm:pt modelId="{BD927E3C-5902-1A48-984C-DDF7E01D791E}" type="parTrans" cxnId="{990F484A-AC69-C646-9C83-0771AF93DBBD}">
      <dgm:prSet/>
      <dgm:spPr/>
      <dgm:t>
        <a:bodyPr/>
        <a:lstStyle/>
        <a:p>
          <a:endParaRPr lang="en-GB"/>
        </a:p>
      </dgm:t>
    </dgm:pt>
    <dgm:pt modelId="{E1476B31-7E9A-434E-8B3E-2402D4C25AEE}" type="sibTrans" cxnId="{990F484A-AC69-C646-9C83-0771AF93DBBD}">
      <dgm:prSet/>
      <dgm:spPr/>
      <dgm:t>
        <a:bodyPr/>
        <a:lstStyle/>
        <a:p>
          <a:endParaRPr lang="en-GB"/>
        </a:p>
      </dgm:t>
    </dgm:pt>
    <dgm:pt modelId="{D8FEC529-5F33-4A41-9DA8-4A8579AC4077}">
      <dgm:prSet phldrT="[Text]"/>
      <dgm:spPr/>
      <dgm:t>
        <a:bodyPr/>
        <a:lstStyle/>
        <a:p>
          <a:r>
            <a:rPr lang="en-GB" dirty="0">
              <a:latin typeface="Palatino" pitchFamily="2" charset="77"/>
              <a:ea typeface="Palatino" pitchFamily="2" charset="77"/>
            </a:rPr>
            <a:t>Generate ‘priors’ over modal parameters</a:t>
          </a:r>
        </a:p>
      </dgm:t>
    </dgm:pt>
    <dgm:pt modelId="{34937D0A-619A-A74C-B2C0-636902FBA7F1}" type="parTrans" cxnId="{200A979C-2252-9447-AB5A-14B7BA9099AC}">
      <dgm:prSet/>
      <dgm:spPr/>
      <dgm:t>
        <a:bodyPr/>
        <a:lstStyle/>
        <a:p>
          <a:endParaRPr lang="en-GB"/>
        </a:p>
      </dgm:t>
    </dgm:pt>
    <dgm:pt modelId="{5ADFED56-9754-054B-8C6E-1D80A371F76B}" type="sibTrans" cxnId="{200A979C-2252-9447-AB5A-14B7BA9099AC}">
      <dgm:prSet/>
      <dgm:spPr/>
      <dgm:t>
        <a:bodyPr/>
        <a:lstStyle/>
        <a:p>
          <a:endParaRPr lang="en-GB"/>
        </a:p>
      </dgm:t>
    </dgm:pt>
    <dgm:pt modelId="{0A53C290-5D8F-B14B-B511-F72703E60B1B}">
      <dgm:prSet phldrT="[Text]"/>
      <dgm:spPr/>
      <dgm:t>
        <a:bodyPr/>
        <a:lstStyle/>
        <a:p>
          <a:r>
            <a:rPr lang="en-GB" dirty="0">
              <a:latin typeface="Palatino" pitchFamily="2" charset="77"/>
              <a:ea typeface="Palatino" pitchFamily="2" charset="77"/>
            </a:rPr>
            <a:t>Obtain probability distributions over modal parameters  </a:t>
          </a:r>
        </a:p>
      </dgm:t>
    </dgm:pt>
    <dgm:pt modelId="{F354E9D4-9F37-BB4C-AB7F-E82EBE8DBECE}" type="parTrans" cxnId="{900634AB-AED8-5E4A-BC2E-971E0A0FCBCC}">
      <dgm:prSet/>
      <dgm:spPr/>
      <dgm:t>
        <a:bodyPr/>
        <a:lstStyle/>
        <a:p>
          <a:endParaRPr lang="en-GB"/>
        </a:p>
      </dgm:t>
    </dgm:pt>
    <dgm:pt modelId="{8AF5518C-1BC6-C843-BB20-5C595216508E}" type="sibTrans" cxnId="{900634AB-AED8-5E4A-BC2E-971E0A0FCBCC}">
      <dgm:prSet/>
      <dgm:spPr/>
      <dgm:t>
        <a:bodyPr/>
        <a:lstStyle/>
        <a:p>
          <a:endParaRPr lang="en-GB"/>
        </a:p>
      </dgm:t>
    </dgm:pt>
    <dgm:pt modelId="{A64BB85A-6598-7C4F-BA96-E4D097F9AD57}" type="pres">
      <dgm:prSet presAssocID="{18D202DD-0299-E04C-846D-1175398A9752}" presName="Name0" presStyleCnt="0">
        <dgm:presLayoutVars>
          <dgm:dir/>
          <dgm:resizeHandles val="exact"/>
        </dgm:presLayoutVars>
      </dgm:prSet>
      <dgm:spPr/>
    </dgm:pt>
    <dgm:pt modelId="{0AB0B0B5-DD6C-FF44-9082-8CE004150FAE}" type="pres">
      <dgm:prSet presAssocID="{42238651-58B2-4344-92A7-D1F70FBF0E74}" presName="node" presStyleLbl="node1" presStyleIdx="0" presStyleCnt="3">
        <dgm:presLayoutVars>
          <dgm:bulletEnabled val="1"/>
        </dgm:presLayoutVars>
      </dgm:prSet>
      <dgm:spPr/>
    </dgm:pt>
    <dgm:pt modelId="{9A96B9E0-A6A8-D248-A402-D4982A4A00B3}" type="pres">
      <dgm:prSet presAssocID="{E1476B31-7E9A-434E-8B3E-2402D4C25AEE}" presName="sibTrans" presStyleLbl="sibTrans2D1" presStyleIdx="0" presStyleCnt="2"/>
      <dgm:spPr/>
    </dgm:pt>
    <dgm:pt modelId="{6C97F1AD-CC6F-B446-B407-5BF8E755B75B}" type="pres">
      <dgm:prSet presAssocID="{E1476B31-7E9A-434E-8B3E-2402D4C25AEE}" presName="connectorText" presStyleLbl="sibTrans2D1" presStyleIdx="0" presStyleCnt="2"/>
      <dgm:spPr/>
    </dgm:pt>
    <dgm:pt modelId="{18061771-1141-BD4E-A6F6-90B841793103}" type="pres">
      <dgm:prSet presAssocID="{D8FEC529-5F33-4A41-9DA8-4A8579AC4077}" presName="node" presStyleLbl="node1" presStyleIdx="1" presStyleCnt="3">
        <dgm:presLayoutVars>
          <dgm:bulletEnabled val="1"/>
        </dgm:presLayoutVars>
      </dgm:prSet>
      <dgm:spPr/>
    </dgm:pt>
    <dgm:pt modelId="{C1DC409B-58C3-C84D-93A0-9DDAD3B18544}" type="pres">
      <dgm:prSet presAssocID="{5ADFED56-9754-054B-8C6E-1D80A371F76B}" presName="sibTrans" presStyleLbl="sibTrans2D1" presStyleIdx="1" presStyleCnt="2"/>
      <dgm:spPr/>
    </dgm:pt>
    <dgm:pt modelId="{E0548EE8-7D6D-864F-909A-EF734AF14AC2}" type="pres">
      <dgm:prSet presAssocID="{5ADFED56-9754-054B-8C6E-1D80A371F76B}" presName="connectorText" presStyleLbl="sibTrans2D1" presStyleIdx="1" presStyleCnt="2"/>
      <dgm:spPr/>
    </dgm:pt>
    <dgm:pt modelId="{5925FCCF-0D60-EC4E-9CFD-3EDD30D53D87}" type="pres">
      <dgm:prSet presAssocID="{0A53C290-5D8F-B14B-B511-F72703E60B1B}" presName="node" presStyleLbl="node1" presStyleIdx="2" presStyleCnt="3">
        <dgm:presLayoutVars>
          <dgm:bulletEnabled val="1"/>
        </dgm:presLayoutVars>
      </dgm:prSet>
      <dgm:spPr/>
    </dgm:pt>
  </dgm:ptLst>
  <dgm:cxnLst>
    <dgm:cxn modelId="{81B5E83A-6F87-3A49-AE99-538EEAF186F0}" type="presOf" srcId="{18D202DD-0299-E04C-846D-1175398A9752}" destId="{A64BB85A-6598-7C4F-BA96-E4D097F9AD57}" srcOrd="0" destOrd="0" presId="urn:microsoft.com/office/officeart/2005/8/layout/process1"/>
    <dgm:cxn modelId="{2EAC1D3E-BDBC-7444-B870-7DC6CED59D38}" type="presOf" srcId="{D8FEC529-5F33-4A41-9DA8-4A8579AC4077}" destId="{18061771-1141-BD4E-A6F6-90B841793103}" srcOrd="0" destOrd="0" presId="urn:microsoft.com/office/officeart/2005/8/layout/process1"/>
    <dgm:cxn modelId="{A9824843-8FF8-274F-84F2-256BB085C4A7}" type="presOf" srcId="{42238651-58B2-4344-92A7-D1F70FBF0E74}" destId="{0AB0B0B5-DD6C-FF44-9082-8CE004150FAE}" srcOrd="0" destOrd="0" presId="urn:microsoft.com/office/officeart/2005/8/layout/process1"/>
    <dgm:cxn modelId="{990F484A-AC69-C646-9C83-0771AF93DBBD}" srcId="{18D202DD-0299-E04C-846D-1175398A9752}" destId="{42238651-58B2-4344-92A7-D1F70FBF0E74}" srcOrd="0" destOrd="0" parTransId="{BD927E3C-5902-1A48-984C-DDF7E01D791E}" sibTransId="{E1476B31-7E9A-434E-8B3E-2402D4C25AEE}"/>
    <dgm:cxn modelId="{16E0E44B-C4ED-044B-8424-EAA6112A6B56}" type="presOf" srcId="{5ADFED56-9754-054B-8C6E-1D80A371F76B}" destId="{C1DC409B-58C3-C84D-93A0-9DDAD3B18544}" srcOrd="0" destOrd="0" presId="urn:microsoft.com/office/officeart/2005/8/layout/process1"/>
    <dgm:cxn modelId="{EC879F62-54B0-7E48-A098-47D38989C024}" type="presOf" srcId="{0A53C290-5D8F-B14B-B511-F72703E60B1B}" destId="{5925FCCF-0D60-EC4E-9CFD-3EDD30D53D87}" srcOrd="0" destOrd="0" presId="urn:microsoft.com/office/officeart/2005/8/layout/process1"/>
    <dgm:cxn modelId="{A5BB626E-9132-8342-8958-DB00EB17B10B}" type="presOf" srcId="{E1476B31-7E9A-434E-8B3E-2402D4C25AEE}" destId="{9A96B9E0-A6A8-D248-A402-D4982A4A00B3}" srcOrd="0" destOrd="0" presId="urn:microsoft.com/office/officeart/2005/8/layout/process1"/>
    <dgm:cxn modelId="{200A979C-2252-9447-AB5A-14B7BA9099AC}" srcId="{18D202DD-0299-E04C-846D-1175398A9752}" destId="{D8FEC529-5F33-4A41-9DA8-4A8579AC4077}" srcOrd="1" destOrd="0" parTransId="{34937D0A-619A-A74C-B2C0-636902FBA7F1}" sibTransId="{5ADFED56-9754-054B-8C6E-1D80A371F76B}"/>
    <dgm:cxn modelId="{900634AB-AED8-5E4A-BC2E-971E0A0FCBCC}" srcId="{18D202DD-0299-E04C-846D-1175398A9752}" destId="{0A53C290-5D8F-B14B-B511-F72703E60B1B}" srcOrd="2" destOrd="0" parTransId="{F354E9D4-9F37-BB4C-AB7F-E82EBE8DBECE}" sibTransId="{8AF5518C-1BC6-C843-BB20-5C595216508E}"/>
    <dgm:cxn modelId="{89F880EB-4C81-B948-835B-9F2E56FE0675}" type="presOf" srcId="{E1476B31-7E9A-434E-8B3E-2402D4C25AEE}" destId="{6C97F1AD-CC6F-B446-B407-5BF8E755B75B}" srcOrd="1" destOrd="0" presId="urn:microsoft.com/office/officeart/2005/8/layout/process1"/>
    <dgm:cxn modelId="{674F43FC-AC5E-5A41-9A27-74B574B62A4D}" type="presOf" srcId="{5ADFED56-9754-054B-8C6E-1D80A371F76B}" destId="{E0548EE8-7D6D-864F-909A-EF734AF14AC2}" srcOrd="1" destOrd="0" presId="urn:microsoft.com/office/officeart/2005/8/layout/process1"/>
    <dgm:cxn modelId="{8F4C5E2D-A9AA-F248-80C8-BDB31465977B}" type="presParOf" srcId="{A64BB85A-6598-7C4F-BA96-E4D097F9AD57}" destId="{0AB0B0B5-DD6C-FF44-9082-8CE004150FAE}" srcOrd="0" destOrd="0" presId="urn:microsoft.com/office/officeart/2005/8/layout/process1"/>
    <dgm:cxn modelId="{4211397A-62E6-DF48-B400-C6DF8F866E90}" type="presParOf" srcId="{A64BB85A-6598-7C4F-BA96-E4D097F9AD57}" destId="{9A96B9E0-A6A8-D248-A402-D4982A4A00B3}" srcOrd="1" destOrd="0" presId="urn:microsoft.com/office/officeart/2005/8/layout/process1"/>
    <dgm:cxn modelId="{85E4DDC0-3167-D241-B479-01B646A00FD7}" type="presParOf" srcId="{9A96B9E0-A6A8-D248-A402-D4982A4A00B3}" destId="{6C97F1AD-CC6F-B446-B407-5BF8E755B75B}" srcOrd="0" destOrd="0" presId="urn:microsoft.com/office/officeart/2005/8/layout/process1"/>
    <dgm:cxn modelId="{3CE6545D-A3AE-4544-8407-1559C2FA8AC9}" type="presParOf" srcId="{A64BB85A-6598-7C4F-BA96-E4D097F9AD57}" destId="{18061771-1141-BD4E-A6F6-90B841793103}" srcOrd="2" destOrd="0" presId="urn:microsoft.com/office/officeart/2005/8/layout/process1"/>
    <dgm:cxn modelId="{9530E868-A55C-5644-A891-1ED6D4C84FA1}" type="presParOf" srcId="{A64BB85A-6598-7C4F-BA96-E4D097F9AD57}" destId="{C1DC409B-58C3-C84D-93A0-9DDAD3B18544}" srcOrd="3" destOrd="0" presId="urn:microsoft.com/office/officeart/2005/8/layout/process1"/>
    <dgm:cxn modelId="{455FFA39-E28C-B14E-819B-C52E974C723D}" type="presParOf" srcId="{C1DC409B-58C3-C84D-93A0-9DDAD3B18544}" destId="{E0548EE8-7D6D-864F-909A-EF734AF14AC2}" srcOrd="0" destOrd="0" presId="urn:microsoft.com/office/officeart/2005/8/layout/process1"/>
    <dgm:cxn modelId="{A6176853-38B6-0C47-8572-770825F03CE2}" type="presParOf" srcId="{A64BB85A-6598-7C4F-BA96-E4D097F9AD57}" destId="{5925FCCF-0D60-EC4E-9CFD-3EDD30D53D8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0B0B5-DD6C-FF44-9082-8CE004150FAE}">
      <dsp:nvSpPr>
        <dsp:cNvPr id="0" name=""/>
        <dsp:cNvSpPr/>
      </dsp:nvSpPr>
      <dsp:spPr>
        <a:xfrm>
          <a:off x="9242" y="1346949"/>
          <a:ext cx="2762398" cy="1657439"/>
        </a:xfrm>
        <a:prstGeom prst="roundRect">
          <a:avLst>
            <a:gd name="adj" fmla="val 1000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Palatino" pitchFamily="2" charset="77"/>
              <a:ea typeface="Palatino" pitchFamily="2" charset="77"/>
            </a:rPr>
            <a:t>Identify and locate possible modes using ML</a:t>
          </a:r>
        </a:p>
      </dsp:txBody>
      <dsp:txXfrm>
        <a:off x="57787" y="1395494"/>
        <a:ext cx="2665308" cy="1560349"/>
      </dsp:txXfrm>
    </dsp:sp>
    <dsp:sp modelId="{9A96B9E0-A6A8-D248-A402-D4982A4A00B3}">
      <dsp:nvSpPr>
        <dsp:cNvPr id="0" name=""/>
        <dsp:cNvSpPr/>
      </dsp:nvSpPr>
      <dsp:spPr>
        <a:xfrm>
          <a:off x="3047880" y="1833131"/>
          <a:ext cx="585628" cy="68507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3047880" y="1970146"/>
        <a:ext cx="409940" cy="411044"/>
      </dsp:txXfrm>
    </dsp:sp>
    <dsp:sp modelId="{18061771-1141-BD4E-A6F6-90B841793103}">
      <dsp:nvSpPr>
        <dsp:cNvPr id="0" name=""/>
        <dsp:cNvSpPr/>
      </dsp:nvSpPr>
      <dsp:spPr>
        <a:xfrm>
          <a:off x="3876600" y="1346949"/>
          <a:ext cx="2762398" cy="1657439"/>
        </a:xfrm>
        <a:prstGeom prst="roundRect">
          <a:avLst>
            <a:gd name="adj" fmla="val 1000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Palatino" pitchFamily="2" charset="77"/>
              <a:ea typeface="Palatino" pitchFamily="2" charset="77"/>
            </a:rPr>
            <a:t>Generate ‘priors’ over modal parameters</a:t>
          </a:r>
        </a:p>
      </dsp:txBody>
      <dsp:txXfrm>
        <a:off x="3925145" y="1395494"/>
        <a:ext cx="2665308" cy="1560349"/>
      </dsp:txXfrm>
    </dsp:sp>
    <dsp:sp modelId="{C1DC409B-58C3-C84D-93A0-9DDAD3B18544}">
      <dsp:nvSpPr>
        <dsp:cNvPr id="0" name=""/>
        <dsp:cNvSpPr/>
      </dsp:nvSpPr>
      <dsp:spPr>
        <a:xfrm>
          <a:off x="6915239" y="1833131"/>
          <a:ext cx="585628" cy="68507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6915239" y="1970146"/>
        <a:ext cx="409940" cy="411044"/>
      </dsp:txXfrm>
    </dsp:sp>
    <dsp:sp modelId="{5925FCCF-0D60-EC4E-9CFD-3EDD30D53D87}">
      <dsp:nvSpPr>
        <dsp:cNvPr id="0" name=""/>
        <dsp:cNvSpPr/>
      </dsp:nvSpPr>
      <dsp:spPr>
        <a:xfrm>
          <a:off x="7743958" y="1346949"/>
          <a:ext cx="2762398" cy="1657439"/>
        </a:xfrm>
        <a:prstGeom prst="roundRect">
          <a:avLst>
            <a:gd name="adj" fmla="val 1000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Palatino" pitchFamily="2" charset="77"/>
              <a:ea typeface="Palatino" pitchFamily="2" charset="77"/>
            </a:rPr>
            <a:t>Obtain probability distributions over modal parameters  </a:t>
          </a:r>
        </a:p>
      </dsp:txBody>
      <dsp:txXfrm>
        <a:off x="7792503" y="1395494"/>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CBFB6-BFD0-344E-BF19-B013D16E21A6}" type="datetimeFigureOut">
              <a:rPr lang="en-US" smtClean="0"/>
              <a:t>6/2/24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FAF8C-18E2-7B4A-A6DF-DBD04AF4C875}" type="slidenum">
              <a:rPr lang="en-US" smtClean="0"/>
              <a:t>‹#›</a:t>
            </a:fld>
            <a:endParaRPr lang="en-US"/>
          </a:p>
        </p:txBody>
      </p:sp>
    </p:spTree>
    <p:extLst>
      <p:ext uri="{BB962C8B-B14F-4D97-AF65-F5344CB8AC3E}">
        <p14:creationId xmlns:p14="http://schemas.microsoft.com/office/powerpoint/2010/main" val="228673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methods </a:t>
            </a:r>
            <a:r>
              <a:rPr lang="en-GB" b="0" i="0" u="none" strike="noStrike" dirty="0">
                <a:solidFill>
                  <a:srgbClr val="4D5156"/>
                </a:solidFill>
                <a:effectLst/>
                <a:latin typeface="Google Sans"/>
              </a:rPr>
              <a:t>require lots of user intervention/ expert knowledge/ are computationally expensive</a:t>
            </a:r>
          </a:p>
          <a:p>
            <a:r>
              <a:rPr lang="en-GB" b="0" i="0" u="none" strike="noStrike" dirty="0">
                <a:solidFill>
                  <a:srgbClr val="4D5156"/>
                </a:solidFill>
                <a:effectLst/>
                <a:latin typeface="Google Sans"/>
              </a:rPr>
              <a:t>Sometimes even hard for a user to determine e.g. if many closely spaced modes, or if very noisy + existing methods can fail here</a:t>
            </a:r>
            <a:endParaRPr lang="en-US" dirty="0"/>
          </a:p>
          <a:p>
            <a:r>
              <a:rPr lang="en-US" dirty="0"/>
              <a:t>Previous approaches only give point estimates (no ‘true’ parameters – chosen model can only approximate true system </a:t>
            </a:r>
            <a:r>
              <a:rPr lang="en-US" dirty="0" err="1"/>
              <a:t>behaviour</a:t>
            </a:r>
            <a:r>
              <a:rPr lang="en-US" dirty="0"/>
              <a:t>)</a:t>
            </a:r>
          </a:p>
          <a:p>
            <a:r>
              <a:rPr lang="en-US" dirty="0"/>
              <a:t>Fully automated system, remove subjectivity and user intervention</a:t>
            </a:r>
          </a:p>
          <a:p>
            <a:r>
              <a:rPr lang="en-US" dirty="0"/>
              <a:t>Principled, probabilistic approach to the problem that gives parameter uncertainties</a:t>
            </a:r>
          </a:p>
        </p:txBody>
      </p:sp>
      <p:sp>
        <p:nvSpPr>
          <p:cNvPr id="4" name="Slide Number Placeholder 3"/>
          <p:cNvSpPr>
            <a:spLocks noGrp="1"/>
          </p:cNvSpPr>
          <p:nvPr>
            <p:ph type="sldNum" sz="quarter" idx="5"/>
          </p:nvPr>
        </p:nvSpPr>
        <p:spPr/>
        <p:txBody>
          <a:bodyPr/>
          <a:lstStyle/>
          <a:p>
            <a:fld id="{015FAF8C-18E2-7B4A-A6DF-DBD04AF4C875}" type="slidenum">
              <a:rPr lang="en-US" smtClean="0"/>
              <a:t>3</a:t>
            </a:fld>
            <a:endParaRPr lang="en-US"/>
          </a:p>
        </p:txBody>
      </p:sp>
    </p:spTree>
    <p:extLst>
      <p:ext uri="{BB962C8B-B14F-4D97-AF65-F5344CB8AC3E}">
        <p14:creationId xmlns:p14="http://schemas.microsoft.com/office/powerpoint/2010/main" val="784474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 samples from posterior</a:t>
            </a:r>
          </a:p>
          <a:p>
            <a:r>
              <a:rPr lang="en-US" dirty="0"/>
              <a:t>red line shows 100 different transfer functions generated with sampled parameter settings from the posterior</a:t>
            </a:r>
          </a:p>
          <a:p>
            <a:r>
              <a:rPr lang="en-US" dirty="0"/>
              <a:t>all seem to overlap - expected, low uncertainty in modal parameters, low noise</a:t>
            </a:r>
          </a:p>
        </p:txBody>
      </p:sp>
      <p:sp>
        <p:nvSpPr>
          <p:cNvPr id="4" name="Slide Number Placeholder 3"/>
          <p:cNvSpPr>
            <a:spLocks noGrp="1"/>
          </p:cNvSpPr>
          <p:nvPr>
            <p:ph type="sldNum" sz="quarter" idx="5"/>
          </p:nvPr>
        </p:nvSpPr>
        <p:spPr/>
        <p:txBody>
          <a:bodyPr/>
          <a:lstStyle/>
          <a:p>
            <a:fld id="{015FAF8C-18E2-7B4A-A6DF-DBD04AF4C875}" type="slidenum">
              <a:rPr lang="en-US" smtClean="0"/>
              <a:t>14</a:t>
            </a:fld>
            <a:endParaRPr lang="en-US"/>
          </a:p>
        </p:txBody>
      </p:sp>
    </p:spTree>
    <p:extLst>
      <p:ext uri="{BB962C8B-B14F-4D97-AF65-F5344CB8AC3E}">
        <p14:creationId xmlns:p14="http://schemas.microsoft.com/office/powerpoint/2010/main" val="1587708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sample from posterior, regions of high probability do not 'include' some of the 'modes' that the ML model has falsely identified. 'not include' meaning zero modal amplitude or large damping. </a:t>
            </a:r>
          </a:p>
          <a:p>
            <a:r>
              <a:rPr lang="en-US" dirty="0"/>
              <a:t>A bit more uncertain in parameter values</a:t>
            </a:r>
          </a:p>
        </p:txBody>
      </p:sp>
      <p:sp>
        <p:nvSpPr>
          <p:cNvPr id="4" name="Slide Number Placeholder 3"/>
          <p:cNvSpPr>
            <a:spLocks noGrp="1"/>
          </p:cNvSpPr>
          <p:nvPr>
            <p:ph type="sldNum" sz="quarter" idx="5"/>
          </p:nvPr>
        </p:nvSpPr>
        <p:spPr/>
        <p:txBody>
          <a:bodyPr/>
          <a:lstStyle/>
          <a:p>
            <a:fld id="{015FAF8C-18E2-7B4A-A6DF-DBD04AF4C875}" type="slidenum">
              <a:rPr lang="en-US" smtClean="0"/>
              <a:t>15</a:t>
            </a:fld>
            <a:endParaRPr lang="en-US"/>
          </a:p>
        </p:txBody>
      </p:sp>
    </p:spTree>
    <p:extLst>
      <p:ext uri="{BB962C8B-B14F-4D97-AF65-F5344CB8AC3E}">
        <p14:creationId xmlns:p14="http://schemas.microsoft.com/office/powerpoint/2010/main" val="2653197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Doesnt</a:t>
            </a:r>
            <a:r>
              <a:rPr lang="en-US" dirty="0"/>
              <a:t> perform as well in high noise region</a:t>
            </a:r>
          </a:p>
          <a:p>
            <a:r>
              <a:rPr lang="en-US" dirty="0"/>
              <a:t>Aim of making a fully automatic system has been achieved</a:t>
            </a:r>
          </a:p>
          <a:p>
            <a:r>
              <a:rPr lang="en-US" dirty="0"/>
              <a:t>This project provides a good framework on which future work can be built, final results quite promising</a:t>
            </a:r>
          </a:p>
        </p:txBody>
      </p:sp>
      <p:sp>
        <p:nvSpPr>
          <p:cNvPr id="4" name="Slide Number Placeholder 3"/>
          <p:cNvSpPr>
            <a:spLocks noGrp="1"/>
          </p:cNvSpPr>
          <p:nvPr>
            <p:ph type="sldNum" sz="quarter" idx="5"/>
          </p:nvPr>
        </p:nvSpPr>
        <p:spPr/>
        <p:txBody>
          <a:bodyPr/>
          <a:lstStyle/>
          <a:p>
            <a:fld id="{015FAF8C-18E2-7B4A-A6DF-DBD04AF4C875}" type="slidenum">
              <a:rPr lang="en-US" smtClean="0"/>
              <a:t>16</a:t>
            </a:fld>
            <a:endParaRPr lang="en-US"/>
          </a:p>
        </p:txBody>
      </p:sp>
    </p:spTree>
    <p:extLst>
      <p:ext uri="{BB962C8B-B14F-4D97-AF65-F5344CB8AC3E}">
        <p14:creationId xmlns:p14="http://schemas.microsoft.com/office/powerpoint/2010/main" val="66882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method + priors to replace expert knowledge and subjectivity in locating modes</a:t>
            </a:r>
          </a:p>
          <a:p>
            <a:r>
              <a:rPr lang="en-US" dirty="0"/>
              <a:t>Priors: rough regions in which we think the modal parameter values should lie</a:t>
            </a:r>
          </a:p>
          <a:p>
            <a:r>
              <a:rPr lang="en-US" dirty="0"/>
              <a:t>Incorporate the transfer function measurement information + compare with model</a:t>
            </a:r>
          </a:p>
          <a:p>
            <a:r>
              <a:rPr lang="en-US" dirty="0"/>
              <a:t>Uncertainties in parameters, no 'true' parameter settings</a:t>
            </a:r>
          </a:p>
        </p:txBody>
      </p:sp>
      <p:sp>
        <p:nvSpPr>
          <p:cNvPr id="4" name="Slide Number Placeholder 3"/>
          <p:cNvSpPr>
            <a:spLocks noGrp="1"/>
          </p:cNvSpPr>
          <p:nvPr>
            <p:ph type="sldNum" sz="quarter" idx="5"/>
          </p:nvPr>
        </p:nvSpPr>
        <p:spPr/>
        <p:txBody>
          <a:bodyPr/>
          <a:lstStyle/>
          <a:p>
            <a:fld id="{015FAF8C-18E2-7B4A-A6DF-DBD04AF4C875}" type="slidenum">
              <a:rPr lang="en-US" smtClean="0"/>
              <a:t>4</a:t>
            </a:fld>
            <a:endParaRPr lang="en-US"/>
          </a:p>
        </p:txBody>
      </p:sp>
    </p:spTree>
    <p:extLst>
      <p:ext uri="{BB962C8B-B14F-4D97-AF65-F5344CB8AC3E}">
        <p14:creationId xmlns:p14="http://schemas.microsoft.com/office/powerpoint/2010/main" val="153608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model using synthetic, representative TFs</a:t>
            </a:r>
          </a:p>
          <a:p>
            <a:r>
              <a:rPr lang="en-US" dirty="0" err="1"/>
              <a:t>Randomise</a:t>
            </a:r>
            <a:r>
              <a:rPr lang="en-US" dirty="0"/>
              <a:t> natural </a:t>
            </a:r>
            <a:r>
              <a:rPr lang="en-US" dirty="0" err="1"/>
              <a:t>freqs</a:t>
            </a:r>
            <a:r>
              <a:rPr lang="en-US" dirty="0"/>
              <a:t>, damping ratios and modal amplitudes</a:t>
            </a:r>
          </a:p>
        </p:txBody>
      </p:sp>
      <p:sp>
        <p:nvSpPr>
          <p:cNvPr id="4" name="Slide Number Placeholder 3"/>
          <p:cNvSpPr>
            <a:spLocks noGrp="1"/>
          </p:cNvSpPr>
          <p:nvPr>
            <p:ph type="sldNum" sz="quarter" idx="5"/>
          </p:nvPr>
        </p:nvSpPr>
        <p:spPr/>
        <p:txBody>
          <a:bodyPr/>
          <a:lstStyle/>
          <a:p>
            <a:fld id="{015FAF8C-18E2-7B4A-A6DF-DBD04AF4C875}" type="slidenum">
              <a:rPr lang="en-US" smtClean="0"/>
              <a:t>5</a:t>
            </a:fld>
            <a:endParaRPr lang="en-US"/>
          </a:p>
        </p:txBody>
      </p:sp>
    </p:spTree>
    <p:extLst>
      <p:ext uri="{BB962C8B-B14F-4D97-AF65-F5344CB8AC3E}">
        <p14:creationId xmlns:p14="http://schemas.microsoft.com/office/powerpoint/2010/main" val="280357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 TFs with those random parameters</a:t>
            </a:r>
          </a:p>
          <a:p>
            <a:r>
              <a:rPr lang="en-US" dirty="0"/>
              <a:t>Label points as belonging to a mode if within the 3dB bandwidth of the mode, shown by the grey bars here</a:t>
            </a:r>
          </a:p>
        </p:txBody>
      </p:sp>
      <p:sp>
        <p:nvSpPr>
          <p:cNvPr id="4" name="Slide Number Placeholder 3"/>
          <p:cNvSpPr>
            <a:spLocks noGrp="1"/>
          </p:cNvSpPr>
          <p:nvPr>
            <p:ph type="sldNum" sz="quarter" idx="5"/>
          </p:nvPr>
        </p:nvSpPr>
        <p:spPr/>
        <p:txBody>
          <a:bodyPr/>
          <a:lstStyle/>
          <a:p>
            <a:fld id="{015FAF8C-18E2-7B4A-A6DF-DBD04AF4C875}" type="slidenum">
              <a:rPr lang="en-US" smtClean="0"/>
              <a:t>6</a:t>
            </a:fld>
            <a:endParaRPr lang="en-US"/>
          </a:p>
        </p:txBody>
      </p:sp>
    </p:spTree>
    <p:extLst>
      <p:ext uri="{BB962C8B-B14F-4D97-AF65-F5344CB8AC3E}">
        <p14:creationId xmlns:p14="http://schemas.microsoft.com/office/powerpoint/2010/main" val="94993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performance, locate nearly all modes. </a:t>
            </a:r>
            <a:r>
              <a:rPr lang="en-US" dirty="0" err="1"/>
              <a:t>Recognises</a:t>
            </a:r>
            <a:r>
              <a:rPr lang="en-US" dirty="0"/>
              <a:t> bottom right as pure noise and does not predict any modes in the noise</a:t>
            </a:r>
          </a:p>
          <a:p>
            <a:endParaRPr lang="en-US" dirty="0"/>
          </a:p>
          <a:p>
            <a:r>
              <a:rPr lang="en-US" dirty="0"/>
              <a:t>Cant tell if there are multiple modes in a given region (cant predict modal overlap)</a:t>
            </a:r>
          </a:p>
        </p:txBody>
      </p:sp>
      <p:sp>
        <p:nvSpPr>
          <p:cNvPr id="4" name="Slide Number Placeholder 3"/>
          <p:cNvSpPr>
            <a:spLocks noGrp="1"/>
          </p:cNvSpPr>
          <p:nvPr>
            <p:ph type="sldNum" sz="quarter" idx="5"/>
          </p:nvPr>
        </p:nvSpPr>
        <p:spPr/>
        <p:txBody>
          <a:bodyPr/>
          <a:lstStyle/>
          <a:p>
            <a:fld id="{015FAF8C-18E2-7B4A-A6DF-DBD04AF4C875}" type="slidenum">
              <a:rPr lang="en-US" smtClean="0"/>
              <a:t>7</a:t>
            </a:fld>
            <a:endParaRPr lang="en-US"/>
          </a:p>
        </p:txBody>
      </p:sp>
    </p:spTree>
    <p:extLst>
      <p:ext uri="{BB962C8B-B14F-4D97-AF65-F5344CB8AC3E}">
        <p14:creationId xmlns:p14="http://schemas.microsoft.com/office/powerpoint/2010/main" val="39863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1: points belonging to a single mode, within 3dB bandwidth as before</a:t>
            </a:r>
          </a:p>
        </p:txBody>
      </p:sp>
      <p:sp>
        <p:nvSpPr>
          <p:cNvPr id="4" name="Slide Number Placeholder 3"/>
          <p:cNvSpPr>
            <a:spLocks noGrp="1"/>
          </p:cNvSpPr>
          <p:nvPr>
            <p:ph type="sldNum" sz="quarter" idx="5"/>
          </p:nvPr>
        </p:nvSpPr>
        <p:spPr/>
        <p:txBody>
          <a:bodyPr/>
          <a:lstStyle/>
          <a:p>
            <a:fld id="{015FAF8C-18E2-7B4A-A6DF-DBD04AF4C875}" type="slidenum">
              <a:rPr lang="en-US" smtClean="0"/>
              <a:t>9</a:t>
            </a:fld>
            <a:endParaRPr lang="en-US"/>
          </a:p>
        </p:txBody>
      </p:sp>
    </p:spTree>
    <p:extLst>
      <p:ext uri="{BB962C8B-B14F-4D97-AF65-F5344CB8AC3E}">
        <p14:creationId xmlns:p14="http://schemas.microsoft.com/office/powerpoint/2010/main" val="352924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measure of error between true measurement and model output (as a function of the parameters)</a:t>
            </a:r>
          </a:p>
          <a:p>
            <a:r>
              <a:rPr lang="en-US" dirty="0"/>
              <a:t>Posterior: not simple to sample from (or obtain marginal distributions), use MCMC sampler</a:t>
            </a:r>
          </a:p>
          <a:p>
            <a:r>
              <a:rPr lang="en-US" dirty="0"/>
              <a:t>Posterior is a distribution over the parameters – gives uncertainties </a:t>
            </a:r>
          </a:p>
        </p:txBody>
      </p:sp>
      <p:sp>
        <p:nvSpPr>
          <p:cNvPr id="4" name="Slide Number Placeholder 3"/>
          <p:cNvSpPr>
            <a:spLocks noGrp="1"/>
          </p:cNvSpPr>
          <p:nvPr>
            <p:ph type="sldNum" sz="quarter" idx="5"/>
          </p:nvPr>
        </p:nvSpPr>
        <p:spPr/>
        <p:txBody>
          <a:bodyPr/>
          <a:lstStyle/>
          <a:p>
            <a:fld id="{015FAF8C-18E2-7B4A-A6DF-DBD04AF4C875}" type="slidenum">
              <a:rPr lang="en-US" smtClean="0"/>
              <a:t>11</a:t>
            </a:fld>
            <a:endParaRPr lang="en-US"/>
          </a:p>
        </p:txBody>
      </p:sp>
    </p:spTree>
    <p:extLst>
      <p:ext uri="{BB962C8B-B14F-4D97-AF65-F5344CB8AC3E}">
        <p14:creationId xmlns:p14="http://schemas.microsoft.com/office/powerpoint/2010/main" val="5800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measure of error between true measurement and model output (as a function of the parameters)</a:t>
            </a:r>
          </a:p>
          <a:p>
            <a:r>
              <a:rPr lang="en-US" dirty="0"/>
              <a:t>Posterior: not simple to sample from (or obtain marginal distributions), use MCMC sampler</a:t>
            </a:r>
          </a:p>
          <a:p>
            <a:r>
              <a:rPr lang="en-US" dirty="0"/>
              <a:t>Posterior is a distribution over the parameters – gives uncertainties </a:t>
            </a:r>
          </a:p>
        </p:txBody>
      </p:sp>
      <p:sp>
        <p:nvSpPr>
          <p:cNvPr id="4" name="Slide Number Placeholder 3"/>
          <p:cNvSpPr>
            <a:spLocks noGrp="1"/>
          </p:cNvSpPr>
          <p:nvPr>
            <p:ph type="sldNum" sz="quarter" idx="5"/>
          </p:nvPr>
        </p:nvSpPr>
        <p:spPr/>
        <p:txBody>
          <a:bodyPr/>
          <a:lstStyle/>
          <a:p>
            <a:fld id="{015FAF8C-18E2-7B4A-A6DF-DBD04AF4C875}" type="slidenum">
              <a:rPr lang="en-US" smtClean="0"/>
              <a:t>12</a:t>
            </a:fld>
            <a:endParaRPr lang="en-US"/>
          </a:p>
        </p:txBody>
      </p:sp>
    </p:spTree>
    <p:extLst>
      <p:ext uri="{BB962C8B-B14F-4D97-AF65-F5344CB8AC3E}">
        <p14:creationId xmlns:p14="http://schemas.microsoft.com/office/powerpoint/2010/main" val="291749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measure of error between true measurement and model output (as a function of the parameters)</a:t>
            </a:r>
          </a:p>
          <a:p>
            <a:r>
              <a:rPr lang="en-US" dirty="0"/>
              <a:t>Posterior: not simple to sample from (or obtain marginal distributions), use MCMC sampler</a:t>
            </a:r>
          </a:p>
          <a:p>
            <a:r>
              <a:rPr lang="en-US" dirty="0"/>
              <a:t>Posterior is a distribution over the parameters – gives uncertainties </a:t>
            </a:r>
          </a:p>
        </p:txBody>
      </p:sp>
      <p:sp>
        <p:nvSpPr>
          <p:cNvPr id="4" name="Slide Number Placeholder 3"/>
          <p:cNvSpPr>
            <a:spLocks noGrp="1"/>
          </p:cNvSpPr>
          <p:nvPr>
            <p:ph type="sldNum" sz="quarter" idx="5"/>
          </p:nvPr>
        </p:nvSpPr>
        <p:spPr/>
        <p:txBody>
          <a:bodyPr/>
          <a:lstStyle/>
          <a:p>
            <a:fld id="{015FAF8C-18E2-7B4A-A6DF-DBD04AF4C875}" type="slidenum">
              <a:rPr lang="en-US" smtClean="0"/>
              <a:t>13</a:t>
            </a:fld>
            <a:endParaRPr lang="en-US"/>
          </a:p>
        </p:txBody>
      </p:sp>
    </p:spTree>
    <p:extLst>
      <p:ext uri="{BB962C8B-B14F-4D97-AF65-F5344CB8AC3E}">
        <p14:creationId xmlns:p14="http://schemas.microsoft.com/office/powerpoint/2010/main" val="65776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1916-81AC-7606-448A-08BE5B24CE2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40752B8-B4B6-4866-CF61-6F01E4E6A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9452C3D-0D16-99A4-D3D6-0ECB139F9560}"/>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5" name="Footer Placeholder 4">
            <a:extLst>
              <a:ext uri="{FF2B5EF4-FFF2-40B4-BE49-F238E27FC236}">
                <a16:creationId xmlns:a16="http://schemas.microsoft.com/office/drawing/2014/main" id="{04D182F6-8EEE-16FE-91B3-8236BECEC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675FD-713F-7150-0393-CEBC7D477499}"/>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344973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B68F-5208-BFEE-6513-464CEE2C57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4037D1-2837-FB6C-99AF-A49DC2713E7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F79EA4-AB12-6000-50F0-83E830499EF1}"/>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5" name="Footer Placeholder 4">
            <a:extLst>
              <a:ext uri="{FF2B5EF4-FFF2-40B4-BE49-F238E27FC236}">
                <a16:creationId xmlns:a16="http://schemas.microsoft.com/office/drawing/2014/main" id="{D824DF0F-9EE2-75DC-E74E-40F781278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FED45-65DC-6E4F-D449-15FFEE903DA8}"/>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155128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02E25-1655-6FD5-9E01-7823200A36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18B4E4-25E8-3E42-2688-0842C613879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62F9D7-2636-1386-8254-D8391859FBED}"/>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5" name="Footer Placeholder 4">
            <a:extLst>
              <a:ext uri="{FF2B5EF4-FFF2-40B4-BE49-F238E27FC236}">
                <a16:creationId xmlns:a16="http://schemas.microsoft.com/office/drawing/2014/main" id="{4F1053D5-3E9B-4334-7BC3-693E1ED6F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42799-18FD-49BF-42A4-7B9DEE1DAFC0}"/>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30978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DF5A-F018-206B-49EF-AAB8DC53B1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DDB6B3-768B-00F3-434B-F1A88F6E9C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CAF923-2CB8-7423-751D-CB5B0DF363D2}"/>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5" name="Footer Placeholder 4">
            <a:extLst>
              <a:ext uri="{FF2B5EF4-FFF2-40B4-BE49-F238E27FC236}">
                <a16:creationId xmlns:a16="http://schemas.microsoft.com/office/drawing/2014/main" id="{20C20529-DEE9-3771-4E67-8525CC4E7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ACAF7-D557-09E5-6760-EC2857B66363}"/>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138930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935B-B89E-4281-17AA-A1246EA206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07098B-5957-702E-BA01-858FA3166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203698-0D04-0C52-8977-F4636488B4BB}"/>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5" name="Footer Placeholder 4">
            <a:extLst>
              <a:ext uri="{FF2B5EF4-FFF2-40B4-BE49-F238E27FC236}">
                <a16:creationId xmlns:a16="http://schemas.microsoft.com/office/drawing/2014/main" id="{062105BA-9199-8A3B-D66A-6B12E3343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BA4C3-87C8-7305-CFCE-6333E931264D}"/>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411341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49B6-5AB6-C7F9-0BD3-5C9248588E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240AFB-A869-F570-F5F4-96D6488BEA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2EC620-6B64-C5AD-ADF0-FFA1F0882D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B24307B-651C-C016-4290-F787AC865FAF}"/>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6" name="Footer Placeholder 5">
            <a:extLst>
              <a:ext uri="{FF2B5EF4-FFF2-40B4-BE49-F238E27FC236}">
                <a16:creationId xmlns:a16="http://schemas.microsoft.com/office/drawing/2014/main" id="{57D85EBE-C22E-B2F9-2360-490F22AC4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57F85-09C8-AD75-10B6-14F8110AEC5F}"/>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159729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A18B-0770-E4B7-283A-716B22BD7ED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16452A-D791-DD0E-7886-D3250FAAA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0CA983-875B-BB44-B512-7E241E2B56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5A556B5-E275-BD2B-89DA-2E04B0B94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C4A3D0-6B94-CA46-037F-5C6D3AEEAE0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3C38CD0-4823-E4EB-18CC-F160EA5A0638}"/>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8" name="Footer Placeholder 7">
            <a:extLst>
              <a:ext uri="{FF2B5EF4-FFF2-40B4-BE49-F238E27FC236}">
                <a16:creationId xmlns:a16="http://schemas.microsoft.com/office/drawing/2014/main" id="{1464FC68-5E50-C2AC-889F-09C3109CD6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3E64A2-C38A-05CB-81AB-B788D08CD1AC}"/>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315357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A8E3-A88F-7FED-E025-A8D9D6C482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EDF129E-06D4-8D0E-BF05-B4E973F4CE84}"/>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4" name="Footer Placeholder 3">
            <a:extLst>
              <a:ext uri="{FF2B5EF4-FFF2-40B4-BE49-F238E27FC236}">
                <a16:creationId xmlns:a16="http://schemas.microsoft.com/office/drawing/2014/main" id="{20A8EC05-013D-7115-7D97-88264A700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4A3A1C-1757-B0E9-D41D-930738C56BA6}"/>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148369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22A12-BA5A-4714-9B0E-EC8A65C8E89A}"/>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3" name="Footer Placeholder 2">
            <a:extLst>
              <a:ext uri="{FF2B5EF4-FFF2-40B4-BE49-F238E27FC236}">
                <a16:creationId xmlns:a16="http://schemas.microsoft.com/office/drawing/2014/main" id="{5AE5C280-13A0-A0E4-0C5C-E7F2CA567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EF7F90-5A0E-DA9F-DAE0-3376575C1C84}"/>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364544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C5BD-5096-5EA3-985B-2749657C6A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0A50878-012F-95AF-B36B-913C9602B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E2BB712-5C9B-30C3-F6C0-0DF73209E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65DF45-2D36-6834-5677-721564B75544}"/>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6" name="Footer Placeholder 5">
            <a:extLst>
              <a:ext uri="{FF2B5EF4-FFF2-40B4-BE49-F238E27FC236}">
                <a16:creationId xmlns:a16="http://schemas.microsoft.com/office/drawing/2014/main" id="{798CF5AF-4F92-D6CE-034B-F73035FDE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CFB68-A272-D3F2-C747-9BDF1739267E}"/>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155391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947B-E9E1-1CDC-0F20-91E8DC104E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A8C93AA-AF24-C63B-CAE2-94F42F4FA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E38-C96F-EBBF-24E4-9546BFE6C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AF2F8F-FA39-1031-C139-9191F489DE1A}"/>
              </a:ext>
            </a:extLst>
          </p:cNvPr>
          <p:cNvSpPr>
            <a:spLocks noGrp="1"/>
          </p:cNvSpPr>
          <p:nvPr>
            <p:ph type="dt" sz="half" idx="10"/>
          </p:nvPr>
        </p:nvSpPr>
        <p:spPr/>
        <p:txBody>
          <a:bodyPr/>
          <a:lstStyle/>
          <a:p>
            <a:fld id="{D53CF287-1860-E343-B26B-25AAEDBC70AF}" type="datetimeFigureOut">
              <a:rPr lang="en-US" smtClean="0"/>
              <a:t>6/2/24</a:t>
            </a:fld>
            <a:endParaRPr lang="en-US"/>
          </a:p>
        </p:txBody>
      </p:sp>
      <p:sp>
        <p:nvSpPr>
          <p:cNvPr id="6" name="Footer Placeholder 5">
            <a:extLst>
              <a:ext uri="{FF2B5EF4-FFF2-40B4-BE49-F238E27FC236}">
                <a16:creationId xmlns:a16="http://schemas.microsoft.com/office/drawing/2014/main" id="{A81A6BCC-5089-18AE-0455-E6CFD572B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0D823-FC47-B787-E06C-9628C899C1C6}"/>
              </a:ext>
            </a:extLst>
          </p:cNvPr>
          <p:cNvSpPr>
            <a:spLocks noGrp="1"/>
          </p:cNvSpPr>
          <p:nvPr>
            <p:ph type="sldNum" sz="quarter" idx="12"/>
          </p:nvPr>
        </p:nvSpPr>
        <p:spPr/>
        <p:txBody>
          <a:bodyPr/>
          <a:lstStyle/>
          <a:p>
            <a:fld id="{F3B09247-2C66-0346-AD14-0725B09D9629}" type="slidenum">
              <a:rPr lang="en-US" smtClean="0"/>
              <a:t>‹#›</a:t>
            </a:fld>
            <a:endParaRPr lang="en-US"/>
          </a:p>
        </p:txBody>
      </p:sp>
    </p:spTree>
    <p:extLst>
      <p:ext uri="{BB962C8B-B14F-4D97-AF65-F5344CB8AC3E}">
        <p14:creationId xmlns:p14="http://schemas.microsoft.com/office/powerpoint/2010/main" val="266786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E8CF1-E364-D7BB-A3D3-1FBB74D4A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1720C36-58A5-6B1C-EEF2-09A907AE2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308957-CC13-C47A-64D2-21005C0B3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CF287-1860-E343-B26B-25AAEDBC70AF}" type="datetimeFigureOut">
              <a:rPr lang="en-US" smtClean="0"/>
              <a:t>6/2/24</a:t>
            </a:fld>
            <a:endParaRPr lang="en-US"/>
          </a:p>
        </p:txBody>
      </p:sp>
      <p:sp>
        <p:nvSpPr>
          <p:cNvPr id="5" name="Footer Placeholder 4">
            <a:extLst>
              <a:ext uri="{FF2B5EF4-FFF2-40B4-BE49-F238E27FC236}">
                <a16:creationId xmlns:a16="http://schemas.microsoft.com/office/drawing/2014/main" id="{8FD402DF-0967-D942-E962-A1E881E50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F1259A-5AB1-CD88-CD73-A458A5203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09247-2C66-0346-AD14-0725B09D9629}" type="slidenum">
              <a:rPr lang="en-US" smtClean="0"/>
              <a:t>‹#›</a:t>
            </a:fld>
            <a:endParaRPr lang="en-US"/>
          </a:p>
        </p:txBody>
      </p:sp>
    </p:spTree>
    <p:extLst>
      <p:ext uri="{BB962C8B-B14F-4D97-AF65-F5344CB8AC3E}">
        <p14:creationId xmlns:p14="http://schemas.microsoft.com/office/powerpoint/2010/main" val="3843860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014D-A9EA-307E-DC73-0123D7686837}"/>
              </a:ext>
            </a:extLst>
          </p:cNvPr>
          <p:cNvSpPr>
            <a:spLocks noGrp="1"/>
          </p:cNvSpPr>
          <p:nvPr>
            <p:ph type="ctrTitle"/>
          </p:nvPr>
        </p:nvSpPr>
        <p:spPr/>
        <p:txBody>
          <a:bodyPr/>
          <a:lstStyle/>
          <a:p>
            <a:r>
              <a:rPr lang="en-US" dirty="0">
                <a:latin typeface="Palatino" pitchFamily="2" charset="77"/>
                <a:ea typeface="Palatino" pitchFamily="2" charset="77"/>
              </a:rPr>
              <a:t>Machine Learning for Modal Analysis</a:t>
            </a:r>
          </a:p>
        </p:txBody>
      </p:sp>
      <p:sp>
        <p:nvSpPr>
          <p:cNvPr id="3" name="Subtitle 2">
            <a:extLst>
              <a:ext uri="{FF2B5EF4-FFF2-40B4-BE49-F238E27FC236}">
                <a16:creationId xmlns:a16="http://schemas.microsoft.com/office/drawing/2014/main" id="{A936A6F3-669A-7AEE-88A0-3E12035D2483}"/>
              </a:ext>
            </a:extLst>
          </p:cNvPr>
          <p:cNvSpPr>
            <a:spLocks noGrp="1"/>
          </p:cNvSpPr>
          <p:nvPr>
            <p:ph type="subTitle" idx="1"/>
          </p:nvPr>
        </p:nvSpPr>
        <p:spPr/>
        <p:txBody>
          <a:bodyPr/>
          <a:lstStyle/>
          <a:p>
            <a:r>
              <a:rPr lang="en-US" dirty="0">
                <a:latin typeface="Palatino" pitchFamily="2" charset="77"/>
                <a:ea typeface="Palatino" pitchFamily="2" charset="77"/>
              </a:rPr>
              <a:t>Vaibhav Malhotra</a:t>
            </a:r>
          </a:p>
          <a:p>
            <a:r>
              <a:rPr lang="en-US" dirty="0">
                <a:latin typeface="Palatino" pitchFamily="2" charset="77"/>
                <a:ea typeface="Palatino" pitchFamily="2" charset="77"/>
              </a:rPr>
              <a:t>Supervisor: Dr Tore </a:t>
            </a:r>
            <a:r>
              <a:rPr lang="en-US" dirty="0" err="1">
                <a:latin typeface="Palatino" pitchFamily="2" charset="77"/>
                <a:ea typeface="Palatino" pitchFamily="2" charset="77"/>
              </a:rPr>
              <a:t>Butlin</a:t>
            </a:r>
            <a:endParaRPr lang="en-US" dirty="0">
              <a:latin typeface="Palatino" pitchFamily="2" charset="77"/>
              <a:ea typeface="Palatino" pitchFamily="2" charset="77"/>
            </a:endParaRPr>
          </a:p>
        </p:txBody>
      </p:sp>
    </p:spTree>
    <p:extLst>
      <p:ext uri="{BB962C8B-B14F-4D97-AF65-F5344CB8AC3E}">
        <p14:creationId xmlns:p14="http://schemas.microsoft.com/office/powerpoint/2010/main" val="39954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9A15-83D6-BD68-6208-06BC6D7BBC12}"/>
              </a:ext>
            </a:extLst>
          </p:cNvPr>
          <p:cNvSpPr>
            <a:spLocks noGrp="1"/>
          </p:cNvSpPr>
          <p:nvPr>
            <p:ph type="title"/>
          </p:nvPr>
        </p:nvSpPr>
        <p:spPr/>
        <p:txBody>
          <a:bodyPr/>
          <a:lstStyle/>
          <a:p>
            <a:r>
              <a:rPr lang="en-US" dirty="0">
                <a:latin typeface="Palatino" pitchFamily="2" charset="77"/>
                <a:ea typeface="Palatino" pitchFamily="2" charset="77"/>
              </a:rPr>
              <a:t>Extending the Model</a:t>
            </a:r>
          </a:p>
        </p:txBody>
      </p:sp>
      <p:sp>
        <p:nvSpPr>
          <p:cNvPr id="3" name="Content Placeholder 2">
            <a:extLst>
              <a:ext uri="{FF2B5EF4-FFF2-40B4-BE49-F238E27FC236}">
                <a16:creationId xmlns:a16="http://schemas.microsoft.com/office/drawing/2014/main" id="{A6B0D248-11A1-DAB0-DF99-F2D4D06E2A1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D0FE029-B883-BC28-DB57-D7CA483C6C3A}"/>
              </a:ext>
            </a:extLst>
          </p:cNvPr>
          <p:cNvPicPr>
            <a:picLocks noChangeAspect="1"/>
          </p:cNvPicPr>
          <p:nvPr/>
        </p:nvPicPr>
        <p:blipFill>
          <a:blip r:embed="rId2"/>
          <a:stretch>
            <a:fillRect/>
          </a:stretch>
        </p:blipFill>
        <p:spPr>
          <a:xfrm>
            <a:off x="551348" y="2778869"/>
            <a:ext cx="11089301" cy="2846916"/>
          </a:xfrm>
          <a:prstGeom prst="rect">
            <a:avLst/>
          </a:prstGeom>
        </p:spPr>
      </p:pic>
      <p:pic>
        <p:nvPicPr>
          <p:cNvPr id="5" name="Picture 4">
            <a:extLst>
              <a:ext uri="{FF2B5EF4-FFF2-40B4-BE49-F238E27FC236}">
                <a16:creationId xmlns:a16="http://schemas.microsoft.com/office/drawing/2014/main" id="{E9EA35BD-91D1-92F9-76EC-3F2E7B413D4B}"/>
              </a:ext>
            </a:extLst>
          </p:cNvPr>
          <p:cNvPicPr>
            <a:picLocks noChangeAspect="1"/>
          </p:cNvPicPr>
          <p:nvPr/>
        </p:nvPicPr>
        <p:blipFill>
          <a:blip r:embed="rId3"/>
          <a:stretch>
            <a:fillRect/>
          </a:stretch>
        </p:blipFill>
        <p:spPr>
          <a:xfrm>
            <a:off x="1707355" y="2170265"/>
            <a:ext cx="8777289" cy="551452"/>
          </a:xfrm>
          <a:prstGeom prst="rect">
            <a:avLst/>
          </a:prstGeom>
        </p:spPr>
      </p:pic>
      <p:pic>
        <p:nvPicPr>
          <p:cNvPr id="6" name="Picture 5">
            <a:extLst>
              <a:ext uri="{FF2B5EF4-FFF2-40B4-BE49-F238E27FC236}">
                <a16:creationId xmlns:a16="http://schemas.microsoft.com/office/drawing/2014/main" id="{1376C8A7-D41A-1EC7-601A-F8247E6E4C54}"/>
              </a:ext>
            </a:extLst>
          </p:cNvPr>
          <p:cNvPicPr>
            <a:picLocks noChangeAspect="1"/>
          </p:cNvPicPr>
          <p:nvPr/>
        </p:nvPicPr>
        <p:blipFill>
          <a:blip r:embed="rId4"/>
          <a:stretch>
            <a:fillRect/>
          </a:stretch>
        </p:blipFill>
        <p:spPr>
          <a:xfrm>
            <a:off x="551347" y="2778869"/>
            <a:ext cx="11089301" cy="2846916"/>
          </a:xfrm>
          <a:prstGeom prst="rect">
            <a:avLst/>
          </a:prstGeom>
        </p:spPr>
      </p:pic>
    </p:spTree>
    <p:extLst>
      <p:ext uri="{BB962C8B-B14F-4D97-AF65-F5344CB8AC3E}">
        <p14:creationId xmlns:p14="http://schemas.microsoft.com/office/powerpoint/2010/main" val="112159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7A34-28EB-419B-5701-5787254A6ACD}"/>
              </a:ext>
            </a:extLst>
          </p:cNvPr>
          <p:cNvSpPr>
            <a:spLocks noGrp="1"/>
          </p:cNvSpPr>
          <p:nvPr>
            <p:ph type="title"/>
          </p:nvPr>
        </p:nvSpPr>
        <p:spPr/>
        <p:txBody>
          <a:bodyPr/>
          <a:lstStyle/>
          <a:p>
            <a:r>
              <a:rPr lang="en-US" dirty="0">
                <a:latin typeface="Palatino" pitchFamily="2" charset="77"/>
                <a:ea typeface="Palatino" pitchFamily="2" charset="77"/>
              </a:rPr>
              <a:t>Obtaining the Posterior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79D509-B94D-3960-75EB-4F594BE9D155}"/>
                  </a:ext>
                </a:extLst>
              </p:cNvPr>
              <p:cNvSpPr>
                <a:spLocks noGrp="1"/>
              </p:cNvSpPr>
              <p:nvPr>
                <p:ph idx="1"/>
              </p:nvPr>
            </p:nvSpPr>
            <p:spPr/>
            <p:txBody>
              <a:bodyPr/>
              <a:lstStyle/>
              <a:p>
                <a:r>
                  <a:rPr lang="en-US" dirty="0">
                    <a:latin typeface="Palatino" pitchFamily="2" charset="77"/>
                    <a:ea typeface="Palatino" pitchFamily="2" charset="77"/>
                  </a:rPr>
                  <a:t>Bayes’ theorem </a:t>
                </a:r>
                <a:r>
                  <a:rPr lang="en-US" sz="2400" dirty="0">
                    <a:latin typeface="Palatino" pitchFamily="2" charset="77"/>
                    <a:ea typeface="Palatino" pitchFamily="2" charset="77"/>
                  </a:rPr>
                  <a:t>(</a:t>
                </a:r>
                <a:r>
                  <a:rPr lang="en-GB" sz="2400" b="0" dirty="0">
                    <a:latin typeface="Palatino" pitchFamily="2" charset="77"/>
                    <a:ea typeface="Palatino" pitchFamily="2" charset="77"/>
                    <a:cs typeface="STIX Two Math" panose="02020603050405020304" pitchFamily="18" charset="0"/>
                  </a:rPr>
                  <a:t>Observed transfer function </a:t>
                </a:r>
                <a14:m>
                  <m:oMath xmlns:m="http://schemas.openxmlformats.org/officeDocument/2006/math">
                    <m:r>
                      <a:rPr lang="en-GB" sz="2400" b="1" i="1" smtClean="0">
                        <a:latin typeface="Cambria Math" panose="02040503050406030204" pitchFamily="18" charset="0"/>
                        <a:ea typeface="Palatino" pitchFamily="2" charset="77"/>
                        <a:cs typeface="STIX Two Math" panose="02020603050405020304" pitchFamily="18" charset="0"/>
                      </a:rPr>
                      <m:t>𝒙</m:t>
                    </m:r>
                  </m:oMath>
                </a14:m>
                <a:r>
                  <a:rPr lang="en-GB" sz="2400" b="0" dirty="0">
                    <a:latin typeface="Palatino" pitchFamily="2" charset="77"/>
                    <a:ea typeface="Palatino" pitchFamily="2" charset="77"/>
                    <a:cs typeface="STIX Two Math" panose="02020603050405020304" pitchFamily="18" charset="0"/>
                  </a:rPr>
                  <a:t>, modal parameters </a:t>
                </a:r>
                <a14:m>
                  <m:oMath xmlns:m="http://schemas.openxmlformats.org/officeDocument/2006/math">
                    <m:r>
                      <a:rPr lang="en-GB" sz="2400" b="1" i="1" smtClean="0">
                        <a:latin typeface="Cambria Math" panose="02040503050406030204" pitchFamily="18" charset="0"/>
                        <a:ea typeface="Palatino" pitchFamily="2" charset="77"/>
                        <a:cs typeface="STIX Two Math" panose="02020603050405020304" pitchFamily="18" charset="0"/>
                      </a:rPr>
                      <m:t>𝜽</m:t>
                    </m:r>
                  </m:oMath>
                </a14:m>
                <a:r>
                  <a:rPr lang="en-US" sz="2400" dirty="0">
                    <a:latin typeface="Palatino" pitchFamily="2" charset="77"/>
                    <a:ea typeface="Palatino" pitchFamily="2" charset="77"/>
                  </a:rPr>
                  <a:t>):</a:t>
                </a:r>
                <a:endParaRPr lang="en-GB" sz="2400" b="1" dirty="0">
                  <a:latin typeface="Palatino" pitchFamily="2" charset="77"/>
                  <a:ea typeface="Palatino" pitchFamily="2" charset="77"/>
                  <a:cs typeface="STIX Two Math" panose="02020603050405020304" pitchFamily="18" charset="0"/>
                </a:endParaRPr>
              </a:p>
              <a:p>
                <a:pPr marL="0" indent="0">
                  <a:buNone/>
                </a:pPr>
                <a:endParaRPr lang="en-US" dirty="0">
                  <a:latin typeface="Palatino" pitchFamily="2" charset="77"/>
                  <a:ea typeface="Palatino" pitchFamily="2" charset="77"/>
                </a:endParaRPr>
              </a:p>
              <a:p>
                <a:pPr marL="457200" lvl="1" indent="0">
                  <a:buNone/>
                </a:pPr>
                <a14:m>
                  <m:oMathPara xmlns:m="http://schemas.openxmlformats.org/officeDocument/2006/math">
                    <m:oMathParaPr>
                      <m:jc m:val="center"/>
                    </m:oMathParaPr>
                    <m:oMath xmlns:m="http://schemas.openxmlformats.org/officeDocument/2006/math">
                      <m:r>
                        <a:rPr lang="en-GB" b="0"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𝜽</m:t>
                          </m:r>
                        </m:e>
                        <m:e>
                          <m: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𝒙</m:t>
                          </m:r>
                        </m:e>
                      </m:d>
                      <m:r>
                        <a:rPr lang="en-GB" b="0" i="1" smtClean="0">
                          <a:latin typeface="Cambria Math" panose="02040503050406030204" pitchFamily="18" charset="0"/>
                          <a:ea typeface="STIX Two Math" panose="02020603050405020304" pitchFamily="18" charset="0"/>
                          <a:cs typeface="STIX Two Math" panose="02020603050405020304" pitchFamily="18" charset="0"/>
                        </a:rPr>
                        <m:t>     </m:t>
                      </m:r>
                      <m:r>
                        <a:rPr lang="en-GB" b="0" i="1" smtClean="0">
                          <a:latin typeface="STIX Two Math" panose="02020603050405020304" pitchFamily="18" charset="0"/>
                          <a:ea typeface="STIX Two Math" panose="02020603050405020304" pitchFamily="18" charset="0"/>
                          <a:cs typeface="STIX Two Math" panose="02020603050405020304" pitchFamily="18" charset="0"/>
                        </a:rPr>
                        <m:t>∝</m:t>
                      </m:r>
                      <m:r>
                        <a:rPr lang="en-GB" b="0"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0"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t>𝜽</m:t>
                          </m:r>
                        </m:e>
                      </m:d>
                      <m:r>
                        <a:rPr lang="en-GB" b="0"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1"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chemeClr val="accent2"/>
                              </a:solidFill>
                              <a:latin typeface="Cambria Math" panose="02040503050406030204" pitchFamily="18" charset="0"/>
                              <a:ea typeface="STIX Two Math" panose="02020603050405020304" pitchFamily="18" charset="0"/>
                              <a:cs typeface="STIX Two Math" panose="02020603050405020304" pitchFamily="18" charset="0"/>
                            </a:rPr>
                            <m:t>𝒙</m:t>
                          </m:r>
                        </m:e>
                        <m:e>
                          <m:r>
                            <a:rPr lang="en-GB" b="1"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t>𝜽</m:t>
                          </m:r>
                        </m:e>
                      </m:d>
                    </m:oMath>
                  </m:oMathPara>
                </a14:m>
                <a:endParaRPr lang="en-GB" dirty="0">
                  <a:latin typeface="Palatino" pitchFamily="2" charset="77"/>
                  <a:ea typeface="Palatino" pitchFamily="2" charset="77"/>
                  <a:cs typeface="STIX Two Math" panose="02020603050405020304" pitchFamily="18" charset="0"/>
                </a:endParaRPr>
              </a:p>
              <a:p>
                <a:pPr marL="457200" lvl="1" indent="0" algn="ctr">
                  <a:buNone/>
                </a:pPr>
                <a:r>
                  <a:rPr lang="en-GB" dirty="0">
                    <a:solidFill>
                      <a:srgbClr val="7030A0"/>
                    </a:solidFill>
                    <a:latin typeface="Palatino" pitchFamily="2" charset="77"/>
                    <a:ea typeface="Palatino" pitchFamily="2" charset="77"/>
                    <a:cs typeface="STIX Two Math" panose="02020603050405020304" pitchFamily="18" charset="0"/>
                  </a:rPr>
                  <a:t>posterior</a:t>
                </a:r>
                <a:r>
                  <a:rPr lang="en-GB" dirty="0">
                    <a:latin typeface="Palatino" pitchFamily="2" charset="77"/>
                    <a:ea typeface="Palatino" pitchFamily="2" charset="77"/>
                    <a:cs typeface="STIX Two Math" panose="02020603050405020304" pitchFamily="18" charset="0"/>
                  </a:rPr>
                  <a:t> </a:t>
                </a:r>
                <a14:m>
                  <m:oMath xmlns:m="http://schemas.openxmlformats.org/officeDocument/2006/math">
                    <m:r>
                      <a:rPr lang="en-GB" b="0" i="0" smtClean="0">
                        <a:latin typeface="Cambria Math" panose="02040503050406030204" pitchFamily="18" charset="0"/>
                        <a:ea typeface="STIX Two Math" panose="02020603050405020304" pitchFamily="18" charset="0"/>
                        <a:cs typeface="STIX Two Math" panose="02020603050405020304" pitchFamily="18" charset="0"/>
                      </a:rPr>
                      <m:t> </m:t>
                    </m:r>
                    <m:r>
                      <a:rPr lang="en-GB" b="0" i="1" smtClean="0">
                        <a:latin typeface="STIX Two Math" panose="02020603050405020304" pitchFamily="18" charset="0"/>
                        <a:ea typeface="STIX Two Math" panose="02020603050405020304" pitchFamily="18" charset="0"/>
                        <a:cs typeface="STIX Two Math" panose="02020603050405020304" pitchFamily="18" charset="0"/>
                      </a:rPr>
                      <m:t>∝</m:t>
                    </m:r>
                  </m:oMath>
                </a14:m>
                <a:r>
                  <a:rPr lang="en-GB" dirty="0">
                    <a:latin typeface="Palatino" pitchFamily="2" charset="77"/>
                    <a:ea typeface="Palatino" pitchFamily="2" charset="77"/>
                    <a:cs typeface="STIX Two Math" panose="02020603050405020304" pitchFamily="18" charset="0"/>
                  </a:rPr>
                  <a:t> </a:t>
                </a:r>
                <a:r>
                  <a:rPr lang="en-GB" dirty="0">
                    <a:solidFill>
                      <a:schemeClr val="accent6"/>
                    </a:solidFill>
                    <a:latin typeface="Palatino" pitchFamily="2" charset="77"/>
                    <a:ea typeface="Palatino" pitchFamily="2" charset="77"/>
                    <a:cs typeface="STIX Two Math" panose="02020603050405020304" pitchFamily="18" charset="0"/>
                  </a:rPr>
                  <a:t>prior</a:t>
                </a:r>
                <a:r>
                  <a:rPr lang="en-GB" dirty="0">
                    <a:latin typeface="Palatino" pitchFamily="2" charset="77"/>
                    <a:ea typeface="Palatino" pitchFamily="2" charset="77"/>
                    <a:cs typeface="STIX Two Math" panose="02020603050405020304" pitchFamily="18"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STIX Two Math" panose="02020603050405020304" pitchFamily="18" charset="0"/>
                      </a:rPr>
                      <m:t>×</m:t>
                    </m:r>
                  </m:oMath>
                </a14:m>
                <a:r>
                  <a:rPr lang="en-GB" dirty="0">
                    <a:latin typeface="Palatino" pitchFamily="2" charset="77"/>
                    <a:ea typeface="Palatino" pitchFamily="2" charset="77"/>
                    <a:cs typeface="STIX Two Math" panose="02020603050405020304" pitchFamily="18" charset="0"/>
                  </a:rPr>
                  <a:t> </a:t>
                </a:r>
                <a:r>
                  <a:rPr lang="en-GB" dirty="0">
                    <a:solidFill>
                      <a:schemeClr val="accent2"/>
                    </a:solidFill>
                    <a:latin typeface="Palatino" pitchFamily="2" charset="77"/>
                    <a:ea typeface="Palatino" pitchFamily="2" charset="77"/>
                    <a:cs typeface="STIX Two Math" panose="02020603050405020304" pitchFamily="18" charset="0"/>
                  </a:rPr>
                  <a:t>likelihood </a:t>
                </a: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p:txBody>
          </p:sp>
        </mc:Choice>
        <mc:Fallback>
          <p:sp>
            <p:nvSpPr>
              <p:cNvPr id="3" name="Content Placeholder 2">
                <a:extLst>
                  <a:ext uri="{FF2B5EF4-FFF2-40B4-BE49-F238E27FC236}">
                    <a16:creationId xmlns:a16="http://schemas.microsoft.com/office/drawing/2014/main" id="{0079D509-B94D-3960-75EB-4F594BE9D155}"/>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37D03BD-9686-A811-D683-0E869A1AF485}"/>
              </a:ext>
            </a:extLst>
          </p:cNvPr>
          <p:cNvSpPr/>
          <p:nvPr/>
        </p:nvSpPr>
        <p:spPr>
          <a:xfrm>
            <a:off x="5582092" y="3147236"/>
            <a:ext cx="2945219" cy="404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11553B-F5AC-6115-8570-055B5A0D3BC0}"/>
              </a:ext>
            </a:extLst>
          </p:cNvPr>
          <p:cNvSpPr/>
          <p:nvPr/>
        </p:nvSpPr>
        <p:spPr>
          <a:xfrm>
            <a:off x="5582092" y="2705985"/>
            <a:ext cx="2945219" cy="404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58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7A34-28EB-419B-5701-5787254A6ACD}"/>
              </a:ext>
            </a:extLst>
          </p:cNvPr>
          <p:cNvSpPr>
            <a:spLocks noGrp="1"/>
          </p:cNvSpPr>
          <p:nvPr>
            <p:ph type="title"/>
          </p:nvPr>
        </p:nvSpPr>
        <p:spPr/>
        <p:txBody>
          <a:bodyPr/>
          <a:lstStyle/>
          <a:p>
            <a:r>
              <a:rPr lang="en-US" dirty="0">
                <a:latin typeface="Palatino" pitchFamily="2" charset="77"/>
                <a:ea typeface="Palatino" pitchFamily="2" charset="77"/>
              </a:rPr>
              <a:t>Obtaining the Posterior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79D509-B94D-3960-75EB-4F594BE9D155}"/>
                  </a:ext>
                </a:extLst>
              </p:cNvPr>
              <p:cNvSpPr>
                <a:spLocks noGrp="1"/>
              </p:cNvSpPr>
              <p:nvPr>
                <p:ph idx="1"/>
              </p:nvPr>
            </p:nvSpPr>
            <p:spPr/>
            <p:txBody>
              <a:bodyPr/>
              <a:lstStyle/>
              <a:p>
                <a:r>
                  <a:rPr lang="en-US" dirty="0">
                    <a:latin typeface="Palatino" pitchFamily="2" charset="77"/>
                    <a:ea typeface="Palatino" pitchFamily="2" charset="77"/>
                  </a:rPr>
                  <a:t>Bayes’ theorem </a:t>
                </a:r>
                <a:r>
                  <a:rPr lang="en-US" sz="2400" dirty="0">
                    <a:latin typeface="Palatino" pitchFamily="2" charset="77"/>
                    <a:ea typeface="Palatino" pitchFamily="2" charset="77"/>
                  </a:rPr>
                  <a:t>(</a:t>
                </a:r>
                <a:r>
                  <a:rPr lang="en-GB" sz="2400" b="0" dirty="0">
                    <a:latin typeface="Palatino" pitchFamily="2" charset="77"/>
                    <a:ea typeface="Palatino" pitchFamily="2" charset="77"/>
                    <a:cs typeface="STIX Two Math" panose="02020603050405020304" pitchFamily="18" charset="0"/>
                  </a:rPr>
                  <a:t>Observed transfer function </a:t>
                </a:r>
                <a14:m>
                  <m:oMath xmlns:m="http://schemas.openxmlformats.org/officeDocument/2006/math">
                    <m:r>
                      <a:rPr lang="en-GB" sz="2400" b="1" i="1" smtClean="0">
                        <a:latin typeface="Cambria Math" panose="02040503050406030204" pitchFamily="18" charset="0"/>
                        <a:ea typeface="Palatino" pitchFamily="2" charset="77"/>
                        <a:cs typeface="STIX Two Math" panose="02020603050405020304" pitchFamily="18" charset="0"/>
                      </a:rPr>
                      <m:t>𝒙</m:t>
                    </m:r>
                  </m:oMath>
                </a14:m>
                <a:r>
                  <a:rPr lang="en-GB" sz="2400" b="0" dirty="0">
                    <a:latin typeface="Palatino" pitchFamily="2" charset="77"/>
                    <a:ea typeface="Palatino" pitchFamily="2" charset="77"/>
                    <a:cs typeface="STIX Two Math" panose="02020603050405020304" pitchFamily="18" charset="0"/>
                  </a:rPr>
                  <a:t>, modal parameters </a:t>
                </a:r>
                <a14:m>
                  <m:oMath xmlns:m="http://schemas.openxmlformats.org/officeDocument/2006/math">
                    <m:r>
                      <a:rPr lang="en-GB" sz="2400" b="1" i="1" smtClean="0">
                        <a:latin typeface="Cambria Math" panose="02040503050406030204" pitchFamily="18" charset="0"/>
                        <a:ea typeface="Palatino" pitchFamily="2" charset="77"/>
                        <a:cs typeface="STIX Two Math" panose="02020603050405020304" pitchFamily="18" charset="0"/>
                      </a:rPr>
                      <m:t>𝜽</m:t>
                    </m:r>
                  </m:oMath>
                </a14:m>
                <a:r>
                  <a:rPr lang="en-US" sz="2400" dirty="0">
                    <a:latin typeface="Palatino" pitchFamily="2" charset="77"/>
                    <a:ea typeface="Palatino" pitchFamily="2" charset="77"/>
                  </a:rPr>
                  <a:t>):</a:t>
                </a:r>
                <a:endParaRPr lang="en-GB" sz="2400" b="1" dirty="0">
                  <a:latin typeface="Palatino" pitchFamily="2" charset="77"/>
                  <a:ea typeface="Palatino" pitchFamily="2" charset="77"/>
                  <a:cs typeface="STIX Two Math" panose="02020603050405020304" pitchFamily="18" charset="0"/>
                </a:endParaRPr>
              </a:p>
              <a:p>
                <a:pPr marL="0" indent="0">
                  <a:buNone/>
                </a:pPr>
                <a:endParaRPr lang="en-US" dirty="0">
                  <a:latin typeface="Palatino" pitchFamily="2" charset="77"/>
                  <a:ea typeface="Palatino" pitchFamily="2" charset="77"/>
                </a:endParaRPr>
              </a:p>
              <a:p>
                <a:pPr marL="457200" lvl="1" indent="0">
                  <a:buNone/>
                </a:pPr>
                <a14:m>
                  <m:oMathPara xmlns:m="http://schemas.openxmlformats.org/officeDocument/2006/math">
                    <m:oMathParaPr>
                      <m:jc m:val="center"/>
                    </m:oMathParaPr>
                    <m:oMath xmlns:m="http://schemas.openxmlformats.org/officeDocument/2006/math">
                      <m:r>
                        <a:rPr lang="en-GB" b="0"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𝜽</m:t>
                          </m:r>
                        </m:e>
                        <m:e>
                          <m: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𝒙</m:t>
                          </m:r>
                        </m:e>
                      </m:d>
                      <m:r>
                        <a:rPr lang="en-GB" b="0" i="1" smtClean="0">
                          <a:latin typeface="Cambria Math" panose="02040503050406030204" pitchFamily="18" charset="0"/>
                          <a:ea typeface="STIX Two Math" panose="02020603050405020304" pitchFamily="18" charset="0"/>
                          <a:cs typeface="STIX Two Math" panose="02020603050405020304" pitchFamily="18" charset="0"/>
                        </a:rPr>
                        <m:t>     </m:t>
                      </m:r>
                      <m:r>
                        <a:rPr lang="en-GB" b="0" i="1" smtClean="0">
                          <a:latin typeface="STIX Two Math" panose="02020603050405020304" pitchFamily="18" charset="0"/>
                          <a:ea typeface="STIX Two Math" panose="02020603050405020304" pitchFamily="18" charset="0"/>
                          <a:cs typeface="STIX Two Math" panose="02020603050405020304" pitchFamily="18" charset="0"/>
                        </a:rPr>
                        <m:t>∝</m:t>
                      </m:r>
                      <m:r>
                        <a:rPr lang="en-GB" b="0"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0"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t>𝜽</m:t>
                          </m:r>
                        </m:e>
                      </m:d>
                      <m:r>
                        <a:rPr lang="en-GB" b="0"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1"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chemeClr val="accent2"/>
                              </a:solidFill>
                              <a:latin typeface="Cambria Math" panose="02040503050406030204" pitchFamily="18" charset="0"/>
                              <a:ea typeface="STIX Two Math" panose="02020603050405020304" pitchFamily="18" charset="0"/>
                              <a:cs typeface="STIX Two Math" panose="02020603050405020304" pitchFamily="18" charset="0"/>
                            </a:rPr>
                            <m:t>𝒙</m:t>
                          </m:r>
                        </m:e>
                        <m:e>
                          <m:r>
                            <a:rPr lang="en-GB" b="1"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t>𝜽</m:t>
                          </m:r>
                        </m:e>
                      </m:d>
                    </m:oMath>
                  </m:oMathPara>
                </a14:m>
                <a:endParaRPr lang="en-GB" dirty="0">
                  <a:latin typeface="Palatino" pitchFamily="2" charset="77"/>
                  <a:ea typeface="Palatino" pitchFamily="2" charset="77"/>
                  <a:cs typeface="STIX Two Math" panose="02020603050405020304" pitchFamily="18" charset="0"/>
                </a:endParaRPr>
              </a:p>
              <a:p>
                <a:pPr marL="457200" lvl="1" indent="0" algn="ctr">
                  <a:buNone/>
                </a:pPr>
                <a:r>
                  <a:rPr lang="en-GB" dirty="0">
                    <a:solidFill>
                      <a:srgbClr val="7030A0"/>
                    </a:solidFill>
                    <a:latin typeface="Palatino" pitchFamily="2" charset="77"/>
                    <a:ea typeface="Palatino" pitchFamily="2" charset="77"/>
                    <a:cs typeface="STIX Two Math" panose="02020603050405020304" pitchFamily="18" charset="0"/>
                  </a:rPr>
                  <a:t>posterior</a:t>
                </a:r>
                <a:r>
                  <a:rPr lang="en-GB" dirty="0">
                    <a:latin typeface="Palatino" pitchFamily="2" charset="77"/>
                    <a:ea typeface="Palatino" pitchFamily="2" charset="77"/>
                    <a:cs typeface="STIX Two Math" panose="02020603050405020304" pitchFamily="18" charset="0"/>
                  </a:rPr>
                  <a:t> </a:t>
                </a:r>
                <a14:m>
                  <m:oMath xmlns:m="http://schemas.openxmlformats.org/officeDocument/2006/math">
                    <m:r>
                      <a:rPr lang="en-GB" b="0" i="0" smtClean="0">
                        <a:latin typeface="Cambria Math" panose="02040503050406030204" pitchFamily="18" charset="0"/>
                        <a:ea typeface="STIX Two Math" panose="02020603050405020304" pitchFamily="18" charset="0"/>
                        <a:cs typeface="STIX Two Math" panose="02020603050405020304" pitchFamily="18" charset="0"/>
                      </a:rPr>
                      <m:t> </m:t>
                    </m:r>
                    <m:r>
                      <a:rPr lang="en-GB" b="0" i="1" smtClean="0">
                        <a:latin typeface="STIX Two Math" panose="02020603050405020304" pitchFamily="18" charset="0"/>
                        <a:ea typeface="STIX Two Math" panose="02020603050405020304" pitchFamily="18" charset="0"/>
                        <a:cs typeface="STIX Two Math" panose="02020603050405020304" pitchFamily="18" charset="0"/>
                      </a:rPr>
                      <m:t>∝</m:t>
                    </m:r>
                  </m:oMath>
                </a14:m>
                <a:r>
                  <a:rPr lang="en-GB" dirty="0">
                    <a:latin typeface="Palatino" pitchFamily="2" charset="77"/>
                    <a:ea typeface="Palatino" pitchFamily="2" charset="77"/>
                    <a:cs typeface="STIX Two Math" panose="02020603050405020304" pitchFamily="18" charset="0"/>
                  </a:rPr>
                  <a:t> </a:t>
                </a:r>
                <a:r>
                  <a:rPr lang="en-GB" dirty="0">
                    <a:solidFill>
                      <a:schemeClr val="accent6"/>
                    </a:solidFill>
                    <a:latin typeface="Palatino" pitchFamily="2" charset="77"/>
                    <a:ea typeface="Palatino" pitchFamily="2" charset="77"/>
                    <a:cs typeface="STIX Two Math" panose="02020603050405020304" pitchFamily="18" charset="0"/>
                  </a:rPr>
                  <a:t>prior</a:t>
                </a:r>
                <a:r>
                  <a:rPr lang="en-GB" dirty="0">
                    <a:latin typeface="Palatino" pitchFamily="2" charset="77"/>
                    <a:ea typeface="Palatino" pitchFamily="2" charset="77"/>
                    <a:cs typeface="STIX Two Math" panose="02020603050405020304" pitchFamily="18"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STIX Two Math" panose="02020603050405020304" pitchFamily="18" charset="0"/>
                      </a:rPr>
                      <m:t>×</m:t>
                    </m:r>
                  </m:oMath>
                </a14:m>
                <a:r>
                  <a:rPr lang="en-GB" dirty="0">
                    <a:latin typeface="Palatino" pitchFamily="2" charset="77"/>
                    <a:ea typeface="Palatino" pitchFamily="2" charset="77"/>
                    <a:cs typeface="STIX Two Math" panose="02020603050405020304" pitchFamily="18" charset="0"/>
                  </a:rPr>
                  <a:t> </a:t>
                </a:r>
                <a:r>
                  <a:rPr lang="en-GB" dirty="0">
                    <a:solidFill>
                      <a:schemeClr val="accent2"/>
                    </a:solidFill>
                    <a:latin typeface="Palatino" pitchFamily="2" charset="77"/>
                    <a:ea typeface="Palatino" pitchFamily="2" charset="77"/>
                    <a:cs typeface="STIX Two Math" panose="02020603050405020304" pitchFamily="18" charset="0"/>
                  </a:rPr>
                  <a:t>likelihood </a:t>
                </a: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r>
                  <a:rPr lang="en-GB" dirty="0">
                    <a:latin typeface="Palatino" pitchFamily="2" charset="77"/>
                    <a:ea typeface="Palatino" pitchFamily="2" charset="77"/>
                    <a:cs typeface="STIX Two Math" panose="02020603050405020304" pitchFamily="18" charset="0"/>
                  </a:rPr>
                  <a:t>Prior: Rough bounds on where the parameters will lie</a:t>
                </a: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p:txBody>
          </p:sp>
        </mc:Choice>
        <mc:Fallback>
          <p:sp>
            <p:nvSpPr>
              <p:cNvPr id="3" name="Content Placeholder 2">
                <a:extLst>
                  <a:ext uri="{FF2B5EF4-FFF2-40B4-BE49-F238E27FC236}">
                    <a16:creationId xmlns:a16="http://schemas.microsoft.com/office/drawing/2014/main" id="{0079D509-B94D-3960-75EB-4F594BE9D155}"/>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37D03BD-9686-A811-D683-0E869A1AF485}"/>
              </a:ext>
            </a:extLst>
          </p:cNvPr>
          <p:cNvSpPr/>
          <p:nvPr/>
        </p:nvSpPr>
        <p:spPr>
          <a:xfrm>
            <a:off x="6688899" y="3147236"/>
            <a:ext cx="1838412" cy="404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11553B-F5AC-6115-8570-055B5A0D3BC0}"/>
              </a:ext>
            </a:extLst>
          </p:cNvPr>
          <p:cNvSpPr/>
          <p:nvPr/>
        </p:nvSpPr>
        <p:spPr>
          <a:xfrm>
            <a:off x="6526060" y="2705985"/>
            <a:ext cx="2001251" cy="404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83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7A34-28EB-419B-5701-5787254A6ACD}"/>
              </a:ext>
            </a:extLst>
          </p:cNvPr>
          <p:cNvSpPr>
            <a:spLocks noGrp="1"/>
          </p:cNvSpPr>
          <p:nvPr>
            <p:ph type="title"/>
          </p:nvPr>
        </p:nvSpPr>
        <p:spPr/>
        <p:txBody>
          <a:bodyPr/>
          <a:lstStyle/>
          <a:p>
            <a:r>
              <a:rPr lang="en-US" dirty="0">
                <a:latin typeface="Palatino" pitchFamily="2" charset="77"/>
                <a:ea typeface="Palatino" pitchFamily="2" charset="77"/>
              </a:rPr>
              <a:t>Obtaining the Posterior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79D509-B94D-3960-75EB-4F594BE9D155}"/>
                  </a:ext>
                </a:extLst>
              </p:cNvPr>
              <p:cNvSpPr>
                <a:spLocks noGrp="1"/>
              </p:cNvSpPr>
              <p:nvPr>
                <p:ph idx="1"/>
              </p:nvPr>
            </p:nvSpPr>
            <p:spPr/>
            <p:txBody>
              <a:bodyPr/>
              <a:lstStyle/>
              <a:p>
                <a:r>
                  <a:rPr lang="en-US" dirty="0">
                    <a:latin typeface="Palatino" pitchFamily="2" charset="77"/>
                    <a:ea typeface="Palatino" pitchFamily="2" charset="77"/>
                  </a:rPr>
                  <a:t>Bayes’ theorem </a:t>
                </a:r>
                <a:r>
                  <a:rPr lang="en-US" sz="2400" dirty="0">
                    <a:latin typeface="Palatino" pitchFamily="2" charset="77"/>
                    <a:ea typeface="Palatino" pitchFamily="2" charset="77"/>
                  </a:rPr>
                  <a:t>(</a:t>
                </a:r>
                <a:r>
                  <a:rPr lang="en-GB" sz="2400" b="0" dirty="0">
                    <a:latin typeface="Palatino" pitchFamily="2" charset="77"/>
                    <a:ea typeface="Palatino" pitchFamily="2" charset="77"/>
                    <a:cs typeface="STIX Two Math" panose="02020603050405020304" pitchFamily="18" charset="0"/>
                  </a:rPr>
                  <a:t>Observed transfer function </a:t>
                </a:r>
                <a14:m>
                  <m:oMath xmlns:m="http://schemas.openxmlformats.org/officeDocument/2006/math">
                    <m:r>
                      <a:rPr lang="en-GB" sz="2400" b="1" i="1" smtClean="0">
                        <a:latin typeface="Cambria Math" panose="02040503050406030204" pitchFamily="18" charset="0"/>
                        <a:ea typeface="Palatino" pitchFamily="2" charset="77"/>
                        <a:cs typeface="STIX Two Math" panose="02020603050405020304" pitchFamily="18" charset="0"/>
                      </a:rPr>
                      <m:t>𝒙</m:t>
                    </m:r>
                  </m:oMath>
                </a14:m>
                <a:r>
                  <a:rPr lang="en-GB" sz="2400" b="0" dirty="0">
                    <a:latin typeface="Palatino" pitchFamily="2" charset="77"/>
                    <a:ea typeface="Palatino" pitchFamily="2" charset="77"/>
                    <a:cs typeface="STIX Two Math" panose="02020603050405020304" pitchFamily="18" charset="0"/>
                  </a:rPr>
                  <a:t>, modal parameters </a:t>
                </a:r>
                <a14:m>
                  <m:oMath xmlns:m="http://schemas.openxmlformats.org/officeDocument/2006/math">
                    <m:r>
                      <a:rPr lang="en-GB" sz="2400" b="1" i="1" smtClean="0">
                        <a:latin typeface="Cambria Math" panose="02040503050406030204" pitchFamily="18" charset="0"/>
                        <a:ea typeface="Palatino" pitchFamily="2" charset="77"/>
                        <a:cs typeface="STIX Two Math" panose="02020603050405020304" pitchFamily="18" charset="0"/>
                      </a:rPr>
                      <m:t>𝜽</m:t>
                    </m:r>
                  </m:oMath>
                </a14:m>
                <a:r>
                  <a:rPr lang="en-US" sz="2400" dirty="0">
                    <a:latin typeface="Palatino" pitchFamily="2" charset="77"/>
                    <a:ea typeface="Palatino" pitchFamily="2" charset="77"/>
                  </a:rPr>
                  <a:t>):</a:t>
                </a:r>
                <a:endParaRPr lang="en-GB" sz="2400" b="1" dirty="0">
                  <a:latin typeface="Palatino" pitchFamily="2" charset="77"/>
                  <a:ea typeface="Palatino" pitchFamily="2" charset="77"/>
                  <a:cs typeface="STIX Two Math" panose="02020603050405020304" pitchFamily="18" charset="0"/>
                </a:endParaRPr>
              </a:p>
              <a:p>
                <a:pPr marL="0" indent="0">
                  <a:buNone/>
                </a:pPr>
                <a:endParaRPr lang="en-US" dirty="0">
                  <a:latin typeface="Palatino" pitchFamily="2" charset="77"/>
                  <a:ea typeface="Palatino" pitchFamily="2" charset="77"/>
                </a:endParaRPr>
              </a:p>
              <a:p>
                <a:pPr marL="457200" lvl="1" indent="0">
                  <a:buNone/>
                </a:pPr>
                <a14:m>
                  <m:oMathPara xmlns:m="http://schemas.openxmlformats.org/officeDocument/2006/math">
                    <m:oMathParaPr>
                      <m:jc m:val="center"/>
                    </m:oMathParaPr>
                    <m:oMath xmlns:m="http://schemas.openxmlformats.org/officeDocument/2006/math">
                      <m:r>
                        <a:rPr lang="en-GB" b="0"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𝜽</m:t>
                          </m:r>
                        </m:e>
                        <m:e>
                          <m:r>
                            <a:rPr lang="en-GB" b="1" i="1" smtClean="0">
                              <a:solidFill>
                                <a:srgbClr val="7030A0"/>
                              </a:solidFill>
                              <a:latin typeface="STIX Two Math" panose="02020603050405020304" pitchFamily="18" charset="0"/>
                              <a:ea typeface="STIX Two Math" panose="02020603050405020304" pitchFamily="18" charset="0"/>
                              <a:cs typeface="STIX Two Math" panose="02020603050405020304" pitchFamily="18" charset="0"/>
                            </a:rPr>
                            <m:t>𝒙</m:t>
                          </m:r>
                        </m:e>
                      </m:d>
                      <m:r>
                        <a:rPr lang="en-GB" b="0" i="1" smtClean="0">
                          <a:latin typeface="Cambria Math" panose="02040503050406030204" pitchFamily="18" charset="0"/>
                          <a:ea typeface="STIX Two Math" panose="02020603050405020304" pitchFamily="18" charset="0"/>
                          <a:cs typeface="STIX Two Math" panose="02020603050405020304" pitchFamily="18" charset="0"/>
                        </a:rPr>
                        <m:t>     </m:t>
                      </m:r>
                      <m:r>
                        <a:rPr lang="en-GB" b="0" i="1" smtClean="0">
                          <a:latin typeface="STIX Two Math" panose="02020603050405020304" pitchFamily="18" charset="0"/>
                          <a:ea typeface="STIX Two Math" panose="02020603050405020304" pitchFamily="18" charset="0"/>
                          <a:cs typeface="STIX Two Math" panose="02020603050405020304" pitchFamily="18" charset="0"/>
                        </a:rPr>
                        <m:t>∝</m:t>
                      </m:r>
                      <m:r>
                        <a:rPr lang="en-GB" b="0"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0"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chemeClr val="accent6"/>
                              </a:solidFill>
                              <a:latin typeface="STIX Two Math" panose="02020603050405020304" pitchFamily="18" charset="0"/>
                              <a:ea typeface="STIX Two Math" panose="02020603050405020304" pitchFamily="18" charset="0"/>
                              <a:cs typeface="STIX Two Math" panose="02020603050405020304" pitchFamily="18" charset="0"/>
                            </a:rPr>
                            <m:t>𝜽</m:t>
                          </m:r>
                        </m:e>
                      </m:d>
                      <m:r>
                        <a:rPr lang="en-GB" b="0"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t>𝑝</m:t>
                      </m:r>
                      <m:d>
                        <m:dPr>
                          <m:ctrlPr>
                            <a:rPr lang="en-GB" b="1"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ctrlPr>
                        </m:dPr>
                        <m:e>
                          <m:r>
                            <a:rPr lang="en-GB" b="1" i="1" smtClean="0">
                              <a:solidFill>
                                <a:schemeClr val="accent2"/>
                              </a:solidFill>
                              <a:latin typeface="Cambria Math" panose="02040503050406030204" pitchFamily="18" charset="0"/>
                              <a:ea typeface="STIX Two Math" panose="02020603050405020304" pitchFamily="18" charset="0"/>
                              <a:cs typeface="STIX Two Math" panose="02020603050405020304" pitchFamily="18" charset="0"/>
                            </a:rPr>
                            <m:t>𝒙</m:t>
                          </m:r>
                        </m:e>
                        <m:e>
                          <m:r>
                            <a:rPr lang="en-GB" b="1" i="1" smtClean="0">
                              <a:solidFill>
                                <a:schemeClr val="accent2"/>
                              </a:solidFill>
                              <a:latin typeface="STIX Two Math" panose="02020603050405020304" pitchFamily="18" charset="0"/>
                              <a:ea typeface="STIX Two Math" panose="02020603050405020304" pitchFamily="18" charset="0"/>
                              <a:cs typeface="STIX Two Math" panose="02020603050405020304" pitchFamily="18" charset="0"/>
                            </a:rPr>
                            <m:t>𝜽</m:t>
                          </m:r>
                        </m:e>
                      </m:d>
                    </m:oMath>
                  </m:oMathPara>
                </a14:m>
                <a:endParaRPr lang="en-GB" dirty="0">
                  <a:latin typeface="Palatino" pitchFamily="2" charset="77"/>
                  <a:ea typeface="Palatino" pitchFamily="2" charset="77"/>
                  <a:cs typeface="STIX Two Math" panose="02020603050405020304" pitchFamily="18" charset="0"/>
                </a:endParaRPr>
              </a:p>
              <a:p>
                <a:pPr marL="457200" lvl="1" indent="0" algn="ctr">
                  <a:buNone/>
                </a:pPr>
                <a:r>
                  <a:rPr lang="en-GB" dirty="0">
                    <a:solidFill>
                      <a:srgbClr val="7030A0"/>
                    </a:solidFill>
                    <a:latin typeface="Palatino" pitchFamily="2" charset="77"/>
                    <a:ea typeface="Palatino" pitchFamily="2" charset="77"/>
                    <a:cs typeface="STIX Two Math" panose="02020603050405020304" pitchFamily="18" charset="0"/>
                  </a:rPr>
                  <a:t>posterior</a:t>
                </a:r>
                <a:r>
                  <a:rPr lang="en-GB" dirty="0">
                    <a:latin typeface="Palatino" pitchFamily="2" charset="77"/>
                    <a:ea typeface="Palatino" pitchFamily="2" charset="77"/>
                    <a:cs typeface="STIX Two Math" panose="02020603050405020304" pitchFamily="18" charset="0"/>
                  </a:rPr>
                  <a:t> </a:t>
                </a:r>
                <a14:m>
                  <m:oMath xmlns:m="http://schemas.openxmlformats.org/officeDocument/2006/math">
                    <m:r>
                      <a:rPr lang="en-GB" b="0" i="0" smtClean="0">
                        <a:latin typeface="Cambria Math" panose="02040503050406030204" pitchFamily="18" charset="0"/>
                        <a:ea typeface="STIX Two Math" panose="02020603050405020304" pitchFamily="18" charset="0"/>
                        <a:cs typeface="STIX Two Math" panose="02020603050405020304" pitchFamily="18" charset="0"/>
                      </a:rPr>
                      <m:t> </m:t>
                    </m:r>
                    <m:r>
                      <a:rPr lang="en-GB" b="0" i="1" smtClean="0">
                        <a:latin typeface="STIX Two Math" panose="02020603050405020304" pitchFamily="18" charset="0"/>
                        <a:ea typeface="STIX Two Math" panose="02020603050405020304" pitchFamily="18" charset="0"/>
                        <a:cs typeface="STIX Two Math" panose="02020603050405020304" pitchFamily="18" charset="0"/>
                      </a:rPr>
                      <m:t>∝</m:t>
                    </m:r>
                  </m:oMath>
                </a14:m>
                <a:r>
                  <a:rPr lang="en-GB" dirty="0">
                    <a:latin typeface="Palatino" pitchFamily="2" charset="77"/>
                    <a:ea typeface="Palatino" pitchFamily="2" charset="77"/>
                    <a:cs typeface="STIX Two Math" panose="02020603050405020304" pitchFamily="18" charset="0"/>
                  </a:rPr>
                  <a:t> </a:t>
                </a:r>
                <a:r>
                  <a:rPr lang="en-GB" dirty="0">
                    <a:solidFill>
                      <a:schemeClr val="accent6"/>
                    </a:solidFill>
                    <a:latin typeface="Palatino" pitchFamily="2" charset="77"/>
                    <a:ea typeface="Palatino" pitchFamily="2" charset="77"/>
                    <a:cs typeface="STIX Two Math" panose="02020603050405020304" pitchFamily="18" charset="0"/>
                  </a:rPr>
                  <a:t>prior</a:t>
                </a:r>
                <a:r>
                  <a:rPr lang="en-GB" dirty="0">
                    <a:latin typeface="Palatino" pitchFamily="2" charset="77"/>
                    <a:ea typeface="Palatino" pitchFamily="2" charset="77"/>
                    <a:cs typeface="STIX Two Math" panose="02020603050405020304" pitchFamily="18"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STIX Two Math" panose="02020603050405020304" pitchFamily="18" charset="0"/>
                      </a:rPr>
                      <m:t>×</m:t>
                    </m:r>
                  </m:oMath>
                </a14:m>
                <a:r>
                  <a:rPr lang="en-GB" dirty="0">
                    <a:latin typeface="Palatino" pitchFamily="2" charset="77"/>
                    <a:ea typeface="Palatino" pitchFamily="2" charset="77"/>
                    <a:cs typeface="STIX Two Math" panose="02020603050405020304" pitchFamily="18" charset="0"/>
                  </a:rPr>
                  <a:t> </a:t>
                </a:r>
                <a:r>
                  <a:rPr lang="en-GB" dirty="0">
                    <a:solidFill>
                      <a:schemeClr val="accent2"/>
                    </a:solidFill>
                    <a:latin typeface="Palatino" pitchFamily="2" charset="77"/>
                    <a:ea typeface="Palatino" pitchFamily="2" charset="77"/>
                    <a:cs typeface="STIX Two Math" panose="02020603050405020304" pitchFamily="18" charset="0"/>
                  </a:rPr>
                  <a:t>likelihood </a:t>
                </a: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r>
                  <a:rPr lang="en-GB" dirty="0">
                    <a:latin typeface="Palatino" pitchFamily="2" charset="77"/>
                    <a:ea typeface="Palatino" pitchFamily="2" charset="77"/>
                    <a:cs typeface="STIX Two Math" panose="02020603050405020304" pitchFamily="18" charset="0"/>
                  </a:rPr>
                  <a:t>Prior: Rough bounds on where the parameters will lie</a:t>
                </a:r>
              </a:p>
              <a:p>
                <a:r>
                  <a:rPr lang="en-GB" dirty="0">
                    <a:latin typeface="Palatino" pitchFamily="2" charset="77"/>
                    <a:ea typeface="Palatino" pitchFamily="2" charset="77"/>
                    <a:cs typeface="STIX Two Math" panose="02020603050405020304" pitchFamily="18" charset="0"/>
                  </a:rPr>
                  <a:t>Likelihood: How probable the data is, given the parameters</a:t>
                </a: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a:p>
                <a:pPr marL="457200" lvl="1" indent="0" algn="ctr">
                  <a:buNone/>
                </a:pPr>
                <a:endParaRPr lang="en-GB" dirty="0">
                  <a:solidFill>
                    <a:schemeClr val="accent2"/>
                  </a:solidFill>
                  <a:latin typeface="Palatino" pitchFamily="2" charset="77"/>
                  <a:ea typeface="Palatino" pitchFamily="2" charset="77"/>
                  <a:cs typeface="STIX Two Math" panose="02020603050405020304" pitchFamily="18" charset="0"/>
                </a:endParaRPr>
              </a:p>
            </p:txBody>
          </p:sp>
        </mc:Choice>
        <mc:Fallback>
          <p:sp>
            <p:nvSpPr>
              <p:cNvPr id="3" name="Content Placeholder 2">
                <a:extLst>
                  <a:ext uri="{FF2B5EF4-FFF2-40B4-BE49-F238E27FC236}">
                    <a16:creationId xmlns:a16="http://schemas.microsoft.com/office/drawing/2014/main" id="{0079D509-B94D-3960-75EB-4F594BE9D155}"/>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251601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DFDC-3D5F-B62C-6E7A-132D02738D82}"/>
              </a:ext>
            </a:extLst>
          </p:cNvPr>
          <p:cNvSpPr>
            <a:spLocks noGrp="1"/>
          </p:cNvSpPr>
          <p:nvPr>
            <p:ph type="title"/>
          </p:nvPr>
        </p:nvSpPr>
        <p:spPr/>
        <p:txBody>
          <a:bodyPr/>
          <a:lstStyle/>
          <a:p>
            <a:r>
              <a:rPr lang="en-US" dirty="0">
                <a:latin typeface="Palatino" pitchFamily="2" charset="77"/>
                <a:ea typeface="Palatino" pitchFamily="2" charset="77"/>
              </a:rPr>
              <a:t>3C6 Data</a:t>
            </a:r>
          </a:p>
        </p:txBody>
      </p:sp>
      <p:sp>
        <p:nvSpPr>
          <p:cNvPr id="3" name="Content Placeholder 2">
            <a:extLst>
              <a:ext uri="{FF2B5EF4-FFF2-40B4-BE49-F238E27FC236}">
                <a16:creationId xmlns:a16="http://schemas.microsoft.com/office/drawing/2014/main" id="{B76AF1A5-88DB-47F2-0D7B-A83572FC9A32}"/>
              </a:ext>
            </a:extLst>
          </p:cNvPr>
          <p:cNvSpPr>
            <a:spLocks noGrp="1"/>
          </p:cNvSpPr>
          <p:nvPr>
            <p:ph idx="1"/>
          </p:nvPr>
        </p:nvSpPr>
        <p:spPr>
          <a:xfrm>
            <a:off x="352138" y="1740676"/>
            <a:ext cx="10515600" cy="4351338"/>
          </a:xfrm>
        </p:spPr>
        <p:txBody>
          <a:bodyPr/>
          <a:lstStyle/>
          <a:p>
            <a:endParaRPr lang="en-US" dirty="0"/>
          </a:p>
        </p:txBody>
      </p:sp>
      <p:pic>
        <p:nvPicPr>
          <p:cNvPr id="4" name="Picture 3">
            <a:extLst>
              <a:ext uri="{FF2B5EF4-FFF2-40B4-BE49-F238E27FC236}">
                <a16:creationId xmlns:a16="http://schemas.microsoft.com/office/drawing/2014/main" id="{ACCA3E1C-8584-21A7-3253-3FCB569D89B4}"/>
              </a:ext>
            </a:extLst>
          </p:cNvPr>
          <p:cNvPicPr>
            <a:picLocks noChangeAspect="1"/>
          </p:cNvPicPr>
          <p:nvPr/>
        </p:nvPicPr>
        <p:blipFill>
          <a:blip r:embed="rId3"/>
          <a:stretch>
            <a:fillRect/>
          </a:stretch>
        </p:blipFill>
        <p:spPr>
          <a:xfrm>
            <a:off x="61722" y="2236196"/>
            <a:ext cx="5828108" cy="3940767"/>
          </a:xfrm>
          <a:prstGeom prst="rect">
            <a:avLst/>
          </a:prstGeom>
        </p:spPr>
      </p:pic>
      <p:pic>
        <p:nvPicPr>
          <p:cNvPr id="5" name="Picture 4">
            <a:extLst>
              <a:ext uri="{FF2B5EF4-FFF2-40B4-BE49-F238E27FC236}">
                <a16:creationId xmlns:a16="http://schemas.microsoft.com/office/drawing/2014/main" id="{1E7622CA-76A6-DE68-2366-F55791F1D42B}"/>
              </a:ext>
            </a:extLst>
          </p:cNvPr>
          <p:cNvPicPr>
            <a:picLocks noChangeAspect="1"/>
          </p:cNvPicPr>
          <p:nvPr/>
        </p:nvPicPr>
        <p:blipFill>
          <a:blip r:embed="rId4"/>
          <a:stretch>
            <a:fillRect/>
          </a:stretch>
        </p:blipFill>
        <p:spPr>
          <a:xfrm>
            <a:off x="6076669" y="2250330"/>
            <a:ext cx="5752559" cy="3865237"/>
          </a:xfrm>
          <a:prstGeom prst="rect">
            <a:avLst/>
          </a:prstGeom>
        </p:spPr>
      </p:pic>
      <p:pic>
        <p:nvPicPr>
          <p:cNvPr id="6" name="Picture 5">
            <a:extLst>
              <a:ext uri="{FF2B5EF4-FFF2-40B4-BE49-F238E27FC236}">
                <a16:creationId xmlns:a16="http://schemas.microsoft.com/office/drawing/2014/main" id="{6C6E9799-A611-3F53-2DE4-68EF0C8BDE9F}"/>
              </a:ext>
            </a:extLst>
          </p:cNvPr>
          <p:cNvPicPr>
            <a:picLocks noChangeAspect="1"/>
          </p:cNvPicPr>
          <p:nvPr/>
        </p:nvPicPr>
        <p:blipFill>
          <a:blip r:embed="rId5"/>
          <a:stretch>
            <a:fillRect/>
          </a:stretch>
        </p:blipFill>
        <p:spPr>
          <a:xfrm>
            <a:off x="6376603" y="1775949"/>
            <a:ext cx="5564981" cy="463748"/>
          </a:xfrm>
          <a:prstGeom prst="rect">
            <a:avLst/>
          </a:prstGeom>
        </p:spPr>
      </p:pic>
      <p:pic>
        <p:nvPicPr>
          <p:cNvPr id="7" name="Picture 6">
            <a:extLst>
              <a:ext uri="{FF2B5EF4-FFF2-40B4-BE49-F238E27FC236}">
                <a16:creationId xmlns:a16="http://schemas.microsoft.com/office/drawing/2014/main" id="{8C82FACD-093E-D050-FBB6-CEF2C73B4E12}"/>
              </a:ext>
            </a:extLst>
          </p:cNvPr>
          <p:cNvPicPr>
            <a:picLocks noChangeAspect="1"/>
          </p:cNvPicPr>
          <p:nvPr/>
        </p:nvPicPr>
        <p:blipFill>
          <a:blip r:embed="rId6"/>
          <a:stretch>
            <a:fillRect/>
          </a:stretch>
        </p:blipFill>
        <p:spPr>
          <a:xfrm>
            <a:off x="623906" y="1775949"/>
            <a:ext cx="5168732" cy="468594"/>
          </a:xfrm>
          <a:prstGeom prst="rect">
            <a:avLst/>
          </a:prstGeom>
        </p:spPr>
      </p:pic>
    </p:spTree>
    <p:extLst>
      <p:ext uri="{BB962C8B-B14F-4D97-AF65-F5344CB8AC3E}">
        <p14:creationId xmlns:p14="http://schemas.microsoft.com/office/powerpoint/2010/main" val="221640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DFDC-3D5F-B62C-6E7A-132D02738D82}"/>
              </a:ext>
            </a:extLst>
          </p:cNvPr>
          <p:cNvSpPr>
            <a:spLocks noGrp="1"/>
          </p:cNvSpPr>
          <p:nvPr>
            <p:ph type="title"/>
          </p:nvPr>
        </p:nvSpPr>
        <p:spPr/>
        <p:txBody>
          <a:bodyPr/>
          <a:lstStyle/>
          <a:p>
            <a:r>
              <a:rPr lang="en-US" dirty="0">
                <a:latin typeface="Palatino" pitchFamily="2" charset="77"/>
                <a:ea typeface="Palatino" pitchFamily="2" charset="77"/>
              </a:rPr>
              <a:t>4C6 Data</a:t>
            </a:r>
          </a:p>
        </p:txBody>
      </p:sp>
      <p:sp>
        <p:nvSpPr>
          <p:cNvPr id="3" name="Content Placeholder 2">
            <a:extLst>
              <a:ext uri="{FF2B5EF4-FFF2-40B4-BE49-F238E27FC236}">
                <a16:creationId xmlns:a16="http://schemas.microsoft.com/office/drawing/2014/main" id="{B76AF1A5-88DB-47F2-0D7B-A83572FC9A32}"/>
              </a:ext>
            </a:extLst>
          </p:cNvPr>
          <p:cNvSpPr>
            <a:spLocks noGrp="1"/>
          </p:cNvSpPr>
          <p:nvPr>
            <p:ph idx="1"/>
          </p:nvPr>
        </p:nvSpPr>
        <p:spPr>
          <a:xfrm>
            <a:off x="352138" y="1740676"/>
            <a:ext cx="10515600" cy="4351338"/>
          </a:xfrm>
        </p:spPr>
        <p:txBody>
          <a:bodyPr/>
          <a:lstStyle/>
          <a:p>
            <a:endParaRPr lang="en-US" dirty="0"/>
          </a:p>
        </p:txBody>
      </p:sp>
      <p:pic>
        <p:nvPicPr>
          <p:cNvPr id="6" name="Picture 5">
            <a:extLst>
              <a:ext uri="{FF2B5EF4-FFF2-40B4-BE49-F238E27FC236}">
                <a16:creationId xmlns:a16="http://schemas.microsoft.com/office/drawing/2014/main" id="{6C6E9799-A611-3F53-2DE4-68EF0C8BDE9F}"/>
              </a:ext>
            </a:extLst>
          </p:cNvPr>
          <p:cNvPicPr>
            <a:picLocks noChangeAspect="1"/>
          </p:cNvPicPr>
          <p:nvPr/>
        </p:nvPicPr>
        <p:blipFill>
          <a:blip r:embed="rId3"/>
          <a:stretch>
            <a:fillRect/>
          </a:stretch>
        </p:blipFill>
        <p:spPr>
          <a:xfrm>
            <a:off x="6376603" y="1775949"/>
            <a:ext cx="5564981" cy="463748"/>
          </a:xfrm>
          <a:prstGeom prst="rect">
            <a:avLst/>
          </a:prstGeom>
        </p:spPr>
      </p:pic>
      <p:pic>
        <p:nvPicPr>
          <p:cNvPr id="7" name="Picture 6">
            <a:extLst>
              <a:ext uri="{FF2B5EF4-FFF2-40B4-BE49-F238E27FC236}">
                <a16:creationId xmlns:a16="http://schemas.microsoft.com/office/drawing/2014/main" id="{8C82FACD-093E-D050-FBB6-CEF2C73B4E12}"/>
              </a:ext>
            </a:extLst>
          </p:cNvPr>
          <p:cNvPicPr>
            <a:picLocks noChangeAspect="1"/>
          </p:cNvPicPr>
          <p:nvPr/>
        </p:nvPicPr>
        <p:blipFill>
          <a:blip r:embed="rId4"/>
          <a:stretch>
            <a:fillRect/>
          </a:stretch>
        </p:blipFill>
        <p:spPr>
          <a:xfrm>
            <a:off x="623906" y="1775949"/>
            <a:ext cx="5168732" cy="468594"/>
          </a:xfrm>
          <a:prstGeom prst="rect">
            <a:avLst/>
          </a:prstGeom>
        </p:spPr>
      </p:pic>
      <p:pic>
        <p:nvPicPr>
          <p:cNvPr id="8" name="Picture 7">
            <a:extLst>
              <a:ext uri="{FF2B5EF4-FFF2-40B4-BE49-F238E27FC236}">
                <a16:creationId xmlns:a16="http://schemas.microsoft.com/office/drawing/2014/main" id="{CBE37960-99D1-B208-ECD1-2C252B25D30F}"/>
              </a:ext>
            </a:extLst>
          </p:cNvPr>
          <p:cNvPicPr>
            <a:picLocks noChangeAspect="1"/>
          </p:cNvPicPr>
          <p:nvPr/>
        </p:nvPicPr>
        <p:blipFill>
          <a:blip r:embed="rId5"/>
          <a:stretch>
            <a:fillRect/>
          </a:stretch>
        </p:blipFill>
        <p:spPr>
          <a:xfrm>
            <a:off x="73273" y="2244543"/>
            <a:ext cx="5938172" cy="3847471"/>
          </a:xfrm>
          <a:prstGeom prst="rect">
            <a:avLst/>
          </a:prstGeom>
        </p:spPr>
      </p:pic>
      <p:pic>
        <p:nvPicPr>
          <p:cNvPr id="9" name="Picture 8">
            <a:extLst>
              <a:ext uri="{FF2B5EF4-FFF2-40B4-BE49-F238E27FC236}">
                <a16:creationId xmlns:a16="http://schemas.microsoft.com/office/drawing/2014/main" id="{654CFC82-A459-0F9C-1B86-97286CA1D4C5}"/>
              </a:ext>
            </a:extLst>
          </p:cNvPr>
          <p:cNvPicPr>
            <a:picLocks noChangeAspect="1"/>
          </p:cNvPicPr>
          <p:nvPr/>
        </p:nvPicPr>
        <p:blipFill>
          <a:blip r:embed="rId6"/>
          <a:stretch>
            <a:fillRect/>
          </a:stretch>
        </p:blipFill>
        <p:spPr>
          <a:xfrm>
            <a:off x="6064406" y="2239697"/>
            <a:ext cx="5938172" cy="3847471"/>
          </a:xfrm>
          <a:prstGeom prst="rect">
            <a:avLst/>
          </a:prstGeom>
        </p:spPr>
      </p:pic>
    </p:spTree>
    <p:extLst>
      <p:ext uri="{BB962C8B-B14F-4D97-AF65-F5344CB8AC3E}">
        <p14:creationId xmlns:p14="http://schemas.microsoft.com/office/powerpoint/2010/main" val="41116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DFDC-3D5F-B62C-6E7A-132D02738D82}"/>
              </a:ext>
            </a:extLst>
          </p:cNvPr>
          <p:cNvSpPr>
            <a:spLocks noGrp="1"/>
          </p:cNvSpPr>
          <p:nvPr>
            <p:ph type="title"/>
          </p:nvPr>
        </p:nvSpPr>
        <p:spPr/>
        <p:txBody>
          <a:bodyPr/>
          <a:lstStyle/>
          <a:p>
            <a:r>
              <a:rPr lang="en-US" dirty="0">
                <a:latin typeface="Palatino" pitchFamily="2" charset="77"/>
                <a:ea typeface="Palatino" pitchFamily="2" charset="77"/>
              </a:rPr>
              <a:t>Entire 4C6 Data</a:t>
            </a:r>
          </a:p>
        </p:txBody>
      </p:sp>
      <p:sp>
        <p:nvSpPr>
          <p:cNvPr id="3" name="Content Placeholder 2">
            <a:extLst>
              <a:ext uri="{FF2B5EF4-FFF2-40B4-BE49-F238E27FC236}">
                <a16:creationId xmlns:a16="http://schemas.microsoft.com/office/drawing/2014/main" id="{B76AF1A5-88DB-47F2-0D7B-A83572FC9A32}"/>
              </a:ext>
            </a:extLst>
          </p:cNvPr>
          <p:cNvSpPr>
            <a:spLocks noGrp="1"/>
          </p:cNvSpPr>
          <p:nvPr>
            <p:ph idx="1"/>
          </p:nvPr>
        </p:nvSpPr>
        <p:spPr>
          <a:xfrm>
            <a:off x="352138" y="1740676"/>
            <a:ext cx="10515600" cy="4351338"/>
          </a:xfrm>
        </p:spPr>
        <p:txBody>
          <a:bodyPr/>
          <a:lstStyle/>
          <a:p>
            <a:endParaRPr lang="en-US" dirty="0"/>
          </a:p>
        </p:txBody>
      </p:sp>
      <p:pic>
        <p:nvPicPr>
          <p:cNvPr id="6" name="Picture 5">
            <a:extLst>
              <a:ext uri="{FF2B5EF4-FFF2-40B4-BE49-F238E27FC236}">
                <a16:creationId xmlns:a16="http://schemas.microsoft.com/office/drawing/2014/main" id="{6C6E9799-A611-3F53-2DE4-68EF0C8BDE9F}"/>
              </a:ext>
            </a:extLst>
          </p:cNvPr>
          <p:cNvPicPr>
            <a:picLocks noChangeAspect="1"/>
          </p:cNvPicPr>
          <p:nvPr/>
        </p:nvPicPr>
        <p:blipFill>
          <a:blip r:embed="rId3"/>
          <a:stretch>
            <a:fillRect/>
          </a:stretch>
        </p:blipFill>
        <p:spPr>
          <a:xfrm>
            <a:off x="6376603" y="1775949"/>
            <a:ext cx="5564981" cy="463748"/>
          </a:xfrm>
          <a:prstGeom prst="rect">
            <a:avLst/>
          </a:prstGeom>
        </p:spPr>
      </p:pic>
      <p:pic>
        <p:nvPicPr>
          <p:cNvPr id="7" name="Picture 6">
            <a:extLst>
              <a:ext uri="{FF2B5EF4-FFF2-40B4-BE49-F238E27FC236}">
                <a16:creationId xmlns:a16="http://schemas.microsoft.com/office/drawing/2014/main" id="{8C82FACD-093E-D050-FBB6-CEF2C73B4E12}"/>
              </a:ext>
            </a:extLst>
          </p:cNvPr>
          <p:cNvPicPr>
            <a:picLocks noChangeAspect="1"/>
          </p:cNvPicPr>
          <p:nvPr/>
        </p:nvPicPr>
        <p:blipFill>
          <a:blip r:embed="rId4"/>
          <a:stretch>
            <a:fillRect/>
          </a:stretch>
        </p:blipFill>
        <p:spPr>
          <a:xfrm>
            <a:off x="623906" y="1775949"/>
            <a:ext cx="5168732" cy="468594"/>
          </a:xfrm>
          <a:prstGeom prst="rect">
            <a:avLst/>
          </a:prstGeom>
        </p:spPr>
      </p:pic>
      <p:pic>
        <p:nvPicPr>
          <p:cNvPr id="4" name="Picture 3">
            <a:extLst>
              <a:ext uri="{FF2B5EF4-FFF2-40B4-BE49-F238E27FC236}">
                <a16:creationId xmlns:a16="http://schemas.microsoft.com/office/drawing/2014/main" id="{CDEF9139-FE0E-35B1-547E-621DADDC7F39}"/>
              </a:ext>
            </a:extLst>
          </p:cNvPr>
          <p:cNvPicPr>
            <a:picLocks noChangeAspect="1"/>
          </p:cNvPicPr>
          <p:nvPr/>
        </p:nvPicPr>
        <p:blipFill>
          <a:blip r:embed="rId5"/>
          <a:stretch>
            <a:fillRect/>
          </a:stretch>
        </p:blipFill>
        <p:spPr>
          <a:xfrm>
            <a:off x="69260" y="2239697"/>
            <a:ext cx="5797804" cy="3860347"/>
          </a:xfrm>
          <a:prstGeom prst="rect">
            <a:avLst/>
          </a:prstGeom>
        </p:spPr>
      </p:pic>
      <p:pic>
        <p:nvPicPr>
          <p:cNvPr id="5" name="Picture 4">
            <a:extLst>
              <a:ext uri="{FF2B5EF4-FFF2-40B4-BE49-F238E27FC236}">
                <a16:creationId xmlns:a16="http://schemas.microsoft.com/office/drawing/2014/main" id="{1C03446B-830E-44D0-8FAD-5E4740715A30}"/>
              </a:ext>
            </a:extLst>
          </p:cNvPr>
          <p:cNvPicPr>
            <a:picLocks noChangeAspect="1"/>
          </p:cNvPicPr>
          <p:nvPr/>
        </p:nvPicPr>
        <p:blipFill>
          <a:blip r:embed="rId6"/>
          <a:stretch>
            <a:fillRect/>
          </a:stretch>
        </p:blipFill>
        <p:spPr>
          <a:xfrm>
            <a:off x="6074734" y="2244227"/>
            <a:ext cx="5794909" cy="3858419"/>
          </a:xfrm>
          <a:prstGeom prst="rect">
            <a:avLst/>
          </a:prstGeom>
        </p:spPr>
      </p:pic>
    </p:spTree>
    <p:extLst>
      <p:ext uri="{BB962C8B-B14F-4D97-AF65-F5344CB8AC3E}">
        <p14:creationId xmlns:p14="http://schemas.microsoft.com/office/powerpoint/2010/main" val="199412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837F-F07B-1F62-B288-3433C68AA267}"/>
              </a:ext>
            </a:extLst>
          </p:cNvPr>
          <p:cNvSpPr>
            <a:spLocks noGrp="1"/>
          </p:cNvSpPr>
          <p:nvPr>
            <p:ph type="title"/>
          </p:nvPr>
        </p:nvSpPr>
        <p:spPr/>
        <p:txBody>
          <a:bodyPr/>
          <a:lstStyle/>
          <a:p>
            <a:r>
              <a:rPr lang="en-US" dirty="0">
                <a:latin typeface="Palatino" pitchFamily="2" charset="77"/>
                <a:ea typeface="Palatino" pitchFamily="2" charset="77"/>
              </a:rPr>
              <a:t>Thanks for Listening</a:t>
            </a:r>
          </a:p>
        </p:txBody>
      </p:sp>
      <p:sp>
        <p:nvSpPr>
          <p:cNvPr id="3" name="Content Placeholder 2">
            <a:extLst>
              <a:ext uri="{FF2B5EF4-FFF2-40B4-BE49-F238E27FC236}">
                <a16:creationId xmlns:a16="http://schemas.microsoft.com/office/drawing/2014/main" id="{7EB1F9B7-240C-DEC5-CA83-7D1696F5306B}"/>
              </a:ext>
            </a:extLst>
          </p:cNvPr>
          <p:cNvSpPr>
            <a:spLocks noGrp="1"/>
          </p:cNvSpPr>
          <p:nvPr>
            <p:ph idx="1"/>
          </p:nvPr>
        </p:nvSpPr>
        <p:spPr/>
        <p:txBody>
          <a:bodyPr/>
          <a:lstStyle/>
          <a:p>
            <a:r>
              <a:rPr lang="en-US" dirty="0">
                <a:latin typeface="Palatino" pitchFamily="2" charset="77"/>
                <a:ea typeface="Palatino" pitchFamily="2" charset="77"/>
              </a:rPr>
              <a:t>Questions?</a:t>
            </a:r>
          </a:p>
        </p:txBody>
      </p:sp>
    </p:spTree>
    <p:extLst>
      <p:ext uri="{BB962C8B-B14F-4D97-AF65-F5344CB8AC3E}">
        <p14:creationId xmlns:p14="http://schemas.microsoft.com/office/powerpoint/2010/main" val="15590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F290-2402-75C1-0585-95C9F72B9A1C}"/>
              </a:ext>
            </a:extLst>
          </p:cNvPr>
          <p:cNvSpPr>
            <a:spLocks noGrp="1"/>
          </p:cNvSpPr>
          <p:nvPr>
            <p:ph type="title"/>
          </p:nvPr>
        </p:nvSpPr>
        <p:spPr/>
        <p:txBody>
          <a:bodyPr/>
          <a:lstStyle/>
          <a:p>
            <a:r>
              <a:rPr lang="en-US" dirty="0">
                <a:latin typeface="Palatino" pitchFamily="2" charset="77"/>
                <a:ea typeface="Palatino" pitchFamily="2" charset="77"/>
              </a:rPr>
              <a:t>Architecture Details</a:t>
            </a:r>
          </a:p>
        </p:txBody>
      </p:sp>
      <p:sp>
        <p:nvSpPr>
          <p:cNvPr id="3" name="Content Placeholder 2">
            <a:extLst>
              <a:ext uri="{FF2B5EF4-FFF2-40B4-BE49-F238E27FC236}">
                <a16:creationId xmlns:a16="http://schemas.microsoft.com/office/drawing/2014/main" id="{C911F3F8-4D4B-76F0-9F1E-C7173DFE37F9}"/>
              </a:ext>
            </a:extLst>
          </p:cNvPr>
          <p:cNvSpPr>
            <a:spLocks noGrp="1"/>
          </p:cNvSpPr>
          <p:nvPr>
            <p:ph idx="1"/>
          </p:nvPr>
        </p:nvSpPr>
        <p:spPr>
          <a:xfrm>
            <a:off x="838200" y="1559811"/>
            <a:ext cx="10515600" cy="4351338"/>
          </a:xfrm>
        </p:spPr>
        <p:txBody>
          <a:bodyPr/>
          <a:lstStyle/>
          <a:p>
            <a:r>
              <a:rPr lang="en-US" dirty="0">
                <a:latin typeface="Palatino" pitchFamily="2" charset="77"/>
                <a:ea typeface="Palatino" pitchFamily="2" charset="77"/>
              </a:rPr>
              <a:t>Multi-layered bi-directional LSTM</a:t>
            </a:r>
          </a:p>
          <a:p>
            <a:r>
              <a:rPr lang="en-US" dirty="0">
                <a:latin typeface="Palatino" pitchFamily="2" charset="77"/>
                <a:ea typeface="Palatino" pitchFamily="2" charset="77"/>
              </a:rPr>
              <a:t>LSTM cells instead of RNN cells</a:t>
            </a:r>
          </a:p>
        </p:txBody>
      </p:sp>
      <p:pic>
        <p:nvPicPr>
          <p:cNvPr id="4" name="Picture 3">
            <a:extLst>
              <a:ext uri="{FF2B5EF4-FFF2-40B4-BE49-F238E27FC236}">
                <a16:creationId xmlns:a16="http://schemas.microsoft.com/office/drawing/2014/main" id="{9A64A6E6-C3ED-3061-95F5-EA9FB72F59C8}"/>
              </a:ext>
            </a:extLst>
          </p:cNvPr>
          <p:cNvPicPr>
            <a:picLocks noChangeAspect="1"/>
          </p:cNvPicPr>
          <p:nvPr/>
        </p:nvPicPr>
        <p:blipFill>
          <a:blip r:embed="rId2"/>
          <a:stretch>
            <a:fillRect/>
          </a:stretch>
        </p:blipFill>
        <p:spPr>
          <a:xfrm>
            <a:off x="3606800" y="2684647"/>
            <a:ext cx="4978400" cy="3733800"/>
          </a:xfrm>
          <a:prstGeom prst="rect">
            <a:avLst/>
          </a:prstGeom>
        </p:spPr>
      </p:pic>
    </p:spTree>
    <p:extLst>
      <p:ext uri="{BB962C8B-B14F-4D97-AF65-F5344CB8AC3E}">
        <p14:creationId xmlns:p14="http://schemas.microsoft.com/office/powerpoint/2010/main" val="71862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F290-2402-75C1-0585-95C9F72B9A1C}"/>
              </a:ext>
            </a:extLst>
          </p:cNvPr>
          <p:cNvSpPr>
            <a:spLocks noGrp="1"/>
          </p:cNvSpPr>
          <p:nvPr>
            <p:ph type="title"/>
          </p:nvPr>
        </p:nvSpPr>
        <p:spPr/>
        <p:txBody>
          <a:bodyPr/>
          <a:lstStyle/>
          <a:p>
            <a:r>
              <a:rPr lang="en-US" dirty="0">
                <a:latin typeface="Palatino" pitchFamily="2" charset="77"/>
                <a:ea typeface="Palatino" pitchFamily="2" charset="77"/>
              </a:rPr>
              <a:t>LSTM Cell Details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11F3F8-4D4B-76F0-9F1E-C7173DFE37F9}"/>
                  </a:ext>
                </a:extLst>
              </p:cNvPr>
              <p:cNvSpPr>
                <a:spLocks noGrp="1"/>
              </p:cNvSpPr>
              <p:nvPr>
                <p:ph idx="1"/>
              </p:nvPr>
            </p:nvSpPr>
            <p:spPr>
              <a:xfrm>
                <a:off x="838200" y="1690688"/>
                <a:ext cx="10515600" cy="4351338"/>
              </a:xfrm>
            </p:spPr>
            <p:txBody>
              <a:bodyPr>
                <a:normAutofit/>
              </a:bodyPr>
              <a:lstStyle/>
              <a:p>
                <a:r>
                  <a:rPr lang="en-US" sz="1800" dirty="0">
                    <a:latin typeface="Palatino" pitchFamily="2" charset="77"/>
                    <a:ea typeface="Palatino" pitchFamily="2" charset="77"/>
                  </a:rPr>
                  <a:t>Cell state </a:t>
                </a: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𝑐</m:t>
                        </m:r>
                      </m:e>
                      <m:sub>
                        <m:r>
                          <a:rPr lang="en-GB" sz="1800" b="0" i="1" smtClean="0">
                            <a:latin typeface="Cambria Math" panose="02040503050406030204" pitchFamily="18" charset="0"/>
                          </a:rPr>
                          <m:t>𝑡</m:t>
                        </m:r>
                      </m:sub>
                    </m:sSub>
                  </m:oMath>
                </a14:m>
                <a:r>
                  <a:rPr lang="en-US" sz="1800" dirty="0">
                    <a:latin typeface="Palatino" pitchFamily="2" charset="77"/>
                    <a:ea typeface="Palatino" pitchFamily="2" charset="77"/>
                  </a:rPr>
                  <a:t>(long-term memory), hidden state </a:t>
                </a:r>
                <a14:m>
                  <m:oMath xmlns:m="http://schemas.openxmlformats.org/officeDocument/2006/math">
                    <m:sSub>
                      <m:sSubPr>
                        <m:ctrlPr>
                          <a:rPr lang="en-US" sz="1800" i="1">
                            <a:latin typeface="Cambria Math" panose="02040503050406030204" pitchFamily="18" charset="0"/>
                          </a:rPr>
                        </m:ctrlPr>
                      </m:sSubPr>
                      <m:e>
                        <m:r>
                          <a:rPr lang="en-GB" sz="1800" b="0" i="1" smtClean="0">
                            <a:latin typeface="Cambria Math" panose="02040503050406030204" pitchFamily="18" charset="0"/>
                          </a:rPr>
                          <m:t>h</m:t>
                        </m:r>
                      </m:e>
                      <m:sub>
                        <m:r>
                          <a:rPr lang="en-GB" sz="1800" i="1">
                            <a:latin typeface="Cambria Math" panose="02040503050406030204" pitchFamily="18" charset="0"/>
                          </a:rPr>
                          <m:t>𝑡</m:t>
                        </m:r>
                      </m:sub>
                    </m:sSub>
                  </m:oMath>
                </a14:m>
                <a:r>
                  <a:rPr lang="en-GB" sz="1800" dirty="0">
                    <a:latin typeface="Palatino" pitchFamily="2" charset="77"/>
                    <a:ea typeface="Palatino" pitchFamily="2" charset="77"/>
                  </a:rPr>
                  <a:t> (short-term memory)</a:t>
                </a:r>
              </a:p>
              <a:p>
                <a:r>
                  <a:rPr lang="en-US" sz="1800" dirty="0">
                    <a:latin typeface="Palatino" pitchFamily="2" charset="77"/>
                    <a:ea typeface="Palatino" pitchFamily="2" charset="77"/>
                  </a:rPr>
                  <a:t>Forget gate </a:t>
                </a: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𝑓</m:t>
                        </m:r>
                      </m:e>
                      <m:sub>
                        <m:r>
                          <a:rPr lang="en-GB" sz="1800" b="0" i="1" smtClean="0">
                            <a:latin typeface="Cambria Math" panose="02040503050406030204" pitchFamily="18" charset="0"/>
                          </a:rPr>
                          <m:t>𝑡</m:t>
                        </m:r>
                      </m:sub>
                    </m:sSub>
                  </m:oMath>
                </a14:m>
                <a:r>
                  <a:rPr lang="en-US" sz="1800" dirty="0">
                    <a:latin typeface="Palatino" pitchFamily="2" charset="77"/>
                    <a:ea typeface="Palatino" pitchFamily="2" charset="77"/>
                  </a:rPr>
                  <a:t> (what percentage of long-term memory is remembered)</a:t>
                </a:r>
              </a:p>
              <a:p>
                <a:r>
                  <a:rPr lang="en-US" sz="1800" dirty="0">
                    <a:latin typeface="Palatino" pitchFamily="2" charset="77"/>
                    <a:ea typeface="Palatino" pitchFamily="2" charset="77"/>
                  </a:rPr>
                  <a:t>Input gate </a:t>
                </a: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𝑖</m:t>
                        </m:r>
                      </m:e>
                      <m:sub>
                        <m:r>
                          <a:rPr lang="en-GB" sz="1800" b="0" i="1" smtClean="0">
                            <a:latin typeface="Cambria Math" panose="02040503050406030204" pitchFamily="18" charset="0"/>
                          </a:rPr>
                          <m:t>𝑡</m:t>
                        </m:r>
                      </m:sub>
                    </m:sSub>
                  </m:oMath>
                </a14:m>
                <a:r>
                  <a:rPr lang="en-US" sz="1800" dirty="0">
                    <a:latin typeface="Palatino" pitchFamily="2" charset="77"/>
                    <a:ea typeface="Palatino" pitchFamily="2" charset="77"/>
                  </a:rPr>
                  <a:t> (how we should update the long-term memory with the candidate cell state)</a:t>
                </a:r>
              </a:p>
              <a:p>
                <a:r>
                  <a:rPr lang="en-US" sz="1800" dirty="0">
                    <a:latin typeface="Palatino" pitchFamily="2" charset="77"/>
                    <a:ea typeface="Palatino" pitchFamily="2" charset="77"/>
                  </a:rPr>
                  <a:t>Output gate </a:t>
                </a: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𝑜</m:t>
                        </m:r>
                      </m:e>
                      <m:sub>
                        <m:r>
                          <a:rPr lang="en-GB" sz="1800" b="0" i="1" smtClean="0">
                            <a:latin typeface="Cambria Math" panose="02040503050406030204" pitchFamily="18" charset="0"/>
                          </a:rPr>
                          <m:t>𝑡</m:t>
                        </m:r>
                      </m:sub>
                    </m:sSub>
                    <m:r>
                      <a:rPr lang="en-GB" sz="1800" b="0" i="0" smtClean="0">
                        <a:latin typeface="Cambria Math" panose="02040503050406030204" pitchFamily="18" charset="0"/>
                      </a:rPr>
                      <m:t> </m:t>
                    </m:r>
                  </m:oMath>
                </a14:m>
                <a:r>
                  <a:rPr lang="en-US" sz="1800" dirty="0">
                    <a:latin typeface="Palatino" pitchFamily="2" charset="77"/>
                    <a:ea typeface="Palatino" pitchFamily="2" charset="77"/>
                  </a:rPr>
                  <a:t>(determines new short-term memory based on current cell state)</a:t>
                </a:r>
              </a:p>
              <a:p>
                <a:endParaRPr lang="en-US" sz="1800" dirty="0">
                  <a:latin typeface="Palatino" pitchFamily="2" charset="77"/>
                  <a:ea typeface="Palatino" pitchFamily="2" charset="77"/>
                </a:endParaRPr>
              </a:p>
            </p:txBody>
          </p:sp>
        </mc:Choice>
        <mc:Fallback>
          <p:sp>
            <p:nvSpPr>
              <p:cNvPr id="3" name="Content Placeholder 2">
                <a:extLst>
                  <a:ext uri="{FF2B5EF4-FFF2-40B4-BE49-F238E27FC236}">
                    <a16:creationId xmlns:a16="http://schemas.microsoft.com/office/drawing/2014/main" id="{C911F3F8-4D4B-76F0-9F1E-C7173DFE37F9}"/>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483" t="-581"/>
                </a:stretch>
              </a:blipFill>
            </p:spPr>
            <p:txBody>
              <a:bodyPr/>
              <a:lstStyle/>
              <a:p>
                <a:r>
                  <a:rPr lang="en-US">
                    <a:noFill/>
                  </a:rPr>
                  <a:t> </a:t>
                </a:r>
              </a:p>
            </p:txBody>
          </p:sp>
        </mc:Fallback>
      </mc:AlternateContent>
      <p:pic>
        <p:nvPicPr>
          <p:cNvPr id="5" name="Picture 4" descr="Structure of the LSTM cell and equations that describe the gates of an... |  Download Scientific Diagram">
            <a:extLst>
              <a:ext uri="{FF2B5EF4-FFF2-40B4-BE49-F238E27FC236}">
                <a16:creationId xmlns:a16="http://schemas.microsoft.com/office/drawing/2014/main" id="{ACA0FC0D-3203-C790-101D-79340723BE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191"/>
          <a:stretch/>
        </p:blipFill>
        <p:spPr bwMode="auto">
          <a:xfrm>
            <a:off x="1283758" y="3343939"/>
            <a:ext cx="4087012" cy="26708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EF6D6C5-0DFA-7F4C-01DD-D202BFEAF8F1}"/>
              </a:ext>
            </a:extLst>
          </p:cNvPr>
          <p:cNvPicPr>
            <a:picLocks noChangeAspect="1"/>
          </p:cNvPicPr>
          <p:nvPr/>
        </p:nvPicPr>
        <p:blipFill>
          <a:blip r:embed="rId4"/>
          <a:stretch>
            <a:fillRect/>
          </a:stretch>
        </p:blipFill>
        <p:spPr>
          <a:xfrm>
            <a:off x="5448300" y="3713294"/>
            <a:ext cx="5905500" cy="2095500"/>
          </a:xfrm>
          <a:prstGeom prst="rect">
            <a:avLst/>
          </a:prstGeom>
        </p:spPr>
      </p:pic>
      <p:sp>
        <p:nvSpPr>
          <p:cNvPr id="7" name="TextBox 6">
            <a:extLst>
              <a:ext uri="{FF2B5EF4-FFF2-40B4-BE49-F238E27FC236}">
                <a16:creationId xmlns:a16="http://schemas.microsoft.com/office/drawing/2014/main" id="{24512579-7962-A562-A993-53D8DD8FE3DB}"/>
              </a:ext>
            </a:extLst>
          </p:cNvPr>
          <p:cNvSpPr txBox="1"/>
          <p:nvPr/>
        </p:nvSpPr>
        <p:spPr>
          <a:xfrm>
            <a:off x="-10633" y="6607719"/>
            <a:ext cx="12192000" cy="415498"/>
          </a:xfrm>
          <a:prstGeom prst="rect">
            <a:avLst/>
          </a:prstGeom>
          <a:noFill/>
        </p:spPr>
        <p:txBody>
          <a:bodyPr wrap="square" rtlCol="0">
            <a:spAutoFit/>
          </a:bodyPr>
          <a:lstStyle/>
          <a:p>
            <a:r>
              <a:rPr lang="en-US" sz="1100" dirty="0">
                <a:latin typeface="Palatino" pitchFamily="2" charset="77"/>
                <a:ea typeface="Palatino" pitchFamily="2" charset="77"/>
                <a:cs typeface="Calibri" panose="020F0502020204030204" pitchFamily="34" charset="0"/>
              </a:rPr>
              <a:t>Image Reference: </a:t>
            </a:r>
            <a:r>
              <a:rPr lang="en-US" sz="1100" dirty="0">
                <a:latin typeface="Palatino" pitchFamily="2" charset="77"/>
                <a:ea typeface="Palatino" pitchFamily="2" charset="77"/>
              </a:rPr>
              <a:t>https://</a:t>
            </a:r>
            <a:r>
              <a:rPr lang="en-US" sz="1100" dirty="0" err="1">
                <a:latin typeface="Palatino" pitchFamily="2" charset="77"/>
                <a:ea typeface="Palatino" pitchFamily="2" charset="77"/>
              </a:rPr>
              <a:t>www.researchgate.net</a:t>
            </a:r>
            <a:r>
              <a:rPr lang="en-US" sz="1100" dirty="0">
                <a:latin typeface="Palatino" pitchFamily="2" charset="77"/>
                <a:ea typeface="Palatino" pitchFamily="2" charset="77"/>
              </a:rPr>
              <a:t>/publication/329362532_Designing_neural_network_based_decoders_for_surface_codes/</a:t>
            </a:r>
            <a:r>
              <a:rPr lang="en-US" sz="1100" dirty="0" err="1">
                <a:latin typeface="Palatino" pitchFamily="2" charset="77"/>
                <a:ea typeface="Palatino" pitchFamily="2" charset="77"/>
              </a:rPr>
              <a:t>figures?lo</a:t>
            </a:r>
            <a:r>
              <a:rPr lang="en-US" sz="1100" dirty="0">
                <a:latin typeface="Palatino" pitchFamily="2" charset="77"/>
                <a:ea typeface="Palatino" pitchFamily="2" charset="77"/>
              </a:rPr>
              <a:t>=1</a:t>
            </a:r>
          </a:p>
          <a:p>
            <a:r>
              <a:rPr lang="en-US" sz="1000" dirty="0">
                <a:latin typeface="Calibri" panose="020F0502020204030204" pitchFamily="34" charset="0"/>
                <a:cs typeface="Calibri" panose="020F0502020204030204" pitchFamily="34" charset="0"/>
              </a:rPr>
              <a:t> </a:t>
            </a:r>
            <a:endParaRPr lang="en-US" sz="1100" dirty="0"/>
          </a:p>
        </p:txBody>
      </p:sp>
    </p:spTree>
    <p:extLst>
      <p:ext uri="{BB962C8B-B14F-4D97-AF65-F5344CB8AC3E}">
        <p14:creationId xmlns:p14="http://schemas.microsoft.com/office/powerpoint/2010/main" val="188390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DFCD-D822-FD32-FABB-3408CB6901D9}"/>
              </a:ext>
            </a:extLst>
          </p:cNvPr>
          <p:cNvSpPr>
            <a:spLocks noGrp="1"/>
          </p:cNvSpPr>
          <p:nvPr>
            <p:ph type="title"/>
          </p:nvPr>
        </p:nvSpPr>
        <p:spPr/>
        <p:txBody>
          <a:bodyPr/>
          <a:lstStyle/>
          <a:p>
            <a:r>
              <a:rPr lang="en-US" dirty="0">
                <a:latin typeface="Palatino" pitchFamily="2" charset="77"/>
                <a:ea typeface="Palatino" pitchFamily="2" charset="77"/>
              </a:rPr>
              <a:t>What is Modal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62ED28-2BF4-BB8E-9391-053830D8C560}"/>
                  </a:ext>
                </a:extLst>
              </p:cNvPr>
              <p:cNvSpPr>
                <a:spLocks noGrp="1"/>
              </p:cNvSpPr>
              <p:nvPr>
                <p:ph idx="1"/>
              </p:nvPr>
            </p:nvSpPr>
            <p:spPr>
              <a:xfrm>
                <a:off x="838200" y="1594397"/>
                <a:ext cx="5457497" cy="4351338"/>
              </a:xfrm>
            </p:spPr>
            <p:txBody>
              <a:bodyPr/>
              <a:lstStyle/>
              <a:p>
                <a14:m>
                  <m:oMath xmlns:m="http://schemas.openxmlformats.org/officeDocument/2006/math">
                    <m:r>
                      <a:rPr lang="en-GB" sz="3200" b="0" i="1" smtClean="0">
                        <a:latin typeface="STIX Two Math" panose="02020603050405020304" pitchFamily="18" charset="0"/>
                        <a:ea typeface="STIX Two Math" panose="02020603050405020304" pitchFamily="18" charset="0"/>
                        <a:cs typeface="STIX Two Math" panose="02020603050405020304" pitchFamily="18" charset="0"/>
                      </a:rPr>
                      <m:t>𝐻</m:t>
                    </m:r>
                    <m:d>
                      <m:dPr>
                        <m:ctrlPr>
                          <a:rPr lang="en-GB" sz="3200" b="0" i="1">
                            <a:latin typeface="STIX Two Math" panose="02020603050405020304" pitchFamily="18" charset="0"/>
                            <a:ea typeface="STIX Two Math" panose="02020603050405020304" pitchFamily="18" charset="0"/>
                            <a:cs typeface="STIX Two Math" panose="02020603050405020304" pitchFamily="18" charset="0"/>
                          </a:rPr>
                        </m:ctrlPr>
                      </m:dPr>
                      <m:e>
                        <m:r>
                          <a:rPr lang="en-GB" sz="3200" b="0" i="1">
                            <a:latin typeface="STIX Two Math" panose="02020603050405020304" pitchFamily="18" charset="0"/>
                            <a:ea typeface="STIX Two Math" panose="02020603050405020304" pitchFamily="18" charset="0"/>
                            <a:cs typeface="STIX Two Math" panose="02020603050405020304" pitchFamily="18" charset="0"/>
                          </a:rPr>
                          <m:t>𝜔</m:t>
                        </m:r>
                      </m:e>
                    </m:d>
                    <m:r>
                      <a:rPr lang="en-GB" sz="3200" b="0" i="1">
                        <a:latin typeface="STIX Two Math" panose="02020603050405020304" pitchFamily="18" charset="0"/>
                        <a:ea typeface="STIX Two Math" panose="02020603050405020304" pitchFamily="18" charset="0"/>
                        <a:cs typeface="STIX Two Math" panose="02020603050405020304" pitchFamily="18" charset="0"/>
                      </a:rPr>
                      <m:t>=</m:t>
                    </m:r>
                    <m:nary>
                      <m:naryPr>
                        <m:chr m:val="∑"/>
                        <m:supHide m:val="on"/>
                        <m:ctrlPr>
                          <a:rPr lang="en-GB" sz="3200" b="0" i="1">
                            <a:latin typeface="STIX Two Math" panose="02020603050405020304" pitchFamily="18" charset="0"/>
                            <a:ea typeface="STIX Two Math" panose="02020603050405020304" pitchFamily="18" charset="0"/>
                            <a:cs typeface="STIX Two Math" panose="02020603050405020304" pitchFamily="18" charset="0"/>
                          </a:rPr>
                        </m:ctrlPr>
                      </m:naryPr>
                      <m:sub>
                        <m:r>
                          <m:rPr>
                            <m:brk m:alnAt="7"/>
                          </m:rPr>
                          <a:rPr lang="en-GB" sz="3200" b="0" i="1">
                            <a:latin typeface="STIX Two Math" panose="02020603050405020304" pitchFamily="18" charset="0"/>
                            <a:ea typeface="STIX Two Math" panose="02020603050405020304" pitchFamily="18" charset="0"/>
                            <a:cs typeface="STIX Two Math" panose="02020603050405020304" pitchFamily="18" charset="0"/>
                          </a:rPr>
                          <m:t>𝑛</m:t>
                        </m:r>
                      </m:sub>
                      <m:sup/>
                      <m:e>
                        <m:f>
                          <m:fPr>
                            <m:ctrlPr>
                              <a:rPr lang="en-GB" sz="3200" b="0" i="1">
                                <a:latin typeface="STIX Two Math" panose="02020603050405020304" pitchFamily="18" charset="0"/>
                                <a:ea typeface="STIX Two Math" panose="02020603050405020304" pitchFamily="18" charset="0"/>
                                <a:cs typeface="STIX Two Math" panose="02020603050405020304" pitchFamily="18" charset="0"/>
                              </a:rPr>
                            </m:ctrlPr>
                          </m:fPr>
                          <m:num>
                            <m:r>
                              <a:rPr lang="en-GB" sz="3200" b="0" i="1">
                                <a:latin typeface="STIX Two Math" panose="02020603050405020304" pitchFamily="18" charset="0"/>
                                <a:ea typeface="STIX Two Math" panose="02020603050405020304" pitchFamily="18" charset="0"/>
                                <a:cs typeface="STIX Two Math" panose="02020603050405020304" pitchFamily="18" charset="0"/>
                              </a:rPr>
                              <m:t>𝑖</m:t>
                            </m:r>
                            <m:r>
                              <a:rPr lang="en-GB" sz="3200" b="0" i="1">
                                <a:latin typeface="STIX Two Math" panose="02020603050405020304" pitchFamily="18" charset="0"/>
                                <a:ea typeface="STIX Two Math" panose="02020603050405020304" pitchFamily="18" charset="0"/>
                                <a:cs typeface="STIX Two Math" panose="02020603050405020304" pitchFamily="18" charset="0"/>
                              </a:rPr>
                              <m:t>𝜔</m:t>
                            </m:r>
                            <m:sSub>
                              <m:sSubPr>
                                <m:ctrlPr>
                                  <a:rPr lang="en-GB" sz="3200" b="0" i="1">
                                    <a:latin typeface="STIX Two Math" panose="02020603050405020304" pitchFamily="18" charset="0"/>
                                    <a:ea typeface="STIX Two Math" panose="02020603050405020304" pitchFamily="18" charset="0"/>
                                    <a:cs typeface="STIX Two Math" panose="02020603050405020304" pitchFamily="18" charset="0"/>
                                  </a:rPr>
                                </m:ctrlPr>
                              </m:sSubPr>
                              <m:e>
                                <m:r>
                                  <a:rPr lang="en-GB" sz="3200" b="0" i="1">
                                    <a:latin typeface="STIX Two Math" panose="02020603050405020304" pitchFamily="18" charset="0"/>
                                    <a:ea typeface="STIX Two Math" panose="02020603050405020304" pitchFamily="18" charset="0"/>
                                    <a:cs typeface="STIX Two Math" panose="02020603050405020304" pitchFamily="18" charset="0"/>
                                  </a:rPr>
                                  <m:t>𝑎</m:t>
                                </m:r>
                              </m:e>
                              <m:sub>
                                <m:r>
                                  <a:rPr lang="en-GB" sz="3200" b="0" i="1">
                                    <a:latin typeface="STIX Two Math" panose="02020603050405020304" pitchFamily="18" charset="0"/>
                                    <a:ea typeface="STIX Two Math" panose="02020603050405020304" pitchFamily="18" charset="0"/>
                                    <a:cs typeface="STIX Two Math" panose="02020603050405020304" pitchFamily="18" charset="0"/>
                                  </a:rPr>
                                  <m:t>𝑛</m:t>
                                </m:r>
                              </m:sub>
                            </m:sSub>
                          </m:num>
                          <m:den>
                            <m:sSubSup>
                              <m:sSubSupPr>
                                <m:ctrlPr>
                                  <a:rPr lang="en-GB" sz="3200" b="0" i="1">
                                    <a:latin typeface="STIX Two Math" panose="02020603050405020304" pitchFamily="18" charset="0"/>
                                    <a:ea typeface="STIX Two Math" panose="02020603050405020304" pitchFamily="18" charset="0"/>
                                    <a:cs typeface="STIX Two Math" panose="02020603050405020304" pitchFamily="18" charset="0"/>
                                  </a:rPr>
                                </m:ctrlPr>
                              </m:sSubSupPr>
                              <m:e>
                                <m:r>
                                  <a:rPr lang="en-GB" sz="3200" b="0" i="1">
                                    <a:latin typeface="STIX Two Math" panose="02020603050405020304" pitchFamily="18" charset="0"/>
                                    <a:ea typeface="STIX Two Math" panose="02020603050405020304" pitchFamily="18" charset="0"/>
                                    <a:cs typeface="STIX Two Math" panose="02020603050405020304" pitchFamily="18" charset="0"/>
                                  </a:rPr>
                                  <m:t>𝜔</m:t>
                                </m:r>
                              </m:e>
                              <m:sub>
                                <m:r>
                                  <a:rPr lang="en-GB" sz="3200" b="0" i="1">
                                    <a:latin typeface="STIX Two Math" panose="02020603050405020304" pitchFamily="18" charset="0"/>
                                    <a:ea typeface="STIX Two Math" panose="02020603050405020304" pitchFamily="18" charset="0"/>
                                    <a:cs typeface="STIX Two Math" panose="02020603050405020304" pitchFamily="18" charset="0"/>
                                  </a:rPr>
                                  <m:t>𝑛</m:t>
                                </m:r>
                              </m:sub>
                              <m:sup>
                                <m:r>
                                  <a:rPr lang="en-GB" sz="3200" b="0" i="1">
                                    <a:latin typeface="STIX Two Math" panose="02020603050405020304" pitchFamily="18" charset="0"/>
                                    <a:ea typeface="STIX Two Math" panose="02020603050405020304" pitchFamily="18" charset="0"/>
                                    <a:cs typeface="STIX Two Math" panose="02020603050405020304" pitchFamily="18" charset="0"/>
                                  </a:rPr>
                                  <m:t>2</m:t>
                                </m:r>
                              </m:sup>
                            </m:sSubSup>
                            <m:r>
                              <a:rPr lang="en-GB" sz="3200" b="0" i="1">
                                <a:latin typeface="STIX Two Math" panose="02020603050405020304" pitchFamily="18" charset="0"/>
                                <a:ea typeface="STIX Two Math" panose="02020603050405020304" pitchFamily="18" charset="0"/>
                                <a:cs typeface="STIX Two Math" panose="02020603050405020304" pitchFamily="18" charset="0"/>
                              </a:rPr>
                              <m:t>+2</m:t>
                            </m:r>
                            <m:r>
                              <a:rPr lang="en-GB" sz="3200" b="0" i="1">
                                <a:latin typeface="STIX Two Math" panose="02020603050405020304" pitchFamily="18" charset="0"/>
                                <a:ea typeface="STIX Two Math" panose="02020603050405020304" pitchFamily="18" charset="0"/>
                                <a:cs typeface="STIX Two Math" panose="02020603050405020304" pitchFamily="18" charset="0"/>
                              </a:rPr>
                              <m:t>𝑖</m:t>
                            </m:r>
                            <m:sSub>
                              <m:sSubPr>
                                <m:ctrlPr>
                                  <a:rPr lang="en-GB" sz="3200" b="0" i="1">
                                    <a:latin typeface="STIX Two Math" panose="02020603050405020304" pitchFamily="18" charset="0"/>
                                    <a:ea typeface="STIX Two Math" panose="02020603050405020304" pitchFamily="18" charset="0"/>
                                    <a:cs typeface="STIX Two Math" panose="02020603050405020304" pitchFamily="18" charset="0"/>
                                  </a:rPr>
                                </m:ctrlPr>
                              </m:sSubPr>
                              <m:e>
                                <m:r>
                                  <a:rPr lang="en-GB" sz="3200" b="0" i="1" smtClean="0">
                                    <a:latin typeface="STIX Two Math" panose="02020603050405020304" pitchFamily="18" charset="0"/>
                                    <a:ea typeface="STIX Two Math" panose="02020603050405020304" pitchFamily="18" charset="0"/>
                                    <a:cs typeface="STIX Two Math" panose="02020603050405020304" pitchFamily="18" charset="0"/>
                                  </a:rPr>
                                  <m:t>𝜁</m:t>
                                </m:r>
                              </m:e>
                              <m:sub>
                                <m:r>
                                  <a:rPr lang="en-GB" sz="3200" b="0" i="1">
                                    <a:latin typeface="STIX Two Math" panose="02020603050405020304" pitchFamily="18" charset="0"/>
                                    <a:ea typeface="STIX Two Math" panose="02020603050405020304" pitchFamily="18" charset="0"/>
                                    <a:cs typeface="STIX Two Math" panose="02020603050405020304" pitchFamily="18" charset="0"/>
                                  </a:rPr>
                                  <m:t>𝑛</m:t>
                                </m:r>
                              </m:sub>
                            </m:sSub>
                            <m:r>
                              <a:rPr lang="en-GB" sz="3200" b="0" i="1">
                                <a:latin typeface="STIX Two Math" panose="02020603050405020304" pitchFamily="18" charset="0"/>
                                <a:ea typeface="STIX Two Math" panose="02020603050405020304" pitchFamily="18" charset="0"/>
                                <a:cs typeface="STIX Two Math" panose="02020603050405020304" pitchFamily="18" charset="0"/>
                              </a:rPr>
                              <m:t>𝜔</m:t>
                            </m:r>
                            <m:r>
                              <a:rPr lang="en-GB" sz="3200" b="0" i="1">
                                <a:latin typeface="STIX Two Math" panose="02020603050405020304" pitchFamily="18" charset="0"/>
                                <a:ea typeface="STIX Two Math" panose="02020603050405020304" pitchFamily="18" charset="0"/>
                                <a:cs typeface="STIX Two Math" panose="02020603050405020304" pitchFamily="18" charset="0"/>
                              </a:rPr>
                              <m:t>−</m:t>
                            </m:r>
                            <m:sSup>
                              <m:sSupPr>
                                <m:ctrlPr>
                                  <a:rPr lang="en-GB" sz="3200" b="0" i="1">
                                    <a:latin typeface="STIX Two Math" panose="02020603050405020304" pitchFamily="18" charset="0"/>
                                    <a:ea typeface="STIX Two Math" panose="02020603050405020304" pitchFamily="18" charset="0"/>
                                    <a:cs typeface="STIX Two Math" panose="02020603050405020304" pitchFamily="18" charset="0"/>
                                  </a:rPr>
                                </m:ctrlPr>
                              </m:sSupPr>
                              <m:e>
                                <m:r>
                                  <a:rPr lang="en-GB" sz="3200" b="0" i="1">
                                    <a:latin typeface="STIX Two Math" panose="02020603050405020304" pitchFamily="18" charset="0"/>
                                    <a:ea typeface="STIX Two Math" panose="02020603050405020304" pitchFamily="18" charset="0"/>
                                    <a:cs typeface="STIX Two Math" panose="02020603050405020304" pitchFamily="18" charset="0"/>
                                  </a:rPr>
                                  <m:t>𝜔</m:t>
                                </m:r>
                              </m:e>
                              <m:sup>
                                <m:r>
                                  <a:rPr lang="en-GB" sz="3200" b="0" i="1">
                                    <a:latin typeface="STIX Two Math" panose="02020603050405020304" pitchFamily="18" charset="0"/>
                                    <a:ea typeface="STIX Two Math" panose="02020603050405020304" pitchFamily="18" charset="0"/>
                                    <a:cs typeface="STIX Two Math" panose="02020603050405020304" pitchFamily="18" charset="0"/>
                                  </a:rPr>
                                  <m:t>2</m:t>
                                </m:r>
                              </m:sup>
                            </m:sSup>
                          </m:den>
                        </m:f>
                      </m:e>
                    </m:nary>
                  </m:oMath>
                </a14:m>
                <a:endParaRPr lang="en-GB" sz="3200" b="0" dirty="0">
                  <a:latin typeface="STIX Two Math" panose="02020603050405020304" pitchFamily="18" charset="0"/>
                  <a:ea typeface="STIX Two Math" panose="02020603050405020304" pitchFamily="18" charset="0"/>
                  <a:cs typeface="STIX Two Math" panose="02020603050405020304" pitchFamily="18" charset="0"/>
                </a:endParaRPr>
              </a:p>
              <a:p>
                <a:endParaRPr lang="en-US" dirty="0">
                  <a:latin typeface="Palatino" pitchFamily="2" charset="77"/>
                  <a:ea typeface="Palatino" pitchFamily="2" charset="77"/>
                </a:endParaRPr>
              </a:p>
              <a:p>
                <a:r>
                  <a:rPr lang="en-US" dirty="0">
                    <a:latin typeface="Palatino" pitchFamily="2" charset="77"/>
                    <a:ea typeface="Palatino" pitchFamily="2" charset="77"/>
                  </a:rPr>
                  <a:t>Two-step process (find modes, then fit)</a:t>
                </a:r>
              </a:p>
              <a:p>
                <a:r>
                  <a:rPr lang="en-US" dirty="0">
                    <a:latin typeface="Palatino" pitchFamily="2" charset="77"/>
                    <a:ea typeface="Palatino" pitchFamily="2" charset="77"/>
                  </a:rPr>
                  <a:t>Or: Brute force </a:t>
                </a:r>
                <a:r>
                  <a:rPr lang="en-US" dirty="0" err="1">
                    <a:latin typeface="Palatino" pitchFamily="2" charset="77"/>
                    <a:ea typeface="Palatino" pitchFamily="2" charset="77"/>
                  </a:rPr>
                  <a:t>optimisation</a:t>
                </a:r>
                <a:endParaRPr lang="en-US" dirty="0">
                  <a:latin typeface="Palatino" pitchFamily="2" charset="77"/>
                  <a:ea typeface="Palatino" pitchFamily="2" charset="77"/>
                </a:endParaRPr>
              </a:p>
            </p:txBody>
          </p:sp>
        </mc:Choice>
        <mc:Fallback>
          <p:sp>
            <p:nvSpPr>
              <p:cNvPr id="3" name="Content Placeholder 2">
                <a:extLst>
                  <a:ext uri="{FF2B5EF4-FFF2-40B4-BE49-F238E27FC236}">
                    <a16:creationId xmlns:a16="http://schemas.microsoft.com/office/drawing/2014/main" id="{B862ED28-2BF4-BB8E-9391-053830D8C560}"/>
                  </a:ext>
                </a:extLst>
              </p:cNvPr>
              <p:cNvSpPr>
                <a:spLocks noGrp="1" noRot="1" noChangeAspect="1" noMove="1" noResize="1" noEditPoints="1" noAdjustHandles="1" noChangeArrowheads="1" noChangeShapeType="1" noTextEdit="1"/>
              </p:cNvSpPr>
              <p:nvPr>
                <p:ph idx="1"/>
              </p:nvPr>
            </p:nvSpPr>
            <p:spPr>
              <a:xfrm>
                <a:off x="838200" y="1594397"/>
                <a:ext cx="5457497" cy="4351338"/>
              </a:xfrm>
              <a:blipFill>
                <a:blip r:embed="rId2"/>
                <a:stretch>
                  <a:fillRect l="-2558" t="-203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014C1DD-428B-B105-0A25-2BFC81EACD83}"/>
              </a:ext>
            </a:extLst>
          </p:cNvPr>
          <p:cNvPicPr>
            <a:picLocks noChangeAspect="1"/>
          </p:cNvPicPr>
          <p:nvPr/>
        </p:nvPicPr>
        <p:blipFill rotWithShape="1">
          <a:blip r:embed="rId3"/>
          <a:srcRect t="5065" r="3102"/>
          <a:stretch/>
        </p:blipFill>
        <p:spPr>
          <a:xfrm>
            <a:off x="6096000" y="1594397"/>
            <a:ext cx="5129048" cy="4522633"/>
          </a:xfrm>
          <a:prstGeom prst="rect">
            <a:avLst/>
          </a:prstGeom>
        </p:spPr>
      </p:pic>
      <p:sp>
        <p:nvSpPr>
          <p:cNvPr id="5" name="Rectangle 4">
            <a:extLst>
              <a:ext uri="{FF2B5EF4-FFF2-40B4-BE49-F238E27FC236}">
                <a16:creationId xmlns:a16="http://schemas.microsoft.com/office/drawing/2014/main" id="{9E4895BF-52B4-355F-3D7C-2546EF15EA17}"/>
              </a:ext>
            </a:extLst>
          </p:cNvPr>
          <p:cNvSpPr/>
          <p:nvPr/>
        </p:nvSpPr>
        <p:spPr>
          <a:xfrm>
            <a:off x="6324401" y="3850458"/>
            <a:ext cx="92364" cy="115454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B9348419-8E05-B7A6-0A84-F518068B3D3F}"/>
              </a:ext>
            </a:extLst>
          </p:cNvPr>
          <p:cNvSpPr txBox="1"/>
          <p:nvPr/>
        </p:nvSpPr>
        <p:spPr>
          <a:xfrm>
            <a:off x="4535" y="6597197"/>
            <a:ext cx="7935277" cy="446276"/>
          </a:xfrm>
          <a:prstGeom prst="rect">
            <a:avLst/>
          </a:prstGeom>
          <a:noFill/>
        </p:spPr>
        <p:txBody>
          <a:bodyPr wrap="square">
            <a:spAutoFit/>
          </a:bodyPr>
          <a:lstStyle/>
          <a:p>
            <a:r>
              <a:rPr lang="en-US" sz="1200" dirty="0">
                <a:latin typeface="Palatino" pitchFamily="2" charset="77"/>
                <a:ea typeface="Palatino" pitchFamily="2" charset="77"/>
                <a:cs typeface="Calibri" panose="020F0502020204030204" pitchFamily="34" charset="0"/>
              </a:rPr>
              <a:t>Image Reference: </a:t>
            </a:r>
            <a:r>
              <a:rPr lang="en-GB" sz="1200" dirty="0" err="1">
                <a:effectLst/>
                <a:latin typeface="Palatino" pitchFamily="2" charset="77"/>
                <a:ea typeface="Palatino" pitchFamily="2" charset="77"/>
                <a:cs typeface="Calibri" panose="020F0502020204030204" pitchFamily="34" charset="0"/>
              </a:rPr>
              <a:t>Avitabile</a:t>
            </a:r>
            <a:r>
              <a:rPr lang="en-GB" sz="1200" dirty="0">
                <a:effectLst/>
                <a:latin typeface="Palatino" pitchFamily="2" charset="77"/>
                <a:ea typeface="Palatino" pitchFamily="2" charset="77"/>
                <a:cs typeface="Calibri" panose="020F0502020204030204" pitchFamily="34" charset="0"/>
              </a:rPr>
              <a:t>, P., 2001. Experimental modal analysis. Sound and vibration, 35(1), pp.20-31. </a:t>
            </a:r>
            <a:endParaRPr lang="en-GB" sz="1200" dirty="0">
              <a:latin typeface="Palatino" pitchFamily="2" charset="77"/>
              <a:ea typeface="Palatino" pitchFamily="2" charset="77"/>
              <a:cs typeface="Calibri" panose="020F0502020204030204" pitchFamily="34" charset="0"/>
            </a:endParaRPr>
          </a:p>
          <a:p>
            <a:endParaRPr lang="en-US" sz="1100" dirty="0">
              <a:latin typeface="Palatino" pitchFamily="2" charset="77"/>
              <a:ea typeface="Palatino" pitchFamily="2" charset="77"/>
            </a:endParaRPr>
          </a:p>
        </p:txBody>
      </p:sp>
    </p:spTree>
    <p:extLst>
      <p:ext uri="{BB962C8B-B14F-4D97-AF65-F5344CB8AC3E}">
        <p14:creationId xmlns:p14="http://schemas.microsoft.com/office/powerpoint/2010/main" val="1380847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1EF2-C24B-4BD4-9575-F88C82275584}"/>
              </a:ext>
            </a:extLst>
          </p:cNvPr>
          <p:cNvSpPr>
            <a:spLocks noGrp="1"/>
          </p:cNvSpPr>
          <p:nvPr>
            <p:ph type="title"/>
          </p:nvPr>
        </p:nvSpPr>
        <p:spPr/>
        <p:txBody>
          <a:bodyPr/>
          <a:lstStyle/>
          <a:p>
            <a:r>
              <a:rPr lang="en-US" dirty="0">
                <a:latin typeface="Palatino" pitchFamily="2" charset="77"/>
                <a:ea typeface="Palatino" pitchFamily="2" charset="77"/>
              </a:rPr>
              <a:t>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49C7D7-C03A-6CAA-D7BD-99E0731A8534}"/>
                  </a:ext>
                </a:extLst>
              </p:cNvPr>
              <p:cNvSpPr>
                <a:spLocks noGrp="1"/>
              </p:cNvSpPr>
              <p:nvPr>
                <p:ph idx="1"/>
              </p:nvPr>
            </p:nvSpPr>
            <p:spPr>
              <a:xfrm>
                <a:off x="838199" y="1825625"/>
                <a:ext cx="10648167" cy="4351338"/>
              </a:xfrm>
            </p:spPr>
            <p:txBody>
              <a:bodyPr/>
              <a:lstStyle/>
              <a:p>
                <a:r>
                  <a:rPr lang="en-US" dirty="0">
                    <a:latin typeface="Palatino" pitchFamily="2" charset="77"/>
                    <a:ea typeface="Palatino" pitchFamily="2" charset="77"/>
                  </a:rPr>
                  <a:t>Frequency index </a:t>
                </a:r>
                <a14:m>
                  <m:oMath xmlns:m="http://schemas.openxmlformats.org/officeDocument/2006/math">
                    <m:r>
                      <a:rPr lang="en-GB" b="0" i="1" smtClean="0">
                        <a:latin typeface="STIX Two Math" panose="02020603050405020304" pitchFamily="18" charset="0"/>
                        <a:ea typeface="STIX Two Math" panose="02020603050405020304" pitchFamily="18" charset="0"/>
                        <a:cs typeface="STIX Two Math" panose="02020603050405020304" pitchFamily="18" charset="0"/>
                      </a:rPr>
                      <m:t>𝑚</m:t>
                    </m:r>
                  </m:oMath>
                </a14:m>
                <a:r>
                  <a:rPr lang="en-US" dirty="0">
                    <a:latin typeface="Palatino" pitchFamily="2" charset="77"/>
                    <a:ea typeface="Palatino" pitchFamily="2" charset="77"/>
                  </a:rPr>
                  <a:t>, model </a:t>
                </a:r>
                <a14:m>
                  <m:oMath xmlns:m="http://schemas.openxmlformats.org/officeDocument/2006/math">
                    <m:sSub>
                      <m:sSubPr>
                        <m:ctrlPr>
                          <a:rPr lang="en-GB" b="0" i="1" smtClean="0">
                            <a:latin typeface="Cambria Math" panose="02040503050406030204" pitchFamily="18" charset="0"/>
                            <a:ea typeface="Palatino" pitchFamily="2" charset="77"/>
                          </a:rPr>
                        </m:ctrlPr>
                      </m:sSubPr>
                      <m:e>
                        <m:r>
                          <a:rPr lang="en-GB" b="0" i="1" smtClean="0">
                            <a:latin typeface="Cambria Math" panose="02040503050406030204" pitchFamily="18" charset="0"/>
                            <a:ea typeface="Palatino" pitchFamily="2" charset="77"/>
                          </a:rPr>
                          <m:t>𝐺</m:t>
                        </m:r>
                      </m:e>
                      <m:sub>
                        <m:r>
                          <a:rPr lang="en-GB" b="0" i="1" smtClean="0">
                            <a:latin typeface="Cambria Math" panose="02040503050406030204" pitchFamily="18" charset="0"/>
                            <a:ea typeface="Palatino" pitchFamily="2" charset="77"/>
                          </a:rPr>
                          <m:t>𝑚</m:t>
                        </m:r>
                      </m:sub>
                    </m:sSub>
                    <m:r>
                      <a:rPr lang="en-GB" b="0" i="1" smtClean="0">
                        <a:latin typeface="Cambria Math" panose="02040503050406030204" pitchFamily="18" charset="0"/>
                        <a:ea typeface="Palatino" pitchFamily="2" charset="77"/>
                      </a:rPr>
                      <m:t>(</m:t>
                    </m:r>
                    <m:r>
                      <a:rPr lang="en-GB" b="1" i="1" smtClean="0">
                        <a:latin typeface="Cambria Math" panose="02040503050406030204" pitchFamily="18" charset="0"/>
                        <a:ea typeface="Palatino" pitchFamily="2" charset="77"/>
                      </a:rPr>
                      <m:t>𝜽</m:t>
                    </m:r>
                    <m:r>
                      <a:rPr lang="en-GB" b="0" i="1" smtClean="0">
                        <a:latin typeface="Cambria Math" panose="02040503050406030204" pitchFamily="18" charset="0"/>
                        <a:ea typeface="Palatino" pitchFamily="2" charset="77"/>
                      </a:rPr>
                      <m:t>)</m:t>
                    </m:r>
                  </m:oMath>
                </a14:m>
                <a:r>
                  <a:rPr lang="en-US" dirty="0">
                    <a:latin typeface="Palatino" pitchFamily="2" charset="77"/>
                    <a:ea typeface="Palatino" pitchFamily="2" charset="77"/>
                  </a:rPr>
                  <a:t>, true measurements </a:t>
                </a:r>
                <a14:m>
                  <m:oMath xmlns:m="http://schemas.openxmlformats.org/officeDocument/2006/math">
                    <m:sSub>
                      <m:sSubPr>
                        <m:ctrlPr>
                          <a:rPr lang="en-GB" b="0" i="1" dirty="0" smtClean="0">
                            <a:latin typeface="Cambria Math" panose="02040503050406030204" pitchFamily="18" charset="0"/>
                            <a:ea typeface="Palatino" pitchFamily="2" charset="77"/>
                          </a:rPr>
                        </m:ctrlPr>
                      </m:sSubPr>
                      <m:e>
                        <m:acc>
                          <m:accPr>
                            <m:chr m:val="̂"/>
                            <m:ctrlPr>
                              <a:rPr lang="en-GB" b="0" i="1" smtClean="0">
                                <a:latin typeface="Cambria Math" panose="02040503050406030204" pitchFamily="18" charset="0"/>
                                <a:ea typeface="Palatino" pitchFamily="2" charset="77"/>
                              </a:rPr>
                            </m:ctrlPr>
                          </m:accPr>
                          <m:e>
                            <m:r>
                              <a:rPr lang="en-GB" b="0" i="1" smtClean="0">
                                <a:latin typeface="Cambria Math" panose="02040503050406030204" pitchFamily="18" charset="0"/>
                                <a:ea typeface="Palatino" pitchFamily="2" charset="77"/>
                              </a:rPr>
                              <m:t>𝐺</m:t>
                            </m:r>
                          </m:e>
                        </m:acc>
                      </m:e>
                      <m:sub>
                        <m:r>
                          <a:rPr lang="en-GB" b="0" i="1" dirty="0" smtClean="0">
                            <a:latin typeface="Cambria Math" panose="02040503050406030204" pitchFamily="18" charset="0"/>
                            <a:ea typeface="Palatino" pitchFamily="2" charset="77"/>
                          </a:rPr>
                          <m:t>𝑚</m:t>
                        </m:r>
                      </m:sub>
                    </m:sSub>
                  </m:oMath>
                </a14:m>
                <a:r>
                  <a:rPr lang="en-US" dirty="0">
                    <a:latin typeface="Palatino" pitchFamily="2" charset="77"/>
                    <a:ea typeface="Palatino" pitchFamily="2" charset="77"/>
                  </a:rPr>
                  <a:t> (in dB)</a:t>
                </a:r>
              </a:p>
              <a:p>
                <a:pPr marL="0" indent="0">
                  <a:buNone/>
                </a:pPr>
                <a:endParaRPr lang="en-US" dirty="0"/>
              </a:p>
            </p:txBody>
          </p:sp>
        </mc:Choice>
        <mc:Fallback>
          <p:sp>
            <p:nvSpPr>
              <p:cNvPr id="3" name="Content Placeholder 2">
                <a:extLst>
                  <a:ext uri="{FF2B5EF4-FFF2-40B4-BE49-F238E27FC236}">
                    <a16:creationId xmlns:a16="http://schemas.microsoft.com/office/drawing/2014/main" id="{E049C7D7-C03A-6CAA-D7BD-99E0731A8534}"/>
                  </a:ext>
                </a:extLst>
              </p:cNvPr>
              <p:cNvSpPr>
                <a:spLocks noGrp="1" noRot="1" noChangeAspect="1" noMove="1" noResize="1" noEditPoints="1" noAdjustHandles="1" noChangeArrowheads="1" noChangeShapeType="1" noTextEdit="1"/>
              </p:cNvSpPr>
              <p:nvPr>
                <p:ph idx="1"/>
              </p:nvPr>
            </p:nvSpPr>
            <p:spPr>
              <a:xfrm>
                <a:off x="838199" y="1825625"/>
                <a:ext cx="10648167" cy="4351338"/>
              </a:xfrm>
              <a:blipFill>
                <a:blip r:embed="rId2"/>
                <a:stretch>
                  <a:fillRect l="-952" t="-2326" r="-47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F63F5DF-9FFE-5107-A69A-206FC47AB072}"/>
              </a:ext>
            </a:extLst>
          </p:cNvPr>
          <p:cNvPicPr>
            <a:picLocks noChangeAspect="1"/>
          </p:cNvPicPr>
          <p:nvPr/>
        </p:nvPicPr>
        <p:blipFill>
          <a:blip r:embed="rId3"/>
          <a:stretch>
            <a:fillRect/>
          </a:stretch>
        </p:blipFill>
        <p:spPr>
          <a:xfrm>
            <a:off x="1156568" y="2631324"/>
            <a:ext cx="3257811" cy="622922"/>
          </a:xfrm>
          <a:prstGeom prst="rect">
            <a:avLst/>
          </a:prstGeom>
        </p:spPr>
      </p:pic>
      <p:pic>
        <p:nvPicPr>
          <p:cNvPr id="7" name="Picture 6">
            <a:extLst>
              <a:ext uri="{FF2B5EF4-FFF2-40B4-BE49-F238E27FC236}">
                <a16:creationId xmlns:a16="http://schemas.microsoft.com/office/drawing/2014/main" id="{5DD61492-6A0B-61AC-3734-4768723E86A0}"/>
              </a:ext>
            </a:extLst>
          </p:cNvPr>
          <p:cNvPicPr>
            <a:picLocks noChangeAspect="1"/>
          </p:cNvPicPr>
          <p:nvPr/>
        </p:nvPicPr>
        <p:blipFill rotWithShape="1">
          <a:blip r:embed="rId4"/>
          <a:srcRect t="12872"/>
          <a:stretch/>
        </p:blipFill>
        <p:spPr>
          <a:xfrm>
            <a:off x="4985358" y="2662099"/>
            <a:ext cx="2577230" cy="561372"/>
          </a:xfrm>
          <a:prstGeom prst="rect">
            <a:avLst/>
          </a:prstGeom>
        </p:spPr>
      </p:pic>
      <p:pic>
        <p:nvPicPr>
          <p:cNvPr id="10" name="Picture 9">
            <a:extLst>
              <a:ext uri="{FF2B5EF4-FFF2-40B4-BE49-F238E27FC236}">
                <a16:creationId xmlns:a16="http://schemas.microsoft.com/office/drawing/2014/main" id="{D65C6F17-DCE9-E34C-87A0-0209BE85A8BF}"/>
              </a:ext>
            </a:extLst>
          </p:cNvPr>
          <p:cNvPicPr>
            <a:picLocks noChangeAspect="1"/>
          </p:cNvPicPr>
          <p:nvPr/>
        </p:nvPicPr>
        <p:blipFill>
          <a:blip r:embed="rId5"/>
          <a:stretch>
            <a:fillRect/>
          </a:stretch>
        </p:blipFill>
        <p:spPr>
          <a:xfrm>
            <a:off x="1156568" y="3685776"/>
            <a:ext cx="6783888" cy="1065009"/>
          </a:xfrm>
          <a:prstGeom prst="rect">
            <a:avLst/>
          </a:prstGeom>
        </p:spPr>
      </p:pic>
    </p:spTree>
    <p:extLst>
      <p:ext uri="{BB962C8B-B14F-4D97-AF65-F5344CB8AC3E}">
        <p14:creationId xmlns:p14="http://schemas.microsoft.com/office/powerpoint/2010/main" val="166054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DFCD-D822-FD32-FABB-3408CB6901D9}"/>
              </a:ext>
            </a:extLst>
          </p:cNvPr>
          <p:cNvSpPr>
            <a:spLocks noGrp="1"/>
          </p:cNvSpPr>
          <p:nvPr>
            <p:ph type="title"/>
          </p:nvPr>
        </p:nvSpPr>
        <p:spPr/>
        <p:txBody>
          <a:bodyPr/>
          <a:lstStyle/>
          <a:p>
            <a:r>
              <a:rPr lang="en-US" dirty="0">
                <a:latin typeface="Palatino" pitchFamily="2" charset="77"/>
                <a:ea typeface="Palatino" pitchFamily="2" charset="77"/>
              </a:rPr>
              <a:t>Project Motivation</a:t>
            </a:r>
          </a:p>
        </p:txBody>
      </p:sp>
      <p:sp>
        <p:nvSpPr>
          <p:cNvPr id="3" name="Content Placeholder 2">
            <a:extLst>
              <a:ext uri="{FF2B5EF4-FFF2-40B4-BE49-F238E27FC236}">
                <a16:creationId xmlns:a16="http://schemas.microsoft.com/office/drawing/2014/main" id="{B862ED28-2BF4-BB8E-9391-053830D8C560}"/>
              </a:ext>
            </a:extLst>
          </p:cNvPr>
          <p:cNvSpPr>
            <a:spLocks noGrp="1"/>
          </p:cNvSpPr>
          <p:nvPr>
            <p:ph idx="1"/>
          </p:nvPr>
        </p:nvSpPr>
        <p:spPr>
          <a:xfrm>
            <a:off x="513568" y="1519969"/>
            <a:ext cx="11032504" cy="4351338"/>
          </a:xfrm>
        </p:spPr>
        <p:txBody>
          <a:bodyPr/>
          <a:lstStyle/>
          <a:p>
            <a:r>
              <a:rPr lang="en-US" dirty="0">
                <a:latin typeface="Palatino" pitchFamily="2" charset="77"/>
                <a:ea typeface="Palatino" pitchFamily="2" charset="77"/>
              </a:rPr>
              <a:t>Existing methods require expert knowledge or manual intervention</a:t>
            </a:r>
          </a:p>
          <a:p>
            <a:r>
              <a:rPr lang="en-US" dirty="0">
                <a:latin typeface="Palatino" pitchFamily="2" charset="77"/>
                <a:ea typeface="Palatino" pitchFamily="2" charset="77"/>
              </a:rPr>
              <a:t>Want to remove subjectivity</a:t>
            </a:r>
          </a:p>
        </p:txBody>
      </p:sp>
      <p:sp>
        <p:nvSpPr>
          <p:cNvPr id="5" name="Rectangle 4">
            <a:extLst>
              <a:ext uri="{FF2B5EF4-FFF2-40B4-BE49-F238E27FC236}">
                <a16:creationId xmlns:a16="http://schemas.microsoft.com/office/drawing/2014/main" id="{9E4895BF-52B4-355F-3D7C-2546EF15EA17}"/>
              </a:ext>
            </a:extLst>
          </p:cNvPr>
          <p:cNvSpPr/>
          <p:nvPr/>
        </p:nvSpPr>
        <p:spPr>
          <a:xfrm>
            <a:off x="6324401" y="3850458"/>
            <a:ext cx="92364" cy="115454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B9348419-8E05-B7A6-0A84-F518068B3D3F}"/>
              </a:ext>
            </a:extLst>
          </p:cNvPr>
          <p:cNvSpPr txBox="1"/>
          <p:nvPr/>
        </p:nvSpPr>
        <p:spPr>
          <a:xfrm>
            <a:off x="4535" y="6597197"/>
            <a:ext cx="7935277" cy="446276"/>
          </a:xfrm>
          <a:prstGeom prst="rect">
            <a:avLst/>
          </a:prstGeom>
          <a:noFill/>
        </p:spPr>
        <p:txBody>
          <a:bodyPr wrap="square">
            <a:spAutoFit/>
          </a:bodyPr>
          <a:lstStyle/>
          <a:p>
            <a:r>
              <a:rPr lang="en-US" sz="1200" dirty="0">
                <a:latin typeface="Palatino" pitchFamily="2" charset="77"/>
                <a:ea typeface="Palatino" pitchFamily="2" charset="77"/>
                <a:cs typeface="Calibri" panose="020F0502020204030204" pitchFamily="34" charset="0"/>
              </a:rPr>
              <a:t>Image </a:t>
            </a:r>
            <a:r>
              <a:rPr lang="en-GB" sz="1200" dirty="0">
                <a:latin typeface="Palatino" pitchFamily="2" charset="77"/>
                <a:ea typeface="Palatino" pitchFamily="2" charset="77"/>
                <a:cs typeface="Calibri" panose="020F0502020204030204" pitchFamily="34" charset="0"/>
              </a:rPr>
              <a:t>Reference: https://</a:t>
            </a:r>
            <a:r>
              <a:rPr lang="en-GB" sz="1200" dirty="0" err="1">
                <a:latin typeface="Palatino" pitchFamily="2" charset="77"/>
                <a:ea typeface="Palatino" pitchFamily="2" charset="77"/>
                <a:cs typeface="Calibri" panose="020F0502020204030204" pitchFamily="34" charset="0"/>
              </a:rPr>
              <a:t>community.sw.siemens.com</a:t>
            </a:r>
            <a:r>
              <a:rPr lang="en-GB" sz="1200" dirty="0">
                <a:latin typeface="Palatino" pitchFamily="2" charset="77"/>
                <a:ea typeface="Palatino" pitchFamily="2" charset="77"/>
                <a:cs typeface="Calibri" panose="020F0502020204030204" pitchFamily="34" charset="0"/>
              </a:rPr>
              <a:t>/s/article/getting-started-with-modal-</a:t>
            </a:r>
            <a:r>
              <a:rPr lang="en-GB" sz="1200" dirty="0" err="1">
                <a:latin typeface="Palatino" pitchFamily="2" charset="77"/>
                <a:ea typeface="Palatino" pitchFamily="2" charset="77"/>
                <a:cs typeface="Calibri" panose="020F0502020204030204" pitchFamily="34" charset="0"/>
              </a:rPr>
              <a:t>curvefitting</a:t>
            </a:r>
            <a:endParaRPr lang="en-GB" sz="1200" dirty="0">
              <a:latin typeface="Palatino" pitchFamily="2" charset="77"/>
              <a:ea typeface="Palatino" pitchFamily="2" charset="77"/>
              <a:cs typeface="Calibri" panose="020F0502020204030204" pitchFamily="34" charset="0"/>
            </a:endParaRPr>
          </a:p>
          <a:p>
            <a:endParaRPr lang="en-US" sz="1100" dirty="0">
              <a:latin typeface="Palatino" pitchFamily="2" charset="77"/>
              <a:ea typeface="Palatino" pitchFamily="2" charset="77"/>
            </a:endParaRPr>
          </a:p>
        </p:txBody>
      </p:sp>
      <p:pic>
        <p:nvPicPr>
          <p:cNvPr id="6" name="Picture 2">
            <a:extLst>
              <a:ext uri="{FF2B5EF4-FFF2-40B4-BE49-F238E27FC236}">
                <a16:creationId xmlns:a16="http://schemas.microsoft.com/office/drawing/2014/main" id="{62EAE703-804D-B6CF-0313-D5BF3A3187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1139" y="2592671"/>
            <a:ext cx="9089722" cy="363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1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E126-BE51-2EBF-7E40-8EDC3942C53C}"/>
              </a:ext>
            </a:extLst>
          </p:cNvPr>
          <p:cNvSpPr>
            <a:spLocks noGrp="1"/>
          </p:cNvSpPr>
          <p:nvPr>
            <p:ph type="title"/>
          </p:nvPr>
        </p:nvSpPr>
        <p:spPr/>
        <p:txBody>
          <a:bodyPr/>
          <a:lstStyle/>
          <a:p>
            <a:r>
              <a:rPr lang="en-US" dirty="0">
                <a:latin typeface="Palatino" pitchFamily="2" charset="77"/>
                <a:ea typeface="Palatino" pitchFamily="2" charset="77"/>
              </a:rPr>
              <a:t>Project Structure</a:t>
            </a:r>
          </a:p>
        </p:txBody>
      </p:sp>
      <p:sp>
        <p:nvSpPr>
          <p:cNvPr id="3" name="Content Placeholder 2">
            <a:extLst>
              <a:ext uri="{FF2B5EF4-FFF2-40B4-BE49-F238E27FC236}">
                <a16:creationId xmlns:a16="http://schemas.microsoft.com/office/drawing/2014/main" id="{147C32F8-614A-1C29-A870-846853285EB0}"/>
              </a:ext>
            </a:extLst>
          </p:cNvPr>
          <p:cNvSpPr>
            <a:spLocks noGrp="1"/>
          </p:cNvSpPr>
          <p:nvPr>
            <p:ph idx="1"/>
          </p:nvPr>
        </p:nvSpPr>
        <p:spPr/>
        <p:txBody>
          <a:bodyPr/>
          <a:lstStyle/>
          <a:p>
            <a:r>
              <a:rPr lang="en-US" dirty="0">
                <a:latin typeface="Palatino" pitchFamily="2" charset="77"/>
                <a:ea typeface="Palatino" pitchFamily="2" charset="77"/>
              </a:rPr>
              <a:t>Want a fully automatic system</a:t>
            </a:r>
          </a:p>
        </p:txBody>
      </p:sp>
      <p:graphicFrame>
        <p:nvGraphicFramePr>
          <p:cNvPr id="4" name="Content Placeholder 3">
            <a:extLst>
              <a:ext uri="{FF2B5EF4-FFF2-40B4-BE49-F238E27FC236}">
                <a16:creationId xmlns:a16="http://schemas.microsoft.com/office/drawing/2014/main" id="{9DCCA5FC-2FD3-3EF3-7AD4-3FFA72DF0FEA}"/>
              </a:ext>
            </a:extLst>
          </p:cNvPr>
          <p:cNvGraphicFramePr>
            <a:graphicFrameLocks/>
          </p:cNvGraphicFramePr>
          <p:nvPr>
            <p:extLst>
              <p:ext uri="{D42A27DB-BD31-4B8C-83A1-F6EECF244321}">
                <p14:modId xmlns:p14="http://schemas.microsoft.com/office/powerpoint/2010/main" val="2323087186"/>
              </p:ext>
            </p:extLst>
          </p:nvPr>
        </p:nvGraphicFramePr>
        <p:xfrm>
          <a:off x="838200" y="14819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929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85C3-7FAF-495E-F300-D55D3399A758}"/>
              </a:ext>
            </a:extLst>
          </p:cNvPr>
          <p:cNvSpPr>
            <a:spLocks noGrp="1"/>
          </p:cNvSpPr>
          <p:nvPr>
            <p:ph type="title"/>
          </p:nvPr>
        </p:nvSpPr>
        <p:spPr/>
        <p:txBody>
          <a:bodyPr/>
          <a:lstStyle/>
          <a:p>
            <a:r>
              <a:rPr lang="en-US" dirty="0">
                <a:latin typeface="Palatino" pitchFamily="2" charset="77"/>
                <a:ea typeface="Palatino" pitchFamily="2" charset="77"/>
              </a:rPr>
              <a:t>Training Data</a:t>
            </a:r>
          </a:p>
        </p:txBody>
      </p:sp>
      <p:sp>
        <p:nvSpPr>
          <p:cNvPr id="3" name="Content Placeholder 2">
            <a:extLst>
              <a:ext uri="{FF2B5EF4-FFF2-40B4-BE49-F238E27FC236}">
                <a16:creationId xmlns:a16="http://schemas.microsoft.com/office/drawing/2014/main" id="{862A0C89-DD42-65B6-74FE-0E40350C6C1C}"/>
              </a:ext>
            </a:extLst>
          </p:cNvPr>
          <p:cNvSpPr>
            <a:spLocks noGrp="1"/>
          </p:cNvSpPr>
          <p:nvPr>
            <p:ph idx="1"/>
          </p:nvPr>
        </p:nvSpPr>
        <p:spPr/>
        <p:txBody>
          <a:bodyPr/>
          <a:lstStyle/>
          <a:p>
            <a:endParaRPr lang="en-US"/>
          </a:p>
        </p:txBody>
      </p:sp>
      <p:grpSp>
        <p:nvGrpSpPr>
          <p:cNvPr id="8" name="Group 7">
            <a:extLst>
              <a:ext uri="{FF2B5EF4-FFF2-40B4-BE49-F238E27FC236}">
                <a16:creationId xmlns:a16="http://schemas.microsoft.com/office/drawing/2014/main" id="{CBFE3151-00E5-3E1C-300E-B52043038EC6}"/>
              </a:ext>
            </a:extLst>
          </p:cNvPr>
          <p:cNvGrpSpPr/>
          <p:nvPr/>
        </p:nvGrpSpPr>
        <p:grpSpPr>
          <a:xfrm>
            <a:off x="2209800" y="1825625"/>
            <a:ext cx="7772400" cy="4065200"/>
            <a:chOff x="2209800" y="1311256"/>
            <a:chExt cx="7772400" cy="4065200"/>
          </a:xfrm>
        </p:grpSpPr>
        <p:pic>
          <p:nvPicPr>
            <p:cNvPr id="4" name="Picture 3">
              <a:extLst>
                <a:ext uri="{FF2B5EF4-FFF2-40B4-BE49-F238E27FC236}">
                  <a16:creationId xmlns:a16="http://schemas.microsoft.com/office/drawing/2014/main" id="{308515EA-1809-714D-3805-1FEEB7ADAA4F}"/>
                </a:ext>
              </a:extLst>
            </p:cNvPr>
            <p:cNvPicPr>
              <a:picLocks noChangeAspect="1"/>
            </p:cNvPicPr>
            <p:nvPr/>
          </p:nvPicPr>
          <p:blipFill>
            <a:blip r:embed="rId3"/>
            <a:stretch>
              <a:fillRect/>
            </a:stretch>
          </p:blipFill>
          <p:spPr>
            <a:xfrm>
              <a:off x="2209800" y="1481543"/>
              <a:ext cx="7772400" cy="3894913"/>
            </a:xfrm>
            <a:prstGeom prst="rect">
              <a:avLst/>
            </a:prstGeom>
          </p:spPr>
        </p:pic>
        <p:pic>
          <p:nvPicPr>
            <p:cNvPr id="7" name="Picture 6">
              <a:extLst>
                <a:ext uri="{FF2B5EF4-FFF2-40B4-BE49-F238E27FC236}">
                  <a16:creationId xmlns:a16="http://schemas.microsoft.com/office/drawing/2014/main" id="{6BC43D40-EE60-4612-91DA-4B2E66033731}"/>
                </a:ext>
              </a:extLst>
            </p:cNvPr>
            <p:cNvPicPr>
              <a:picLocks noChangeAspect="1"/>
            </p:cNvPicPr>
            <p:nvPr/>
          </p:nvPicPr>
          <p:blipFill>
            <a:blip r:embed="rId4"/>
            <a:stretch>
              <a:fillRect/>
            </a:stretch>
          </p:blipFill>
          <p:spPr>
            <a:xfrm>
              <a:off x="2209800" y="1311256"/>
              <a:ext cx="7772400" cy="170287"/>
            </a:xfrm>
            <a:prstGeom prst="rect">
              <a:avLst/>
            </a:prstGeom>
          </p:spPr>
        </p:pic>
      </p:grpSp>
      <p:sp>
        <p:nvSpPr>
          <p:cNvPr id="9" name="Rectangle 8">
            <a:extLst>
              <a:ext uri="{FF2B5EF4-FFF2-40B4-BE49-F238E27FC236}">
                <a16:creationId xmlns:a16="http://schemas.microsoft.com/office/drawing/2014/main" id="{3984C50F-E638-7584-2B7F-CE0B3EAD9F92}"/>
              </a:ext>
            </a:extLst>
          </p:cNvPr>
          <p:cNvSpPr/>
          <p:nvPr/>
        </p:nvSpPr>
        <p:spPr>
          <a:xfrm>
            <a:off x="4229100" y="1690688"/>
            <a:ext cx="5646420" cy="3052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31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A23A-C42E-5A8E-8468-01AF8173656B}"/>
              </a:ext>
            </a:extLst>
          </p:cNvPr>
          <p:cNvSpPr>
            <a:spLocks noGrp="1"/>
          </p:cNvSpPr>
          <p:nvPr>
            <p:ph type="title"/>
          </p:nvPr>
        </p:nvSpPr>
        <p:spPr/>
        <p:txBody>
          <a:bodyPr/>
          <a:lstStyle/>
          <a:p>
            <a:r>
              <a:rPr lang="en-US" dirty="0">
                <a:latin typeface="Palatino" pitchFamily="2" charset="77"/>
                <a:ea typeface="Palatino" pitchFamily="2" charset="77"/>
              </a:rPr>
              <a:t>Training Data</a:t>
            </a:r>
          </a:p>
        </p:txBody>
      </p:sp>
      <p:sp>
        <p:nvSpPr>
          <p:cNvPr id="3" name="Content Placeholder 2">
            <a:extLst>
              <a:ext uri="{FF2B5EF4-FFF2-40B4-BE49-F238E27FC236}">
                <a16:creationId xmlns:a16="http://schemas.microsoft.com/office/drawing/2014/main" id="{0B5A34B4-AF77-0662-A7A4-93B971B20683}"/>
              </a:ext>
            </a:extLst>
          </p:cNvPr>
          <p:cNvSpPr>
            <a:spLocks noGrp="1"/>
          </p:cNvSpPr>
          <p:nvPr>
            <p:ph idx="1"/>
          </p:nvPr>
        </p:nvSpPr>
        <p:spPr/>
        <p:txBody>
          <a:bodyPr/>
          <a:lstStyle/>
          <a:p>
            <a:endParaRPr lang="en-US"/>
          </a:p>
        </p:txBody>
      </p:sp>
      <p:grpSp>
        <p:nvGrpSpPr>
          <p:cNvPr id="8" name="Group 7">
            <a:extLst>
              <a:ext uri="{FF2B5EF4-FFF2-40B4-BE49-F238E27FC236}">
                <a16:creationId xmlns:a16="http://schemas.microsoft.com/office/drawing/2014/main" id="{87CD539A-FF72-F741-F4CF-42EC98B68835}"/>
              </a:ext>
            </a:extLst>
          </p:cNvPr>
          <p:cNvGrpSpPr/>
          <p:nvPr/>
        </p:nvGrpSpPr>
        <p:grpSpPr>
          <a:xfrm>
            <a:off x="2209800" y="1825625"/>
            <a:ext cx="7772400" cy="4065200"/>
            <a:chOff x="2209800" y="1311256"/>
            <a:chExt cx="7772400" cy="4065200"/>
          </a:xfrm>
        </p:grpSpPr>
        <p:pic>
          <p:nvPicPr>
            <p:cNvPr id="4" name="Picture 3">
              <a:extLst>
                <a:ext uri="{FF2B5EF4-FFF2-40B4-BE49-F238E27FC236}">
                  <a16:creationId xmlns:a16="http://schemas.microsoft.com/office/drawing/2014/main" id="{2F0C8A6F-23A5-C1AB-0661-8DE547D6C669}"/>
                </a:ext>
              </a:extLst>
            </p:cNvPr>
            <p:cNvPicPr>
              <a:picLocks noChangeAspect="1"/>
            </p:cNvPicPr>
            <p:nvPr/>
          </p:nvPicPr>
          <p:blipFill>
            <a:blip r:embed="rId3"/>
            <a:stretch>
              <a:fillRect/>
            </a:stretch>
          </p:blipFill>
          <p:spPr>
            <a:xfrm>
              <a:off x="2209800" y="1481543"/>
              <a:ext cx="7772400" cy="3894913"/>
            </a:xfrm>
            <a:prstGeom prst="rect">
              <a:avLst/>
            </a:prstGeom>
          </p:spPr>
        </p:pic>
        <p:pic>
          <p:nvPicPr>
            <p:cNvPr id="7" name="Picture 6">
              <a:extLst>
                <a:ext uri="{FF2B5EF4-FFF2-40B4-BE49-F238E27FC236}">
                  <a16:creationId xmlns:a16="http://schemas.microsoft.com/office/drawing/2014/main" id="{99FC1404-00B4-C657-824E-06DDF3C79873}"/>
                </a:ext>
              </a:extLst>
            </p:cNvPr>
            <p:cNvPicPr>
              <a:picLocks noChangeAspect="1"/>
            </p:cNvPicPr>
            <p:nvPr/>
          </p:nvPicPr>
          <p:blipFill>
            <a:blip r:embed="rId4"/>
            <a:stretch>
              <a:fillRect/>
            </a:stretch>
          </p:blipFill>
          <p:spPr>
            <a:xfrm>
              <a:off x="2209800" y="1311256"/>
              <a:ext cx="7772400" cy="170287"/>
            </a:xfrm>
            <a:prstGeom prst="rect">
              <a:avLst/>
            </a:prstGeom>
          </p:spPr>
        </p:pic>
      </p:grpSp>
      <p:sp>
        <p:nvSpPr>
          <p:cNvPr id="9" name="Rectangle 8">
            <a:extLst>
              <a:ext uri="{FF2B5EF4-FFF2-40B4-BE49-F238E27FC236}">
                <a16:creationId xmlns:a16="http://schemas.microsoft.com/office/drawing/2014/main" id="{5B011FDE-8866-83F8-C12B-012ECB377DF2}"/>
              </a:ext>
            </a:extLst>
          </p:cNvPr>
          <p:cNvSpPr/>
          <p:nvPr/>
        </p:nvSpPr>
        <p:spPr>
          <a:xfrm>
            <a:off x="8069580" y="1690688"/>
            <a:ext cx="1805940" cy="3052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73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615D-DB88-22E0-2B9E-80AC3C54BF35}"/>
              </a:ext>
            </a:extLst>
          </p:cNvPr>
          <p:cNvSpPr>
            <a:spLocks noGrp="1"/>
          </p:cNvSpPr>
          <p:nvPr>
            <p:ph type="title"/>
          </p:nvPr>
        </p:nvSpPr>
        <p:spPr/>
        <p:txBody>
          <a:bodyPr/>
          <a:lstStyle/>
          <a:p>
            <a:r>
              <a:rPr lang="en-US" dirty="0">
                <a:latin typeface="Palatino" pitchFamily="2" charset="77"/>
                <a:ea typeface="Palatino" pitchFamily="2" charset="77"/>
              </a:rPr>
              <a:t>Model Performance</a:t>
            </a:r>
          </a:p>
        </p:txBody>
      </p:sp>
      <p:sp>
        <p:nvSpPr>
          <p:cNvPr id="3" name="Content Placeholder 2">
            <a:extLst>
              <a:ext uri="{FF2B5EF4-FFF2-40B4-BE49-F238E27FC236}">
                <a16:creationId xmlns:a16="http://schemas.microsoft.com/office/drawing/2014/main" id="{878246D7-973D-1FE5-790B-AF99337D99E2}"/>
              </a:ext>
            </a:extLst>
          </p:cNvPr>
          <p:cNvSpPr>
            <a:spLocks noGrp="1"/>
          </p:cNvSpPr>
          <p:nvPr>
            <p:ph idx="1"/>
          </p:nvPr>
        </p:nvSpPr>
        <p:spPr/>
        <p:txBody>
          <a:bodyPr/>
          <a:lstStyle/>
          <a:p>
            <a:endParaRPr lang="en-US"/>
          </a:p>
        </p:txBody>
      </p:sp>
      <p:grpSp>
        <p:nvGrpSpPr>
          <p:cNvPr id="8" name="Group 7">
            <a:extLst>
              <a:ext uri="{FF2B5EF4-FFF2-40B4-BE49-F238E27FC236}">
                <a16:creationId xmlns:a16="http://schemas.microsoft.com/office/drawing/2014/main" id="{9708DA71-0888-D795-73AD-B1F359023FAF}"/>
              </a:ext>
            </a:extLst>
          </p:cNvPr>
          <p:cNvGrpSpPr/>
          <p:nvPr/>
        </p:nvGrpSpPr>
        <p:grpSpPr>
          <a:xfrm>
            <a:off x="2209800" y="1825625"/>
            <a:ext cx="7772400" cy="4065200"/>
            <a:chOff x="2209800" y="1311256"/>
            <a:chExt cx="7772400" cy="4065200"/>
          </a:xfrm>
        </p:grpSpPr>
        <p:pic>
          <p:nvPicPr>
            <p:cNvPr id="4" name="Picture 3">
              <a:extLst>
                <a:ext uri="{FF2B5EF4-FFF2-40B4-BE49-F238E27FC236}">
                  <a16:creationId xmlns:a16="http://schemas.microsoft.com/office/drawing/2014/main" id="{337A5FC3-0936-B990-28AE-33FC0208EAE7}"/>
                </a:ext>
              </a:extLst>
            </p:cNvPr>
            <p:cNvPicPr>
              <a:picLocks noChangeAspect="1"/>
            </p:cNvPicPr>
            <p:nvPr/>
          </p:nvPicPr>
          <p:blipFill>
            <a:blip r:embed="rId3"/>
            <a:stretch>
              <a:fillRect/>
            </a:stretch>
          </p:blipFill>
          <p:spPr>
            <a:xfrm>
              <a:off x="2209800" y="1481543"/>
              <a:ext cx="7772400" cy="3894913"/>
            </a:xfrm>
            <a:prstGeom prst="rect">
              <a:avLst/>
            </a:prstGeom>
          </p:spPr>
        </p:pic>
        <p:pic>
          <p:nvPicPr>
            <p:cNvPr id="7" name="Picture 6">
              <a:extLst>
                <a:ext uri="{FF2B5EF4-FFF2-40B4-BE49-F238E27FC236}">
                  <a16:creationId xmlns:a16="http://schemas.microsoft.com/office/drawing/2014/main" id="{BD4B95BF-A57A-8169-0D77-64FB8BB1EFC8}"/>
                </a:ext>
              </a:extLst>
            </p:cNvPr>
            <p:cNvPicPr>
              <a:picLocks noChangeAspect="1"/>
            </p:cNvPicPr>
            <p:nvPr/>
          </p:nvPicPr>
          <p:blipFill>
            <a:blip r:embed="rId4"/>
            <a:stretch>
              <a:fillRect/>
            </a:stretch>
          </p:blipFill>
          <p:spPr>
            <a:xfrm>
              <a:off x="2209800" y="1311256"/>
              <a:ext cx="7772400" cy="170287"/>
            </a:xfrm>
            <a:prstGeom prst="rect">
              <a:avLst/>
            </a:prstGeom>
          </p:spPr>
        </p:pic>
      </p:grpSp>
    </p:spTree>
    <p:extLst>
      <p:ext uri="{BB962C8B-B14F-4D97-AF65-F5344CB8AC3E}">
        <p14:creationId xmlns:p14="http://schemas.microsoft.com/office/powerpoint/2010/main" val="282395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9A15-83D6-BD68-6208-06BC6D7BBC12}"/>
              </a:ext>
            </a:extLst>
          </p:cNvPr>
          <p:cNvSpPr>
            <a:spLocks noGrp="1"/>
          </p:cNvSpPr>
          <p:nvPr>
            <p:ph type="title"/>
          </p:nvPr>
        </p:nvSpPr>
        <p:spPr/>
        <p:txBody>
          <a:bodyPr/>
          <a:lstStyle/>
          <a:p>
            <a:r>
              <a:rPr lang="en-US" dirty="0">
                <a:latin typeface="Palatino" pitchFamily="2" charset="77"/>
                <a:ea typeface="Palatino" pitchFamily="2" charset="77"/>
              </a:rPr>
              <a:t>Extending the Model</a:t>
            </a:r>
          </a:p>
        </p:txBody>
      </p:sp>
      <p:sp>
        <p:nvSpPr>
          <p:cNvPr id="3" name="Content Placeholder 2">
            <a:extLst>
              <a:ext uri="{FF2B5EF4-FFF2-40B4-BE49-F238E27FC236}">
                <a16:creationId xmlns:a16="http://schemas.microsoft.com/office/drawing/2014/main" id="{A6B0D248-11A1-DAB0-DF99-F2D4D06E2A1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D0FE029-B883-BC28-DB57-D7CA483C6C3A}"/>
              </a:ext>
            </a:extLst>
          </p:cNvPr>
          <p:cNvPicPr>
            <a:picLocks noChangeAspect="1"/>
          </p:cNvPicPr>
          <p:nvPr/>
        </p:nvPicPr>
        <p:blipFill>
          <a:blip r:embed="rId2"/>
          <a:stretch>
            <a:fillRect/>
          </a:stretch>
        </p:blipFill>
        <p:spPr>
          <a:xfrm>
            <a:off x="551348" y="2778869"/>
            <a:ext cx="11089301" cy="2846916"/>
          </a:xfrm>
          <a:prstGeom prst="rect">
            <a:avLst/>
          </a:prstGeom>
        </p:spPr>
      </p:pic>
      <p:pic>
        <p:nvPicPr>
          <p:cNvPr id="5" name="Picture 4">
            <a:extLst>
              <a:ext uri="{FF2B5EF4-FFF2-40B4-BE49-F238E27FC236}">
                <a16:creationId xmlns:a16="http://schemas.microsoft.com/office/drawing/2014/main" id="{E9EA35BD-91D1-92F9-76EC-3F2E7B413D4B}"/>
              </a:ext>
            </a:extLst>
          </p:cNvPr>
          <p:cNvPicPr>
            <a:picLocks noChangeAspect="1"/>
          </p:cNvPicPr>
          <p:nvPr/>
        </p:nvPicPr>
        <p:blipFill>
          <a:blip r:embed="rId3"/>
          <a:stretch>
            <a:fillRect/>
          </a:stretch>
        </p:blipFill>
        <p:spPr>
          <a:xfrm>
            <a:off x="1707355" y="2170265"/>
            <a:ext cx="8777289" cy="551452"/>
          </a:xfrm>
          <a:prstGeom prst="rect">
            <a:avLst/>
          </a:prstGeom>
        </p:spPr>
      </p:pic>
      <p:pic>
        <p:nvPicPr>
          <p:cNvPr id="6" name="Picture 5">
            <a:extLst>
              <a:ext uri="{FF2B5EF4-FFF2-40B4-BE49-F238E27FC236}">
                <a16:creationId xmlns:a16="http://schemas.microsoft.com/office/drawing/2014/main" id="{13952997-5A6C-ACA7-584B-D7EC57846185}"/>
              </a:ext>
            </a:extLst>
          </p:cNvPr>
          <p:cNvPicPr>
            <a:picLocks noChangeAspect="1"/>
          </p:cNvPicPr>
          <p:nvPr/>
        </p:nvPicPr>
        <p:blipFill>
          <a:blip r:embed="rId4"/>
          <a:stretch>
            <a:fillRect/>
          </a:stretch>
        </p:blipFill>
        <p:spPr>
          <a:xfrm>
            <a:off x="551348" y="2778869"/>
            <a:ext cx="11089300" cy="2846916"/>
          </a:xfrm>
          <a:prstGeom prst="rect">
            <a:avLst/>
          </a:prstGeom>
        </p:spPr>
      </p:pic>
      <p:sp>
        <p:nvSpPr>
          <p:cNvPr id="7" name="Rectangle 6">
            <a:extLst>
              <a:ext uri="{FF2B5EF4-FFF2-40B4-BE49-F238E27FC236}">
                <a16:creationId xmlns:a16="http://schemas.microsoft.com/office/drawing/2014/main" id="{60EFDFAF-84AD-137B-66CF-3F71D95A3AD1}"/>
              </a:ext>
            </a:extLst>
          </p:cNvPr>
          <p:cNvSpPr/>
          <p:nvPr/>
        </p:nvSpPr>
        <p:spPr>
          <a:xfrm>
            <a:off x="4143375" y="2043113"/>
            <a:ext cx="6341269" cy="6786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47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9A15-83D6-BD68-6208-06BC6D7BBC12}"/>
              </a:ext>
            </a:extLst>
          </p:cNvPr>
          <p:cNvSpPr>
            <a:spLocks noGrp="1"/>
          </p:cNvSpPr>
          <p:nvPr>
            <p:ph type="title"/>
          </p:nvPr>
        </p:nvSpPr>
        <p:spPr/>
        <p:txBody>
          <a:bodyPr/>
          <a:lstStyle/>
          <a:p>
            <a:r>
              <a:rPr lang="en-US" dirty="0">
                <a:latin typeface="Palatino" pitchFamily="2" charset="77"/>
                <a:ea typeface="Palatino" pitchFamily="2" charset="77"/>
              </a:rPr>
              <a:t>Extending the Model</a:t>
            </a:r>
          </a:p>
        </p:txBody>
      </p:sp>
      <p:sp>
        <p:nvSpPr>
          <p:cNvPr id="3" name="Content Placeholder 2">
            <a:extLst>
              <a:ext uri="{FF2B5EF4-FFF2-40B4-BE49-F238E27FC236}">
                <a16:creationId xmlns:a16="http://schemas.microsoft.com/office/drawing/2014/main" id="{A6B0D248-11A1-DAB0-DF99-F2D4D06E2A1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D0FE029-B883-BC28-DB57-D7CA483C6C3A}"/>
              </a:ext>
            </a:extLst>
          </p:cNvPr>
          <p:cNvPicPr>
            <a:picLocks noChangeAspect="1"/>
          </p:cNvPicPr>
          <p:nvPr/>
        </p:nvPicPr>
        <p:blipFill>
          <a:blip r:embed="rId3"/>
          <a:stretch>
            <a:fillRect/>
          </a:stretch>
        </p:blipFill>
        <p:spPr>
          <a:xfrm>
            <a:off x="551348" y="2778869"/>
            <a:ext cx="11089301" cy="2846916"/>
          </a:xfrm>
          <a:prstGeom prst="rect">
            <a:avLst/>
          </a:prstGeom>
        </p:spPr>
      </p:pic>
      <p:pic>
        <p:nvPicPr>
          <p:cNvPr id="5" name="Picture 4">
            <a:extLst>
              <a:ext uri="{FF2B5EF4-FFF2-40B4-BE49-F238E27FC236}">
                <a16:creationId xmlns:a16="http://schemas.microsoft.com/office/drawing/2014/main" id="{E9EA35BD-91D1-92F9-76EC-3F2E7B413D4B}"/>
              </a:ext>
            </a:extLst>
          </p:cNvPr>
          <p:cNvPicPr>
            <a:picLocks noChangeAspect="1"/>
          </p:cNvPicPr>
          <p:nvPr/>
        </p:nvPicPr>
        <p:blipFill>
          <a:blip r:embed="rId4"/>
          <a:stretch>
            <a:fillRect/>
          </a:stretch>
        </p:blipFill>
        <p:spPr>
          <a:xfrm>
            <a:off x="1707355" y="2170265"/>
            <a:ext cx="8777289" cy="551452"/>
          </a:xfrm>
          <a:prstGeom prst="rect">
            <a:avLst/>
          </a:prstGeom>
        </p:spPr>
      </p:pic>
      <p:pic>
        <p:nvPicPr>
          <p:cNvPr id="6" name="Picture 5">
            <a:extLst>
              <a:ext uri="{FF2B5EF4-FFF2-40B4-BE49-F238E27FC236}">
                <a16:creationId xmlns:a16="http://schemas.microsoft.com/office/drawing/2014/main" id="{8B9B69E0-79E4-2F73-C3EA-EE51A2D573BF}"/>
              </a:ext>
            </a:extLst>
          </p:cNvPr>
          <p:cNvPicPr>
            <a:picLocks noChangeAspect="1"/>
          </p:cNvPicPr>
          <p:nvPr/>
        </p:nvPicPr>
        <p:blipFill>
          <a:blip r:embed="rId5"/>
          <a:stretch>
            <a:fillRect/>
          </a:stretch>
        </p:blipFill>
        <p:spPr>
          <a:xfrm>
            <a:off x="551352" y="2778870"/>
            <a:ext cx="11089297" cy="2846915"/>
          </a:xfrm>
          <a:prstGeom prst="rect">
            <a:avLst/>
          </a:prstGeom>
        </p:spPr>
      </p:pic>
      <p:sp>
        <p:nvSpPr>
          <p:cNvPr id="7" name="Rectangle 6">
            <a:extLst>
              <a:ext uri="{FF2B5EF4-FFF2-40B4-BE49-F238E27FC236}">
                <a16:creationId xmlns:a16="http://schemas.microsoft.com/office/drawing/2014/main" id="{2641881B-8EFB-5E5D-BF02-D718FF9E520E}"/>
              </a:ext>
            </a:extLst>
          </p:cNvPr>
          <p:cNvSpPr/>
          <p:nvPr/>
        </p:nvSpPr>
        <p:spPr>
          <a:xfrm>
            <a:off x="7258050" y="2043113"/>
            <a:ext cx="3226594" cy="6786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858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876</Words>
  <Application>Microsoft Macintosh PowerPoint</Application>
  <PresentationFormat>Widescreen</PresentationFormat>
  <Paragraphs>113</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 Math</vt:lpstr>
      <vt:lpstr>Google Sans</vt:lpstr>
      <vt:lpstr>Palatino</vt:lpstr>
      <vt:lpstr>STIX Two Math</vt:lpstr>
      <vt:lpstr>Office Theme</vt:lpstr>
      <vt:lpstr>Machine Learning for Modal Analysis</vt:lpstr>
      <vt:lpstr>What is Modal Analysis?</vt:lpstr>
      <vt:lpstr>Project Motivation</vt:lpstr>
      <vt:lpstr>Project Structure</vt:lpstr>
      <vt:lpstr>Training Data</vt:lpstr>
      <vt:lpstr>Training Data</vt:lpstr>
      <vt:lpstr>Model Performance</vt:lpstr>
      <vt:lpstr>Extending the Model</vt:lpstr>
      <vt:lpstr>Extending the Model</vt:lpstr>
      <vt:lpstr>Extending the Model</vt:lpstr>
      <vt:lpstr>Obtaining the Posterior</vt:lpstr>
      <vt:lpstr>Obtaining the Posterior</vt:lpstr>
      <vt:lpstr>Obtaining the Posterior</vt:lpstr>
      <vt:lpstr>3C6 Data</vt:lpstr>
      <vt:lpstr>4C6 Data</vt:lpstr>
      <vt:lpstr>Entire 4C6 Data</vt:lpstr>
      <vt:lpstr>Thanks for Listening</vt:lpstr>
      <vt:lpstr>Architecture Details</vt:lpstr>
      <vt:lpstr>LSTM Cell Details</vt:lpstr>
      <vt:lpstr>Likelihood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Modal Analysis</dc:title>
  <dc:creator>Vaibhav Malhotra</dc:creator>
  <cp:lastModifiedBy>Vaibhav Malhotra</cp:lastModifiedBy>
  <cp:revision>12</cp:revision>
  <dcterms:created xsi:type="dcterms:W3CDTF">2024-06-02T13:25:03Z</dcterms:created>
  <dcterms:modified xsi:type="dcterms:W3CDTF">2024-06-03T12:57:00Z</dcterms:modified>
</cp:coreProperties>
</file>