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7" r:id="rId7"/>
    <p:sldId id="261" r:id="rId8"/>
    <p:sldId id="270" r:id="rId9"/>
    <p:sldId id="264" r:id="rId10"/>
    <p:sldId id="276" r:id="rId11"/>
    <p:sldId id="272" r:id="rId12"/>
    <p:sldId id="271" r:id="rId13"/>
    <p:sldId id="273" r:id="rId14"/>
    <p:sldId id="275" r:id="rId15"/>
    <p:sldId id="277" r:id="rId16"/>
    <p:sldId id="278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0"/>
    <p:restoredTop sz="81871"/>
  </p:normalViewPr>
  <p:slideViewPr>
    <p:cSldViewPr snapToGrid="0">
      <p:cViewPr>
        <p:scale>
          <a:sx n="104" d="100"/>
          <a:sy n="104" d="100"/>
        </p:scale>
        <p:origin x="-48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41D0B-0F8A-C046-AEAF-60D0B8F90D8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4A61AB7C-DF00-0F40-A276-91300D78A013}">
      <dgm:prSet phldrT="[Text]"/>
      <dgm:spPr/>
      <dgm:t>
        <a:bodyPr/>
        <a:lstStyle/>
        <a:p>
          <a:r>
            <a:rPr lang="en-GB" dirty="0"/>
            <a:t>1. Machine Learning</a:t>
          </a:r>
        </a:p>
      </dgm:t>
    </dgm:pt>
    <dgm:pt modelId="{01F39C79-D40D-6B4D-B655-D23BAD242A35}" type="parTrans" cxnId="{BF2092D2-0EAE-C446-8EDF-12889D8704F0}">
      <dgm:prSet/>
      <dgm:spPr/>
      <dgm:t>
        <a:bodyPr/>
        <a:lstStyle/>
        <a:p>
          <a:endParaRPr lang="en-GB"/>
        </a:p>
      </dgm:t>
    </dgm:pt>
    <dgm:pt modelId="{E400EDFD-24AF-EA4B-BA7C-8B1782887C05}" type="sibTrans" cxnId="{BF2092D2-0EAE-C446-8EDF-12889D8704F0}">
      <dgm:prSet/>
      <dgm:spPr/>
      <dgm:t>
        <a:bodyPr/>
        <a:lstStyle/>
        <a:p>
          <a:endParaRPr lang="en-GB"/>
        </a:p>
      </dgm:t>
    </dgm:pt>
    <dgm:pt modelId="{204B7B49-3861-344A-BC06-60F9DCBDEAEC}">
      <dgm:prSet phldrT="[Text]"/>
      <dgm:spPr/>
      <dgm:t>
        <a:bodyPr/>
        <a:lstStyle/>
        <a:p>
          <a:r>
            <a:rPr lang="en-GB" dirty="0"/>
            <a:t>Estimate modal parameter ranges and possible modes</a:t>
          </a:r>
        </a:p>
      </dgm:t>
    </dgm:pt>
    <dgm:pt modelId="{9D04C3C2-00E0-2045-9520-D59332A1A7AD}" type="parTrans" cxnId="{D1508BEB-ED1F-774E-90D8-2E554447BB19}">
      <dgm:prSet/>
      <dgm:spPr/>
      <dgm:t>
        <a:bodyPr/>
        <a:lstStyle/>
        <a:p>
          <a:endParaRPr lang="en-GB"/>
        </a:p>
      </dgm:t>
    </dgm:pt>
    <dgm:pt modelId="{DB63299D-9D50-CB4B-9BF7-6E361DF50B85}" type="sibTrans" cxnId="{D1508BEB-ED1F-774E-90D8-2E554447BB19}">
      <dgm:prSet/>
      <dgm:spPr/>
      <dgm:t>
        <a:bodyPr/>
        <a:lstStyle/>
        <a:p>
          <a:endParaRPr lang="en-GB"/>
        </a:p>
      </dgm:t>
    </dgm:pt>
    <dgm:pt modelId="{C774512B-010B-FE43-92C9-479F50B0AA92}">
      <dgm:prSet phldrT="[Text]"/>
      <dgm:spPr/>
      <dgm:t>
        <a:bodyPr/>
        <a:lstStyle/>
        <a:p>
          <a:r>
            <a:rPr lang="en-GB" dirty="0"/>
            <a:t>2. Bayesian Inference</a:t>
          </a:r>
        </a:p>
      </dgm:t>
    </dgm:pt>
    <dgm:pt modelId="{D7FB1178-8247-AB43-9E40-93F4B1F7F857}" type="parTrans" cxnId="{917DA177-022F-5E43-80EB-58EFB25F9354}">
      <dgm:prSet/>
      <dgm:spPr/>
      <dgm:t>
        <a:bodyPr/>
        <a:lstStyle/>
        <a:p>
          <a:endParaRPr lang="en-GB"/>
        </a:p>
      </dgm:t>
    </dgm:pt>
    <dgm:pt modelId="{6A23ACC1-2611-324B-BC39-7CC65BC691E6}" type="sibTrans" cxnId="{917DA177-022F-5E43-80EB-58EFB25F9354}">
      <dgm:prSet/>
      <dgm:spPr/>
      <dgm:t>
        <a:bodyPr/>
        <a:lstStyle/>
        <a:p>
          <a:endParaRPr lang="en-GB"/>
        </a:p>
      </dgm:t>
    </dgm:pt>
    <dgm:pt modelId="{C4C76597-042E-5140-8777-BF7A45765F52}">
      <dgm:prSet phldrT="[Text]"/>
      <dgm:spPr/>
      <dgm:t>
        <a:bodyPr/>
        <a:lstStyle/>
        <a:p>
          <a:r>
            <a:rPr lang="en-GB" dirty="0"/>
            <a:t>Use prior estimates to get uncertainty bounds on parameters</a:t>
          </a:r>
        </a:p>
      </dgm:t>
    </dgm:pt>
    <dgm:pt modelId="{AAC08076-7CA6-0142-8D65-C375A6F09E79}" type="parTrans" cxnId="{2FFCE5D6-41D5-104D-BCAF-AA5518B1EAA4}">
      <dgm:prSet/>
      <dgm:spPr/>
      <dgm:t>
        <a:bodyPr/>
        <a:lstStyle/>
        <a:p>
          <a:endParaRPr lang="en-GB"/>
        </a:p>
      </dgm:t>
    </dgm:pt>
    <dgm:pt modelId="{613ADAC9-AC0D-5044-B285-350BD2A6DD07}" type="sibTrans" cxnId="{2FFCE5D6-41D5-104D-BCAF-AA5518B1EAA4}">
      <dgm:prSet/>
      <dgm:spPr/>
      <dgm:t>
        <a:bodyPr/>
        <a:lstStyle/>
        <a:p>
          <a:endParaRPr lang="en-GB"/>
        </a:p>
      </dgm:t>
    </dgm:pt>
    <dgm:pt modelId="{73664F1B-0B32-154A-AA9D-CA6BCA6EAA6A}" type="pres">
      <dgm:prSet presAssocID="{8EF41D0B-0F8A-C046-AEAF-60D0B8F90D80}" presName="linear" presStyleCnt="0">
        <dgm:presLayoutVars>
          <dgm:dir/>
          <dgm:animLvl val="lvl"/>
          <dgm:resizeHandles val="exact"/>
        </dgm:presLayoutVars>
      </dgm:prSet>
      <dgm:spPr/>
    </dgm:pt>
    <dgm:pt modelId="{27ABAC51-8B88-BA46-9116-76D8A7F265CC}" type="pres">
      <dgm:prSet presAssocID="{4A61AB7C-DF00-0F40-A276-91300D78A013}" presName="parentLin" presStyleCnt="0"/>
      <dgm:spPr/>
    </dgm:pt>
    <dgm:pt modelId="{BB77FE7D-155B-AE46-8188-686889992C49}" type="pres">
      <dgm:prSet presAssocID="{4A61AB7C-DF00-0F40-A276-91300D78A013}" presName="parentLeftMargin" presStyleLbl="node1" presStyleIdx="0" presStyleCnt="2"/>
      <dgm:spPr/>
    </dgm:pt>
    <dgm:pt modelId="{DDE98877-96F1-A341-9C0B-55E7AD1C0F92}" type="pres">
      <dgm:prSet presAssocID="{4A61AB7C-DF00-0F40-A276-91300D78A01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4B5339A-5018-6C4C-896E-E6064467D059}" type="pres">
      <dgm:prSet presAssocID="{4A61AB7C-DF00-0F40-A276-91300D78A013}" presName="negativeSpace" presStyleCnt="0"/>
      <dgm:spPr/>
    </dgm:pt>
    <dgm:pt modelId="{FCBF888B-FBCE-0A46-B85F-4D411F77554D}" type="pres">
      <dgm:prSet presAssocID="{4A61AB7C-DF00-0F40-A276-91300D78A013}" presName="childText" presStyleLbl="conFgAcc1" presStyleIdx="0" presStyleCnt="2">
        <dgm:presLayoutVars>
          <dgm:bulletEnabled val="1"/>
        </dgm:presLayoutVars>
      </dgm:prSet>
      <dgm:spPr/>
    </dgm:pt>
    <dgm:pt modelId="{BB79BF91-14A0-034F-9435-49E2216B1E42}" type="pres">
      <dgm:prSet presAssocID="{E400EDFD-24AF-EA4B-BA7C-8B1782887C05}" presName="spaceBetweenRectangles" presStyleCnt="0"/>
      <dgm:spPr/>
    </dgm:pt>
    <dgm:pt modelId="{4050F8A2-A4ED-AE45-ACF2-FB79083D1F8D}" type="pres">
      <dgm:prSet presAssocID="{C774512B-010B-FE43-92C9-479F50B0AA92}" presName="parentLin" presStyleCnt="0"/>
      <dgm:spPr/>
    </dgm:pt>
    <dgm:pt modelId="{FD443EBA-30EC-7643-8273-1F6C2092515D}" type="pres">
      <dgm:prSet presAssocID="{C774512B-010B-FE43-92C9-479F50B0AA92}" presName="parentLeftMargin" presStyleLbl="node1" presStyleIdx="0" presStyleCnt="2"/>
      <dgm:spPr/>
    </dgm:pt>
    <dgm:pt modelId="{DEEE7D6A-1950-054C-A3AB-4FA0929D8133}" type="pres">
      <dgm:prSet presAssocID="{C774512B-010B-FE43-92C9-479F50B0AA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6D31CB4-8E3E-4745-876A-550AC7CB8C52}" type="pres">
      <dgm:prSet presAssocID="{C774512B-010B-FE43-92C9-479F50B0AA92}" presName="negativeSpace" presStyleCnt="0"/>
      <dgm:spPr/>
    </dgm:pt>
    <dgm:pt modelId="{7BE49F44-1AE0-EC40-930D-1B35D427133F}" type="pres">
      <dgm:prSet presAssocID="{C774512B-010B-FE43-92C9-479F50B0AA9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7D31214-4E7C-2F4B-A69B-7687C8DCF163}" type="presOf" srcId="{8EF41D0B-0F8A-C046-AEAF-60D0B8F90D80}" destId="{73664F1B-0B32-154A-AA9D-CA6BCA6EAA6A}" srcOrd="0" destOrd="0" presId="urn:microsoft.com/office/officeart/2005/8/layout/list1"/>
    <dgm:cxn modelId="{24556C66-E815-3245-BED1-2C392A716A9E}" type="presOf" srcId="{4A61AB7C-DF00-0F40-A276-91300D78A013}" destId="{BB77FE7D-155B-AE46-8188-686889992C49}" srcOrd="0" destOrd="0" presId="urn:microsoft.com/office/officeart/2005/8/layout/list1"/>
    <dgm:cxn modelId="{9C1BB76D-6C8A-9B4A-9E3D-226AEE6DFAEE}" type="presOf" srcId="{4A61AB7C-DF00-0F40-A276-91300D78A013}" destId="{DDE98877-96F1-A341-9C0B-55E7AD1C0F92}" srcOrd="1" destOrd="0" presId="urn:microsoft.com/office/officeart/2005/8/layout/list1"/>
    <dgm:cxn modelId="{917DA177-022F-5E43-80EB-58EFB25F9354}" srcId="{8EF41D0B-0F8A-C046-AEAF-60D0B8F90D80}" destId="{C774512B-010B-FE43-92C9-479F50B0AA92}" srcOrd="1" destOrd="0" parTransId="{D7FB1178-8247-AB43-9E40-93F4B1F7F857}" sibTransId="{6A23ACC1-2611-324B-BC39-7CC65BC691E6}"/>
    <dgm:cxn modelId="{F472B587-7A8F-DA43-8A68-81B13FBA2A57}" type="presOf" srcId="{204B7B49-3861-344A-BC06-60F9DCBDEAEC}" destId="{FCBF888B-FBCE-0A46-B85F-4D411F77554D}" srcOrd="0" destOrd="0" presId="urn:microsoft.com/office/officeart/2005/8/layout/list1"/>
    <dgm:cxn modelId="{BF2092D2-0EAE-C446-8EDF-12889D8704F0}" srcId="{8EF41D0B-0F8A-C046-AEAF-60D0B8F90D80}" destId="{4A61AB7C-DF00-0F40-A276-91300D78A013}" srcOrd="0" destOrd="0" parTransId="{01F39C79-D40D-6B4D-B655-D23BAD242A35}" sibTransId="{E400EDFD-24AF-EA4B-BA7C-8B1782887C05}"/>
    <dgm:cxn modelId="{2FFCE5D6-41D5-104D-BCAF-AA5518B1EAA4}" srcId="{C774512B-010B-FE43-92C9-479F50B0AA92}" destId="{C4C76597-042E-5140-8777-BF7A45765F52}" srcOrd="0" destOrd="0" parTransId="{AAC08076-7CA6-0142-8D65-C375A6F09E79}" sibTransId="{613ADAC9-AC0D-5044-B285-350BD2A6DD07}"/>
    <dgm:cxn modelId="{CDBFC1E1-02B2-CD49-8467-36FF363807F1}" type="presOf" srcId="{C774512B-010B-FE43-92C9-479F50B0AA92}" destId="{DEEE7D6A-1950-054C-A3AB-4FA0929D8133}" srcOrd="1" destOrd="0" presId="urn:microsoft.com/office/officeart/2005/8/layout/list1"/>
    <dgm:cxn modelId="{D1508BEB-ED1F-774E-90D8-2E554447BB19}" srcId="{4A61AB7C-DF00-0F40-A276-91300D78A013}" destId="{204B7B49-3861-344A-BC06-60F9DCBDEAEC}" srcOrd="0" destOrd="0" parTransId="{9D04C3C2-00E0-2045-9520-D59332A1A7AD}" sibTransId="{DB63299D-9D50-CB4B-9BF7-6E361DF50B85}"/>
    <dgm:cxn modelId="{FB7B65EF-9AE9-7744-93F0-4EF8DFD6213F}" type="presOf" srcId="{C4C76597-042E-5140-8777-BF7A45765F52}" destId="{7BE49F44-1AE0-EC40-930D-1B35D427133F}" srcOrd="0" destOrd="0" presId="urn:microsoft.com/office/officeart/2005/8/layout/list1"/>
    <dgm:cxn modelId="{357695FC-50EC-A444-85B7-90A7021537E9}" type="presOf" srcId="{C774512B-010B-FE43-92C9-479F50B0AA92}" destId="{FD443EBA-30EC-7643-8273-1F6C2092515D}" srcOrd="0" destOrd="0" presId="urn:microsoft.com/office/officeart/2005/8/layout/list1"/>
    <dgm:cxn modelId="{1A5DC1F7-C33E-2E4A-A372-ACB9A68AF5AC}" type="presParOf" srcId="{73664F1B-0B32-154A-AA9D-CA6BCA6EAA6A}" destId="{27ABAC51-8B88-BA46-9116-76D8A7F265CC}" srcOrd="0" destOrd="0" presId="urn:microsoft.com/office/officeart/2005/8/layout/list1"/>
    <dgm:cxn modelId="{BC3D1131-D77D-204D-8E8B-F87A6C4AC95D}" type="presParOf" srcId="{27ABAC51-8B88-BA46-9116-76D8A7F265CC}" destId="{BB77FE7D-155B-AE46-8188-686889992C49}" srcOrd="0" destOrd="0" presId="urn:microsoft.com/office/officeart/2005/8/layout/list1"/>
    <dgm:cxn modelId="{DA52D0B8-CA8E-7148-AC46-ADBF8311F532}" type="presParOf" srcId="{27ABAC51-8B88-BA46-9116-76D8A7F265CC}" destId="{DDE98877-96F1-A341-9C0B-55E7AD1C0F92}" srcOrd="1" destOrd="0" presId="urn:microsoft.com/office/officeart/2005/8/layout/list1"/>
    <dgm:cxn modelId="{72D5C054-5924-2040-A765-86BED40B9EEB}" type="presParOf" srcId="{73664F1B-0B32-154A-AA9D-CA6BCA6EAA6A}" destId="{74B5339A-5018-6C4C-896E-E6064467D059}" srcOrd="1" destOrd="0" presId="urn:microsoft.com/office/officeart/2005/8/layout/list1"/>
    <dgm:cxn modelId="{DA18EDDE-FFDA-F840-9756-6C87CAF8BFF1}" type="presParOf" srcId="{73664F1B-0B32-154A-AA9D-CA6BCA6EAA6A}" destId="{FCBF888B-FBCE-0A46-B85F-4D411F77554D}" srcOrd="2" destOrd="0" presId="urn:microsoft.com/office/officeart/2005/8/layout/list1"/>
    <dgm:cxn modelId="{80BE4A40-1010-A647-A728-0F0F84F55808}" type="presParOf" srcId="{73664F1B-0B32-154A-AA9D-CA6BCA6EAA6A}" destId="{BB79BF91-14A0-034F-9435-49E2216B1E42}" srcOrd="3" destOrd="0" presId="urn:microsoft.com/office/officeart/2005/8/layout/list1"/>
    <dgm:cxn modelId="{6D6BC0D2-302D-9B4A-BDD9-0DB9054FF1CB}" type="presParOf" srcId="{73664F1B-0B32-154A-AA9D-CA6BCA6EAA6A}" destId="{4050F8A2-A4ED-AE45-ACF2-FB79083D1F8D}" srcOrd="4" destOrd="0" presId="urn:microsoft.com/office/officeart/2005/8/layout/list1"/>
    <dgm:cxn modelId="{4440E786-2968-A140-95C5-48DD6043D340}" type="presParOf" srcId="{4050F8A2-A4ED-AE45-ACF2-FB79083D1F8D}" destId="{FD443EBA-30EC-7643-8273-1F6C2092515D}" srcOrd="0" destOrd="0" presId="urn:microsoft.com/office/officeart/2005/8/layout/list1"/>
    <dgm:cxn modelId="{E675DD83-1E5E-7E45-98D3-018350CD176C}" type="presParOf" srcId="{4050F8A2-A4ED-AE45-ACF2-FB79083D1F8D}" destId="{DEEE7D6A-1950-054C-A3AB-4FA0929D8133}" srcOrd="1" destOrd="0" presId="urn:microsoft.com/office/officeart/2005/8/layout/list1"/>
    <dgm:cxn modelId="{A5F6F078-AC0A-DB47-B242-20663B38A223}" type="presParOf" srcId="{73664F1B-0B32-154A-AA9D-CA6BCA6EAA6A}" destId="{A6D31CB4-8E3E-4745-876A-550AC7CB8C52}" srcOrd="5" destOrd="0" presId="urn:microsoft.com/office/officeart/2005/8/layout/list1"/>
    <dgm:cxn modelId="{832467A5-D529-0F43-9D25-7359A18C58C2}" type="presParOf" srcId="{73664F1B-0B32-154A-AA9D-CA6BCA6EAA6A}" destId="{7BE49F44-1AE0-EC40-930D-1B35D427133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2E5C00-D118-8748-BE20-CAD0C3FCEE85}" type="doc">
      <dgm:prSet loTypeId="urn:microsoft.com/office/officeart/2005/8/layout/process2" loCatId="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670E044-DFFC-F045-BB38-1AEC63819461}">
      <dgm:prSet/>
      <dgm:spPr/>
      <dgm:t>
        <a:bodyPr/>
        <a:lstStyle/>
        <a:p>
          <a:r>
            <a:rPr lang="en-US" dirty="0"/>
            <a:t>1. Try on real data</a:t>
          </a:r>
          <a:endParaRPr lang="en-GB" dirty="0"/>
        </a:p>
      </dgm:t>
    </dgm:pt>
    <dgm:pt modelId="{DA02B3A4-B6A4-6E40-85CF-F88E50505B56}" type="parTrans" cxnId="{31472CEB-C3F4-D440-808A-39EEFF051CD1}">
      <dgm:prSet/>
      <dgm:spPr/>
      <dgm:t>
        <a:bodyPr/>
        <a:lstStyle/>
        <a:p>
          <a:endParaRPr lang="en-GB"/>
        </a:p>
      </dgm:t>
    </dgm:pt>
    <dgm:pt modelId="{70D24458-4082-2D4A-AE63-036D7A52F010}" type="sibTrans" cxnId="{31472CEB-C3F4-D440-808A-39EEFF051CD1}">
      <dgm:prSet/>
      <dgm:spPr/>
      <dgm:t>
        <a:bodyPr/>
        <a:lstStyle/>
        <a:p>
          <a:endParaRPr lang="en-GB"/>
        </a:p>
      </dgm:t>
    </dgm:pt>
    <dgm:pt modelId="{67DFDA57-727C-714B-BD71-9C932533D659}">
      <dgm:prSet/>
      <dgm:spPr/>
      <dgm:t>
        <a:bodyPr/>
        <a:lstStyle/>
        <a:p>
          <a:r>
            <a:rPr lang="en-US" dirty="0"/>
            <a:t>2. Multiple Classes</a:t>
          </a:r>
          <a:endParaRPr lang="en-GB" dirty="0"/>
        </a:p>
      </dgm:t>
    </dgm:pt>
    <dgm:pt modelId="{5603D9CD-9D70-D74F-BA35-AF62AFDF72F5}" type="parTrans" cxnId="{7122D455-83FD-E541-A116-118A922082CF}">
      <dgm:prSet/>
      <dgm:spPr/>
      <dgm:t>
        <a:bodyPr/>
        <a:lstStyle/>
        <a:p>
          <a:endParaRPr lang="en-GB"/>
        </a:p>
      </dgm:t>
    </dgm:pt>
    <dgm:pt modelId="{03EBD737-0AD8-6143-AE1E-7C64F9F38C56}" type="sibTrans" cxnId="{7122D455-83FD-E541-A116-118A922082CF}">
      <dgm:prSet/>
      <dgm:spPr/>
      <dgm:t>
        <a:bodyPr/>
        <a:lstStyle/>
        <a:p>
          <a:endParaRPr lang="en-GB"/>
        </a:p>
      </dgm:t>
    </dgm:pt>
    <dgm:pt modelId="{A0F569C1-9073-5E47-B05E-2BA190B3D72D}">
      <dgm:prSet/>
      <dgm:spPr/>
      <dgm:t>
        <a:bodyPr/>
        <a:lstStyle/>
        <a:p>
          <a:r>
            <a:rPr lang="en-US" dirty="0"/>
            <a:t>3. Bayesian Inference</a:t>
          </a:r>
          <a:endParaRPr lang="en-GB" dirty="0"/>
        </a:p>
      </dgm:t>
    </dgm:pt>
    <dgm:pt modelId="{5BC4ED81-BFDB-5D47-8EAF-D0C67E959B35}" type="parTrans" cxnId="{4E4DC296-9BCD-514B-A29E-A60D3AB2A7E2}">
      <dgm:prSet/>
      <dgm:spPr/>
      <dgm:t>
        <a:bodyPr/>
        <a:lstStyle/>
        <a:p>
          <a:endParaRPr lang="en-GB"/>
        </a:p>
      </dgm:t>
    </dgm:pt>
    <dgm:pt modelId="{9DEB52BB-B101-8A4B-88DD-7FFCEF4DF804}" type="sibTrans" cxnId="{4E4DC296-9BCD-514B-A29E-A60D3AB2A7E2}">
      <dgm:prSet/>
      <dgm:spPr/>
      <dgm:t>
        <a:bodyPr/>
        <a:lstStyle/>
        <a:p>
          <a:endParaRPr lang="en-GB"/>
        </a:p>
      </dgm:t>
    </dgm:pt>
    <dgm:pt modelId="{EA7A5974-1321-6347-BA3D-601E3312BF0A}" type="pres">
      <dgm:prSet presAssocID="{422E5C00-D118-8748-BE20-CAD0C3FCEE85}" presName="linearFlow" presStyleCnt="0">
        <dgm:presLayoutVars>
          <dgm:resizeHandles val="exact"/>
        </dgm:presLayoutVars>
      </dgm:prSet>
      <dgm:spPr/>
    </dgm:pt>
    <dgm:pt modelId="{4BA8AAB3-7811-4447-9126-AFC6CE49E1C1}" type="pres">
      <dgm:prSet presAssocID="{0670E044-DFFC-F045-BB38-1AEC63819461}" presName="node" presStyleLbl="node1" presStyleIdx="0" presStyleCnt="3">
        <dgm:presLayoutVars>
          <dgm:bulletEnabled val="1"/>
        </dgm:presLayoutVars>
      </dgm:prSet>
      <dgm:spPr/>
    </dgm:pt>
    <dgm:pt modelId="{C387FD59-5EA8-104E-AAC8-69D8A3A7A504}" type="pres">
      <dgm:prSet presAssocID="{70D24458-4082-2D4A-AE63-036D7A52F010}" presName="sibTrans" presStyleLbl="sibTrans2D1" presStyleIdx="0" presStyleCnt="2"/>
      <dgm:spPr/>
    </dgm:pt>
    <dgm:pt modelId="{4756A1F3-AC65-E045-908E-B4582FCFCE53}" type="pres">
      <dgm:prSet presAssocID="{70D24458-4082-2D4A-AE63-036D7A52F010}" presName="connectorText" presStyleLbl="sibTrans2D1" presStyleIdx="0" presStyleCnt="2"/>
      <dgm:spPr/>
    </dgm:pt>
    <dgm:pt modelId="{B7ECC929-6A67-1448-BDE1-7948DD7CAB0D}" type="pres">
      <dgm:prSet presAssocID="{67DFDA57-727C-714B-BD71-9C932533D659}" presName="node" presStyleLbl="node1" presStyleIdx="1" presStyleCnt="3">
        <dgm:presLayoutVars>
          <dgm:bulletEnabled val="1"/>
        </dgm:presLayoutVars>
      </dgm:prSet>
      <dgm:spPr/>
    </dgm:pt>
    <dgm:pt modelId="{7BB7D220-7882-4B47-A9D7-EAD6E52C3D4B}" type="pres">
      <dgm:prSet presAssocID="{03EBD737-0AD8-6143-AE1E-7C64F9F38C56}" presName="sibTrans" presStyleLbl="sibTrans2D1" presStyleIdx="1" presStyleCnt="2"/>
      <dgm:spPr/>
    </dgm:pt>
    <dgm:pt modelId="{44E6557A-7174-A644-87D4-E92D448C429D}" type="pres">
      <dgm:prSet presAssocID="{03EBD737-0AD8-6143-AE1E-7C64F9F38C56}" presName="connectorText" presStyleLbl="sibTrans2D1" presStyleIdx="1" presStyleCnt="2"/>
      <dgm:spPr/>
    </dgm:pt>
    <dgm:pt modelId="{5A1DEC1B-6D8F-B142-B5CE-F9DC93479679}" type="pres">
      <dgm:prSet presAssocID="{A0F569C1-9073-5E47-B05E-2BA190B3D72D}" presName="node" presStyleLbl="node1" presStyleIdx="2" presStyleCnt="3">
        <dgm:presLayoutVars>
          <dgm:bulletEnabled val="1"/>
        </dgm:presLayoutVars>
      </dgm:prSet>
      <dgm:spPr/>
    </dgm:pt>
  </dgm:ptLst>
  <dgm:cxnLst>
    <dgm:cxn modelId="{7E56CE02-F776-9D4E-9BBD-F6F58020D567}" type="presOf" srcId="{422E5C00-D118-8748-BE20-CAD0C3FCEE85}" destId="{EA7A5974-1321-6347-BA3D-601E3312BF0A}" srcOrd="0" destOrd="0" presId="urn:microsoft.com/office/officeart/2005/8/layout/process2"/>
    <dgm:cxn modelId="{A047B707-9DC2-194E-BFBD-868B00DF7A19}" type="presOf" srcId="{A0F569C1-9073-5E47-B05E-2BA190B3D72D}" destId="{5A1DEC1B-6D8F-B142-B5CE-F9DC93479679}" srcOrd="0" destOrd="0" presId="urn:microsoft.com/office/officeart/2005/8/layout/process2"/>
    <dgm:cxn modelId="{AD951923-042D-D347-B28D-18EA3DDD03D5}" type="presOf" srcId="{03EBD737-0AD8-6143-AE1E-7C64F9F38C56}" destId="{44E6557A-7174-A644-87D4-E92D448C429D}" srcOrd="1" destOrd="0" presId="urn:microsoft.com/office/officeart/2005/8/layout/process2"/>
    <dgm:cxn modelId="{D25A5946-93AA-D448-869D-C3D42166709A}" type="presOf" srcId="{03EBD737-0AD8-6143-AE1E-7C64F9F38C56}" destId="{7BB7D220-7882-4B47-A9D7-EAD6E52C3D4B}" srcOrd="0" destOrd="0" presId="urn:microsoft.com/office/officeart/2005/8/layout/process2"/>
    <dgm:cxn modelId="{7122D455-83FD-E541-A116-118A922082CF}" srcId="{422E5C00-D118-8748-BE20-CAD0C3FCEE85}" destId="{67DFDA57-727C-714B-BD71-9C932533D659}" srcOrd="1" destOrd="0" parTransId="{5603D9CD-9D70-D74F-BA35-AF62AFDF72F5}" sibTransId="{03EBD737-0AD8-6143-AE1E-7C64F9F38C56}"/>
    <dgm:cxn modelId="{43816162-D652-6D4C-8D05-D6FE683DB5ED}" type="presOf" srcId="{70D24458-4082-2D4A-AE63-036D7A52F010}" destId="{4756A1F3-AC65-E045-908E-B4582FCFCE53}" srcOrd="1" destOrd="0" presId="urn:microsoft.com/office/officeart/2005/8/layout/process2"/>
    <dgm:cxn modelId="{0BF66071-44AA-C94D-8452-1CE0053CBD11}" type="presOf" srcId="{0670E044-DFFC-F045-BB38-1AEC63819461}" destId="{4BA8AAB3-7811-4447-9126-AFC6CE49E1C1}" srcOrd="0" destOrd="0" presId="urn:microsoft.com/office/officeart/2005/8/layout/process2"/>
    <dgm:cxn modelId="{4E4DC296-9BCD-514B-A29E-A60D3AB2A7E2}" srcId="{422E5C00-D118-8748-BE20-CAD0C3FCEE85}" destId="{A0F569C1-9073-5E47-B05E-2BA190B3D72D}" srcOrd="2" destOrd="0" parTransId="{5BC4ED81-BFDB-5D47-8EAF-D0C67E959B35}" sibTransId="{9DEB52BB-B101-8A4B-88DD-7FFCEF4DF804}"/>
    <dgm:cxn modelId="{2E1C1FAD-CEDD-6C40-B84F-864501E612CA}" type="presOf" srcId="{70D24458-4082-2D4A-AE63-036D7A52F010}" destId="{C387FD59-5EA8-104E-AAC8-69D8A3A7A504}" srcOrd="0" destOrd="0" presId="urn:microsoft.com/office/officeart/2005/8/layout/process2"/>
    <dgm:cxn modelId="{9D34D4C7-6B0B-5949-8449-3FD9CB5BB221}" type="presOf" srcId="{67DFDA57-727C-714B-BD71-9C932533D659}" destId="{B7ECC929-6A67-1448-BDE1-7948DD7CAB0D}" srcOrd="0" destOrd="0" presId="urn:microsoft.com/office/officeart/2005/8/layout/process2"/>
    <dgm:cxn modelId="{31472CEB-C3F4-D440-808A-39EEFF051CD1}" srcId="{422E5C00-D118-8748-BE20-CAD0C3FCEE85}" destId="{0670E044-DFFC-F045-BB38-1AEC63819461}" srcOrd="0" destOrd="0" parTransId="{DA02B3A4-B6A4-6E40-85CF-F88E50505B56}" sibTransId="{70D24458-4082-2D4A-AE63-036D7A52F010}"/>
    <dgm:cxn modelId="{4ACBF1C7-9F10-BE46-86CB-E97E8CD26B5B}" type="presParOf" srcId="{EA7A5974-1321-6347-BA3D-601E3312BF0A}" destId="{4BA8AAB3-7811-4447-9126-AFC6CE49E1C1}" srcOrd="0" destOrd="0" presId="urn:microsoft.com/office/officeart/2005/8/layout/process2"/>
    <dgm:cxn modelId="{3719D006-F489-1F48-B214-A60D6B420B10}" type="presParOf" srcId="{EA7A5974-1321-6347-BA3D-601E3312BF0A}" destId="{C387FD59-5EA8-104E-AAC8-69D8A3A7A504}" srcOrd="1" destOrd="0" presId="urn:microsoft.com/office/officeart/2005/8/layout/process2"/>
    <dgm:cxn modelId="{819AD027-2FDE-6047-8FE8-65B15B0CFAE7}" type="presParOf" srcId="{C387FD59-5EA8-104E-AAC8-69D8A3A7A504}" destId="{4756A1F3-AC65-E045-908E-B4582FCFCE53}" srcOrd="0" destOrd="0" presId="urn:microsoft.com/office/officeart/2005/8/layout/process2"/>
    <dgm:cxn modelId="{0C1A7685-7240-E648-80FE-A643379AF949}" type="presParOf" srcId="{EA7A5974-1321-6347-BA3D-601E3312BF0A}" destId="{B7ECC929-6A67-1448-BDE1-7948DD7CAB0D}" srcOrd="2" destOrd="0" presId="urn:microsoft.com/office/officeart/2005/8/layout/process2"/>
    <dgm:cxn modelId="{696FD3E0-4214-8D4F-A71C-BC4841E47A41}" type="presParOf" srcId="{EA7A5974-1321-6347-BA3D-601E3312BF0A}" destId="{7BB7D220-7882-4B47-A9D7-EAD6E52C3D4B}" srcOrd="3" destOrd="0" presId="urn:microsoft.com/office/officeart/2005/8/layout/process2"/>
    <dgm:cxn modelId="{966B0B3F-BE7A-F244-A018-59B4B8835C26}" type="presParOf" srcId="{7BB7D220-7882-4B47-A9D7-EAD6E52C3D4B}" destId="{44E6557A-7174-A644-87D4-E92D448C429D}" srcOrd="0" destOrd="0" presId="urn:microsoft.com/office/officeart/2005/8/layout/process2"/>
    <dgm:cxn modelId="{0898737E-734E-CB4B-8944-C32BEDCDE907}" type="presParOf" srcId="{EA7A5974-1321-6347-BA3D-601E3312BF0A}" destId="{5A1DEC1B-6D8F-B142-B5CE-F9DC9347967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BF888B-FBCE-0A46-B85F-4D411F77554D}">
      <dsp:nvSpPr>
        <dsp:cNvPr id="0" name=""/>
        <dsp:cNvSpPr/>
      </dsp:nvSpPr>
      <dsp:spPr>
        <a:xfrm>
          <a:off x="0" y="507495"/>
          <a:ext cx="6900512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08152" rIns="535556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Estimate modal parameter ranges and possible modes</a:t>
          </a:r>
        </a:p>
      </dsp:txBody>
      <dsp:txXfrm>
        <a:off x="0" y="507495"/>
        <a:ext cx="6900512" cy="1927800"/>
      </dsp:txXfrm>
    </dsp:sp>
    <dsp:sp modelId="{DDE98877-96F1-A341-9C0B-55E7AD1C0F92}">
      <dsp:nvSpPr>
        <dsp:cNvPr id="0" name=""/>
        <dsp:cNvSpPr/>
      </dsp:nvSpPr>
      <dsp:spPr>
        <a:xfrm>
          <a:off x="345025" y="5655"/>
          <a:ext cx="4830358" cy="10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1. Machine Learning</a:t>
          </a:r>
        </a:p>
      </dsp:txBody>
      <dsp:txXfrm>
        <a:off x="394021" y="54651"/>
        <a:ext cx="4732366" cy="905688"/>
      </dsp:txXfrm>
    </dsp:sp>
    <dsp:sp modelId="{7BE49F44-1AE0-EC40-930D-1B35D427133F}">
      <dsp:nvSpPr>
        <dsp:cNvPr id="0" name=""/>
        <dsp:cNvSpPr/>
      </dsp:nvSpPr>
      <dsp:spPr>
        <a:xfrm>
          <a:off x="0" y="3120735"/>
          <a:ext cx="6900512" cy="2409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708152" rIns="535556" bIns="241808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400" kern="1200" dirty="0"/>
            <a:t>Use prior estimates to get uncertainty bounds on parameters</a:t>
          </a:r>
        </a:p>
      </dsp:txBody>
      <dsp:txXfrm>
        <a:off x="0" y="3120735"/>
        <a:ext cx="6900512" cy="2409749"/>
      </dsp:txXfrm>
    </dsp:sp>
    <dsp:sp modelId="{DEEE7D6A-1950-054C-A3AB-4FA0929D8133}">
      <dsp:nvSpPr>
        <dsp:cNvPr id="0" name=""/>
        <dsp:cNvSpPr/>
      </dsp:nvSpPr>
      <dsp:spPr>
        <a:xfrm>
          <a:off x="345025" y="2618895"/>
          <a:ext cx="4830358" cy="10036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kern="1200" dirty="0"/>
            <a:t>2. Bayesian Inference</a:t>
          </a:r>
        </a:p>
      </dsp:txBody>
      <dsp:txXfrm>
        <a:off x="394021" y="2667891"/>
        <a:ext cx="4732366" cy="905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8AAB3-7811-4447-9126-AFC6CE49E1C1}">
      <dsp:nvSpPr>
        <dsp:cNvPr id="0" name=""/>
        <dsp:cNvSpPr/>
      </dsp:nvSpPr>
      <dsp:spPr>
        <a:xfrm>
          <a:off x="947089" y="0"/>
          <a:ext cx="1534820" cy="8526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Try on real data</a:t>
          </a:r>
          <a:endParaRPr lang="en-GB" sz="2200" kern="1200" dirty="0"/>
        </a:p>
      </dsp:txBody>
      <dsp:txXfrm>
        <a:off x="972063" y="24974"/>
        <a:ext cx="1484872" cy="802730"/>
      </dsp:txXfrm>
    </dsp:sp>
    <dsp:sp modelId="{C387FD59-5EA8-104E-AAC8-69D8A3A7A504}">
      <dsp:nvSpPr>
        <dsp:cNvPr id="0" name=""/>
        <dsp:cNvSpPr/>
      </dsp:nvSpPr>
      <dsp:spPr>
        <a:xfrm rot="5400000">
          <a:off x="1554622" y="873994"/>
          <a:ext cx="319754" cy="3837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1599388" y="905969"/>
        <a:ext cx="230223" cy="223828"/>
      </dsp:txXfrm>
    </dsp:sp>
    <dsp:sp modelId="{B7ECC929-6A67-1448-BDE1-7948DD7CAB0D}">
      <dsp:nvSpPr>
        <dsp:cNvPr id="0" name=""/>
        <dsp:cNvSpPr/>
      </dsp:nvSpPr>
      <dsp:spPr>
        <a:xfrm>
          <a:off x="947089" y="1279017"/>
          <a:ext cx="1534820" cy="8526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 Multiple Classes</a:t>
          </a:r>
          <a:endParaRPr lang="en-GB" sz="2200" kern="1200" dirty="0"/>
        </a:p>
      </dsp:txBody>
      <dsp:txXfrm>
        <a:off x="972063" y="1303991"/>
        <a:ext cx="1484872" cy="802730"/>
      </dsp:txXfrm>
    </dsp:sp>
    <dsp:sp modelId="{7BB7D220-7882-4B47-A9D7-EAD6E52C3D4B}">
      <dsp:nvSpPr>
        <dsp:cNvPr id="0" name=""/>
        <dsp:cNvSpPr/>
      </dsp:nvSpPr>
      <dsp:spPr>
        <a:xfrm rot="5400000">
          <a:off x="1554622" y="2153011"/>
          <a:ext cx="319754" cy="38370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600" kern="1200"/>
        </a:p>
      </dsp:txBody>
      <dsp:txXfrm rot="-5400000">
        <a:off x="1599388" y="2184986"/>
        <a:ext cx="230223" cy="223828"/>
      </dsp:txXfrm>
    </dsp:sp>
    <dsp:sp modelId="{5A1DEC1B-6D8F-B142-B5CE-F9DC93479679}">
      <dsp:nvSpPr>
        <dsp:cNvPr id="0" name=""/>
        <dsp:cNvSpPr/>
      </dsp:nvSpPr>
      <dsp:spPr>
        <a:xfrm>
          <a:off x="947089" y="2558034"/>
          <a:ext cx="1534820" cy="8526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 Bayesian Inference</a:t>
          </a:r>
          <a:endParaRPr lang="en-GB" sz="2200" kern="1200" dirty="0"/>
        </a:p>
      </dsp:txBody>
      <dsp:txXfrm>
        <a:off x="972063" y="2583008"/>
        <a:ext cx="1484872" cy="8027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5B5F0-9290-9442-835A-621FAF0DE226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EDAB-DE16-9948-9A0F-5F613E246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4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5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Training labels in green</a:t>
            </a:r>
          </a:p>
          <a:p>
            <a:r>
              <a:rPr lang="en-US" dirty="0"/>
              <a:t>Model underpredicting, makes sense due to sparse dataset – loss function minimized by simply not predicting any modes</a:t>
            </a:r>
          </a:p>
          <a:p>
            <a:r>
              <a:rPr lang="en-US" dirty="0"/>
              <a:t>Modify loss function</a:t>
            </a:r>
          </a:p>
          <a:p>
            <a:r>
              <a:rPr lang="en-US" dirty="0"/>
              <a:t>(also increase max number of modes in training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028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www.researchgate.net</a:t>
            </a:r>
            <a:r>
              <a:rPr lang="en-US" dirty="0"/>
              <a:t>/publication/329362532_Designing_neural_network_based_decoders_for_surface_codes/</a:t>
            </a:r>
            <a:r>
              <a:rPr lang="en-US" dirty="0" err="1"/>
              <a:t>figures?lo</a:t>
            </a:r>
            <a:r>
              <a:rPr lang="en-US" dirty="0"/>
              <a:t>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Process by which we find the inherent dynamic characteristics of a MDOF system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Do this by splitting into sum of independent SDOF systems (modes), each characterised by natural frequency, damping ratio, modal amplitude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Typically done in frequency domain by way of a transfer function: excite structure w known forcing and measure response over range of frequencies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Two step process (find peaks, then fit (various methods)) 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Or brute force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Feels done but…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38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methods </a:t>
            </a:r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require lots of user intervention/ expert knowledge/ are computationally expensive</a:t>
            </a:r>
          </a:p>
          <a:p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Sometimes even hard for a user to determine e.g. if many closely spaced modes, or if very noisy + existing methods can fail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0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ML to replace ‘expert knowledge’ (previously input number of modes,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Bayesian fitting requires initial estimates of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Want uncertainties on modal parameters as opposed to just point estimates (reason in terms of a set of possible explanations for the data, as opposed to just one)</a:t>
            </a:r>
          </a:p>
          <a:p>
            <a:r>
              <a:rPr lang="en-US" dirty="0"/>
              <a:t>Potential long term aims: all in one modal analysis tool – highlights interesting features in data, tell user if double peak, if modal analysis not possible on given data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7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Various architectures considered</a:t>
            </a:r>
          </a:p>
          <a:p>
            <a:r>
              <a:rPr lang="en-US" dirty="0"/>
              <a:t>Candidate architecture to go with sequence models (designed to deal with sequences of data, which is what we have)</a:t>
            </a:r>
          </a:p>
          <a:p>
            <a:r>
              <a:rPr lang="en-US" dirty="0"/>
              <a:t>In particular RNNs (</a:t>
            </a:r>
            <a:r>
              <a:rPr lang="en-US" dirty="0" err="1"/>
              <a:t>Reccurent</a:t>
            </a:r>
            <a:r>
              <a:rPr lang="en-US" dirty="0"/>
              <a:t> Neural Networks)</a:t>
            </a:r>
          </a:p>
          <a:p>
            <a:r>
              <a:rPr lang="en-US" dirty="0"/>
              <a:t>Network made up of many cells, pass information between each other</a:t>
            </a:r>
          </a:p>
          <a:p>
            <a:r>
              <a:rPr lang="en-US" dirty="0"/>
              <a:t>LSTM is more complex RNN cell design, capture long range dependencies, important as datapoints can be influenced by modes far away</a:t>
            </a:r>
          </a:p>
          <a:p>
            <a:r>
              <a:rPr lang="en-US" dirty="0"/>
              <a:t>Both implemented, LSTM better so going to be covered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1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real and imaginary part of transfer function for each frequency</a:t>
            </a:r>
          </a:p>
          <a:p>
            <a:r>
              <a:rPr lang="en-US" dirty="0"/>
              <a:t>Pass this to LSTM cells, perform calculations within themselves to understand patterns in the data</a:t>
            </a:r>
          </a:p>
          <a:p>
            <a:r>
              <a:rPr lang="en-US" dirty="0"/>
              <a:t>Forwards and backwards layer as we want model predictions at particular frequency to take into account response at higher and lower frequencies</a:t>
            </a:r>
          </a:p>
          <a:p>
            <a:r>
              <a:rPr lang="en-US" dirty="0"/>
              <a:t>For each frequency input, output a probability that that point belongs to a mode</a:t>
            </a:r>
          </a:p>
          <a:p>
            <a:r>
              <a:rPr lang="en-US" dirty="0"/>
              <a:t>In reality, multi-layered to learn more complex dependencies/ patterns in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8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Visualisation</a:t>
            </a:r>
            <a:r>
              <a:rPr lang="en-US" dirty="0"/>
              <a:t> of training data example: 5 modes, dashed line indicates natural frequency</a:t>
            </a:r>
          </a:p>
          <a:p>
            <a:r>
              <a:rPr lang="en-US" dirty="0"/>
              <a:t>Red labels are the ground truth (what we want the model to output as a mode)</a:t>
            </a:r>
          </a:p>
          <a:p>
            <a:r>
              <a:rPr lang="en-US" dirty="0"/>
              <a:t>Labelled in the 3db bandwidth of each mode</a:t>
            </a:r>
          </a:p>
          <a:p>
            <a:r>
              <a:rPr lang="en-US" dirty="0"/>
              <a:t>Generate thousands of these using modal summation formula, add noise independently to real and imaginary parts, random num modes, natural </a:t>
            </a:r>
            <a:r>
              <a:rPr lang="en-US" dirty="0" err="1"/>
              <a:t>freqs</a:t>
            </a:r>
            <a:r>
              <a:rPr lang="en-US" dirty="0"/>
              <a:t>, damping ratios and modal amplitudes</a:t>
            </a:r>
          </a:p>
          <a:p>
            <a:r>
              <a:rPr lang="en-US" dirty="0"/>
              <a:t>Network is trained by minimizing the loss function over all this data</a:t>
            </a:r>
          </a:p>
          <a:p>
            <a:r>
              <a:rPr lang="en-US" dirty="0"/>
              <a:t>Parameters of LSTM updated iteratively for each pass through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6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Plots taken from validation set</a:t>
            </a:r>
          </a:p>
          <a:p>
            <a:r>
              <a:rPr lang="en-US" dirty="0"/>
              <a:t>Able to identify peaks well, don’t identify noise as peaks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51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Bayesian: explain data by considering a variety of possible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DEDAB-DE16-9948-9A0F-5F613E246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1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EFE7-E52E-B152-08A7-704D2BDCC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3921E-FCA9-4AAD-1B0F-86BD8630E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C63D-B1CD-93DE-22D7-09EAE8CF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B9099-0BE8-4D92-0D05-402ED0887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4B69A-DB25-1A77-ECE1-73982F14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E16A-FF09-D048-9EC1-0B0E3A94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AAF16-A6AE-09E3-FDDB-04FA0E5C7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D3B3-0B56-5847-88C3-05175FF9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DF799-6CEA-F84F-9F3B-260233712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F4580-1AA8-4B76-77F9-6D741739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4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0CB22-E68B-1E10-8460-A2B9765A6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E6491-D327-09B2-166D-88507E181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C30E6-9C42-F03F-CEF9-022C903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1D2BF-1962-E889-5771-DB99B195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6E548-F212-68DF-6695-DA634BC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45A2-F66D-82D7-7BB6-65BBC46E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AE64-B841-8EF0-87B9-CEBE1302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1A8A8-1E4A-CA1A-C43E-6CF897D0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6DE9A-162E-2F7A-0208-73E76FFFE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71EF1-3AB0-2249-210C-62A4B583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184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1591-6F37-2B71-C134-02D1F91F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909EE-6834-6307-AEFC-020C9637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0B6EB-3061-C035-2605-193D00C8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08008-7070-68B4-C3A3-0AC096ED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B0E7B-AE2A-CFEF-6959-F2243BD9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7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6B2C-D2AF-86D7-A5F6-C3E4D335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B98AE-EB31-4CCC-4C97-EB2756C2B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3D1D3-FBF0-B246-5A5B-68AE66A6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D178-5E1E-3FF0-4519-B9632EEB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6C69B-D5B4-C0D5-7095-53D2C81A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D8421-F54E-9578-5289-45D3083C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2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2AB2-9613-B29A-47F6-D1F0005F3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49022-744E-CE43-15F0-D7F20C8F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62069-CC35-E116-7BFD-D64E60BF6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6E551-7E76-8621-39BA-3B3AD4A72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BEB19-5153-1327-03FE-EA6C78397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787B6-8828-9A46-DCF3-8F57D134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EBF13-3017-D9D1-E8FE-034C1B30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01EB7-5F01-6611-BE74-EDF821DC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2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76DF-1741-0E95-05BB-0A1CD645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F6BE-6153-AF76-D153-D01AB8B0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05CE8-D381-E6DC-65D7-08D8B1D2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5E7FD3-927D-6123-F8CB-323DFB8F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68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EB6A-22A7-2520-91EB-C47D79D4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D3EF0-BBA7-9BEF-3115-3008A150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7D7C-F4AC-B9C0-D91E-D13CCE50C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26AC-DD12-BB29-91FD-1C590FD4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4D1A4-4134-C488-5EDC-E83058B7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E5BC8-2733-82FE-531F-2AA9076E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D517-0729-58B5-2D7E-76C572B4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FDE94-D4F9-08FA-DC05-1BCAB72C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FE16-F8F8-45A2-2DC4-273A6F5E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7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9725-2573-61AC-CEC6-D7561BE9A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CE348-DD10-718A-E9D6-10E34B0AD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D4199-C4F8-3887-2A68-24B01F8D9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1F84E-D5F3-06A8-A4FF-E2B56044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B5558-FB8A-7E24-927A-93DAAF568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4A23D-ABDD-AB60-E79A-587C110F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7FA5C9-A756-35FC-6832-DB674D22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B5D81-DF74-23FE-7917-4F05ED30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145DC-21E8-969F-B304-A4F8A7E1FA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6E34C-BAB4-DD4B-BBC6-EFB865F6401D}" type="datetimeFigureOut">
              <a:rPr lang="en-US" smtClean="0"/>
              <a:t>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5921E-34E3-7075-97F3-B057E2353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46C52-5914-AB9F-EC37-928B6B318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70B62-0DEA-9644-87B9-C1DD43107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20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1E232-0CF1-A572-2F01-DC4279E2C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Machine Learning for Modal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1E0FC-0290-5446-35AE-4833F550D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Vaibhav Malhotra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883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E967C-AF70-10F4-65D6-CF87B664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3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1A166-7287-4A89-823F-6939ECFB5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 algn="ctr"/>
            <a:r>
              <a:rPr lang="en-US" sz="4200" dirty="0"/>
              <a:t>First 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94AB7-56E5-E96B-95E0-345B730BFC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0935" y="2807208"/>
                <a:ext cx="6245067" cy="341071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Model is underpredicting!</a:t>
                </a:r>
              </a:p>
              <a:p>
                <a:r>
                  <a:rPr lang="en-US" sz="2200" dirty="0"/>
                  <a:t>Sparse dataset - need to modify loss function</a:t>
                </a:r>
              </a:p>
              <a:p>
                <a14:m>
                  <m:oMath xmlns:m="http://schemas.openxmlformats.org/officeDocument/2006/math">
                    <m:r>
                      <a:rPr lang="en-GB" sz="24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400" dirty="0"/>
                  <a:t>}</a:t>
                </a:r>
              </a:p>
              <a:p>
                <a:endParaRPr lang="en-US" sz="22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A94AB7-56E5-E96B-95E0-345B730BFC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935" y="2807208"/>
                <a:ext cx="6245067" cy="3410712"/>
              </a:xfrm>
              <a:blipFill>
                <a:blip r:embed="rId3"/>
                <a:stretch>
                  <a:fillRect l="-1217" t="-2230" r="-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2906BB0-239A-C7D5-F669-46400AB5D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643" y="222425"/>
            <a:ext cx="4054128" cy="3206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C4BE1B-52F2-7020-8187-5E4F19B12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610" y="3554840"/>
            <a:ext cx="4158195" cy="3288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F62A4-418A-7658-6532-606817F7F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6734" y="327322"/>
            <a:ext cx="2038531" cy="46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07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1C931-BC08-7E78-3EE6-F06CA71F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Noisy Data and </a:t>
            </a:r>
            <a:br>
              <a:rPr lang="en-US" sz="5400" dirty="0"/>
            </a:br>
            <a:r>
              <a:rPr lang="en-US" sz="5400" dirty="0"/>
              <a:t>Longer Sequences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E264-F74E-A27B-0A4B-0DCB20F236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638"/>
          <a:stretch/>
        </p:blipFill>
        <p:spPr>
          <a:xfrm>
            <a:off x="12588240" y="938759"/>
            <a:ext cx="6634290" cy="4974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BFA6FD-CC18-1A45-9E58-38DD2AFF67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927"/>
          <a:stretch/>
        </p:blipFill>
        <p:spPr>
          <a:xfrm>
            <a:off x="4318310" y="938759"/>
            <a:ext cx="7176407" cy="5369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3C935E-0E1C-3B81-FC6C-3AE4D0561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340" y="227547"/>
            <a:ext cx="28194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8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42AFD-EF53-2964-B1AB-C6E0F216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Appendix 1: Evaluation Metrics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4B56E-0A55-289D-B4B4-444206D47C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GB" sz="22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pPr marL="0" indent="0" algn="ctr">
                  <a:buNone/>
                </a:pPr>
                <a:endParaRPr lang="en-GB" sz="2200" dirty="0"/>
              </a:p>
              <a:p>
                <a:pPr marL="0" indent="0" algn="ctr">
                  <a:buNone/>
                </a:pPr>
                <a:r>
                  <a:rPr lang="en-GB" sz="2200" dirty="0"/>
                  <a:t>"Of all the instances that the model predicted as positive, how many are actually positive?”</a:t>
                </a:r>
              </a:p>
              <a:p>
                <a:pPr marL="0" indent="0" algn="ctr">
                  <a:buNone/>
                </a:pPr>
                <a:endParaRPr lang="en-US" sz="22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GB" sz="2200" b="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num>
                        <m:den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200" b="0" i="1"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GB" sz="2200" dirty="0"/>
              </a:p>
              <a:p>
                <a:pPr marL="0" indent="0" algn="ctr">
                  <a:buNone/>
                </a:pPr>
                <a:endParaRPr lang="en-GB" sz="2200" dirty="0"/>
              </a:p>
              <a:p>
                <a:pPr marL="0" indent="0" algn="ctr">
                  <a:buNone/>
                </a:pPr>
                <a:r>
                  <a:rPr lang="en-GB" sz="2200" dirty="0"/>
                  <a:t>"Of all the actual positive instances, how many did the model correctly identify?"</a:t>
                </a: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B4B56E-0A55-289D-B4B4-444206D47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724" t="-1791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65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AD485-9C62-5F7E-B80A-ED4DC10E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Appendix 2: LSTM Details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EEA78-2613-B1C8-D68D-FE5E0D1A7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2493" y="2071316"/>
                <a:ext cx="10972800" cy="4119172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Cell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(long term memory), hidden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dirty="0"/>
                  <a:t> (short term memory)</a:t>
                </a:r>
              </a:p>
              <a:p>
                <a:r>
                  <a:rPr lang="en-US" sz="2200" dirty="0"/>
                  <a:t>Forget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(what percentage of long term memory is remembered)</a:t>
                </a:r>
              </a:p>
              <a:p>
                <a:r>
                  <a:rPr lang="en-US" sz="2200" dirty="0"/>
                  <a:t>Input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(how we should update the long term memory)</a:t>
                </a:r>
              </a:p>
              <a:p>
                <a:r>
                  <a:rPr lang="en-US" sz="2200" dirty="0"/>
                  <a:t>Output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GB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GB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(determines new short term memory)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EEA78-2613-B1C8-D68D-FE5E0D1A7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2493" y="2071316"/>
                <a:ext cx="10972800" cy="4119172"/>
              </a:xfrm>
              <a:blipFill>
                <a:blip r:embed="rId3"/>
                <a:stretch>
                  <a:fillRect l="-694" t="-2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0" name="Picture 4" descr="Structure of the LSTM cell and equations that describe the gates of an... |  Download Scientific Diagram">
            <a:extLst>
              <a:ext uri="{FF2B5EF4-FFF2-40B4-BE49-F238E27FC236}">
                <a16:creationId xmlns:a16="http://schemas.microsoft.com/office/drawing/2014/main" id="{EAE03D64-EAE8-A25A-73F3-62862CCA0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14" y="3841034"/>
            <a:ext cx="7323278" cy="267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CAF2C-C4DE-6900-7EE2-6979091A97ED}"/>
              </a:ext>
            </a:extLst>
          </p:cNvPr>
          <p:cNvSpPr txBox="1"/>
          <p:nvPr/>
        </p:nvSpPr>
        <p:spPr>
          <a:xfrm>
            <a:off x="0" y="6487794"/>
            <a:ext cx="1219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Image Taken From: </a:t>
            </a:r>
            <a:r>
              <a:rPr lang="en-US" sz="1100" dirty="0"/>
              <a:t>https://</a:t>
            </a:r>
            <a:r>
              <a:rPr lang="en-US" sz="1100" dirty="0" err="1"/>
              <a:t>www.researchgate.net</a:t>
            </a:r>
            <a:r>
              <a:rPr lang="en-US" sz="1100" dirty="0"/>
              <a:t>/publication/329362532_Designing_neural_network_based_decoders_for_surface_codes/</a:t>
            </a:r>
            <a:r>
              <a:rPr lang="en-US" sz="1100" dirty="0" err="1"/>
              <a:t>figures?lo</a:t>
            </a:r>
            <a:r>
              <a:rPr lang="en-US" sz="1100" dirty="0"/>
              <a:t>=1</a:t>
            </a:r>
          </a:p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3063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171EEC-38DB-9E3B-073C-922E7C7DADBD}"/>
              </a:ext>
            </a:extLst>
          </p:cNvPr>
          <p:cNvGrpSpPr/>
          <p:nvPr/>
        </p:nvGrpSpPr>
        <p:grpSpPr>
          <a:xfrm>
            <a:off x="1025740" y="72109"/>
            <a:ext cx="9861149" cy="6713782"/>
            <a:chOff x="519304" y="133734"/>
            <a:chExt cx="9861149" cy="67137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8A4CE30-4329-E394-99DB-28423A9B9433}"/>
                </a:ext>
              </a:extLst>
            </p:cNvPr>
            <p:cNvGrpSpPr/>
            <p:nvPr/>
          </p:nvGrpSpPr>
          <p:grpSpPr>
            <a:xfrm>
              <a:off x="3405512" y="133734"/>
              <a:ext cx="6974941" cy="3356891"/>
              <a:chOff x="2048567" y="2473311"/>
              <a:chExt cx="7181572" cy="3795303"/>
            </a:xfrm>
          </p:grpSpPr>
          <p:pic>
            <p:nvPicPr>
              <p:cNvPr id="5" name="Picture 4" descr="Structures of one RNN cell (a) and LSTM cell (b) | Download Scientific  Diagram">
                <a:extLst>
                  <a:ext uri="{FF2B5EF4-FFF2-40B4-BE49-F238E27FC236}">
                    <a16:creationId xmlns:a16="http://schemas.microsoft.com/office/drawing/2014/main" id="{73CA0D66-909A-BF32-A479-DAC9C891E9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95"/>
              <a:stretch/>
            </p:blipFill>
            <p:spPr bwMode="auto">
              <a:xfrm>
                <a:off x="2048567" y="2473311"/>
                <a:ext cx="3907549" cy="3753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C0CA67-9263-34EE-091C-30A662D24BDC}"/>
                  </a:ext>
                </a:extLst>
              </p:cNvPr>
              <p:cNvSpPr txBox="1"/>
              <p:nvPr/>
            </p:nvSpPr>
            <p:spPr>
              <a:xfrm>
                <a:off x="3193773" y="5745394"/>
                <a:ext cx="172278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RNN Cell</a:t>
                </a:r>
                <a:endParaRPr lang="en-US" sz="28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F640385-D92E-11EE-FACC-4B06DEE8D027}"/>
                  </a:ext>
                </a:extLst>
              </p:cNvPr>
              <p:cNvSpPr txBox="1"/>
              <p:nvPr/>
            </p:nvSpPr>
            <p:spPr>
              <a:xfrm>
                <a:off x="7507356" y="5745394"/>
                <a:ext cx="172278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LSTM Cell</a:t>
                </a:r>
                <a:endParaRPr lang="en-US" sz="28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0BD06B-40E7-BE06-F3AE-5493AD44140D}"/>
                </a:ext>
              </a:extLst>
            </p:cNvPr>
            <p:cNvGrpSpPr/>
            <p:nvPr/>
          </p:nvGrpSpPr>
          <p:grpSpPr>
            <a:xfrm>
              <a:off x="519304" y="3490625"/>
              <a:ext cx="6542677" cy="3356891"/>
              <a:chOff x="3193773" y="2473311"/>
              <a:chExt cx="6736502" cy="3795303"/>
            </a:xfrm>
          </p:grpSpPr>
          <p:pic>
            <p:nvPicPr>
              <p:cNvPr id="9" name="Picture 8" descr="Structures of one RNN cell (a) and LSTM cell (b) | Download Scientific  Diagram">
                <a:extLst>
                  <a:ext uri="{FF2B5EF4-FFF2-40B4-BE49-F238E27FC236}">
                    <a16:creationId xmlns:a16="http://schemas.microsoft.com/office/drawing/2014/main" id="{C8A29752-1FB3-809C-157C-003897CF89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48" r="-56"/>
              <a:stretch/>
            </p:blipFill>
            <p:spPr bwMode="auto">
              <a:xfrm>
                <a:off x="6164320" y="2473311"/>
                <a:ext cx="3765955" cy="3753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9DC59E-1839-9ABD-DF7B-EB1B6C6732D3}"/>
                  </a:ext>
                </a:extLst>
              </p:cNvPr>
              <p:cNvSpPr txBox="1"/>
              <p:nvPr/>
            </p:nvSpPr>
            <p:spPr>
              <a:xfrm>
                <a:off x="3193773" y="5745394"/>
                <a:ext cx="172278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RNN Cell</a:t>
                </a:r>
                <a:endParaRPr lang="en-US" sz="28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AA8E14-E5DD-A98B-5778-FEC92B41F403}"/>
                  </a:ext>
                </a:extLst>
              </p:cNvPr>
              <p:cNvSpPr txBox="1"/>
              <p:nvPr/>
            </p:nvSpPr>
            <p:spPr>
              <a:xfrm>
                <a:off x="7310690" y="5745394"/>
                <a:ext cx="1722783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LSTM Cell</a:t>
                </a:r>
                <a:endParaRPr lang="en-US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8291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281A-343D-109B-9A0F-BE6AC5BFF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688BBC-D1A4-2D53-93D2-C98E8F654A94}"/>
              </a:ext>
            </a:extLst>
          </p:cNvPr>
          <p:cNvGrpSpPr/>
          <p:nvPr/>
        </p:nvGrpSpPr>
        <p:grpSpPr>
          <a:xfrm>
            <a:off x="2072923" y="2322848"/>
            <a:ext cx="7650665" cy="3356891"/>
            <a:chOff x="2048566" y="2473311"/>
            <a:chExt cx="7877314" cy="3795303"/>
          </a:xfrm>
        </p:grpSpPr>
        <p:pic>
          <p:nvPicPr>
            <p:cNvPr id="5" name="Picture 4" descr="Structures of one RNN cell (a) and LSTM cell (b) | Download Scientific  Diagram">
              <a:extLst>
                <a:ext uri="{FF2B5EF4-FFF2-40B4-BE49-F238E27FC236}">
                  <a16:creationId xmlns:a16="http://schemas.microsoft.com/office/drawing/2014/main" id="{6C60F5F4-0E46-B7EF-182D-81E5F26FB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566" y="2473311"/>
              <a:ext cx="7877314" cy="3753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71AFCD-587B-934E-2403-CB1D784E184E}"/>
                </a:ext>
              </a:extLst>
            </p:cNvPr>
            <p:cNvSpPr txBox="1"/>
            <p:nvPr/>
          </p:nvSpPr>
          <p:spPr>
            <a:xfrm>
              <a:off x="3193773" y="5745394"/>
              <a:ext cx="172278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RNN Cell</a:t>
              </a:r>
              <a:endParaRPr lang="en-US" sz="28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9D5DD7-42E7-7E8C-F134-0AD83568DC73}"/>
                </a:ext>
              </a:extLst>
            </p:cNvPr>
            <p:cNvSpPr txBox="1"/>
            <p:nvPr/>
          </p:nvSpPr>
          <p:spPr>
            <a:xfrm>
              <a:off x="7507356" y="5745394"/>
              <a:ext cx="172278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LSTM Cell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3060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fferences Between Bidirectional and Unidirectional LSTM | Baeldung on  Computer Science">
            <a:extLst>
              <a:ext uri="{FF2B5EF4-FFF2-40B4-BE49-F238E27FC236}">
                <a16:creationId xmlns:a16="http://schemas.microsoft.com/office/drawing/2014/main" id="{97BFBEE4-A979-F249-5531-6B57F03F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1047" y="-591518"/>
            <a:ext cx="7413958" cy="27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42C8E16-36A0-505A-DC9D-0D89521A0034}"/>
              </a:ext>
            </a:extLst>
          </p:cNvPr>
          <p:cNvGrpSpPr/>
          <p:nvPr/>
        </p:nvGrpSpPr>
        <p:grpSpPr>
          <a:xfrm>
            <a:off x="2211859" y="3062419"/>
            <a:ext cx="1746426" cy="2813222"/>
            <a:chOff x="2211859" y="3062419"/>
            <a:chExt cx="1746426" cy="281322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B7BBA80-BA12-2829-C1E8-3DC802B9B126}"/>
                </a:ext>
              </a:extLst>
            </p:cNvPr>
            <p:cNvSpPr/>
            <p:nvPr/>
          </p:nvSpPr>
          <p:spPr>
            <a:xfrm>
              <a:off x="2211859" y="395416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E1CE241-FDF5-1389-B372-CAB787EDF289}"/>
                </a:ext>
              </a:extLst>
            </p:cNvPr>
            <p:cNvSpPr/>
            <p:nvPr/>
          </p:nvSpPr>
          <p:spPr>
            <a:xfrm>
              <a:off x="2870886" y="463790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C166BE-C973-930A-0DF4-42842F9027FA}"/>
                    </a:ext>
                  </a:extLst>
                </p:cNvPr>
                <p:cNvSpPr txBox="1"/>
                <p:nvPr/>
              </p:nvSpPr>
              <p:spPr>
                <a:xfrm>
                  <a:off x="2403275" y="5321643"/>
                  <a:ext cx="62017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BAC166BE-C973-930A-0DF4-42842F902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275" y="5321643"/>
                  <a:ext cx="620170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E7E4A1-75DE-18D0-9E8E-A9BF4F4DAB63}"/>
                </a:ext>
              </a:extLst>
            </p:cNvPr>
            <p:cNvCxnSpPr>
              <a:stCxn id="7" idx="0"/>
              <a:endCxn id="5" idx="2"/>
            </p:cNvCxnSpPr>
            <p:nvPr/>
          </p:nvCxnSpPr>
          <p:spPr>
            <a:xfrm flipH="1" flipV="1">
              <a:off x="2693773" y="4386649"/>
              <a:ext cx="19587" cy="934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64EEDBB-2DEA-56C4-BD69-8B5E66976C44}"/>
                </a:ext>
              </a:extLst>
            </p:cNvPr>
            <p:cNvCxnSpPr>
              <a:stCxn id="7" idx="0"/>
              <a:endCxn id="6" idx="2"/>
            </p:cNvCxnSpPr>
            <p:nvPr/>
          </p:nvCxnSpPr>
          <p:spPr>
            <a:xfrm flipV="1">
              <a:off x="2713360" y="5070389"/>
              <a:ext cx="639440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CE2BA18-900D-A599-3351-CBABAA037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790" y="3754400"/>
              <a:ext cx="515896" cy="199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8B62EC8-1F59-3409-8DF1-46C5CC30EAF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3352799" y="3754400"/>
              <a:ext cx="0" cy="88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07A5FB-1EA8-C8A8-3F34-E7FC82645F91}"/>
                </a:ext>
              </a:extLst>
            </p:cNvPr>
            <p:cNvSpPr/>
            <p:nvPr/>
          </p:nvSpPr>
          <p:spPr>
            <a:xfrm>
              <a:off x="3066534" y="3480491"/>
              <a:ext cx="572530" cy="273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E859AC-1B62-6DA1-DB79-319F6B697A7E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3352799" y="3163330"/>
              <a:ext cx="0" cy="3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39ADF38-1B13-0A53-6C33-9914C7A82321}"/>
                    </a:ext>
                  </a:extLst>
                </p:cNvPr>
                <p:cNvSpPr txBox="1"/>
                <p:nvPr/>
              </p:nvSpPr>
              <p:spPr>
                <a:xfrm>
                  <a:off x="3393387" y="3062419"/>
                  <a:ext cx="56489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39ADF38-1B13-0A53-6C33-9914C7A82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387" y="3062419"/>
                  <a:ext cx="564898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11111" t="-4444" r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EBC391-2693-B6FA-85F9-0FADEA8C5B25}"/>
              </a:ext>
            </a:extLst>
          </p:cNvPr>
          <p:cNvGrpSpPr/>
          <p:nvPr/>
        </p:nvGrpSpPr>
        <p:grpSpPr>
          <a:xfrm>
            <a:off x="3966615" y="3049030"/>
            <a:ext cx="1622854" cy="2826611"/>
            <a:chOff x="2211859" y="3049030"/>
            <a:chExt cx="1622854" cy="282661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D4B2A9F9-B9AB-2359-0F15-809D5DE53ABD}"/>
                </a:ext>
              </a:extLst>
            </p:cNvPr>
            <p:cNvSpPr/>
            <p:nvPr/>
          </p:nvSpPr>
          <p:spPr>
            <a:xfrm>
              <a:off x="2211859" y="395416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EE619897-A199-C5F1-F62D-0F8A0157D7E1}"/>
                </a:ext>
              </a:extLst>
            </p:cNvPr>
            <p:cNvSpPr/>
            <p:nvPr/>
          </p:nvSpPr>
          <p:spPr>
            <a:xfrm>
              <a:off x="2870886" y="463790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940067-1126-2EFA-0AE7-EC1125A0D835}"/>
                    </a:ext>
                  </a:extLst>
                </p:cNvPr>
                <p:cNvSpPr txBox="1"/>
                <p:nvPr/>
              </p:nvSpPr>
              <p:spPr>
                <a:xfrm>
                  <a:off x="2466787" y="5321643"/>
                  <a:ext cx="45397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D940067-1126-2EFA-0AE7-EC1125A0D8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787" y="5321643"/>
                  <a:ext cx="453970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B02B17-34ED-915F-DC46-819716B29C97}"/>
                </a:ext>
              </a:extLst>
            </p:cNvPr>
            <p:cNvCxnSpPr>
              <a:stCxn id="35" idx="0"/>
              <a:endCxn id="33" idx="2"/>
            </p:cNvCxnSpPr>
            <p:nvPr/>
          </p:nvCxnSpPr>
          <p:spPr>
            <a:xfrm flipV="1">
              <a:off x="2693772" y="4386649"/>
              <a:ext cx="1" cy="934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DCA4BE-E91E-45E2-CEA2-02B9FD0C534E}"/>
                </a:ext>
              </a:extLst>
            </p:cNvPr>
            <p:cNvCxnSpPr>
              <a:stCxn id="35" idx="0"/>
              <a:endCxn id="34" idx="2"/>
            </p:cNvCxnSpPr>
            <p:nvPr/>
          </p:nvCxnSpPr>
          <p:spPr>
            <a:xfrm flipV="1">
              <a:off x="2693772" y="5070389"/>
              <a:ext cx="659028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A5874D-2969-E3FC-A0E0-1A509903B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790" y="3754400"/>
              <a:ext cx="515896" cy="199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0B51786-656F-2F76-5230-D56FA25A1D2E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3352799" y="3754400"/>
              <a:ext cx="0" cy="88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FE9B429-1C97-1D45-A40F-3612249F2B2E}"/>
                </a:ext>
              </a:extLst>
            </p:cNvPr>
            <p:cNvSpPr/>
            <p:nvPr/>
          </p:nvSpPr>
          <p:spPr>
            <a:xfrm>
              <a:off x="3066534" y="3480491"/>
              <a:ext cx="572530" cy="273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BE100D6-3CE8-20B0-09A6-89C29925D009}"/>
                </a:ext>
              </a:extLst>
            </p:cNvPr>
            <p:cNvCxnSpPr>
              <a:stCxn id="40" idx="0"/>
            </p:cNvCxnSpPr>
            <p:nvPr/>
          </p:nvCxnSpPr>
          <p:spPr>
            <a:xfrm flipV="1">
              <a:off x="3352799" y="3163330"/>
              <a:ext cx="0" cy="3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E5A97C6-2DB6-C9E8-3E5B-6522C144C298}"/>
                    </a:ext>
                  </a:extLst>
                </p:cNvPr>
                <p:cNvSpPr txBox="1"/>
                <p:nvPr/>
              </p:nvSpPr>
              <p:spPr>
                <a:xfrm>
                  <a:off x="3359741" y="3049030"/>
                  <a:ext cx="4289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E5A97C6-2DB6-C9E8-3E5B-6522C144C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1" y="3049030"/>
                  <a:ext cx="428900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2857"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AB3426-8AFB-E33A-BCE4-3BA3D4698E63}"/>
              </a:ext>
            </a:extLst>
          </p:cNvPr>
          <p:cNvGrpSpPr/>
          <p:nvPr/>
        </p:nvGrpSpPr>
        <p:grpSpPr>
          <a:xfrm>
            <a:off x="5728626" y="3049030"/>
            <a:ext cx="1737494" cy="2826611"/>
            <a:chOff x="2211859" y="3049030"/>
            <a:chExt cx="1737494" cy="282661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14CE0BE-0180-0CC9-DBD1-EC783DF018BF}"/>
                </a:ext>
              </a:extLst>
            </p:cNvPr>
            <p:cNvSpPr/>
            <p:nvPr/>
          </p:nvSpPr>
          <p:spPr>
            <a:xfrm>
              <a:off x="2211859" y="395416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EEB10A7-C9F2-180B-1B77-9EB20978D126}"/>
                </a:ext>
              </a:extLst>
            </p:cNvPr>
            <p:cNvSpPr/>
            <p:nvPr/>
          </p:nvSpPr>
          <p:spPr>
            <a:xfrm>
              <a:off x="2870886" y="463790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01A1FC-328E-0C5A-5926-C941A900212D}"/>
                    </a:ext>
                  </a:extLst>
                </p:cNvPr>
                <p:cNvSpPr txBox="1"/>
                <p:nvPr/>
              </p:nvSpPr>
              <p:spPr>
                <a:xfrm>
                  <a:off x="2403276" y="5321643"/>
                  <a:ext cx="62017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E01A1FC-328E-0C5A-5926-C941A9002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276" y="5321643"/>
                  <a:ext cx="620170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7EAB04F-43C9-46CB-9A51-F7860958EBF9}"/>
                </a:ext>
              </a:extLst>
            </p:cNvPr>
            <p:cNvCxnSpPr>
              <a:stCxn id="46" idx="0"/>
              <a:endCxn id="44" idx="2"/>
            </p:cNvCxnSpPr>
            <p:nvPr/>
          </p:nvCxnSpPr>
          <p:spPr>
            <a:xfrm flipH="1" flipV="1">
              <a:off x="2693773" y="4386649"/>
              <a:ext cx="19588" cy="934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A838D0-6214-FBD2-3123-A4F743AC1DF6}"/>
                </a:ext>
              </a:extLst>
            </p:cNvPr>
            <p:cNvCxnSpPr>
              <a:stCxn id="46" idx="0"/>
              <a:endCxn id="45" idx="2"/>
            </p:cNvCxnSpPr>
            <p:nvPr/>
          </p:nvCxnSpPr>
          <p:spPr>
            <a:xfrm flipV="1">
              <a:off x="2713361" y="5070389"/>
              <a:ext cx="639439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DD765F7-0A33-039A-A895-8B7DF090D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790" y="3754400"/>
              <a:ext cx="515896" cy="199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F2785A3-DA16-B869-807B-2A59F664E036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V="1">
              <a:off x="3352799" y="3754400"/>
              <a:ext cx="0" cy="88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5514B0D-25FE-3CD7-1E6E-9C5D892F4E5B}"/>
                </a:ext>
              </a:extLst>
            </p:cNvPr>
            <p:cNvSpPr/>
            <p:nvPr/>
          </p:nvSpPr>
          <p:spPr>
            <a:xfrm>
              <a:off x="3066534" y="3480491"/>
              <a:ext cx="572530" cy="273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85BFAB6-F307-A276-F27B-8236C7C62E43}"/>
                </a:ext>
              </a:extLst>
            </p:cNvPr>
            <p:cNvCxnSpPr>
              <a:stCxn id="51" idx="0"/>
            </p:cNvCxnSpPr>
            <p:nvPr/>
          </p:nvCxnSpPr>
          <p:spPr>
            <a:xfrm flipV="1">
              <a:off x="3352799" y="3163330"/>
              <a:ext cx="0" cy="3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A2F8DE-D9FD-FAC1-098F-EBC32AF66A5A}"/>
                    </a:ext>
                  </a:extLst>
                </p:cNvPr>
                <p:cNvSpPr txBox="1"/>
                <p:nvPr/>
              </p:nvSpPr>
              <p:spPr>
                <a:xfrm>
                  <a:off x="3384455" y="3049030"/>
                  <a:ext cx="56489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A2F8DE-D9FD-FAC1-098F-EBC32AF66A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455" y="3049030"/>
                  <a:ext cx="564898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8889" t="-9091" r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796D1A3-2B80-5238-EEC3-7DBA590FC17F}"/>
              </a:ext>
            </a:extLst>
          </p:cNvPr>
          <p:cNvGrpSpPr/>
          <p:nvPr/>
        </p:nvGrpSpPr>
        <p:grpSpPr>
          <a:xfrm>
            <a:off x="7967350" y="3062419"/>
            <a:ext cx="1622854" cy="2826611"/>
            <a:chOff x="2211859" y="3049030"/>
            <a:chExt cx="1622854" cy="2826611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3A39D22-519F-226D-B325-C0C35FAB6F19}"/>
                </a:ext>
              </a:extLst>
            </p:cNvPr>
            <p:cNvSpPr/>
            <p:nvPr/>
          </p:nvSpPr>
          <p:spPr>
            <a:xfrm>
              <a:off x="2211859" y="395416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5C3B041-5DAD-F8EA-C56D-34EA51C57D35}"/>
                </a:ext>
              </a:extLst>
            </p:cNvPr>
            <p:cNvSpPr/>
            <p:nvPr/>
          </p:nvSpPr>
          <p:spPr>
            <a:xfrm>
              <a:off x="2870886" y="4637903"/>
              <a:ext cx="963827" cy="43248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LSTM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3CF11-2A29-E407-A6B9-1BBF4F8FCFD2}"/>
                    </a:ext>
                  </a:extLst>
                </p:cNvPr>
                <p:cNvSpPr txBox="1"/>
                <p:nvPr/>
              </p:nvSpPr>
              <p:spPr>
                <a:xfrm>
                  <a:off x="2466787" y="5321643"/>
                  <a:ext cx="4313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0C3CF11-2A29-E407-A6B9-1BBF4F8FC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6787" y="5321643"/>
                  <a:ext cx="431337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8EBF302-CEE3-04BF-B617-122B5655E5E7}"/>
                </a:ext>
              </a:extLst>
            </p:cNvPr>
            <p:cNvCxnSpPr>
              <a:stCxn id="61" idx="0"/>
              <a:endCxn id="59" idx="2"/>
            </p:cNvCxnSpPr>
            <p:nvPr/>
          </p:nvCxnSpPr>
          <p:spPr>
            <a:xfrm flipV="1">
              <a:off x="2682456" y="4386649"/>
              <a:ext cx="11317" cy="9349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241925-3F59-4F52-0BC9-705FCC0726C4}"/>
                </a:ext>
              </a:extLst>
            </p:cNvPr>
            <p:cNvCxnSpPr>
              <a:stCxn id="61" idx="0"/>
              <a:endCxn id="60" idx="2"/>
            </p:cNvCxnSpPr>
            <p:nvPr/>
          </p:nvCxnSpPr>
          <p:spPr>
            <a:xfrm flipV="1">
              <a:off x="2682456" y="5070389"/>
              <a:ext cx="670344" cy="251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EEBAF6A-0760-840E-9799-052F82435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9790" y="3754400"/>
              <a:ext cx="515896" cy="199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5CC1E5F-A4D1-F729-149F-063372D5468A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 flipV="1">
              <a:off x="3352799" y="3754400"/>
              <a:ext cx="0" cy="883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9A0D6F7-9CC4-F077-4032-AEDA5378217F}"/>
                </a:ext>
              </a:extLst>
            </p:cNvPr>
            <p:cNvSpPr/>
            <p:nvPr/>
          </p:nvSpPr>
          <p:spPr>
            <a:xfrm>
              <a:off x="3066534" y="3480491"/>
              <a:ext cx="572530" cy="27390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8B71BBCD-89DA-7FC1-0F32-2BAD50CCC3C0}"/>
                </a:ext>
              </a:extLst>
            </p:cNvPr>
            <p:cNvCxnSpPr>
              <a:stCxn id="66" idx="0"/>
            </p:cNvCxnSpPr>
            <p:nvPr/>
          </p:nvCxnSpPr>
          <p:spPr>
            <a:xfrm flipV="1">
              <a:off x="3352799" y="3163330"/>
              <a:ext cx="0" cy="317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48EEAAA-C8DA-1043-FB8A-9EB3D39564F2}"/>
                    </a:ext>
                  </a:extLst>
                </p:cNvPr>
                <p:cNvSpPr txBox="1"/>
                <p:nvPr/>
              </p:nvSpPr>
              <p:spPr>
                <a:xfrm>
                  <a:off x="3359741" y="3049030"/>
                  <a:ext cx="411266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148EEAAA-C8DA-1043-FB8A-9EB3D3956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1" y="3049030"/>
                  <a:ext cx="411266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2941" t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DAE26A9-B2B6-FE45-1D38-2449D297EC77}"/>
              </a:ext>
            </a:extLst>
          </p:cNvPr>
          <p:cNvCxnSpPr>
            <a:stCxn id="5" idx="1"/>
          </p:cNvCxnSpPr>
          <p:nvPr/>
        </p:nvCxnSpPr>
        <p:spPr>
          <a:xfrm flipH="1">
            <a:off x="1915297" y="4170406"/>
            <a:ext cx="296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BA8DD70-9D7D-81F4-FDE6-10E96957C7A2}"/>
              </a:ext>
            </a:extLst>
          </p:cNvPr>
          <p:cNvCxnSpPr>
            <a:stCxn id="33" idx="1"/>
            <a:endCxn id="5" idx="3"/>
          </p:cNvCxnSpPr>
          <p:nvPr/>
        </p:nvCxnSpPr>
        <p:spPr>
          <a:xfrm flipH="1">
            <a:off x="3175686" y="4170406"/>
            <a:ext cx="79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C08548-727E-F584-1D20-90653F43E838}"/>
              </a:ext>
            </a:extLst>
          </p:cNvPr>
          <p:cNvCxnSpPr/>
          <p:nvPr/>
        </p:nvCxnSpPr>
        <p:spPr>
          <a:xfrm flipH="1">
            <a:off x="4930442" y="4170406"/>
            <a:ext cx="79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98AEB1A-01A2-B3B8-7C13-FBFD6EC17D4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15297" y="4854146"/>
            <a:ext cx="955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8932B5-4F48-DF5B-250D-D3140464BE74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834713" y="4854146"/>
            <a:ext cx="79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39AE1C-719F-E1A7-42E3-1CB80E93A0BA}"/>
              </a:ext>
            </a:extLst>
          </p:cNvPr>
          <p:cNvCxnSpPr>
            <a:cxnSpLocks/>
          </p:cNvCxnSpPr>
          <p:nvPr/>
        </p:nvCxnSpPr>
        <p:spPr>
          <a:xfrm>
            <a:off x="5596724" y="4854146"/>
            <a:ext cx="7909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FC40B4D-9923-8659-4006-551E166B1B28}"/>
              </a:ext>
            </a:extLst>
          </p:cNvPr>
          <p:cNvSpPr txBox="1"/>
          <p:nvPr/>
        </p:nvSpPr>
        <p:spPr>
          <a:xfrm>
            <a:off x="975330" y="3854281"/>
            <a:ext cx="127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Backward</a:t>
            </a:r>
          </a:p>
          <a:p>
            <a:pPr algn="ctr"/>
            <a:r>
              <a:rPr lang="en-US" sz="1600" dirty="0"/>
              <a:t>layer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DC19286-FDCC-6003-2F28-057BA71B9120}"/>
              </a:ext>
            </a:extLst>
          </p:cNvPr>
          <p:cNvSpPr txBox="1"/>
          <p:nvPr/>
        </p:nvSpPr>
        <p:spPr>
          <a:xfrm>
            <a:off x="967664" y="4566224"/>
            <a:ext cx="1274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Forward</a:t>
            </a:r>
          </a:p>
          <a:p>
            <a:pPr algn="ctr"/>
            <a:r>
              <a:rPr lang="en-US" sz="1600" dirty="0"/>
              <a:t>layer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2EAFF6-ABBE-7764-CA45-A31031FC684A}"/>
              </a:ext>
            </a:extLst>
          </p:cNvPr>
          <p:cNvSpPr txBox="1"/>
          <p:nvPr/>
        </p:nvSpPr>
        <p:spPr>
          <a:xfrm>
            <a:off x="967663" y="3087643"/>
            <a:ext cx="127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Outputs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C8F69D1-8CE4-ED9E-0AEC-1AC0FE29109A}"/>
              </a:ext>
            </a:extLst>
          </p:cNvPr>
          <p:cNvSpPr txBox="1"/>
          <p:nvPr/>
        </p:nvSpPr>
        <p:spPr>
          <a:xfrm>
            <a:off x="970872" y="5310434"/>
            <a:ext cx="1274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880BD1-E768-3C8E-A367-EF6F7BF9309C}"/>
              </a:ext>
            </a:extLst>
          </p:cNvPr>
          <p:cNvCxnSpPr>
            <a:cxnSpLocks/>
          </p:cNvCxnSpPr>
          <p:nvPr/>
        </p:nvCxnSpPr>
        <p:spPr>
          <a:xfrm flipH="1">
            <a:off x="7611762" y="4170406"/>
            <a:ext cx="3555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A75EBB-4449-1FF6-E525-5966110DCB1A}"/>
              </a:ext>
            </a:extLst>
          </p:cNvPr>
          <p:cNvCxnSpPr>
            <a:cxnSpLocks/>
          </p:cNvCxnSpPr>
          <p:nvPr/>
        </p:nvCxnSpPr>
        <p:spPr>
          <a:xfrm flipH="1">
            <a:off x="6692453" y="4170406"/>
            <a:ext cx="4633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37EF374-B867-4F4B-25DE-2B36445E6C37}"/>
                  </a:ext>
                </a:extLst>
              </p:cNvPr>
              <p:cNvSpPr txBox="1"/>
              <p:nvPr/>
            </p:nvSpPr>
            <p:spPr>
              <a:xfrm>
                <a:off x="7285489" y="398891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37EF374-B867-4F4B-25DE-2B36445E6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489" y="3988914"/>
                <a:ext cx="226023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42FA585-1E86-D240-3BEC-1A52191D5E61}"/>
                  </a:ext>
                </a:extLst>
              </p:cNvPr>
              <p:cNvSpPr txBox="1"/>
              <p:nvPr/>
            </p:nvSpPr>
            <p:spPr>
              <a:xfrm>
                <a:off x="7866163" y="467857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42FA585-1E86-D240-3BEC-1A52191D5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6163" y="4678575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9EE6595-E444-9EA9-8066-CBFE51637F4F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351480" y="4854146"/>
            <a:ext cx="438076" cy="1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538A37-3CDA-ED56-5D06-9443B882F621}"/>
              </a:ext>
            </a:extLst>
          </p:cNvPr>
          <p:cNvCxnSpPr>
            <a:cxnSpLocks/>
          </p:cNvCxnSpPr>
          <p:nvPr/>
        </p:nvCxnSpPr>
        <p:spPr>
          <a:xfrm>
            <a:off x="8196243" y="4871129"/>
            <a:ext cx="438076" cy="13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97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58E08C-7E27-C2D9-8846-E545C498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 dirty="0"/>
              <a:t>What is Modal Analysis?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59CC-C8C0-99A3-4149-12695C7CE6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496" y="2786214"/>
                <a:ext cx="4482770" cy="3410712"/>
              </a:xfrm>
            </p:spPr>
            <p:txBody>
              <a:bodyPr anchor="t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sSub>
                              <m:sSubPr>
                                <m:ctrlP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𝜁</m:t>
                                </m:r>
                              </m:e>
                              <m:sub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GB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GB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GB" dirty="0">
                  <a:ea typeface="Cambria Math" panose="02040503050406030204" pitchFamily="18" charset="0"/>
                </a:endParaRPr>
              </a:p>
              <a:p>
                <a:r>
                  <a:rPr lang="en-GB" dirty="0">
                    <a:ea typeface="Cambria Math" panose="02040503050406030204" pitchFamily="18" charset="0"/>
                  </a:rPr>
                  <a:t>Two-step process (find peaks, then fit)</a:t>
                </a:r>
              </a:p>
              <a:p>
                <a:r>
                  <a:rPr lang="en-GB" dirty="0">
                    <a:ea typeface="Cambria Math" panose="02040503050406030204" pitchFamily="18" charset="0"/>
                  </a:rPr>
                  <a:t>Or brute force optimisation</a:t>
                </a:r>
                <a:endParaRPr lang="en-GB" b="0" dirty="0">
                  <a:ea typeface="Cambria Math" panose="02040503050406030204" pitchFamily="18" charset="0"/>
                </a:endParaRPr>
              </a:p>
              <a:p>
                <a:endParaRPr lang="en-US" sz="2200" dirty="0"/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4A59CC-C8C0-99A3-4149-12695C7CE6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496" y="2786214"/>
                <a:ext cx="4482770" cy="3410712"/>
              </a:xfrm>
              <a:blipFill>
                <a:blip r:embed="rId3"/>
                <a:stretch>
                  <a:fillRect l="-2260" t="-1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16B948D-683D-BF28-7AE9-396BECB4B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424" y="640080"/>
            <a:ext cx="6197602" cy="55778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ADD223-B401-A09C-C41A-ED81C253A1A9}"/>
              </a:ext>
            </a:extLst>
          </p:cNvPr>
          <p:cNvSpPr txBox="1"/>
          <p:nvPr/>
        </p:nvSpPr>
        <p:spPr>
          <a:xfrm>
            <a:off x="106707" y="6547838"/>
            <a:ext cx="112913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Reference: </a:t>
            </a:r>
            <a:r>
              <a:rPr lang="en-GB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Avitabile</a:t>
            </a:r>
            <a:r>
              <a:rPr lang="en-GB" sz="1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P., 2001. Experimental modal analysis. Sound and vibration, 35(1), pp.20-31. 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E5D80-9EC5-321B-738F-EDF827A37FCA}"/>
              </a:ext>
            </a:extLst>
          </p:cNvPr>
          <p:cNvSpPr/>
          <p:nvPr/>
        </p:nvSpPr>
        <p:spPr>
          <a:xfrm>
            <a:off x="5765423" y="3552839"/>
            <a:ext cx="92364" cy="11545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9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20D6A-75D0-12E3-B26C-6C1FD774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AF7BC-2D51-8717-CC28-0EFCC1B7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methods require expert knowledge 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222B25-3F8E-4870-90F3-5016C4E2D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1536" y="2633472"/>
            <a:ext cx="8965880" cy="3586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3D6C06-C1DB-0C9F-58C5-8989B23B4D4E}"/>
              </a:ext>
            </a:extLst>
          </p:cNvPr>
          <p:cNvSpPr txBox="1"/>
          <p:nvPr/>
        </p:nvSpPr>
        <p:spPr>
          <a:xfrm>
            <a:off x="106707" y="6547838"/>
            <a:ext cx="1129130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Taken From: https://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community.sw.siemens.com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/s/article/getting-started-with-modal-</a:t>
            </a:r>
            <a:r>
              <a:rPr lang="en-GB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curvefitting</a:t>
            </a:r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304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BCD85-0AB0-6BBA-3BDA-6E3B7D2FD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 dirty="0"/>
              <a:t>Project Structure</a:t>
            </a:r>
            <a:br>
              <a:rPr lang="en-US" sz="5400" dirty="0"/>
            </a:br>
            <a:r>
              <a:rPr lang="en-US" sz="5400" dirty="0"/>
              <a:t>and</a:t>
            </a:r>
            <a:br>
              <a:rPr lang="en-US" sz="5400" dirty="0"/>
            </a:br>
            <a:r>
              <a:rPr lang="en-US" sz="5400" dirty="0"/>
              <a:t>Aims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2C2DF3-E57D-A3D1-553C-81550C75C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71118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90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42AFD-EF53-2964-B1AB-C6E0F216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Possible Approaches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6D4803-1811-9144-4DB2-B149D09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1018520" cy="4119172"/>
          </a:xfrm>
        </p:spPr>
        <p:txBody>
          <a:bodyPr anchor="t">
            <a:normAutofit/>
          </a:bodyPr>
          <a:lstStyle/>
          <a:p>
            <a:r>
              <a:rPr lang="en-US" sz="2400" dirty="0"/>
              <a:t>Architectures considered: CNNs / RNNs / LSTMs / Transformers </a:t>
            </a:r>
          </a:p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LSTM architecture allows to capture long range dependencies, but is more complex than RNN</a:t>
            </a:r>
            <a:endParaRPr lang="en-US" sz="2400" dirty="0"/>
          </a:p>
          <a:p>
            <a:endParaRPr 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5711D0C-B938-EE8F-1F29-1D8BC19948C2}"/>
              </a:ext>
            </a:extLst>
          </p:cNvPr>
          <p:cNvGrpSpPr/>
          <p:nvPr/>
        </p:nvGrpSpPr>
        <p:grpSpPr>
          <a:xfrm>
            <a:off x="2233560" y="3160876"/>
            <a:ext cx="7650665" cy="3356891"/>
            <a:chOff x="2048566" y="2473311"/>
            <a:chExt cx="7877314" cy="3795303"/>
          </a:xfrm>
        </p:grpSpPr>
        <p:pic>
          <p:nvPicPr>
            <p:cNvPr id="4" name="Picture 4" descr="Structures of one RNN cell (a) and LSTM cell (b) | Download Scientific  Diagram">
              <a:extLst>
                <a:ext uri="{FF2B5EF4-FFF2-40B4-BE49-F238E27FC236}">
                  <a16:creationId xmlns:a16="http://schemas.microsoft.com/office/drawing/2014/main" id="{79306D1E-FFF8-0774-A5A2-4F9E9AF8A3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8566" y="2473311"/>
              <a:ext cx="7877314" cy="37533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4D0512-C9C4-45A4-94D2-2BBF5D47881E}"/>
                </a:ext>
              </a:extLst>
            </p:cNvPr>
            <p:cNvSpPr txBox="1"/>
            <p:nvPr/>
          </p:nvSpPr>
          <p:spPr>
            <a:xfrm>
              <a:off x="3193773" y="5745394"/>
              <a:ext cx="172278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RNN Cell</a:t>
              </a:r>
              <a:endParaRPr lang="en-US" sz="2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D043E9-16FE-5A92-FCA2-FE7686FF9E1F}"/>
                </a:ext>
              </a:extLst>
            </p:cNvPr>
            <p:cNvSpPr txBox="1"/>
            <p:nvPr/>
          </p:nvSpPr>
          <p:spPr>
            <a:xfrm>
              <a:off x="7507356" y="5745394"/>
              <a:ext cx="172278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2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LSTM Cell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03B7CB-BED9-C6E4-EEA3-BAA68B9E4459}"/>
              </a:ext>
            </a:extLst>
          </p:cNvPr>
          <p:cNvSpPr txBox="1"/>
          <p:nvPr/>
        </p:nvSpPr>
        <p:spPr>
          <a:xfrm>
            <a:off x="0" y="6487794"/>
            <a:ext cx="1219200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GB" sz="1000" dirty="0">
                <a:latin typeface="Calibri" panose="020F0502020204030204" pitchFamily="34" charset="0"/>
                <a:cs typeface="Calibri" panose="020F0502020204030204" pitchFamily="34" charset="0"/>
              </a:rPr>
              <a:t>Reference: </a:t>
            </a: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Zhou, </a:t>
            </a:r>
            <a:r>
              <a:rPr lang="en-GB" sz="1000" b="0" i="0" u="none" strike="noStrike" dirty="0" err="1">
                <a:effectLst/>
                <a:latin typeface="Arial" panose="020B0604020202020204" pitchFamily="34" charset="0"/>
              </a:rPr>
              <a:t>Sizhe</a:t>
            </a: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. ‘E-Commerce Sales Forecast Based on Neural Network LSTM’. Proceedings of the 2nd International Conference on Mathematical Statistics and Economic Analysis, MSEA 2023, May 26–28, 2023, Nanjing, China, EAI, 2023. </a:t>
            </a:r>
            <a:r>
              <a:rPr lang="en-GB" sz="1000" b="0" i="0" u="none" strike="noStrike" dirty="0" err="1">
                <a:effectLst/>
                <a:latin typeface="Arial" panose="020B0604020202020204" pitchFamily="34" charset="0"/>
              </a:rPr>
              <a:t>Crossref</a:t>
            </a:r>
            <a:r>
              <a:rPr lang="en-GB" sz="1000" b="0" i="0" u="none" strike="noStrike" dirty="0">
                <a:effectLst/>
                <a:latin typeface="Arial" panose="020B0604020202020204" pitchFamily="34" charset="0"/>
              </a:rPr>
              <a:t>, doi:10.4108/eai.26-5-2023.2334251.</a:t>
            </a:r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153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EED3-0B1C-19FF-03CE-EF67E43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24" y="640823"/>
            <a:ext cx="3722668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/>
              <a:t>Chosen Architecture </a:t>
            </a:r>
            <a:r>
              <a:rPr lang="en-US" sz="4800" dirty="0"/>
              <a:t>(Bi-directional LSTM)</a:t>
            </a:r>
            <a:endParaRPr lang="en-US" sz="5000" dirty="0"/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Differences Between Bidirectional and Unidirectional LSTM | Baeldung on  Computer Science">
            <a:extLst>
              <a:ext uri="{FF2B5EF4-FFF2-40B4-BE49-F238E27FC236}">
                <a16:creationId xmlns:a16="http://schemas.microsoft.com/office/drawing/2014/main" id="{D01BB2C3-2C1A-28B0-EB3E-F753324B7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1896" y="2133393"/>
            <a:ext cx="7413958" cy="278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1AFD2-3C2C-4534-7B49-BE718F430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6239" y="1567449"/>
            <a:ext cx="6894576" cy="376926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Multi-layered version of the following: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BB2BAA-F171-D377-8F64-953A9A7F242A}"/>
              </a:ext>
            </a:extLst>
          </p:cNvPr>
          <p:cNvSpPr txBox="1">
            <a:spLocks/>
          </p:cNvSpPr>
          <p:nvPr/>
        </p:nvSpPr>
        <p:spPr>
          <a:xfrm>
            <a:off x="4696239" y="5290551"/>
            <a:ext cx="6894576" cy="37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Input sequence can be any length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674493-DFFD-DEB9-46A1-4BEA97BFFBBD}"/>
              </a:ext>
            </a:extLst>
          </p:cNvPr>
          <p:cNvSpPr txBox="1"/>
          <p:nvPr/>
        </p:nvSpPr>
        <p:spPr>
          <a:xfrm>
            <a:off x="0" y="6536782"/>
            <a:ext cx="112913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</a:t>
            </a:r>
            <a:r>
              <a:rPr lang="en-GB" sz="1200" dirty="0">
                <a:latin typeface="Calibri" panose="020F0502020204030204" pitchFamily="34" charset="0"/>
                <a:cs typeface="Calibri" panose="020F0502020204030204" pitchFamily="34" charset="0"/>
              </a:rPr>
              <a:t>Taken From: </a:t>
            </a:r>
            <a:r>
              <a:rPr lang="en-US" sz="1200" dirty="0"/>
              <a:t>https://</a:t>
            </a:r>
            <a:r>
              <a:rPr lang="en-US" sz="1200" dirty="0" err="1"/>
              <a:t>www.baeldung.com</a:t>
            </a:r>
            <a:r>
              <a:rPr lang="en-US" sz="1200" dirty="0"/>
              <a:t>/cs/bidirectional-vs-unidirectional-</a:t>
            </a:r>
            <a:r>
              <a:rPr lang="en-US" sz="1200" dirty="0" err="1"/>
              <a:t>lstm</a:t>
            </a:r>
            <a:endParaRPr lang="en-US" sz="1200" dirty="0"/>
          </a:p>
          <a:p>
            <a:endParaRPr lang="en-GB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309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D42AFD-EF53-2964-B1AB-C6E0F216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Model Training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6D4803-1811-9144-4DB2-B149D09CF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40460"/>
                <a:ext cx="10515600" cy="162305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16,000 randomly generated noisy transfer functions</a:t>
                </a:r>
              </a:p>
              <a:p>
                <a:r>
                  <a:rPr lang="en-US" dirty="0" err="1"/>
                  <a:t>Minimise</a:t>
                </a:r>
                <a:r>
                  <a:rPr lang="en-US" dirty="0"/>
                  <a:t> loss function: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{   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GB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dirty="0"/>
                  <a:t>}</a:t>
                </a:r>
              </a:p>
              <a:p>
                <a:r>
                  <a:rPr lang="en-US" dirty="0"/>
                  <a:t>True Labels: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, Model Predictions: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96D4803-1811-9144-4DB2-B149D09CF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40460"/>
                <a:ext cx="10515600" cy="1623051"/>
              </a:xfrm>
              <a:blipFill>
                <a:blip r:embed="rId3"/>
                <a:stretch>
                  <a:fillRect l="-965" t="-12403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432C765-690E-E29A-26DF-7ABE78308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772" y="1792170"/>
            <a:ext cx="4309407" cy="3243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6917C-2441-0BFB-9568-0059E39E117A}"/>
                  </a:ext>
                </a:extLst>
              </p:cNvPr>
              <p:cNvSpPr txBox="1"/>
              <p:nvPr/>
            </p:nvSpPr>
            <p:spPr>
              <a:xfrm>
                <a:off x="5734595" y="5499462"/>
                <a:ext cx="399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66917C-2441-0BFB-9568-0059E39E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595" y="5499462"/>
                <a:ext cx="39906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67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8AEED3-0B1C-19FF-03CE-EF67E43F6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000" dirty="0"/>
              <a:t>Current Predictions</a:t>
            </a:r>
            <a:br>
              <a:rPr lang="en-US" sz="5000" dirty="0"/>
            </a:br>
            <a:br>
              <a:rPr lang="en-US" sz="5000" dirty="0"/>
            </a:br>
            <a:r>
              <a:rPr lang="en-GB" sz="2400" b="0" i="0" dirty="0">
                <a:effectLst/>
                <a:latin typeface="Menlo" panose="020B0609030804020204" pitchFamily="49" charset="0"/>
              </a:rPr>
              <a:t>98.8% Precision</a:t>
            </a:r>
            <a:br>
              <a:rPr lang="en-GB" sz="2400" b="0" i="0" dirty="0">
                <a:effectLst/>
                <a:latin typeface="Menlo" panose="020B0609030804020204" pitchFamily="49" charset="0"/>
              </a:rPr>
            </a:br>
            <a:r>
              <a:rPr lang="en-GB" sz="2400" b="0" i="0" dirty="0">
                <a:effectLst/>
                <a:latin typeface="Menlo" panose="020B0609030804020204" pitchFamily="49" charset="0"/>
              </a:rPr>
              <a:t>99.0% Recall </a:t>
            </a:r>
            <a:br>
              <a:rPr lang="en-GB" sz="2400" b="0" i="0" dirty="0">
                <a:effectLst/>
                <a:latin typeface="Menlo" panose="020B0609030804020204" pitchFamily="49" charset="0"/>
              </a:rPr>
            </a:br>
            <a:r>
              <a:rPr lang="en-GB" sz="2400" b="0" i="0" dirty="0">
                <a:effectLst/>
                <a:latin typeface="Menlo" panose="020B0609030804020204" pitchFamily="49" charset="0"/>
              </a:rPr>
              <a:t>(on Validation set)</a:t>
            </a:r>
            <a:endParaRPr lang="en-US" sz="5000" dirty="0"/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09CC98-28F8-1EBB-E05C-D4D4C9848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8408" y="-2874"/>
            <a:ext cx="686952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11816-A2AC-0189-DF60-FCA2E6F4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798" y="2874"/>
            <a:ext cx="28194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C427F4-6476-86A8-29D7-4981D76636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8198" y="-2874"/>
            <a:ext cx="6881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27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EB028-6DD1-B547-72FF-460F974CE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Next Steps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00F6E2-E72F-0380-5BEB-1BE73EC7A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734609"/>
              </p:ext>
            </p:extLst>
          </p:nvPr>
        </p:nvGraphicFramePr>
        <p:xfrm>
          <a:off x="630936" y="2807208"/>
          <a:ext cx="3429000" cy="3410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F637531-E925-7ADB-191F-4F9A953D8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6561" y="1153583"/>
            <a:ext cx="6835022" cy="514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51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16938</TotalTime>
  <Words>1066</Words>
  <Application>Microsoft Macintosh PowerPoint</Application>
  <PresentationFormat>Widescreen</PresentationFormat>
  <Paragraphs>145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Google Sans</vt:lpstr>
      <vt:lpstr>Menlo</vt:lpstr>
      <vt:lpstr>Office Theme</vt:lpstr>
      <vt:lpstr>Machine Learning for Modal Analysis</vt:lpstr>
      <vt:lpstr>What is Modal Analysis?</vt:lpstr>
      <vt:lpstr>Project Motivation</vt:lpstr>
      <vt:lpstr>Project Structure and Aims</vt:lpstr>
      <vt:lpstr>Possible Approaches</vt:lpstr>
      <vt:lpstr>Chosen Architecture (Bi-directional LSTM)</vt:lpstr>
      <vt:lpstr>Model Training</vt:lpstr>
      <vt:lpstr>Current Predictions  98.8% Precision 99.0% Recall  (on Validation set)</vt:lpstr>
      <vt:lpstr>Next Steps</vt:lpstr>
      <vt:lpstr>Questions?</vt:lpstr>
      <vt:lpstr>First Results</vt:lpstr>
      <vt:lpstr>Noisy Data and  Longer Sequences</vt:lpstr>
      <vt:lpstr>Appendix 1: Evaluation Metrics</vt:lpstr>
      <vt:lpstr>Appendix 2: LSTM Details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Malhotra</dc:creator>
  <cp:lastModifiedBy>Vaibhav Malhotra</cp:lastModifiedBy>
  <cp:revision>73</cp:revision>
  <dcterms:created xsi:type="dcterms:W3CDTF">2023-11-17T13:13:59Z</dcterms:created>
  <dcterms:modified xsi:type="dcterms:W3CDTF">2024-01-24T18:14:16Z</dcterms:modified>
</cp:coreProperties>
</file>