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8229600" cx="14630400"/>
  <p:notesSz cx="8229600" cy="14630400"/>
  <p:embeddedFontLst>
    <p:embeddedFont>
      <p:font typeface="Platypi"/>
      <p:regular r:id="rId21"/>
      <p:bold r:id="rId22"/>
      <p:italic r:id="rId23"/>
      <p:boldItalic r:id="rId24"/>
    </p:embeddedFont>
    <p:embeddedFont>
      <p:font typeface="Roboto Mon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B137BD6-45EA-4BDE-8C89-62AAA5D4F240}">
  <a:tblStyle styleId="{0B137BD6-45EA-4BDE-8C89-62AAA5D4F240}"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Platypi-bold.fntdata"/><Relationship Id="rId21" Type="http://schemas.openxmlformats.org/officeDocument/2006/relationships/font" Target="fonts/Platypi-regular.fntdata"/><Relationship Id="rId24" Type="http://schemas.openxmlformats.org/officeDocument/2006/relationships/font" Target="fonts/Platypi-boldItalic.fntdata"/><Relationship Id="rId23" Type="http://schemas.openxmlformats.org/officeDocument/2006/relationships/font" Target="fonts/Platypi-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Mono-bold.fntdata"/><Relationship Id="rId25" Type="http://schemas.openxmlformats.org/officeDocument/2006/relationships/font" Target="fonts/RobotoMono-regular.fntdata"/><Relationship Id="rId28" Type="http://schemas.openxmlformats.org/officeDocument/2006/relationships/font" Target="fonts/RobotoMono-boldItalic.fntdata"/><Relationship Id="rId27" Type="http://schemas.openxmlformats.org/officeDocument/2006/relationships/font" Target="fonts/RobotoMon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t>‹#›</a:t>
            </a:fld>
            <a:endParaRPr b="0" i="0" sz="1200" u="none" cap="none" strike="noStrik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7" name="Google Shape;57;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8" name="Google Shape;58;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34d15422d7d_0_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34d15422d7d_0_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5" name="Google Shape;145;g34d15422d7d_0_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34e5a4028fe_0_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34e5a4028fe_0_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1" name="Google Shape;151;g34e5a4028fe_0_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34e5a4028fe_0_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34e5a4028fe_0_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4" name="Google Shape;164;g34e5a4028fe_0_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1" name="Google Shape;171;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2" name="Google Shape;172;p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7" name="Google Shape;177;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8" name="Google Shape;178;p1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6" name="Google Shape;186;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7" name="Google Shape;187;p1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6" name="Google Shape;66;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7" name="Google Shape;67;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9" name="Google Shape;79;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0" name="Google Shape;80;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2" name="Google Shape;92;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3" name="Google Shape;93;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8" name="Google Shape;108;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9" name="Google Shape;109;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6" name="Google Shape;116;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7" name="Google Shape;117;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4" name="Google Shape;124;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5" name="Google Shape;125;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34f36ceb58a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34f36ceb58a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1" name="Google Shape;131;g34f36ceb58a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7" name="Google Shape;137;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8" name="Google Shape;138;p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gamma.app/?utm_source=made-with-gamma" TargetMode="External"/><Relationship Id="rId3"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gamma.app/?utm_source=made-with-gamma" TargetMode="External"/><Relationship Id="rId3"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gamma.app/?utm_source=made-with-gamma" TargetMode="External"/><Relationship Id="rId3"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gamma.app/?utm_source=made-with-gamma" TargetMode="External"/><Relationship Id="rId3"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gamma.app/?utm_source=made-with-gamma" TargetMode="External"/><Relationship Id="rId3"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gamma.app/?utm_source=made-with-gamma" TargetMode="External"/><Relationship Id="rId3"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gamma.app/?utm_source=made-with-gamma" TargetMode="External"/><Relationship Id="rId3"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gamma.app/?utm_source=made-with-gamma" TargetMode="External"/><Relationship Id="rId3"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gamma.app/?utm_source=made-with-gamma" TargetMode="External"/><Relationship Id="rId3"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gamma.app/?utm_source=made-with-gamma" TargetMode="External"/><Relationship Id="rId3"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gamma.app/?utm_source=made-with-gamma" TargetMode="External"/><Relationship Id="rId3"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1 master">
  <p:cSld name="Slide 1 master">
    <p:spTree>
      <p:nvGrpSpPr>
        <p:cNvPr id="10" name="Shape 10"/>
        <p:cNvGrpSpPr/>
        <p:nvPr/>
      </p:nvGrpSpPr>
      <p:grpSpPr>
        <a:xfrm>
          <a:off x="0" y="0"/>
          <a:ext cx="0" cy="0"/>
          <a:chOff x="0" y="0"/>
          <a:chExt cx="0" cy="0"/>
        </a:xfrm>
      </p:grpSpPr>
      <p:sp>
        <p:nvSpPr>
          <p:cNvPr id="11" name="Google Shape;11;p2"/>
          <p:cNvSpPr/>
          <p:nvPr/>
        </p:nvSpPr>
        <p:spPr>
          <a:xfrm>
            <a:off x="0" y="0"/>
            <a:ext cx="14630400" cy="8229600"/>
          </a:xfrm>
          <a:prstGeom prst="rect">
            <a:avLst/>
          </a:prstGeom>
          <a:solidFill>
            <a:srgbClr val="F7F3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0" y="0"/>
            <a:ext cx="14630400" cy="8229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preencoded.png" id="13" name="Google Shape;13;p2">
            <a:hlinkClick r:id="rId2"/>
          </p:cNvPr>
          <p:cNvPicPr preferRelativeResize="0"/>
          <p:nvPr/>
        </p:nvPicPr>
        <p:blipFill rotWithShape="1">
          <a:blip r:embed="rId3">
            <a:alphaModFix/>
          </a:blip>
          <a:srcRect b="0" l="0" r="0" t="0"/>
          <a:stretch/>
        </p:blipFill>
        <p:spPr>
          <a:xfrm>
            <a:off x="12839215" y="7749540"/>
            <a:ext cx="1722605" cy="41148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10 master">
  <p:cSld name="Slide 10 master">
    <p:spTree>
      <p:nvGrpSpPr>
        <p:cNvPr id="46" name="Shape 46"/>
        <p:cNvGrpSpPr/>
        <p:nvPr/>
      </p:nvGrpSpPr>
      <p:grpSpPr>
        <a:xfrm>
          <a:off x="0" y="0"/>
          <a:ext cx="0" cy="0"/>
          <a:chOff x="0" y="0"/>
          <a:chExt cx="0" cy="0"/>
        </a:xfrm>
      </p:grpSpPr>
      <p:sp>
        <p:nvSpPr>
          <p:cNvPr id="47" name="Google Shape;47;p11"/>
          <p:cNvSpPr/>
          <p:nvPr/>
        </p:nvSpPr>
        <p:spPr>
          <a:xfrm>
            <a:off x="0" y="0"/>
            <a:ext cx="14630400" cy="8229600"/>
          </a:xfrm>
          <a:prstGeom prst="rect">
            <a:avLst/>
          </a:prstGeom>
          <a:solidFill>
            <a:srgbClr val="F7F3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11"/>
          <p:cNvSpPr/>
          <p:nvPr/>
        </p:nvSpPr>
        <p:spPr>
          <a:xfrm>
            <a:off x="0" y="0"/>
            <a:ext cx="14630400" cy="8229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preencoded.png" id="49" name="Google Shape;49;p11">
            <a:hlinkClick r:id="rId2"/>
          </p:cNvPr>
          <p:cNvPicPr preferRelativeResize="0"/>
          <p:nvPr/>
        </p:nvPicPr>
        <p:blipFill rotWithShape="1">
          <a:blip r:embed="rId3">
            <a:alphaModFix/>
          </a:blip>
          <a:srcRect b="0" l="0" r="0" t="0"/>
          <a:stretch/>
        </p:blipFill>
        <p:spPr>
          <a:xfrm>
            <a:off x="12839215" y="7749540"/>
            <a:ext cx="1722605" cy="411480"/>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11 master">
  <p:cSld name="Slide 11 master">
    <p:spTree>
      <p:nvGrpSpPr>
        <p:cNvPr id="50" name="Shape 50"/>
        <p:cNvGrpSpPr/>
        <p:nvPr/>
      </p:nvGrpSpPr>
      <p:grpSpPr>
        <a:xfrm>
          <a:off x="0" y="0"/>
          <a:ext cx="0" cy="0"/>
          <a:chOff x="0" y="0"/>
          <a:chExt cx="0" cy="0"/>
        </a:xfrm>
      </p:grpSpPr>
      <p:sp>
        <p:nvSpPr>
          <p:cNvPr id="51" name="Google Shape;51;p12"/>
          <p:cNvSpPr/>
          <p:nvPr/>
        </p:nvSpPr>
        <p:spPr>
          <a:xfrm>
            <a:off x="0" y="0"/>
            <a:ext cx="14630400" cy="8229600"/>
          </a:xfrm>
          <a:prstGeom prst="rect">
            <a:avLst/>
          </a:prstGeom>
          <a:solidFill>
            <a:srgbClr val="F7F3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2"/>
          <p:cNvSpPr/>
          <p:nvPr/>
        </p:nvSpPr>
        <p:spPr>
          <a:xfrm>
            <a:off x="0" y="0"/>
            <a:ext cx="14630400" cy="8229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preencoded.png" id="53" name="Google Shape;53;p12">
            <a:hlinkClick r:id="rId2"/>
          </p:cNvPr>
          <p:cNvPicPr preferRelativeResize="0"/>
          <p:nvPr/>
        </p:nvPicPr>
        <p:blipFill rotWithShape="1">
          <a:blip r:embed="rId3">
            <a:alphaModFix/>
          </a:blip>
          <a:srcRect b="0" l="0" r="0" t="0"/>
          <a:stretch/>
        </p:blipFill>
        <p:spPr>
          <a:xfrm>
            <a:off x="12839215" y="7749540"/>
            <a:ext cx="1722605" cy="411480"/>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FAULT">
  <p:cSld name="DEFAULT">
    <p:bg>
      <p:bgPr>
        <a:solidFill>
          <a:schemeClr val="lt1"/>
        </a:solidFill>
      </p:bgPr>
    </p:bg>
    <p:spTree>
      <p:nvGrpSpPr>
        <p:cNvPr id="54" name="Shape 54"/>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2 master">
  <p:cSld name="Slide 2 master">
    <p:spTree>
      <p:nvGrpSpPr>
        <p:cNvPr id="14" name="Shape 14"/>
        <p:cNvGrpSpPr/>
        <p:nvPr/>
      </p:nvGrpSpPr>
      <p:grpSpPr>
        <a:xfrm>
          <a:off x="0" y="0"/>
          <a:ext cx="0" cy="0"/>
          <a:chOff x="0" y="0"/>
          <a:chExt cx="0" cy="0"/>
        </a:xfrm>
      </p:grpSpPr>
      <p:sp>
        <p:nvSpPr>
          <p:cNvPr id="15" name="Google Shape;15;p3"/>
          <p:cNvSpPr/>
          <p:nvPr/>
        </p:nvSpPr>
        <p:spPr>
          <a:xfrm>
            <a:off x="0" y="0"/>
            <a:ext cx="14630400" cy="8229600"/>
          </a:xfrm>
          <a:prstGeom prst="rect">
            <a:avLst/>
          </a:prstGeom>
          <a:solidFill>
            <a:srgbClr val="F7F3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3"/>
          <p:cNvSpPr/>
          <p:nvPr/>
        </p:nvSpPr>
        <p:spPr>
          <a:xfrm>
            <a:off x="0" y="0"/>
            <a:ext cx="14630400" cy="8229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preencoded.png" id="17" name="Google Shape;17;p3">
            <a:hlinkClick r:id="rId2"/>
          </p:cNvPr>
          <p:cNvPicPr preferRelativeResize="0"/>
          <p:nvPr/>
        </p:nvPicPr>
        <p:blipFill rotWithShape="1">
          <a:blip r:embed="rId3">
            <a:alphaModFix/>
          </a:blip>
          <a:srcRect b="0" l="0" r="0" t="0"/>
          <a:stretch/>
        </p:blipFill>
        <p:spPr>
          <a:xfrm>
            <a:off x="12839215" y="7749540"/>
            <a:ext cx="1722605" cy="41148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3 master">
  <p:cSld name="Slide 3 master">
    <p:spTree>
      <p:nvGrpSpPr>
        <p:cNvPr id="18" name="Shape 18"/>
        <p:cNvGrpSpPr/>
        <p:nvPr/>
      </p:nvGrpSpPr>
      <p:grpSpPr>
        <a:xfrm>
          <a:off x="0" y="0"/>
          <a:ext cx="0" cy="0"/>
          <a:chOff x="0" y="0"/>
          <a:chExt cx="0" cy="0"/>
        </a:xfrm>
      </p:grpSpPr>
      <p:sp>
        <p:nvSpPr>
          <p:cNvPr id="19" name="Google Shape;19;p4"/>
          <p:cNvSpPr/>
          <p:nvPr/>
        </p:nvSpPr>
        <p:spPr>
          <a:xfrm>
            <a:off x="0" y="0"/>
            <a:ext cx="14630400" cy="8229600"/>
          </a:xfrm>
          <a:prstGeom prst="rect">
            <a:avLst/>
          </a:prstGeom>
          <a:solidFill>
            <a:srgbClr val="F7F3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0"/>
            <a:ext cx="14630400" cy="8229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preencoded.png" id="21" name="Google Shape;21;p4">
            <a:hlinkClick r:id="rId2"/>
          </p:cNvPr>
          <p:cNvPicPr preferRelativeResize="0"/>
          <p:nvPr/>
        </p:nvPicPr>
        <p:blipFill rotWithShape="1">
          <a:blip r:embed="rId3">
            <a:alphaModFix/>
          </a:blip>
          <a:srcRect b="0" l="0" r="0" t="0"/>
          <a:stretch/>
        </p:blipFill>
        <p:spPr>
          <a:xfrm>
            <a:off x="12839215" y="7749540"/>
            <a:ext cx="1722605" cy="41148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4 master">
  <p:cSld name="Slide 4 master">
    <p:spTree>
      <p:nvGrpSpPr>
        <p:cNvPr id="22" name="Shape 22"/>
        <p:cNvGrpSpPr/>
        <p:nvPr/>
      </p:nvGrpSpPr>
      <p:grpSpPr>
        <a:xfrm>
          <a:off x="0" y="0"/>
          <a:ext cx="0" cy="0"/>
          <a:chOff x="0" y="0"/>
          <a:chExt cx="0" cy="0"/>
        </a:xfrm>
      </p:grpSpPr>
      <p:sp>
        <p:nvSpPr>
          <p:cNvPr id="23" name="Google Shape;23;p5"/>
          <p:cNvSpPr/>
          <p:nvPr/>
        </p:nvSpPr>
        <p:spPr>
          <a:xfrm>
            <a:off x="0" y="0"/>
            <a:ext cx="14630400" cy="8229600"/>
          </a:xfrm>
          <a:prstGeom prst="rect">
            <a:avLst/>
          </a:prstGeom>
          <a:solidFill>
            <a:srgbClr val="F7F3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5"/>
          <p:cNvSpPr/>
          <p:nvPr/>
        </p:nvSpPr>
        <p:spPr>
          <a:xfrm>
            <a:off x="0" y="0"/>
            <a:ext cx="14630400" cy="8229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preencoded.png" id="25" name="Google Shape;25;p5">
            <a:hlinkClick r:id="rId2"/>
          </p:cNvPr>
          <p:cNvPicPr preferRelativeResize="0"/>
          <p:nvPr/>
        </p:nvPicPr>
        <p:blipFill rotWithShape="1">
          <a:blip r:embed="rId3">
            <a:alphaModFix/>
          </a:blip>
          <a:srcRect b="0" l="0" r="0" t="0"/>
          <a:stretch/>
        </p:blipFill>
        <p:spPr>
          <a:xfrm>
            <a:off x="12839215" y="7749540"/>
            <a:ext cx="1722605" cy="41148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5 master">
  <p:cSld name="Slide 5 master">
    <p:spTree>
      <p:nvGrpSpPr>
        <p:cNvPr id="26" name="Shape 26"/>
        <p:cNvGrpSpPr/>
        <p:nvPr/>
      </p:nvGrpSpPr>
      <p:grpSpPr>
        <a:xfrm>
          <a:off x="0" y="0"/>
          <a:ext cx="0" cy="0"/>
          <a:chOff x="0" y="0"/>
          <a:chExt cx="0" cy="0"/>
        </a:xfrm>
      </p:grpSpPr>
      <p:sp>
        <p:nvSpPr>
          <p:cNvPr id="27" name="Google Shape;27;p6"/>
          <p:cNvSpPr/>
          <p:nvPr/>
        </p:nvSpPr>
        <p:spPr>
          <a:xfrm>
            <a:off x="0" y="0"/>
            <a:ext cx="14630400" cy="8229600"/>
          </a:xfrm>
          <a:prstGeom prst="rect">
            <a:avLst/>
          </a:prstGeom>
          <a:solidFill>
            <a:srgbClr val="F7F3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6"/>
          <p:cNvSpPr/>
          <p:nvPr/>
        </p:nvSpPr>
        <p:spPr>
          <a:xfrm>
            <a:off x="0" y="0"/>
            <a:ext cx="14630400" cy="8229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preencoded.png" id="29" name="Google Shape;29;p6">
            <a:hlinkClick r:id="rId2"/>
          </p:cNvPr>
          <p:cNvPicPr preferRelativeResize="0"/>
          <p:nvPr/>
        </p:nvPicPr>
        <p:blipFill rotWithShape="1">
          <a:blip r:embed="rId3">
            <a:alphaModFix/>
          </a:blip>
          <a:srcRect b="0" l="0" r="0" t="0"/>
          <a:stretch/>
        </p:blipFill>
        <p:spPr>
          <a:xfrm>
            <a:off x="12839215" y="7749540"/>
            <a:ext cx="1722605" cy="41148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6 master">
  <p:cSld name="Slide 6 master">
    <p:spTree>
      <p:nvGrpSpPr>
        <p:cNvPr id="30" name="Shape 30"/>
        <p:cNvGrpSpPr/>
        <p:nvPr/>
      </p:nvGrpSpPr>
      <p:grpSpPr>
        <a:xfrm>
          <a:off x="0" y="0"/>
          <a:ext cx="0" cy="0"/>
          <a:chOff x="0" y="0"/>
          <a:chExt cx="0" cy="0"/>
        </a:xfrm>
      </p:grpSpPr>
      <p:sp>
        <p:nvSpPr>
          <p:cNvPr id="31" name="Google Shape;31;p7"/>
          <p:cNvSpPr/>
          <p:nvPr/>
        </p:nvSpPr>
        <p:spPr>
          <a:xfrm>
            <a:off x="0" y="0"/>
            <a:ext cx="14630400" cy="8229600"/>
          </a:xfrm>
          <a:prstGeom prst="rect">
            <a:avLst/>
          </a:prstGeom>
          <a:solidFill>
            <a:srgbClr val="F7F3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7"/>
          <p:cNvSpPr/>
          <p:nvPr/>
        </p:nvSpPr>
        <p:spPr>
          <a:xfrm>
            <a:off x="0" y="0"/>
            <a:ext cx="14630400" cy="8229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preencoded.png" id="33" name="Google Shape;33;p7">
            <a:hlinkClick r:id="rId2"/>
          </p:cNvPr>
          <p:cNvPicPr preferRelativeResize="0"/>
          <p:nvPr/>
        </p:nvPicPr>
        <p:blipFill rotWithShape="1">
          <a:blip r:embed="rId3">
            <a:alphaModFix/>
          </a:blip>
          <a:srcRect b="0" l="0" r="0" t="0"/>
          <a:stretch/>
        </p:blipFill>
        <p:spPr>
          <a:xfrm>
            <a:off x="12839215" y="7749540"/>
            <a:ext cx="1722605" cy="41148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7 master">
  <p:cSld name="Slide 7 master">
    <p:spTree>
      <p:nvGrpSpPr>
        <p:cNvPr id="34" name="Shape 34"/>
        <p:cNvGrpSpPr/>
        <p:nvPr/>
      </p:nvGrpSpPr>
      <p:grpSpPr>
        <a:xfrm>
          <a:off x="0" y="0"/>
          <a:ext cx="0" cy="0"/>
          <a:chOff x="0" y="0"/>
          <a:chExt cx="0" cy="0"/>
        </a:xfrm>
      </p:grpSpPr>
      <p:sp>
        <p:nvSpPr>
          <p:cNvPr id="35" name="Google Shape;35;p8"/>
          <p:cNvSpPr/>
          <p:nvPr/>
        </p:nvSpPr>
        <p:spPr>
          <a:xfrm>
            <a:off x="0" y="0"/>
            <a:ext cx="14630400" cy="8229600"/>
          </a:xfrm>
          <a:prstGeom prst="rect">
            <a:avLst/>
          </a:prstGeom>
          <a:solidFill>
            <a:srgbClr val="F7F3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8"/>
          <p:cNvSpPr/>
          <p:nvPr/>
        </p:nvSpPr>
        <p:spPr>
          <a:xfrm>
            <a:off x="0" y="0"/>
            <a:ext cx="14630400" cy="8229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preencoded.png" id="37" name="Google Shape;37;p8">
            <a:hlinkClick r:id="rId2"/>
          </p:cNvPr>
          <p:cNvPicPr preferRelativeResize="0"/>
          <p:nvPr/>
        </p:nvPicPr>
        <p:blipFill rotWithShape="1">
          <a:blip r:embed="rId3">
            <a:alphaModFix/>
          </a:blip>
          <a:srcRect b="0" l="0" r="0" t="0"/>
          <a:stretch/>
        </p:blipFill>
        <p:spPr>
          <a:xfrm>
            <a:off x="12839215" y="7749540"/>
            <a:ext cx="1722605" cy="411480"/>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8 master">
  <p:cSld name="Slide 8 master">
    <p:spTree>
      <p:nvGrpSpPr>
        <p:cNvPr id="38" name="Shape 38"/>
        <p:cNvGrpSpPr/>
        <p:nvPr/>
      </p:nvGrpSpPr>
      <p:grpSpPr>
        <a:xfrm>
          <a:off x="0" y="0"/>
          <a:ext cx="0" cy="0"/>
          <a:chOff x="0" y="0"/>
          <a:chExt cx="0" cy="0"/>
        </a:xfrm>
      </p:grpSpPr>
      <p:sp>
        <p:nvSpPr>
          <p:cNvPr id="39" name="Google Shape;39;p9"/>
          <p:cNvSpPr/>
          <p:nvPr/>
        </p:nvSpPr>
        <p:spPr>
          <a:xfrm>
            <a:off x="0" y="0"/>
            <a:ext cx="14630400" cy="8229600"/>
          </a:xfrm>
          <a:prstGeom prst="rect">
            <a:avLst/>
          </a:prstGeom>
          <a:solidFill>
            <a:srgbClr val="F7F3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9"/>
          <p:cNvSpPr/>
          <p:nvPr/>
        </p:nvSpPr>
        <p:spPr>
          <a:xfrm>
            <a:off x="0" y="0"/>
            <a:ext cx="14630400" cy="8229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preencoded.png" id="41" name="Google Shape;41;p9">
            <a:hlinkClick r:id="rId2"/>
          </p:cNvPr>
          <p:cNvPicPr preferRelativeResize="0"/>
          <p:nvPr/>
        </p:nvPicPr>
        <p:blipFill rotWithShape="1">
          <a:blip r:embed="rId3">
            <a:alphaModFix/>
          </a:blip>
          <a:srcRect b="0" l="0" r="0" t="0"/>
          <a:stretch/>
        </p:blipFill>
        <p:spPr>
          <a:xfrm>
            <a:off x="12839215" y="7749540"/>
            <a:ext cx="1722605" cy="411480"/>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9 master">
  <p:cSld name="Slide 9 master">
    <p:spTree>
      <p:nvGrpSpPr>
        <p:cNvPr id="42" name="Shape 42"/>
        <p:cNvGrpSpPr/>
        <p:nvPr/>
      </p:nvGrpSpPr>
      <p:grpSpPr>
        <a:xfrm>
          <a:off x="0" y="0"/>
          <a:ext cx="0" cy="0"/>
          <a:chOff x="0" y="0"/>
          <a:chExt cx="0" cy="0"/>
        </a:xfrm>
      </p:grpSpPr>
      <p:sp>
        <p:nvSpPr>
          <p:cNvPr id="43" name="Google Shape;43;p10"/>
          <p:cNvSpPr/>
          <p:nvPr/>
        </p:nvSpPr>
        <p:spPr>
          <a:xfrm>
            <a:off x="0" y="0"/>
            <a:ext cx="14630400" cy="8229600"/>
          </a:xfrm>
          <a:prstGeom prst="rect">
            <a:avLst/>
          </a:prstGeom>
          <a:solidFill>
            <a:srgbClr val="F7F3F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10"/>
          <p:cNvSpPr/>
          <p:nvPr/>
        </p:nvSpPr>
        <p:spPr>
          <a:xfrm>
            <a:off x="0" y="0"/>
            <a:ext cx="14630400" cy="8229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preencoded.png" id="45" name="Google Shape;45;p10">
            <a:hlinkClick r:id="rId2"/>
          </p:cNvPr>
          <p:cNvPicPr preferRelativeResize="0"/>
          <p:nvPr/>
        </p:nvPicPr>
        <p:blipFill rotWithShape="1">
          <a:blip r:embed="rId3">
            <a:alphaModFix/>
          </a:blip>
          <a:srcRect b="0" l="0" r="0" t="0"/>
          <a:stretch/>
        </p:blipFill>
        <p:spPr>
          <a:xfrm>
            <a:off x="12839215" y="7749540"/>
            <a:ext cx="1722605" cy="41148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 name="Shape 9"/>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 Id="rId3" Type="http://schemas.openxmlformats.org/officeDocument/2006/relationships/image" Target="../media/image1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 Id="rId3" Type="http://schemas.openxmlformats.org/officeDocument/2006/relationships/image" Target="../media/image1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11.png"/><Relationship Id="rId4" Type="http://schemas.openxmlformats.org/officeDocument/2006/relationships/image" Target="../media/image7.png"/><Relationship Id="rId5" Type="http://schemas.openxmlformats.org/officeDocument/2006/relationships/image" Target="../media/image12.png"/><Relationship Id="rId6"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1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20.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pic>
        <p:nvPicPr>
          <p:cNvPr descr="preencoded.png" id="60" name="Google Shape;60;p14"/>
          <p:cNvPicPr preferRelativeResize="0"/>
          <p:nvPr/>
        </p:nvPicPr>
        <p:blipFill rotWithShape="1">
          <a:blip r:embed="rId3">
            <a:alphaModFix/>
          </a:blip>
          <a:srcRect b="0" l="0" r="0" t="0"/>
          <a:stretch/>
        </p:blipFill>
        <p:spPr>
          <a:xfrm>
            <a:off x="0" y="228600"/>
            <a:ext cx="5486400" cy="8229600"/>
          </a:xfrm>
          <a:prstGeom prst="rect">
            <a:avLst/>
          </a:prstGeom>
          <a:noFill/>
          <a:ln>
            <a:noFill/>
          </a:ln>
        </p:spPr>
      </p:pic>
      <p:sp>
        <p:nvSpPr>
          <p:cNvPr id="61" name="Google Shape;61;p14"/>
          <p:cNvSpPr/>
          <p:nvPr/>
        </p:nvSpPr>
        <p:spPr>
          <a:xfrm>
            <a:off x="6280190" y="2481739"/>
            <a:ext cx="6541294" cy="708779"/>
          </a:xfrm>
          <a:prstGeom prst="rect">
            <a:avLst/>
          </a:prstGeom>
          <a:noFill/>
          <a:ln>
            <a:noFill/>
          </a:ln>
        </p:spPr>
        <p:txBody>
          <a:bodyPr anchorCtr="0" anchor="t" bIns="0" lIns="0" spcFirstLastPara="1" rIns="0" wrap="square" tIns="0">
            <a:noAutofit/>
          </a:bodyPr>
          <a:lstStyle/>
          <a:p>
            <a:pPr indent="0" lvl="0" marL="0" marR="0" rtl="0" algn="l">
              <a:lnSpc>
                <a:spcPct val="124719"/>
              </a:lnSpc>
              <a:spcBef>
                <a:spcPts val="0"/>
              </a:spcBef>
              <a:spcAft>
                <a:spcPts val="0"/>
              </a:spcAft>
              <a:buClr>
                <a:srgbClr val="201B18"/>
              </a:buClr>
              <a:buSzPts val="4450"/>
              <a:buFont typeface="Platypi"/>
              <a:buNone/>
            </a:pPr>
            <a:r>
              <a:rPr b="0" i="0" lang="en-US" sz="4450" u="none" cap="none" strike="noStrike">
                <a:solidFill>
                  <a:srgbClr val="201B18"/>
                </a:solidFill>
                <a:latin typeface="Platypi"/>
                <a:ea typeface="Platypi"/>
                <a:cs typeface="Platypi"/>
                <a:sym typeface="Platypi"/>
              </a:rPr>
              <a:t>Airline Booking System</a:t>
            </a:r>
            <a:endParaRPr b="0" i="0" sz="4450" u="none" cap="none" strike="noStrike"/>
          </a:p>
        </p:txBody>
      </p:sp>
      <p:sp>
        <p:nvSpPr>
          <p:cNvPr id="62" name="Google Shape;62;p14"/>
          <p:cNvSpPr/>
          <p:nvPr/>
        </p:nvSpPr>
        <p:spPr>
          <a:xfrm>
            <a:off x="7711415" y="3190536"/>
            <a:ext cx="7556400" cy="363000"/>
          </a:xfrm>
          <a:prstGeom prst="rect">
            <a:avLst/>
          </a:prstGeom>
          <a:noFill/>
          <a:ln>
            <a:noFill/>
          </a:ln>
        </p:spPr>
        <p:txBody>
          <a:bodyPr anchorCtr="0" anchor="t" bIns="0" lIns="0" spcFirstLastPara="1" rIns="0" wrap="square" tIns="0">
            <a:noAutofit/>
          </a:bodyPr>
          <a:lstStyle/>
          <a:p>
            <a:pPr indent="0" lvl="0" marL="0" marR="0" rtl="0" algn="l">
              <a:lnSpc>
                <a:spcPct val="162857"/>
              </a:lnSpc>
              <a:spcBef>
                <a:spcPts val="0"/>
              </a:spcBef>
              <a:spcAft>
                <a:spcPts val="0"/>
              </a:spcAft>
              <a:buClr>
                <a:srgbClr val="504C49"/>
              </a:buClr>
              <a:buSzPts val="1750"/>
              <a:buFont typeface="Arial"/>
              <a:buNone/>
            </a:pPr>
            <a:r>
              <a:rPr b="0" i="0" lang="en-US" sz="1750" u="none" cap="none" strike="noStrike">
                <a:solidFill>
                  <a:srgbClr val="504C49"/>
                </a:solidFill>
                <a:latin typeface="Arial"/>
                <a:ea typeface="Arial"/>
                <a:cs typeface="Arial"/>
                <a:sym typeface="Arial"/>
              </a:rPr>
              <a:t>Simplifying booking, modification, and cancellation.</a:t>
            </a:r>
            <a:endParaRPr b="0" i="0" sz="1750" u="none" cap="none" strike="noStrike"/>
          </a:p>
        </p:txBody>
      </p:sp>
      <p:sp>
        <p:nvSpPr>
          <p:cNvPr id="63" name="Google Shape;63;p14"/>
          <p:cNvSpPr/>
          <p:nvPr/>
        </p:nvSpPr>
        <p:spPr>
          <a:xfrm>
            <a:off x="8899340" y="3553515"/>
            <a:ext cx="7556400" cy="363000"/>
          </a:xfrm>
          <a:prstGeom prst="rect">
            <a:avLst/>
          </a:prstGeom>
          <a:noFill/>
          <a:ln>
            <a:noFill/>
          </a:ln>
        </p:spPr>
        <p:txBody>
          <a:bodyPr anchorCtr="0" anchor="t" bIns="0" lIns="0" spcFirstLastPara="1" rIns="0" wrap="square" tIns="0">
            <a:noAutofit/>
          </a:bodyPr>
          <a:lstStyle/>
          <a:p>
            <a:pPr indent="0" lvl="0" marL="0" marR="0" rtl="0" algn="l">
              <a:lnSpc>
                <a:spcPct val="162857"/>
              </a:lnSpc>
              <a:spcBef>
                <a:spcPts val="0"/>
              </a:spcBef>
              <a:spcAft>
                <a:spcPts val="0"/>
              </a:spcAft>
              <a:buClr>
                <a:srgbClr val="504C49"/>
              </a:buClr>
              <a:buSzPts val="1750"/>
              <a:buFont typeface="Arial"/>
              <a:buNone/>
            </a:pPr>
            <a:r>
              <a:rPr b="0" i="0" lang="en-US" sz="1750" u="none" cap="none" strike="noStrike">
                <a:solidFill>
                  <a:srgbClr val="504C49"/>
                </a:solidFill>
                <a:latin typeface="Arial"/>
                <a:ea typeface="Arial"/>
                <a:cs typeface="Arial"/>
                <a:sym typeface="Arial"/>
              </a:rPr>
              <a:t>PRESENTED BY </a:t>
            </a:r>
            <a:r>
              <a:rPr b="1" i="0" lang="en-US" sz="1750" u="none" cap="none" strike="noStrike">
                <a:solidFill>
                  <a:srgbClr val="504C49"/>
                </a:solidFill>
                <a:latin typeface="Arial"/>
                <a:ea typeface="Arial"/>
                <a:cs typeface="Arial"/>
                <a:sym typeface="Arial"/>
              </a:rPr>
              <a:t>VAIBHAV PATIDAR</a:t>
            </a:r>
            <a:endParaRPr b="0" i="0" sz="1750" u="none" cap="none" strike="noStrike"/>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3"/>
          <p:cNvSpPr txBox="1"/>
          <p:nvPr/>
        </p:nvSpPr>
        <p:spPr>
          <a:xfrm>
            <a:off x="1331050" y="687000"/>
            <a:ext cx="11507100" cy="6998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2000">
              <a:solidFill>
                <a:schemeClr val="dk1"/>
              </a:solidFill>
            </a:endParaRPr>
          </a:p>
          <a:p>
            <a:pPr indent="0" lvl="0" marL="0" rtl="0" algn="l">
              <a:lnSpc>
                <a:spcPct val="115000"/>
              </a:lnSpc>
              <a:spcBef>
                <a:spcPts val="1200"/>
              </a:spcBef>
              <a:spcAft>
                <a:spcPts val="0"/>
              </a:spcAft>
              <a:buNone/>
            </a:pPr>
            <a:r>
              <a:rPr b="1" lang="en-US" sz="2000">
                <a:solidFill>
                  <a:schemeClr val="dk1"/>
                </a:solidFill>
              </a:rPr>
              <a:t> Modification Forms</a:t>
            </a:r>
            <a:endParaRPr b="1" sz="2000">
              <a:solidFill>
                <a:schemeClr val="dk1"/>
              </a:solidFill>
            </a:endParaRPr>
          </a:p>
          <a:p>
            <a:pPr indent="-355600" lvl="0" marL="457200" rtl="0" algn="l">
              <a:lnSpc>
                <a:spcPct val="115000"/>
              </a:lnSpc>
              <a:spcBef>
                <a:spcPts val="1200"/>
              </a:spcBef>
              <a:spcAft>
                <a:spcPts val="0"/>
              </a:spcAft>
              <a:buClr>
                <a:schemeClr val="dk1"/>
              </a:buClr>
              <a:buSzPts val="2000"/>
              <a:buChar char="●"/>
            </a:pPr>
            <a:r>
              <a:rPr lang="en-US" sz="2000">
                <a:solidFill>
                  <a:schemeClr val="dk1"/>
                </a:solidFill>
              </a:rPr>
              <a:t>Enables passengers to </a:t>
            </a:r>
            <a:r>
              <a:rPr b="1" lang="en-US" sz="2000">
                <a:solidFill>
                  <a:schemeClr val="dk1"/>
                </a:solidFill>
              </a:rPr>
              <a:t>view and modify</a:t>
            </a:r>
            <a:r>
              <a:rPr lang="en-US" sz="2000">
                <a:solidFill>
                  <a:schemeClr val="dk1"/>
                </a:solidFill>
              </a:rPr>
              <a:t> their existing bookings.</a:t>
            </a:r>
            <a:br>
              <a:rPr lang="en-US" sz="2000">
                <a:solidFill>
                  <a:schemeClr val="dk1"/>
                </a:solidFill>
              </a:rPr>
            </a:br>
            <a:endParaRPr sz="2000">
              <a:solidFill>
                <a:schemeClr val="dk1"/>
              </a:solidFill>
            </a:endParaRPr>
          </a:p>
          <a:p>
            <a:pPr indent="-355600" lvl="0" marL="457200" rtl="0" algn="l">
              <a:lnSpc>
                <a:spcPct val="115000"/>
              </a:lnSpc>
              <a:spcBef>
                <a:spcPts val="0"/>
              </a:spcBef>
              <a:spcAft>
                <a:spcPts val="0"/>
              </a:spcAft>
              <a:buClr>
                <a:schemeClr val="dk1"/>
              </a:buClr>
              <a:buSzPts val="2000"/>
              <a:buChar char="●"/>
            </a:pPr>
            <a:r>
              <a:rPr lang="en-US" sz="2000">
                <a:solidFill>
                  <a:schemeClr val="dk1"/>
                </a:solidFill>
              </a:rPr>
              <a:t>Fields like flight date, seat number, or destination can be changed (as per project scope).</a:t>
            </a:r>
            <a:br>
              <a:rPr lang="en-US" sz="2000">
                <a:solidFill>
                  <a:schemeClr val="dk1"/>
                </a:solidFill>
              </a:rPr>
            </a:br>
            <a:endParaRPr sz="2000">
              <a:solidFill>
                <a:schemeClr val="dk1"/>
              </a:solidFill>
            </a:endParaRPr>
          </a:p>
          <a:p>
            <a:pPr indent="-342900" lvl="0" marL="457200" rtl="0" algn="l">
              <a:lnSpc>
                <a:spcPct val="115000"/>
              </a:lnSpc>
              <a:spcBef>
                <a:spcPts val="0"/>
              </a:spcBef>
              <a:spcAft>
                <a:spcPts val="0"/>
              </a:spcAft>
              <a:buClr>
                <a:schemeClr val="dk1"/>
              </a:buClr>
              <a:buSzPts val="1800"/>
              <a:buChar char="●"/>
            </a:pPr>
            <a:r>
              <a:rPr lang="en-US" sz="2000">
                <a:solidFill>
                  <a:schemeClr val="dk1"/>
                </a:solidFill>
              </a:rPr>
              <a:t>Provides an option to cancel a reservation completely, with a confirmation dialog.</a:t>
            </a:r>
            <a:br>
              <a:rPr lang="en-US" sz="1800">
                <a:solidFill>
                  <a:schemeClr val="dk1"/>
                </a:solidFill>
              </a:rPr>
            </a:br>
            <a:endParaRPr sz="27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US" sz="2000">
                <a:solidFill>
                  <a:schemeClr val="dk1"/>
                </a:solidFill>
              </a:rPr>
              <a:t>Admin/Airline Staff Dashboard</a:t>
            </a:r>
            <a:endParaRPr b="1" sz="2000">
              <a:solidFill>
                <a:schemeClr val="dk1"/>
              </a:solidFill>
            </a:endParaRPr>
          </a:p>
          <a:p>
            <a:pPr indent="-355600" lvl="0" marL="457200" rtl="0" algn="l">
              <a:lnSpc>
                <a:spcPct val="115000"/>
              </a:lnSpc>
              <a:spcBef>
                <a:spcPts val="1200"/>
              </a:spcBef>
              <a:spcAft>
                <a:spcPts val="0"/>
              </a:spcAft>
              <a:buClr>
                <a:schemeClr val="dk1"/>
              </a:buClr>
              <a:buSzPts val="2000"/>
              <a:buChar char="●"/>
            </a:pPr>
            <a:r>
              <a:rPr lang="en-US" sz="2000">
                <a:solidFill>
                  <a:schemeClr val="dk1"/>
                </a:solidFill>
              </a:rPr>
              <a:t>Accessible only by airline staff through secure login.</a:t>
            </a:r>
            <a:br>
              <a:rPr lang="en-US" sz="2000">
                <a:solidFill>
                  <a:schemeClr val="dk1"/>
                </a:solidFill>
              </a:rPr>
            </a:br>
            <a:endParaRPr sz="2000">
              <a:solidFill>
                <a:schemeClr val="dk1"/>
              </a:solidFill>
            </a:endParaRPr>
          </a:p>
          <a:p>
            <a:pPr indent="-355600" lvl="0" marL="457200" rtl="0" algn="l">
              <a:lnSpc>
                <a:spcPct val="115000"/>
              </a:lnSpc>
              <a:spcBef>
                <a:spcPts val="0"/>
              </a:spcBef>
              <a:spcAft>
                <a:spcPts val="0"/>
              </a:spcAft>
              <a:buClr>
                <a:schemeClr val="dk1"/>
              </a:buClr>
              <a:buSzPts val="2000"/>
              <a:buChar char="●"/>
            </a:pPr>
            <a:r>
              <a:rPr lang="en-US" sz="2000">
                <a:solidFill>
                  <a:schemeClr val="dk1"/>
                </a:solidFill>
              </a:rPr>
              <a:t>Allows staff to </a:t>
            </a:r>
            <a:r>
              <a:rPr b="1" lang="en-US" sz="2000">
                <a:solidFill>
                  <a:schemeClr val="dk1"/>
                </a:solidFill>
              </a:rPr>
              <a:t>add, update, or delete</a:t>
            </a:r>
            <a:r>
              <a:rPr lang="en-US" sz="2000">
                <a:solidFill>
                  <a:schemeClr val="dk1"/>
                </a:solidFill>
              </a:rPr>
              <a:t> flight records.</a:t>
            </a:r>
            <a:br>
              <a:rPr lang="en-US" sz="2000">
                <a:solidFill>
                  <a:schemeClr val="dk1"/>
                </a:solidFill>
              </a:rPr>
            </a:br>
            <a:endParaRPr sz="2000">
              <a:solidFill>
                <a:schemeClr val="dk1"/>
              </a:solidFill>
            </a:endParaRPr>
          </a:p>
          <a:p>
            <a:pPr indent="-355600" lvl="0" marL="457200" rtl="0" algn="l">
              <a:lnSpc>
                <a:spcPct val="115000"/>
              </a:lnSpc>
              <a:spcBef>
                <a:spcPts val="0"/>
              </a:spcBef>
              <a:spcAft>
                <a:spcPts val="0"/>
              </a:spcAft>
              <a:buClr>
                <a:schemeClr val="dk1"/>
              </a:buClr>
              <a:buSzPts val="2000"/>
              <a:buChar char="●"/>
            </a:pPr>
            <a:r>
              <a:rPr lang="en-US" sz="2000">
                <a:solidFill>
                  <a:schemeClr val="dk1"/>
                </a:solidFill>
              </a:rPr>
              <a:t>Staff can also update seat availability and ticket pricing dynamically.</a:t>
            </a:r>
            <a:endParaRPr sz="23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4"/>
          <p:cNvSpPr txBox="1"/>
          <p:nvPr/>
        </p:nvSpPr>
        <p:spPr>
          <a:xfrm>
            <a:off x="326850" y="280800"/>
            <a:ext cx="3432000" cy="196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3000"/>
              <a:t>System</a:t>
            </a:r>
            <a:r>
              <a:rPr lang="en-US" sz="3000"/>
              <a:t> Interface</a:t>
            </a:r>
            <a:endParaRPr sz="3000"/>
          </a:p>
          <a:p>
            <a:pPr indent="457200" lvl="0" marL="914400" rtl="0" algn="l">
              <a:spcBef>
                <a:spcPts val="0"/>
              </a:spcBef>
              <a:spcAft>
                <a:spcPts val="0"/>
              </a:spcAft>
              <a:buNone/>
            </a:pPr>
            <a:r>
              <a:rPr lang="en-US" sz="2500"/>
              <a:t>Staff View</a:t>
            </a:r>
            <a:endParaRPr sz="2500"/>
          </a:p>
        </p:txBody>
      </p:sp>
      <p:pic>
        <p:nvPicPr>
          <p:cNvPr id="154" name="Google Shape;154;p24" title="Screenshot 2025-04-24 at 1.45.47 PM.png"/>
          <p:cNvPicPr preferRelativeResize="0"/>
          <p:nvPr/>
        </p:nvPicPr>
        <p:blipFill>
          <a:blip r:embed="rId3">
            <a:alphaModFix/>
          </a:blip>
          <a:stretch>
            <a:fillRect/>
          </a:stretch>
        </p:blipFill>
        <p:spPr>
          <a:xfrm>
            <a:off x="3572700" y="280800"/>
            <a:ext cx="9621226" cy="7203913"/>
          </a:xfrm>
          <a:prstGeom prst="rect">
            <a:avLst/>
          </a:prstGeom>
          <a:noFill/>
          <a:ln>
            <a:noFill/>
          </a:ln>
        </p:spPr>
      </p:pic>
      <p:sp>
        <p:nvSpPr>
          <p:cNvPr id="155" name="Google Shape;155;p24"/>
          <p:cNvSpPr/>
          <p:nvPr/>
        </p:nvSpPr>
        <p:spPr>
          <a:xfrm>
            <a:off x="3303525" y="1202350"/>
            <a:ext cx="280200" cy="1704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56" name="Google Shape;156;p24"/>
          <p:cNvSpPr txBox="1"/>
          <p:nvPr/>
        </p:nvSpPr>
        <p:spPr>
          <a:xfrm rot="-5400000">
            <a:off x="2369775" y="1873600"/>
            <a:ext cx="1505700" cy="36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t>Passenger S1</a:t>
            </a:r>
            <a:endParaRPr/>
          </a:p>
        </p:txBody>
      </p:sp>
      <p:sp>
        <p:nvSpPr>
          <p:cNvPr id="157" name="Google Shape;157;p24"/>
          <p:cNvSpPr/>
          <p:nvPr/>
        </p:nvSpPr>
        <p:spPr>
          <a:xfrm>
            <a:off x="3303475" y="3023350"/>
            <a:ext cx="280200" cy="3630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58" name="Google Shape;158;p24"/>
          <p:cNvSpPr txBox="1"/>
          <p:nvPr/>
        </p:nvSpPr>
        <p:spPr>
          <a:xfrm rot="-5400000">
            <a:off x="2346375" y="4564225"/>
            <a:ext cx="1552500" cy="26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t>Passenger S2</a:t>
            </a:r>
            <a:endParaRPr/>
          </a:p>
        </p:txBody>
      </p:sp>
      <p:sp>
        <p:nvSpPr>
          <p:cNvPr id="159" name="Google Shape;159;p24"/>
          <p:cNvSpPr/>
          <p:nvPr/>
        </p:nvSpPr>
        <p:spPr>
          <a:xfrm>
            <a:off x="3303500" y="6723750"/>
            <a:ext cx="268500" cy="560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60" name="Google Shape;160;p24"/>
          <p:cNvSpPr txBox="1"/>
          <p:nvPr/>
        </p:nvSpPr>
        <p:spPr>
          <a:xfrm rot="-5400000">
            <a:off x="2795775" y="6788050"/>
            <a:ext cx="653700" cy="25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t>Staff</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5"/>
          <p:cNvSpPr txBox="1"/>
          <p:nvPr/>
        </p:nvSpPr>
        <p:spPr>
          <a:xfrm>
            <a:off x="-58375" y="233475"/>
            <a:ext cx="10202400" cy="79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3400"/>
              <a:t>System Interface</a:t>
            </a:r>
            <a:endParaRPr sz="3400"/>
          </a:p>
        </p:txBody>
      </p:sp>
      <p:sp>
        <p:nvSpPr>
          <p:cNvPr id="167" name="Google Shape;167;p25"/>
          <p:cNvSpPr txBox="1"/>
          <p:nvPr/>
        </p:nvSpPr>
        <p:spPr>
          <a:xfrm>
            <a:off x="630350" y="770625"/>
            <a:ext cx="3735300" cy="33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500"/>
              <a:t>Passenger’s View</a:t>
            </a:r>
            <a:endParaRPr sz="2500"/>
          </a:p>
        </p:txBody>
      </p:sp>
      <p:pic>
        <p:nvPicPr>
          <p:cNvPr id="168" name="Google Shape;168;p25" title="Screenshot 2025-04-24 at 1.53.06 PM.png"/>
          <p:cNvPicPr preferRelativeResize="0"/>
          <p:nvPr/>
        </p:nvPicPr>
        <p:blipFill>
          <a:blip r:embed="rId3">
            <a:alphaModFix/>
          </a:blip>
          <a:stretch>
            <a:fillRect/>
          </a:stretch>
        </p:blipFill>
        <p:spPr>
          <a:xfrm>
            <a:off x="3922700" y="233475"/>
            <a:ext cx="9326376" cy="760799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6"/>
          <p:cNvSpPr txBox="1"/>
          <p:nvPr/>
        </p:nvSpPr>
        <p:spPr>
          <a:xfrm>
            <a:off x="271950" y="71550"/>
            <a:ext cx="13138800" cy="790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100"/>
          </a:p>
          <a:p>
            <a:pPr indent="0" lvl="0" marL="0" rtl="0" algn="l">
              <a:lnSpc>
                <a:spcPct val="115000"/>
              </a:lnSpc>
              <a:spcBef>
                <a:spcPts val="1400"/>
              </a:spcBef>
              <a:spcAft>
                <a:spcPts val="0"/>
              </a:spcAft>
              <a:buClr>
                <a:schemeClr val="dk1"/>
              </a:buClr>
              <a:buSzPts val="1100"/>
              <a:buFont typeface="Arial"/>
              <a:buNone/>
            </a:pPr>
            <a:r>
              <a:rPr b="1" lang="en-US" sz="2000">
                <a:solidFill>
                  <a:schemeClr val="dk1"/>
                </a:solidFill>
              </a:rPr>
              <a:t> </a:t>
            </a:r>
            <a:r>
              <a:rPr b="1" lang="en-US" sz="4000">
                <a:solidFill>
                  <a:schemeClr val="dk1"/>
                </a:solidFill>
              </a:rPr>
              <a:t>Challenges &amp; Considerations</a:t>
            </a:r>
            <a:endParaRPr b="1" sz="4000">
              <a:solidFill>
                <a:schemeClr val="dk1"/>
              </a:solidFill>
            </a:endParaRPr>
          </a:p>
          <a:p>
            <a:pPr indent="-381000" lvl="0" marL="457200" rtl="0" algn="l">
              <a:lnSpc>
                <a:spcPct val="115000"/>
              </a:lnSpc>
              <a:spcBef>
                <a:spcPts val="1200"/>
              </a:spcBef>
              <a:spcAft>
                <a:spcPts val="0"/>
              </a:spcAft>
              <a:buClr>
                <a:schemeClr val="dk1"/>
              </a:buClr>
              <a:buSzPts val="2400"/>
              <a:buChar char="●"/>
            </a:pPr>
            <a:r>
              <a:rPr lang="en-US" sz="2400">
                <a:solidFill>
                  <a:schemeClr val="dk1"/>
                </a:solidFill>
              </a:rPr>
              <a:t>Data stored only in memory: No permanent persistence</a:t>
            </a:r>
            <a:br>
              <a:rPr lang="en-US" sz="2400">
                <a:solidFill>
                  <a:schemeClr val="dk1"/>
                </a:solidFill>
              </a:rPr>
            </a:br>
            <a:endParaRPr sz="2400">
              <a:solidFill>
                <a:schemeClr val="dk1"/>
              </a:solidFill>
            </a:endParaRPr>
          </a:p>
          <a:p>
            <a:pPr indent="-381000" lvl="0" marL="457200" rtl="0" algn="l">
              <a:lnSpc>
                <a:spcPct val="115000"/>
              </a:lnSpc>
              <a:spcBef>
                <a:spcPts val="0"/>
              </a:spcBef>
              <a:spcAft>
                <a:spcPts val="0"/>
              </a:spcAft>
              <a:buClr>
                <a:schemeClr val="dk1"/>
              </a:buClr>
              <a:buSzPts val="2400"/>
              <a:buChar char="●"/>
            </a:pPr>
            <a:r>
              <a:rPr lang="en-US" sz="2400">
                <a:solidFill>
                  <a:schemeClr val="dk1"/>
                </a:solidFill>
              </a:rPr>
              <a:t>Handling constraints like no partial booking modification</a:t>
            </a:r>
            <a:br>
              <a:rPr lang="en-US" sz="2400">
                <a:solidFill>
                  <a:schemeClr val="dk1"/>
                </a:solidFill>
              </a:rPr>
            </a:br>
            <a:endParaRPr sz="2400">
              <a:solidFill>
                <a:schemeClr val="dk1"/>
              </a:solidFill>
            </a:endParaRPr>
          </a:p>
          <a:p>
            <a:pPr indent="-381000" lvl="0" marL="457200" rtl="0" algn="l">
              <a:lnSpc>
                <a:spcPct val="115000"/>
              </a:lnSpc>
              <a:spcBef>
                <a:spcPts val="0"/>
              </a:spcBef>
              <a:spcAft>
                <a:spcPts val="0"/>
              </a:spcAft>
              <a:buClr>
                <a:schemeClr val="dk1"/>
              </a:buClr>
              <a:buSzPts val="2400"/>
              <a:buChar char="●"/>
            </a:pPr>
            <a:r>
              <a:rPr lang="en-US" sz="2400">
                <a:solidFill>
                  <a:schemeClr val="dk1"/>
                </a:solidFill>
              </a:rPr>
              <a:t>Integrating ticket pricing without violating cohesion</a:t>
            </a:r>
            <a:br>
              <a:rPr lang="en-US" sz="2400">
                <a:solidFill>
                  <a:schemeClr val="dk1"/>
                </a:solidFill>
              </a:rPr>
            </a:br>
            <a:endParaRPr sz="2400">
              <a:solidFill>
                <a:schemeClr val="dk1"/>
              </a:solidFill>
            </a:endParaRPr>
          </a:p>
          <a:p>
            <a:pPr indent="-381000" lvl="0" marL="457200" rtl="0" algn="l">
              <a:lnSpc>
                <a:spcPct val="115000"/>
              </a:lnSpc>
              <a:spcBef>
                <a:spcPts val="0"/>
              </a:spcBef>
              <a:spcAft>
                <a:spcPts val="0"/>
              </a:spcAft>
              <a:buClr>
                <a:schemeClr val="dk1"/>
              </a:buClr>
              <a:buSzPts val="2400"/>
              <a:buChar char="●"/>
            </a:pPr>
            <a:r>
              <a:rPr lang="en-US" sz="2400">
                <a:solidFill>
                  <a:schemeClr val="dk1"/>
                </a:solidFill>
              </a:rPr>
              <a:t>Ensuring clear role separation between passenger and staff</a:t>
            </a:r>
            <a:br>
              <a:rPr lang="en-US" sz="2400">
                <a:solidFill>
                  <a:schemeClr val="dk1"/>
                </a:solidFill>
              </a:rPr>
            </a:br>
            <a:endParaRPr sz="2400">
              <a:solidFill>
                <a:schemeClr val="dk1"/>
              </a:solidFill>
            </a:endParaRPr>
          </a:p>
          <a:p>
            <a:pPr indent="-381000" lvl="0" marL="457200" rtl="0" algn="l">
              <a:lnSpc>
                <a:spcPct val="115000"/>
              </a:lnSpc>
              <a:spcBef>
                <a:spcPts val="0"/>
              </a:spcBef>
              <a:spcAft>
                <a:spcPts val="0"/>
              </a:spcAft>
              <a:buClr>
                <a:schemeClr val="dk1"/>
              </a:buClr>
              <a:buSzPts val="2400"/>
              <a:buChar char="●"/>
            </a:pPr>
            <a:r>
              <a:rPr lang="en-US" sz="2400">
                <a:solidFill>
                  <a:schemeClr val="dk1"/>
                </a:solidFill>
              </a:rPr>
              <a:t>Keeping the system simple but scalable</a:t>
            </a:r>
            <a:endParaRPr sz="2400">
              <a:solidFill>
                <a:schemeClr val="dk1"/>
              </a:solidFill>
            </a:endParaRPr>
          </a:p>
          <a:p>
            <a:pPr indent="0" lvl="0" marL="0" rtl="0" algn="l">
              <a:spcBef>
                <a:spcPts val="120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7"/>
          <p:cNvSpPr/>
          <p:nvPr/>
        </p:nvSpPr>
        <p:spPr>
          <a:xfrm>
            <a:off x="664965" y="312591"/>
            <a:ext cx="5670600" cy="708900"/>
          </a:xfrm>
          <a:prstGeom prst="rect">
            <a:avLst/>
          </a:prstGeom>
          <a:noFill/>
          <a:ln>
            <a:noFill/>
          </a:ln>
        </p:spPr>
        <p:txBody>
          <a:bodyPr anchorCtr="0" anchor="t" bIns="0" lIns="0" spcFirstLastPara="1" rIns="0" wrap="square" tIns="0">
            <a:noAutofit/>
          </a:bodyPr>
          <a:lstStyle/>
          <a:p>
            <a:pPr indent="0" lvl="0" marL="0" marR="0" rtl="0" algn="l">
              <a:lnSpc>
                <a:spcPct val="124719"/>
              </a:lnSpc>
              <a:spcBef>
                <a:spcPts val="0"/>
              </a:spcBef>
              <a:spcAft>
                <a:spcPts val="0"/>
              </a:spcAft>
              <a:buClr>
                <a:srgbClr val="201B18"/>
              </a:buClr>
              <a:buSzPts val="4450"/>
              <a:buFont typeface="Platypi"/>
              <a:buNone/>
            </a:pPr>
            <a:r>
              <a:rPr b="0" i="0" lang="en-US" sz="4450" u="none" cap="none" strike="noStrike">
                <a:solidFill>
                  <a:srgbClr val="201B18"/>
                </a:solidFill>
                <a:latin typeface="Platypi"/>
                <a:ea typeface="Platypi"/>
                <a:cs typeface="Platypi"/>
                <a:sym typeface="Platypi"/>
              </a:rPr>
              <a:t>Conclusion</a:t>
            </a:r>
            <a:endParaRPr b="0" i="0" sz="4450" u="none" cap="none" strike="noStrike"/>
          </a:p>
        </p:txBody>
      </p:sp>
      <p:sp>
        <p:nvSpPr>
          <p:cNvPr id="181" name="Google Shape;181;p27"/>
          <p:cNvSpPr/>
          <p:nvPr/>
        </p:nvSpPr>
        <p:spPr>
          <a:xfrm>
            <a:off x="793790" y="3547824"/>
            <a:ext cx="510302" cy="510302"/>
          </a:xfrm>
          <a:prstGeom prst="roundRect">
            <a:avLst>
              <a:gd fmla="val 6667" name="adj"/>
            </a:avLst>
          </a:prstGeom>
          <a:solidFill>
            <a:srgbClr val="F9F7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27"/>
          <p:cNvSpPr/>
          <p:nvPr/>
        </p:nvSpPr>
        <p:spPr>
          <a:xfrm>
            <a:off x="793790" y="5246013"/>
            <a:ext cx="510302" cy="510302"/>
          </a:xfrm>
          <a:prstGeom prst="roundRect">
            <a:avLst>
              <a:gd fmla="val 6667" name="adj"/>
            </a:avLst>
          </a:prstGeom>
          <a:solidFill>
            <a:srgbClr val="F9F7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27"/>
          <p:cNvSpPr txBox="1"/>
          <p:nvPr/>
        </p:nvSpPr>
        <p:spPr>
          <a:xfrm>
            <a:off x="601125" y="1266005"/>
            <a:ext cx="12165600" cy="540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2200"/>
              <a:t>Developed a functional, object-oriented airline booking system</a:t>
            </a:r>
            <a:br>
              <a:rPr lang="en-US" sz="2200"/>
            </a:br>
            <a:endParaRPr sz="2200"/>
          </a:p>
          <a:p>
            <a:pPr indent="0" lvl="0" marL="0" rtl="0" algn="l">
              <a:spcBef>
                <a:spcPts val="0"/>
              </a:spcBef>
              <a:spcAft>
                <a:spcPts val="0"/>
              </a:spcAft>
              <a:buClr>
                <a:schemeClr val="dk1"/>
              </a:buClr>
              <a:buSzPts val="1100"/>
              <a:buFont typeface="Arial"/>
              <a:buNone/>
            </a:pPr>
            <a:r>
              <a:rPr lang="en-US" sz="2200"/>
              <a:t>Met course requirements using good software design practices</a:t>
            </a:r>
            <a:br>
              <a:rPr lang="en-US" sz="2200"/>
            </a:br>
            <a:endParaRPr sz="2200"/>
          </a:p>
          <a:p>
            <a:pPr indent="0" lvl="0" marL="0" rtl="0" algn="l">
              <a:spcBef>
                <a:spcPts val="0"/>
              </a:spcBef>
              <a:spcAft>
                <a:spcPts val="0"/>
              </a:spcAft>
              <a:buClr>
                <a:schemeClr val="dk1"/>
              </a:buClr>
              <a:buSzPts val="1100"/>
              <a:buFont typeface="Arial"/>
              <a:buNone/>
            </a:pPr>
            <a:r>
              <a:rPr lang="en-US" sz="2200"/>
              <a:t>Supported clear user and admin roles</a:t>
            </a:r>
            <a:br>
              <a:rPr lang="en-US" sz="2200"/>
            </a:br>
            <a:endParaRPr sz="2200"/>
          </a:p>
          <a:p>
            <a:pPr indent="0" lvl="0" marL="0" rtl="0" algn="l">
              <a:spcBef>
                <a:spcPts val="0"/>
              </a:spcBef>
              <a:spcAft>
                <a:spcPts val="0"/>
              </a:spcAft>
              <a:buClr>
                <a:schemeClr val="dk1"/>
              </a:buClr>
              <a:buSzPts val="1100"/>
              <a:buFont typeface="Arial"/>
              <a:buNone/>
            </a:pPr>
            <a:r>
              <a:rPr lang="en-US" sz="2200"/>
              <a:t>Future enhancements can include:</a:t>
            </a:r>
            <a:br>
              <a:rPr lang="en-US" sz="2200"/>
            </a:br>
            <a:endParaRPr sz="2200"/>
          </a:p>
          <a:p>
            <a:pPr indent="-349250" lvl="0" marL="457200" rtl="0" algn="l">
              <a:lnSpc>
                <a:spcPct val="115000"/>
              </a:lnSpc>
              <a:spcBef>
                <a:spcPts val="1200"/>
              </a:spcBef>
              <a:spcAft>
                <a:spcPts val="0"/>
              </a:spcAft>
              <a:buClr>
                <a:schemeClr val="dk1"/>
              </a:buClr>
              <a:buSzPts val="1900"/>
              <a:buChar char="●"/>
            </a:pPr>
            <a:r>
              <a:rPr lang="en-US" sz="2200"/>
              <a:t>Payment gateway</a:t>
            </a:r>
            <a:br>
              <a:rPr lang="en-US" sz="2200"/>
            </a:br>
            <a:endParaRPr sz="2200"/>
          </a:p>
          <a:p>
            <a:pPr indent="-349250" lvl="0" marL="457200" rtl="0" algn="l">
              <a:lnSpc>
                <a:spcPct val="115000"/>
              </a:lnSpc>
              <a:spcBef>
                <a:spcPts val="0"/>
              </a:spcBef>
              <a:spcAft>
                <a:spcPts val="0"/>
              </a:spcAft>
              <a:buClr>
                <a:schemeClr val="dk1"/>
              </a:buClr>
              <a:buSzPts val="1900"/>
              <a:buChar char="●"/>
            </a:pPr>
            <a:r>
              <a:rPr lang="en-US" sz="2200"/>
              <a:t>Real-time seat tracking</a:t>
            </a:r>
            <a:br>
              <a:rPr lang="en-US" sz="2200"/>
            </a:br>
            <a:endParaRPr sz="2200"/>
          </a:p>
          <a:p>
            <a:pPr indent="-349250" lvl="0" marL="457200" rtl="0" algn="l">
              <a:lnSpc>
                <a:spcPct val="115000"/>
              </a:lnSpc>
              <a:spcBef>
                <a:spcPts val="0"/>
              </a:spcBef>
              <a:spcAft>
                <a:spcPts val="0"/>
              </a:spcAft>
              <a:buClr>
                <a:schemeClr val="dk1"/>
              </a:buClr>
              <a:buSzPts val="1900"/>
              <a:buChar char="●"/>
            </a:pPr>
            <a:r>
              <a:rPr lang="en-US" sz="2200"/>
              <a:t>Database integration</a:t>
            </a:r>
            <a:endParaRPr sz="2200"/>
          </a:p>
          <a:p>
            <a:pPr indent="0" lvl="0" marL="0" rtl="0" algn="l">
              <a:spcBef>
                <a:spcPts val="120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8"/>
          <p:cNvSpPr/>
          <p:nvPr/>
        </p:nvSpPr>
        <p:spPr>
          <a:xfrm>
            <a:off x="793790" y="3760351"/>
            <a:ext cx="5670590" cy="708779"/>
          </a:xfrm>
          <a:prstGeom prst="rect">
            <a:avLst/>
          </a:prstGeom>
          <a:noFill/>
          <a:ln>
            <a:noFill/>
          </a:ln>
        </p:spPr>
        <p:txBody>
          <a:bodyPr anchorCtr="0" anchor="t" bIns="0" lIns="0" spcFirstLastPara="1" rIns="0" wrap="square" tIns="0">
            <a:noAutofit/>
          </a:bodyPr>
          <a:lstStyle/>
          <a:p>
            <a:pPr indent="0" lvl="0" marL="0" marR="0" rtl="0" algn="l">
              <a:lnSpc>
                <a:spcPct val="124719"/>
              </a:lnSpc>
              <a:spcBef>
                <a:spcPts val="0"/>
              </a:spcBef>
              <a:spcAft>
                <a:spcPts val="0"/>
              </a:spcAft>
              <a:buSzPts val="4450"/>
              <a:buFont typeface="Arial"/>
              <a:buNone/>
            </a:pPr>
            <a:r>
              <a:t/>
            </a:r>
            <a:endParaRPr b="0" i="0" sz="4450" u="none" cap="none" strike="noStrike"/>
          </a:p>
        </p:txBody>
      </p:sp>
      <p:sp>
        <p:nvSpPr>
          <p:cNvPr id="190" name="Google Shape;190;p28"/>
          <p:cNvSpPr txBox="1"/>
          <p:nvPr/>
        </p:nvSpPr>
        <p:spPr>
          <a:xfrm>
            <a:off x="4036075" y="3105800"/>
            <a:ext cx="7542600" cy="263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6000"/>
              <a:t>THANKYOU</a:t>
            </a:r>
            <a:endParaRPr sz="6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5"/>
          <p:cNvSpPr/>
          <p:nvPr/>
        </p:nvSpPr>
        <p:spPr>
          <a:xfrm>
            <a:off x="793790" y="468335"/>
            <a:ext cx="5670600" cy="708900"/>
          </a:xfrm>
          <a:prstGeom prst="rect">
            <a:avLst/>
          </a:prstGeom>
          <a:noFill/>
          <a:ln>
            <a:noFill/>
          </a:ln>
        </p:spPr>
        <p:txBody>
          <a:bodyPr anchorCtr="0" anchor="t" bIns="0" lIns="0" spcFirstLastPara="1" rIns="0" wrap="square" tIns="0">
            <a:noAutofit/>
          </a:bodyPr>
          <a:lstStyle/>
          <a:p>
            <a:pPr indent="0" lvl="0" marL="0" marR="0" rtl="0" algn="l">
              <a:lnSpc>
                <a:spcPct val="124719"/>
              </a:lnSpc>
              <a:spcBef>
                <a:spcPts val="0"/>
              </a:spcBef>
              <a:spcAft>
                <a:spcPts val="0"/>
              </a:spcAft>
              <a:buClr>
                <a:srgbClr val="201B18"/>
              </a:buClr>
              <a:buSzPts val="4450"/>
              <a:buFont typeface="Platypi"/>
              <a:buNone/>
            </a:pPr>
            <a:r>
              <a:rPr b="0" i="0" lang="en-US" sz="4450" u="none" cap="none" strike="noStrike">
                <a:solidFill>
                  <a:srgbClr val="201B18"/>
                </a:solidFill>
                <a:latin typeface="Platypi"/>
                <a:ea typeface="Platypi"/>
                <a:cs typeface="Platypi"/>
                <a:sym typeface="Platypi"/>
              </a:rPr>
              <a:t>Project Overview</a:t>
            </a:r>
            <a:endParaRPr b="0" i="0" sz="4450" u="none" cap="none" strike="noStrike"/>
          </a:p>
        </p:txBody>
      </p:sp>
      <p:sp>
        <p:nvSpPr>
          <p:cNvPr id="70" name="Google Shape;70;p15"/>
          <p:cNvSpPr/>
          <p:nvPr/>
        </p:nvSpPr>
        <p:spPr>
          <a:xfrm>
            <a:off x="793728" y="1951877"/>
            <a:ext cx="510300" cy="510300"/>
          </a:xfrm>
          <a:prstGeom prst="roundRect">
            <a:avLst>
              <a:gd fmla="val 6667" name="adj"/>
            </a:avLst>
          </a:prstGeom>
          <a:solidFill>
            <a:srgbClr val="F9F7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5"/>
          <p:cNvSpPr/>
          <p:nvPr/>
        </p:nvSpPr>
        <p:spPr>
          <a:xfrm>
            <a:off x="1530843" y="1951877"/>
            <a:ext cx="2835300" cy="354300"/>
          </a:xfrm>
          <a:prstGeom prst="rect">
            <a:avLst/>
          </a:prstGeom>
          <a:noFill/>
          <a:ln>
            <a:noFill/>
          </a:ln>
        </p:spPr>
        <p:txBody>
          <a:bodyPr anchorCtr="0" anchor="t" bIns="0" lIns="0" spcFirstLastPara="1" rIns="0" wrap="square" tIns="0">
            <a:noAutofit/>
          </a:bodyPr>
          <a:lstStyle/>
          <a:p>
            <a:pPr indent="0" lvl="0" marL="0" marR="0" rtl="0" algn="l">
              <a:lnSpc>
                <a:spcPct val="125000"/>
              </a:lnSpc>
              <a:spcBef>
                <a:spcPts val="0"/>
              </a:spcBef>
              <a:spcAft>
                <a:spcPts val="0"/>
              </a:spcAft>
              <a:buClr>
                <a:srgbClr val="504C49"/>
              </a:buClr>
              <a:buSzPts val="2200"/>
              <a:buFont typeface="Platypi"/>
              <a:buNone/>
            </a:pPr>
            <a:r>
              <a:rPr b="0" i="0" lang="en-US" sz="2200" u="none" cap="none" strike="noStrike">
                <a:solidFill>
                  <a:srgbClr val="504C49"/>
                </a:solidFill>
                <a:latin typeface="Platypi"/>
                <a:ea typeface="Platypi"/>
                <a:cs typeface="Platypi"/>
                <a:sym typeface="Platypi"/>
              </a:rPr>
              <a:t>Objective</a:t>
            </a:r>
            <a:endParaRPr b="0" i="0" sz="2200" u="none" cap="none" strike="noStrike"/>
          </a:p>
        </p:txBody>
      </p:sp>
      <p:sp>
        <p:nvSpPr>
          <p:cNvPr id="72" name="Google Shape;72;p15"/>
          <p:cNvSpPr/>
          <p:nvPr/>
        </p:nvSpPr>
        <p:spPr>
          <a:xfrm>
            <a:off x="1530843" y="2442295"/>
            <a:ext cx="5670900" cy="1451700"/>
          </a:xfrm>
          <a:prstGeom prst="rect">
            <a:avLst/>
          </a:prstGeom>
          <a:noFill/>
          <a:ln>
            <a:noFill/>
          </a:ln>
        </p:spPr>
        <p:txBody>
          <a:bodyPr anchorCtr="0" anchor="t" bIns="0" lIns="0" spcFirstLastPara="1" rIns="0" wrap="square" tIns="0">
            <a:noAutofit/>
          </a:bodyPr>
          <a:lstStyle/>
          <a:p>
            <a:pPr indent="0" lvl="0" marL="0" marR="0" rtl="0" algn="l">
              <a:lnSpc>
                <a:spcPct val="162857"/>
              </a:lnSpc>
              <a:spcBef>
                <a:spcPts val="0"/>
              </a:spcBef>
              <a:spcAft>
                <a:spcPts val="0"/>
              </a:spcAft>
              <a:buClr>
                <a:srgbClr val="504C49"/>
              </a:buClr>
              <a:buSzPts val="1750"/>
              <a:buFont typeface="Arial"/>
              <a:buNone/>
            </a:pPr>
            <a:r>
              <a:rPr lang="en-US" sz="1750">
                <a:solidFill>
                  <a:srgbClr val="504C49"/>
                </a:solidFill>
              </a:rPr>
              <a:t>To design and implement a user-friendly, object‑oriented application that enables passengers to securely search for flights, view ticket prices, and book, modify, or cancel reservations, while providing airline staff with tools to manage flight schedules, seat availability, and pricing—all using in‑memory data storage and following sound software design principles.</a:t>
            </a:r>
            <a:endParaRPr b="0" i="0" sz="1750" u="none" cap="none" strike="noStrike"/>
          </a:p>
        </p:txBody>
      </p:sp>
      <p:sp>
        <p:nvSpPr>
          <p:cNvPr id="73" name="Google Shape;73;p15"/>
          <p:cNvSpPr/>
          <p:nvPr/>
        </p:nvSpPr>
        <p:spPr>
          <a:xfrm>
            <a:off x="1530843" y="4085218"/>
            <a:ext cx="5670900" cy="363000"/>
          </a:xfrm>
          <a:prstGeom prst="rect">
            <a:avLst/>
          </a:prstGeom>
          <a:noFill/>
          <a:ln>
            <a:noFill/>
          </a:ln>
        </p:spPr>
        <p:txBody>
          <a:bodyPr anchorCtr="0" anchor="t" bIns="0" lIns="0" spcFirstLastPara="1" rIns="0" wrap="square" tIns="0">
            <a:noAutofit/>
          </a:bodyPr>
          <a:lstStyle/>
          <a:p>
            <a:pPr indent="0" lvl="0" marL="0" marR="0" rtl="0" algn="l">
              <a:lnSpc>
                <a:spcPct val="162857"/>
              </a:lnSpc>
              <a:spcBef>
                <a:spcPts val="0"/>
              </a:spcBef>
              <a:spcAft>
                <a:spcPts val="0"/>
              </a:spcAft>
              <a:buClr>
                <a:srgbClr val="504C49"/>
              </a:buClr>
              <a:buSzPts val="1750"/>
              <a:buFont typeface="Arial"/>
              <a:buNone/>
            </a:pPr>
            <a:r>
              <a:t/>
            </a:r>
            <a:endParaRPr b="0" i="0" sz="1750" u="none" cap="none" strike="noStrike"/>
          </a:p>
        </p:txBody>
      </p:sp>
      <p:sp>
        <p:nvSpPr>
          <p:cNvPr id="74" name="Google Shape;74;p15"/>
          <p:cNvSpPr/>
          <p:nvPr/>
        </p:nvSpPr>
        <p:spPr>
          <a:xfrm>
            <a:off x="7428605" y="1951877"/>
            <a:ext cx="510300" cy="510300"/>
          </a:xfrm>
          <a:prstGeom prst="roundRect">
            <a:avLst>
              <a:gd fmla="val 6667" name="adj"/>
            </a:avLst>
          </a:prstGeom>
          <a:solidFill>
            <a:srgbClr val="F9F7F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5"/>
          <p:cNvSpPr/>
          <p:nvPr/>
        </p:nvSpPr>
        <p:spPr>
          <a:xfrm>
            <a:off x="8165721" y="1951877"/>
            <a:ext cx="2835300" cy="354300"/>
          </a:xfrm>
          <a:prstGeom prst="rect">
            <a:avLst/>
          </a:prstGeom>
          <a:noFill/>
          <a:ln>
            <a:noFill/>
          </a:ln>
        </p:spPr>
        <p:txBody>
          <a:bodyPr anchorCtr="0" anchor="t" bIns="0" lIns="0" spcFirstLastPara="1" rIns="0" wrap="square" tIns="0">
            <a:noAutofit/>
          </a:bodyPr>
          <a:lstStyle/>
          <a:p>
            <a:pPr indent="0" lvl="0" marL="0" marR="0" rtl="0" algn="l">
              <a:lnSpc>
                <a:spcPct val="125000"/>
              </a:lnSpc>
              <a:spcBef>
                <a:spcPts val="0"/>
              </a:spcBef>
              <a:spcAft>
                <a:spcPts val="0"/>
              </a:spcAft>
              <a:buClr>
                <a:srgbClr val="504C49"/>
              </a:buClr>
              <a:buSzPts val="2200"/>
              <a:buFont typeface="Platypi"/>
              <a:buNone/>
            </a:pPr>
            <a:r>
              <a:rPr b="0" i="0" lang="en-US" sz="2200" u="none" cap="none" strike="noStrike">
                <a:solidFill>
                  <a:srgbClr val="504C49"/>
                </a:solidFill>
                <a:latin typeface="Platypi"/>
                <a:ea typeface="Platypi"/>
                <a:cs typeface="Platypi"/>
                <a:sym typeface="Platypi"/>
              </a:rPr>
              <a:t>Scope</a:t>
            </a:r>
            <a:endParaRPr b="0" i="0" sz="2200" u="none" cap="none" strike="noStrike"/>
          </a:p>
        </p:txBody>
      </p:sp>
      <p:sp>
        <p:nvSpPr>
          <p:cNvPr id="76" name="Google Shape;76;p15"/>
          <p:cNvSpPr/>
          <p:nvPr/>
        </p:nvSpPr>
        <p:spPr>
          <a:xfrm>
            <a:off x="8165720" y="2442295"/>
            <a:ext cx="5670900" cy="2903100"/>
          </a:xfrm>
          <a:prstGeom prst="rect">
            <a:avLst/>
          </a:prstGeom>
          <a:noFill/>
          <a:ln>
            <a:noFill/>
          </a:ln>
        </p:spPr>
        <p:txBody>
          <a:bodyPr anchorCtr="0" anchor="t" bIns="0" lIns="0" spcFirstLastPara="1" rIns="0" wrap="square" tIns="0">
            <a:noAutofit/>
          </a:bodyPr>
          <a:lstStyle/>
          <a:p>
            <a:pPr indent="0" lvl="0" marL="0" marR="0" rtl="0" algn="l">
              <a:lnSpc>
                <a:spcPct val="162857"/>
              </a:lnSpc>
              <a:spcBef>
                <a:spcPts val="0"/>
              </a:spcBef>
              <a:spcAft>
                <a:spcPts val="0"/>
              </a:spcAft>
              <a:buClr>
                <a:srgbClr val="504C49"/>
              </a:buClr>
              <a:buSzPts val="1750"/>
              <a:buFont typeface="Arial"/>
              <a:buNone/>
            </a:pPr>
            <a:r>
              <a:rPr b="0" i="0" lang="en-US" sz="1750" u="none" cap="none" strike="noStrike">
                <a:solidFill>
                  <a:srgbClr val="504C49"/>
                </a:solidFill>
                <a:latin typeface="Arial"/>
                <a:ea typeface="Arial"/>
                <a:cs typeface="Arial"/>
                <a:sym typeface="Arial"/>
              </a:rPr>
              <a:t>The Airline Booking System facilitates user-friendly flight reservations, cancellations, and modifications for passengers, while enabling airline staff to manage flights, ticket prices, and seat availability. It supports notification alerts and secure user access. The system is designed for local execution without external databases, ensuring modularity, clarity, and easy future scalability</a:t>
            </a:r>
            <a:endParaRPr b="0" i="0" sz="1750" u="none" cap="none" strike="noStrike"/>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6"/>
          <p:cNvSpPr/>
          <p:nvPr/>
        </p:nvSpPr>
        <p:spPr>
          <a:xfrm>
            <a:off x="793790" y="1679933"/>
            <a:ext cx="7438200" cy="708900"/>
          </a:xfrm>
          <a:prstGeom prst="rect">
            <a:avLst/>
          </a:prstGeom>
          <a:noFill/>
          <a:ln>
            <a:noFill/>
          </a:ln>
        </p:spPr>
        <p:txBody>
          <a:bodyPr anchorCtr="0" anchor="t" bIns="0" lIns="0" spcFirstLastPara="1" rIns="0" wrap="square" tIns="0">
            <a:noAutofit/>
          </a:bodyPr>
          <a:lstStyle/>
          <a:p>
            <a:pPr indent="0" lvl="0" marL="0" marR="0" rtl="0" algn="l">
              <a:lnSpc>
                <a:spcPct val="124719"/>
              </a:lnSpc>
              <a:spcBef>
                <a:spcPts val="0"/>
              </a:spcBef>
              <a:spcAft>
                <a:spcPts val="0"/>
              </a:spcAft>
              <a:buClr>
                <a:srgbClr val="201B18"/>
              </a:buClr>
              <a:buSzPts val="4450"/>
              <a:buFont typeface="Platypi"/>
              <a:buNone/>
            </a:pPr>
            <a:r>
              <a:rPr b="0" i="0" lang="en-US" sz="4450" u="none" cap="none" strike="noStrike">
                <a:solidFill>
                  <a:srgbClr val="201B18"/>
                </a:solidFill>
                <a:latin typeface="Platypi"/>
                <a:ea typeface="Platypi"/>
                <a:cs typeface="Platypi"/>
                <a:sym typeface="Platypi"/>
              </a:rPr>
              <a:t> </a:t>
            </a:r>
            <a:r>
              <a:rPr b="1" i="0" lang="en-US" sz="4450" u="none" cap="none" strike="noStrike">
                <a:solidFill>
                  <a:srgbClr val="201B18"/>
                </a:solidFill>
                <a:latin typeface="Platypi"/>
                <a:ea typeface="Platypi"/>
                <a:cs typeface="Platypi"/>
                <a:sym typeface="Platypi"/>
              </a:rPr>
              <a:t>Functional Requirements</a:t>
            </a:r>
            <a:endParaRPr b="0" i="0" sz="4450" u="none" cap="none" strike="noStrike"/>
          </a:p>
        </p:txBody>
      </p:sp>
      <p:sp>
        <p:nvSpPr>
          <p:cNvPr id="83" name="Google Shape;83;p16"/>
          <p:cNvSpPr/>
          <p:nvPr/>
        </p:nvSpPr>
        <p:spPr>
          <a:xfrm>
            <a:off x="793790" y="3131287"/>
            <a:ext cx="13042800" cy="363000"/>
          </a:xfrm>
          <a:prstGeom prst="rect">
            <a:avLst/>
          </a:prstGeom>
          <a:noFill/>
          <a:ln>
            <a:noFill/>
          </a:ln>
        </p:spPr>
        <p:txBody>
          <a:bodyPr anchorCtr="0" anchor="t" bIns="0" lIns="0" spcFirstLastPara="1" rIns="0" wrap="square" tIns="0">
            <a:noAutofit/>
          </a:bodyPr>
          <a:lstStyle/>
          <a:p>
            <a:pPr indent="0" lvl="0" marL="0" marR="0" rtl="0" algn="l">
              <a:lnSpc>
                <a:spcPct val="162857"/>
              </a:lnSpc>
              <a:spcBef>
                <a:spcPts val="0"/>
              </a:spcBef>
              <a:spcAft>
                <a:spcPts val="0"/>
              </a:spcAft>
              <a:buClr>
                <a:srgbClr val="504C49"/>
              </a:buClr>
              <a:buSzPts val="1750"/>
              <a:buFont typeface="Arial"/>
              <a:buNone/>
            </a:pPr>
            <a:r>
              <a:rPr b="1" i="0" lang="en-US" sz="1750" u="none" cap="none" strike="noStrike">
                <a:solidFill>
                  <a:srgbClr val="504C49"/>
                </a:solidFill>
                <a:latin typeface="Arial"/>
                <a:ea typeface="Arial"/>
                <a:cs typeface="Arial"/>
                <a:sym typeface="Arial"/>
              </a:rPr>
              <a:t>Passenger Registration/Login:</a:t>
            </a:r>
            <a:r>
              <a:rPr b="0" i="0" lang="en-US" sz="1750" u="none" cap="none" strike="noStrike">
                <a:solidFill>
                  <a:srgbClr val="504C49"/>
                </a:solidFill>
                <a:latin typeface="Arial"/>
                <a:ea typeface="Arial"/>
                <a:cs typeface="Arial"/>
                <a:sym typeface="Arial"/>
              </a:rPr>
              <a:t> Secure access for passengers</a:t>
            </a:r>
            <a:endParaRPr sz="1750">
              <a:solidFill>
                <a:srgbClr val="504C49"/>
              </a:solidFill>
            </a:endParaRPr>
          </a:p>
          <a:p>
            <a:pPr indent="0" lvl="0" marL="0" marR="0" rtl="0" algn="l">
              <a:lnSpc>
                <a:spcPct val="162857"/>
              </a:lnSpc>
              <a:spcBef>
                <a:spcPts val="0"/>
              </a:spcBef>
              <a:spcAft>
                <a:spcPts val="0"/>
              </a:spcAft>
              <a:buClr>
                <a:srgbClr val="504C49"/>
              </a:buClr>
              <a:buSzPts val="1750"/>
              <a:buFont typeface="Arial"/>
              <a:buNone/>
            </a:pPr>
            <a:r>
              <a:t/>
            </a:r>
            <a:endParaRPr sz="1750">
              <a:solidFill>
                <a:srgbClr val="504C49"/>
              </a:solidFill>
            </a:endParaRPr>
          </a:p>
        </p:txBody>
      </p:sp>
      <p:sp>
        <p:nvSpPr>
          <p:cNvPr id="84" name="Google Shape;84;p16"/>
          <p:cNvSpPr/>
          <p:nvPr/>
        </p:nvSpPr>
        <p:spPr>
          <a:xfrm>
            <a:off x="793790" y="3794522"/>
            <a:ext cx="13042821" cy="362903"/>
          </a:xfrm>
          <a:prstGeom prst="rect">
            <a:avLst/>
          </a:prstGeom>
          <a:noFill/>
          <a:ln>
            <a:noFill/>
          </a:ln>
        </p:spPr>
        <p:txBody>
          <a:bodyPr anchorCtr="0" anchor="t" bIns="0" lIns="0" spcFirstLastPara="1" rIns="0" wrap="square" tIns="0">
            <a:noAutofit/>
          </a:bodyPr>
          <a:lstStyle/>
          <a:p>
            <a:pPr indent="0" lvl="0" marL="0" marR="0" rtl="0" algn="l">
              <a:lnSpc>
                <a:spcPct val="162857"/>
              </a:lnSpc>
              <a:spcBef>
                <a:spcPts val="0"/>
              </a:spcBef>
              <a:spcAft>
                <a:spcPts val="0"/>
              </a:spcAft>
              <a:buClr>
                <a:srgbClr val="504C49"/>
              </a:buClr>
              <a:buSzPts val="1750"/>
              <a:buFont typeface="Arial"/>
              <a:buNone/>
            </a:pPr>
            <a:r>
              <a:rPr b="1" i="0" lang="en-US" sz="1750" u="none" cap="none" strike="noStrike">
                <a:solidFill>
                  <a:srgbClr val="504C49"/>
                </a:solidFill>
                <a:latin typeface="Arial"/>
                <a:ea typeface="Arial"/>
                <a:cs typeface="Arial"/>
                <a:sym typeface="Arial"/>
              </a:rPr>
              <a:t>Flight Search &amp; Booking:</a:t>
            </a:r>
            <a:r>
              <a:rPr b="0" i="0" lang="en-US" sz="1750" u="none" cap="none" strike="noStrike">
                <a:solidFill>
                  <a:srgbClr val="504C49"/>
                </a:solidFill>
                <a:latin typeface="Arial"/>
                <a:ea typeface="Arial"/>
                <a:cs typeface="Arial"/>
                <a:sym typeface="Arial"/>
              </a:rPr>
              <a:t> Find and book available flights</a:t>
            </a:r>
            <a:endParaRPr b="0" i="0" sz="1750" u="none" cap="none" strike="noStrike"/>
          </a:p>
        </p:txBody>
      </p:sp>
      <p:sp>
        <p:nvSpPr>
          <p:cNvPr id="85" name="Google Shape;85;p16"/>
          <p:cNvSpPr/>
          <p:nvPr/>
        </p:nvSpPr>
        <p:spPr>
          <a:xfrm>
            <a:off x="793790" y="4236720"/>
            <a:ext cx="13042821" cy="362903"/>
          </a:xfrm>
          <a:prstGeom prst="rect">
            <a:avLst/>
          </a:prstGeom>
          <a:noFill/>
          <a:ln>
            <a:noFill/>
          </a:ln>
        </p:spPr>
        <p:txBody>
          <a:bodyPr anchorCtr="0" anchor="t" bIns="0" lIns="0" spcFirstLastPara="1" rIns="0" wrap="square" tIns="0">
            <a:noAutofit/>
          </a:bodyPr>
          <a:lstStyle/>
          <a:p>
            <a:pPr indent="0" lvl="0" marL="0" marR="0" rtl="0" algn="l">
              <a:lnSpc>
                <a:spcPct val="162857"/>
              </a:lnSpc>
              <a:spcBef>
                <a:spcPts val="0"/>
              </a:spcBef>
              <a:spcAft>
                <a:spcPts val="0"/>
              </a:spcAft>
              <a:buClr>
                <a:srgbClr val="504C49"/>
              </a:buClr>
              <a:buSzPts val="1750"/>
              <a:buFont typeface="Arial"/>
              <a:buNone/>
            </a:pPr>
            <a:r>
              <a:rPr b="1" i="0" lang="en-US" sz="1750" u="none" cap="none" strike="noStrike">
                <a:solidFill>
                  <a:srgbClr val="504C49"/>
                </a:solidFill>
                <a:latin typeface="Arial"/>
                <a:ea typeface="Arial"/>
                <a:cs typeface="Arial"/>
                <a:sym typeface="Arial"/>
              </a:rPr>
              <a:t>Reservation Management:</a:t>
            </a:r>
            <a:r>
              <a:rPr b="0" i="0" lang="en-US" sz="1750" u="none" cap="none" strike="noStrike">
                <a:solidFill>
                  <a:srgbClr val="504C49"/>
                </a:solidFill>
                <a:latin typeface="Arial"/>
                <a:ea typeface="Arial"/>
                <a:cs typeface="Arial"/>
                <a:sym typeface="Arial"/>
              </a:rPr>
              <a:t> Modify or cancel existing bookings</a:t>
            </a:r>
            <a:endParaRPr b="0" i="0" sz="1750" u="none" cap="none" strike="noStrike"/>
          </a:p>
        </p:txBody>
      </p:sp>
      <p:sp>
        <p:nvSpPr>
          <p:cNvPr id="86" name="Google Shape;86;p16"/>
          <p:cNvSpPr/>
          <p:nvPr/>
        </p:nvSpPr>
        <p:spPr>
          <a:xfrm>
            <a:off x="793790" y="4678918"/>
            <a:ext cx="13042821" cy="362903"/>
          </a:xfrm>
          <a:prstGeom prst="rect">
            <a:avLst/>
          </a:prstGeom>
          <a:noFill/>
          <a:ln>
            <a:noFill/>
          </a:ln>
        </p:spPr>
        <p:txBody>
          <a:bodyPr anchorCtr="0" anchor="t" bIns="0" lIns="0" spcFirstLastPara="1" rIns="0" wrap="square" tIns="0">
            <a:noAutofit/>
          </a:bodyPr>
          <a:lstStyle/>
          <a:p>
            <a:pPr indent="0" lvl="0" marL="0" marR="0" rtl="0" algn="l">
              <a:lnSpc>
                <a:spcPct val="162857"/>
              </a:lnSpc>
              <a:spcBef>
                <a:spcPts val="0"/>
              </a:spcBef>
              <a:spcAft>
                <a:spcPts val="0"/>
              </a:spcAft>
              <a:buClr>
                <a:srgbClr val="504C49"/>
              </a:buClr>
              <a:buSzPts val="1750"/>
              <a:buFont typeface="Arial"/>
              <a:buNone/>
            </a:pPr>
            <a:r>
              <a:rPr b="1" i="0" lang="en-US" sz="1750" u="none" cap="none" strike="noStrike">
                <a:solidFill>
                  <a:srgbClr val="504C49"/>
                </a:solidFill>
                <a:latin typeface="Arial"/>
                <a:ea typeface="Arial"/>
                <a:cs typeface="Arial"/>
                <a:sym typeface="Arial"/>
              </a:rPr>
              <a:t>Notifications:</a:t>
            </a:r>
            <a:r>
              <a:rPr b="0" i="0" lang="en-US" sz="1750" u="none" cap="none" strike="noStrike">
                <a:solidFill>
                  <a:srgbClr val="504C49"/>
                </a:solidFill>
                <a:latin typeface="Arial"/>
                <a:ea typeface="Arial"/>
                <a:cs typeface="Arial"/>
                <a:sym typeface="Arial"/>
              </a:rPr>
              <a:t> Alert users about updates or changes</a:t>
            </a:r>
            <a:endParaRPr b="0" i="0" sz="1750" u="none" cap="none" strike="noStrike"/>
          </a:p>
        </p:txBody>
      </p:sp>
      <p:sp>
        <p:nvSpPr>
          <p:cNvPr id="87" name="Google Shape;87;p16"/>
          <p:cNvSpPr/>
          <p:nvPr/>
        </p:nvSpPr>
        <p:spPr>
          <a:xfrm>
            <a:off x="793790" y="5121116"/>
            <a:ext cx="13042821" cy="362903"/>
          </a:xfrm>
          <a:prstGeom prst="rect">
            <a:avLst/>
          </a:prstGeom>
          <a:noFill/>
          <a:ln>
            <a:noFill/>
          </a:ln>
        </p:spPr>
        <p:txBody>
          <a:bodyPr anchorCtr="0" anchor="t" bIns="0" lIns="0" spcFirstLastPara="1" rIns="0" wrap="square" tIns="0">
            <a:noAutofit/>
          </a:bodyPr>
          <a:lstStyle/>
          <a:p>
            <a:pPr indent="0" lvl="0" marL="0" marR="0" rtl="0" algn="l">
              <a:lnSpc>
                <a:spcPct val="162857"/>
              </a:lnSpc>
              <a:spcBef>
                <a:spcPts val="0"/>
              </a:spcBef>
              <a:spcAft>
                <a:spcPts val="0"/>
              </a:spcAft>
              <a:buClr>
                <a:srgbClr val="504C49"/>
              </a:buClr>
              <a:buSzPts val="1750"/>
              <a:buFont typeface="Arial"/>
              <a:buNone/>
            </a:pPr>
            <a:r>
              <a:rPr b="1" i="0" lang="en-US" sz="1750" u="none" cap="none" strike="noStrike">
                <a:solidFill>
                  <a:srgbClr val="504C49"/>
                </a:solidFill>
                <a:latin typeface="Arial"/>
                <a:ea typeface="Arial"/>
                <a:cs typeface="Arial"/>
                <a:sym typeface="Arial"/>
              </a:rPr>
              <a:t>Staff Operations:</a:t>
            </a:r>
            <a:r>
              <a:rPr b="0" i="0" lang="en-US" sz="1750" u="none" cap="none" strike="noStrike">
                <a:solidFill>
                  <a:srgbClr val="504C49"/>
                </a:solidFill>
                <a:latin typeface="Arial"/>
                <a:ea typeface="Arial"/>
                <a:cs typeface="Arial"/>
                <a:sym typeface="Arial"/>
              </a:rPr>
              <a:t> Manage flights, update seat availability and ticket prices</a:t>
            </a:r>
            <a:endParaRPr b="0" i="0" sz="1750" u="none" cap="none" strike="noStrike"/>
          </a:p>
        </p:txBody>
      </p:sp>
      <p:sp>
        <p:nvSpPr>
          <p:cNvPr id="88" name="Google Shape;88;p16"/>
          <p:cNvSpPr/>
          <p:nvPr/>
        </p:nvSpPr>
        <p:spPr>
          <a:xfrm>
            <a:off x="793790" y="5563314"/>
            <a:ext cx="13042821" cy="362903"/>
          </a:xfrm>
          <a:prstGeom prst="rect">
            <a:avLst/>
          </a:prstGeom>
          <a:noFill/>
          <a:ln>
            <a:noFill/>
          </a:ln>
        </p:spPr>
        <p:txBody>
          <a:bodyPr anchorCtr="0" anchor="t" bIns="0" lIns="0" spcFirstLastPara="1" rIns="0" wrap="square" tIns="0">
            <a:noAutofit/>
          </a:bodyPr>
          <a:lstStyle/>
          <a:p>
            <a:pPr indent="0" lvl="0" marL="0" marR="0" rtl="0" algn="l">
              <a:lnSpc>
                <a:spcPct val="162857"/>
              </a:lnSpc>
              <a:spcBef>
                <a:spcPts val="0"/>
              </a:spcBef>
              <a:spcAft>
                <a:spcPts val="0"/>
              </a:spcAft>
              <a:buClr>
                <a:srgbClr val="504C49"/>
              </a:buClr>
              <a:buSzPts val="1750"/>
              <a:buFont typeface="Arial"/>
              <a:buNone/>
            </a:pPr>
            <a:r>
              <a:rPr b="1" i="0" lang="en-US" sz="1750" u="none" cap="none" strike="noStrike">
                <a:solidFill>
                  <a:srgbClr val="504C49"/>
                </a:solidFill>
                <a:latin typeface="Arial"/>
                <a:ea typeface="Arial"/>
                <a:cs typeface="Arial"/>
                <a:sym typeface="Arial"/>
              </a:rPr>
              <a:t>Reservation Overview:</a:t>
            </a:r>
            <a:r>
              <a:rPr b="0" i="0" lang="en-US" sz="1750" u="none" cap="none" strike="noStrike">
                <a:solidFill>
                  <a:srgbClr val="504C49"/>
                </a:solidFill>
                <a:latin typeface="Arial"/>
                <a:ea typeface="Arial"/>
                <a:cs typeface="Arial"/>
                <a:sym typeface="Arial"/>
              </a:rPr>
              <a:t> Staff can view all bookings made</a:t>
            </a:r>
            <a:endParaRPr b="0" i="0" sz="1750" u="none" cap="none" strike="noStrike"/>
          </a:p>
        </p:txBody>
      </p:sp>
      <p:sp>
        <p:nvSpPr>
          <p:cNvPr id="89" name="Google Shape;89;p16"/>
          <p:cNvSpPr txBox="1"/>
          <p:nvPr/>
        </p:nvSpPr>
        <p:spPr>
          <a:xfrm>
            <a:off x="707900" y="3352388"/>
            <a:ext cx="10791600" cy="36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750">
                <a:solidFill>
                  <a:srgbClr val="504C49"/>
                </a:solidFill>
              </a:rPr>
              <a:t>Staff </a:t>
            </a:r>
            <a:r>
              <a:rPr b="1" lang="en-US" sz="1750">
                <a:solidFill>
                  <a:srgbClr val="504C49"/>
                </a:solidFill>
              </a:rPr>
              <a:t>Registration/Login: </a:t>
            </a:r>
            <a:r>
              <a:rPr lang="en-US" sz="1750">
                <a:solidFill>
                  <a:srgbClr val="504C49"/>
                </a:solidFill>
              </a:rPr>
              <a:t>Access to Staff</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pic>
        <p:nvPicPr>
          <p:cNvPr descr="preencoded.png" id="95" name="Google Shape;95;p17"/>
          <p:cNvPicPr preferRelativeResize="0"/>
          <p:nvPr/>
        </p:nvPicPr>
        <p:blipFill rotWithShape="1">
          <a:blip r:embed="rId3">
            <a:alphaModFix/>
          </a:blip>
          <a:srcRect b="0" l="0" r="0" t="0"/>
          <a:stretch/>
        </p:blipFill>
        <p:spPr>
          <a:xfrm>
            <a:off x="0" y="0"/>
            <a:ext cx="5486400" cy="8229600"/>
          </a:xfrm>
          <a:prstGeom prst="rect">
            <a:avLst/>
          </a:prstGeom>
          <a:noFill/>
          <a:ln>
            <a:noFill/>
          </a:ln>
        </p:spPr>
      </p:pic>
      <p:sp>
        <p:nvSpPr>
          <p:cNvPr id="96" name="Google Shape;96;p17"/>
          <p:cNvSpPr/>
          <p:nvPr/>
        </p:nvSpPr>
        <p:spPr>
          <a:xfrm>
            <a:off x="6280190" y="2585323"/>
            <a:ext cx="5670590" cy="708779"/>
          </a:xfrm>
          <a:prstGeom prst="rect">
            <a:avLst/>
          </a:prstGeom>
          <a:noFill/>
          <a:ln>
            <a:noFill/>
          </a:ln>
        </p:spPr>
        <p:txBody>
          <a:bodyPr anchorCtr="0" anchor="t" bIns="0" lIns="0" spcFirstLastPara="1" rIns="0" wrap="square" tIns="0">
            <a:noAutofit/>
          </a:bodyPr>
          <a:lstStyle/>
          <a:p>
            <a:pPr indent="0" lvl="0" marL="0" marR="0" rtl="0" algn="l">
              <a:lnSpc>
                <a:spcPct val="124719"/>
              </a:lnSpc>
              <a:spcBef>
                <a:spcPts val="0"/>
              </a:spcBef>
              <a:spcAft>
                <a:spcPts val="0"/>
              </a:spcAft>
              <a:buClr>
                <a:srgbClr val="201B18"/>
              </a:buClr>
              <a:buSzPts val="4450"/>
              <a:buFont typeface="Platypi"/>
              <a:buNone/>
            </a:pPr>
            <a:r>
              <a:rPr b="0" i="0" lang="en-US" sz="4450" u="none" cap="none" strike="noStrike">
                <a:solidFill>
                  <a:srgbClr val="201B18"/>
                </a:solidFill>
                <a:latin typeface="Platypi"/>
                <a:ea typeface="Platypi"/>
                <a:cs typeface="Platypi"/>
                <a:sym typeface="Platypi"/>
              </a:rPr>
              <a:t>Technology Stack</a:t>
            </a:r>
            <a:endParaRPr b="0" i="0" sz="4450" u="none" cap="none" strike="noStrike"/>
          </a:p>
        </p:txBody>
      </p:sp>
      <p:pic>
        <p:nvPicPr>
          <p:cNvPr descr="preencoded.png" id="97" name="Google Shape;97;p17"/>
          <p:cNvPicPr preferRelativeResize="0"/>
          <p:nvPr/>
        </p:nvPicPr>
        <p:blipFill rotWithShape="1">
          <a:blip r:embed="rId4">
            <a:alphaModFix/>
          </a:blip>
          <a:srcRect b="0" l="0" r="0" t="0"/>
          <a:stretch/>
        </p:blipFill>
        <p:spPr>
          <a:xfrm>
            <a:off x="6280190" y="3634264"/>
            <a:ext cx="566976" cy="566976"/>
          </a:xfrm>
          <a:prstGeom prst="rect">
            <a:avLst/>
          </a:prstGeom>
          <a:noFill/>
          <a:ln>
            <a:noFill/>
          </a:ln>
        </p:spPr>
      </p:pic>
      <p:sp>
        <p:nvSpPr>
          <p:cNvPr id="98" name="Google Shape;98;p17"/>
          <p:cNvSpPr/>
          <p:nvPr/>
        </p:nvSpPr>
        <p:spPr>
          <a:xfrm>
            <a:off x="6280190" y="4428053"/>
            <a:ext cx="2291953" cy="354330"/>
          </a:xfrm>
          <a:prstGeom prst="rect">
            <a:avLst/>
          </a:prstGeom>
          <a:noFill/>
          <a:ln>
            <a:noFill/>
          </a:ln>
        </p:spPr>
        <p:txBody>
          <a:bodyPr anchorCtr="0" anchor="t" bIns="0" lIns="0" spcFirstLastPara="1" rIns="0" wrap="square" tIns="0">
            <a:noAutofit/>
          </a:bodyPr>
          <a:lstStyle/>
          <a:p>
            <a:pPr indent="0" lvl="0" marL="0" marR="0" rtl="0" algn="l">
              <a:lnSpc>
                <a:spcPct val="125000"/>
              </a:lnSpc>
              <a:spcBef>
                <a:spcPts val="0"/>
              </a:spcBef>
              <a:spcAft>
                <a:spcPts val="0"/>
              </a:spcAft>
              <a:buClr>
                <a:srgbClr val="504C49"/>
              </a:buClr>
              <a:buSzPts val="2200"/>
              <a:buFont typeface="Platypi"/>
              <a:buNone/>
            </a:pPr>
            <a:r>
              <a:rPr b="0" i="0" lang="en-US" sz="2200" u="none" cap="none" strike="noStrike">
                <a:solidFill>
                  <a:srgbClr val="504C49"/>
                </a:solidFill>
                <a:latin typeface="Platypi"/>
                <a:ea typeface="Platypi"/>
                <a:cs typeface="Platypi"/>
                <a:sym typeface="Platypi"/>
              </a:rPr>
              <a:t>Java</a:t>
            </a:r>
            <a:endParaRPr b="0" i="0" sz="2200" u="none" cap="none" strike="noStrike"/>
          </a:p>
        </p:txBody>
      </p:sp>
      <p:sp>
        <p:nvSpPr>
          <p:cNvPr id="99" name="Google Shape;99;p17"/>
          <p:cNvSpPr/>
          <p:nvPr/>
        </p:nvSpPr>
        <p:spPr>
          <a:xfrm>
            <a:off x="6280190" y="4918472"/>
            <a:ext cx="2291953" cy="725805"/>
          </a:xfrm>
          <a:prstGeom prst="rect">
            <a:avLst/>
          </a:prstGeom>
          <a:noFill/>
          <a:ln>
            <a:noFill/>
          </a:ln>
        </p:spPr>
        <p:txBody>
          <a:bodyPr anchorCtr="0" anchor="t" bIns="0" lIns="0" spcFirstLastPara="1" rIns="0" wrap="square" tIns="0">
            <a:noAutofit/>
          </a:bodyPr>
          <a:lstStyle/>
          <a:p>
            <a:pPr indent="0" lvl="0" marL="0" marR="0" rtl="0" algn="l">
              <a:lnSpc>
                <a:spcPct val="162857"/>
              </a:lnSpc>
              <a:spcBef>
                <a:spcPts val="0"/>
              </a:spcBef>
              <a:spcAft>
                <a:spcPts val="0"/>
              </a:spcAft>
              <a:buClr>
                <a:srgbClr val="504C49"/>
              </a:buClr>
              <a:buSzPts val="1750"/>
              <a:buFont typeface="Arial"/>
              <a:buNone/>
            </a:pPr>
            <a:r>
              <a:rPr b="0" i="0" lang="en-US" sz="1750" u="none" cap="none" strike="noStrike">
                <a:solidFill>
                  <a:srgbClr val="504C49"/>
                </a:solidFill>
                <a:latin typeface="Arial"/>
                <a:ea typeface="Arial"/>
                <a:cs typeface="Arial"/>
                <a:sym typeface="Arial"/>
              </a:rPr>
              <a:t>Primary programming language.</a:t>
            </a:r>
            <a:endParaRPr b="0" i="0" sz="1750" u="none" cap="none" strike="noStrike"/>
          </a:p>
        </p:txBody>
      </p:sp>
      <p:pic>
        <p:nvPicPr>
          <p:cNvPr descr="preencoded.png" id="100" name="Google Shape;100;p17"/>
          <p:cNvPicPr preferRelativeResize="0"/>
          <p:nvPr/>
        </p:nvPicPr>
        <p:blipFill rotWithShape="1">
          <a:blip r:embed="rId5">
            <a:alphaModFix/>
          </a:blip>
          <a:srcRect b="0" l="0" r="0" t="0"/>
          <a:stretch/>
        </p:blipFill>
        <p:spPr>
          <a:xfrm>
            <a:off x="8912304" y="3634264"/>
            <a:ext cx="566976" cy="566976"/>
          </a:xfrm>
          <a:prstGeom prst="rect">
            <a:avLst/>
          </a:prstGeom>
          <a:noFill/>
          <a:ln>
            <a:noFill/>
          </a:ln>
        </p:spPr>
      </p:pic>
      <p:sp>
        <p:nvSpPr>
          <p:cNvPr id="101" name="Google Shape;101;p17"/>
          <p:cNvSpPr/>
          <p:nvPr/>
        </p:nvSpPr>
        <p:spPr>
          <a:xfrm>
            <a:off x="8912304" y="4428053"/>
            <a:ext cx="2292072" cy="354330"/>
          </a:xfrm>
          <a:prstGeom prst="rect">
            <a:avLst/>
          </a:prstGeom>
          <a:noFill/>
          <a:ln>
            <a:noFill/>
          </a:ln>
        </p:spPr>
        <p:txBody>
          <a:bodyPr anchorCtr="0" anchor="t" bIns="0" lIns="0" spcFirstLastPara="1" rIns="0" wrap="square" tIns="0">
            <a:noAutofit/>
          </a:bodyPr>
          <a:lstStyle/>
          <a:p>
            <a:pPr indent="0" lvl="0" marL="0" marR="0" rtl="0" algn="l">
              <a:lnSpc>
                <a:spcPct val="125000"/>
              </a:lnSpc>
              <a:spcBef>
                <a:spcPts val="0"/>
              </a:spcBef>
              <a:spcAft>
                <a:spcPts val="0"/>
              </a:spcAft>
              <a:buClr>
                <a:srgbClr val="504C49"/>
              </a:buClr>
              <a:buSzPts val="2200"/>
              <a:buFont typeface="Platypi"/>
              <a:buNone/>
            </a:pPr>
            <a:r>
              <a:rPr b="0" i="0" lang="en-US" sz="2200" u="none" cap="none" strike="noStrike">
                <a:solidFill>
                  <a:srgbClr val="504C49"/>
                </a:solidFill>
                <a:latin typeface="Platypi"/>
                <a:ea typeface="Platypi"/>
                <a:cs typeface="Platypi"/>
                <a:sym typeface="Platypi"/>
              </a:rPr>
              <a:t>Java </a:t>
            </a:r>
            <a:r>
              <a:rPr lang="en-US" sz="2200">
                <a:solidFill>
                  <a:srgbClr val="504C49"/>
                </a:solidFill>
                <a:latin typeface="Platypi"/>
                <a:ea typeface="Platypi"/>
                <a:cs typeface="Platypi"/>
                <a:sym typeface="Platypi"/>
              </a:rPr>
              <a:t> Swing</a:t>
            </a:r>
            <a:endParaRPr b="0" i="0" sz="2200" u="none" cap="none" strike="noStrike"/>
          </a:p>
        </p:txBody>
      </p:sp>
      <p:sp>
        <p:nvSpPr>
          <p:cNvPr id="102" name="Google Shape;102;p17"/>
          <p:cNvSpPr/>
          <p:nvPr/>
        </p:nvSpPr>
        <p:spPr>
          <a:xfrm>
            <a:off x="8912304" y="4918472"/>
            <a:ext cx="2292072" cy="362903"/>
          </a:xfrm>
          <a:prstGeom prst="rect">
            <a:avLst/>
          </a:prstGeom>
          <a:noFill/>
          <a:ln>
            <a:noFill/>
          </a:ln>
        </p:spPr>
        <p:txBody>
          <a:bodyPr anchorCtr="0" anchor="t" bIns="0" lIns="0" spcFirstLastPara="1" rIns="0" wrap="square" tIns="0">
            <a:noAutofit/>
          </a:bodyPr>
          <a:lstStyle/>
          <a:p>
            <a:pPr indent="0" lvl="0" marL="0" marR="0" rtl="0" algn="l">
              <a:lnSpc>
                <a:spcPct val="162857"/>
              </a:lnSpc>
              <a:spcBef>
                <a:spcPts val="0"/>
              </a:spcBef>
              <a:spcAft>
                <a:spcPts val="0"/>
              </a:spcAft>
              <a:buClr>
                <a:srgbClr val="504C49"/>
              </a:buClr>
              <a:buSzPts val="1750"/>
              <a:buFont typeface="Arial"/>
              <a:buNone/>
            </a:pPr>
            <a:r>
              <a:rPr b="0" i="0" lang="en-US" sz="1750" u="none" cap="none" strike="noStrike">
                <a:solidFill>
                  <a:srgbClr val="504C49"/>
                </a:solidFill>
                <a:latin typeface="Arial"/>
                <a:ea typeface="Arial"/>
                <a:cs typeface="Arial"/>
                <a:sym typeface="Arial"/>
              </a:rPr>
              <a:t>For user interface.</a:t>
            </a:r>
            <a:endParaRPr b="0" i="0" sz="1750" u="none" cap="none" strike="noStrike"/>
          </a:p>
        </p:txBody>
      </p:sp>
      <p:pic>
        <p:nvPicPr>
          <p:cNvPr descr="preencoded.png" id="103" name="Google Shape;103;p17"/>
          <p:cNvPicPr preferRelativeResize="0"/>
          <p:nvPr/>
        </p:nvPicPr>
        <p:blipFill rotWithShape="1">
          <a:blip r:embed="rId6">
            <a:alphaModFix/>
          </a:blip>
          <a:srcRect b="0" l="0" r="0" t="0"/>
          <a:stretch/>
        </p:blipFill>
        <p:spPr>
          <a:xfrm>
            <a:off x="11544538" y="3634264"/>
            <a:ext cx="566976" cy="566976"/>
          </a:xfrm>
          <a:prstGeom prst="rect">
            <a:avLst/>
          </a:prstGeom>
          <a:noFill/>
          <a:ln>
            <a:noFill/>
          </a:ln>
        </p:spPr>
      </p:pic>
      <p:sp>
        <p:nvSpPr>
          <p:cNvPr id="104" name="Google Shape;104;p17"/>
          <p:cNvSpPr/>
          <p:nvPr/>
        </p:nvSpPr>
        <p:spPr>
          <a:xfrm>
            <a:off x="11544538" y="4428053"/>
            <a:ext cx="2291953" cy="354330"/>
          </a:xfrm>
          <a:prstGeom prst="rect">
            <a:avLst/>
          </a:prstGeom>
          <a:noFill/>
          <a:ln>
            <a:noFill/>
          </a:ln>
        </p:spPr>
        <p:txBody>
          <a:bodyPr anchorCtr="0" anchor="t" bIns="0" lIns="0" spcFirstLastPara="1" rIns="0" wrap="square" tIns="0">
            <a:noAutofit/>
          </a:bodyPr>
          <a:lstStyle/>
          <a:p>
            <a:pPr indent="0" lvl="0" marL="0" marR="0" rtl="0" algn="l">
              <a:lnSpc>
                <a:spcPct val="125000"/>
              </a:lnSpc>
              <a:spcBef>
                <a:spcPts val="0"/>
              </a:spcBef>
              <a:spcAft>
                <a:spcPts val="0"/>
              </a:spcAft>
              <a:buClr>
                <a:srgbClr val="504C49"/>
              </a:buClr>
              <a:buSzPts val="2200"/>
              <a:buFont typeface="Platypi"/>
              <a:buNone/>
            </a:pPr>
            <a:r>
              <a:rPr b="0" i="0" lang="en-US" sz="2200" u="none" cap="none" strike="noStrike">
                <a:solidFill>
                  <a:srgbClr val="504C49"/>
                </a:solidFill>
                <a:latin typeface="Platypi"/>
                <a:ea typeface="Platypi"/>
                <a:cs typeface="Platypi"/>
                <a:sym typeface="Platypi"/>
              </a:rPr>
              <a:t>Local Memory</a:t>
            </a:r>
            <a:endParaRPr b="0" i="0" sz="2200" u="none" cap="none" strike="noStrike"/>
          </a:p>
        </p:txBody>
      </p:sp>
      <p:sp>
        <p:nvSpPr>
          <p:cNvPr id="105" name="Google Shape;105;p17"/>
          <p:cNvSpPr/>
          <p:nvPr/>
        </p:nvSpPr>
        <p:spPr>
          <a:xfrm>
            <a:off x="11544538" y="4918472"/>
            <a:ext cx="2291953" cy="362903"/>
          </a:xfrm>
          <a:prstGeom prst="rect">
            <a:avLst/>
          </a:prstGeom>
          <a:noFill/>
          <a:ln>
            <a:noFill/>
          </a:ln>
        </p:spPr>
        <p:txBody>
          <a:bodyPr anchorCtr="0" anchor="t" bIns="0" lIns="0" spcFirstLastPara="1" rIns="0" wrap="square" tIns="0">
            <a:noAutofit/>
          </a:bodyPr>
          <a:lstStyle/>
          <a:p>
            <a:pPr indent="0" lvl="0" marL="0" marR="0" rtl="0" algn="l">
              <a:lnSpc>
                <a:spcPct val="162857"/>
              </a:lnSpc>
              <a:spcBef>
                <a:spcPts val="0"/>
              </a:spcBef>
              <a:spcAft>
                <a:spcPts val="0"/>
              </a:spcAft>
              <a:buClr>
                <a:srgbClr val="504C49"/>
              </a:buClr>
              <a:buSzPts val="1750"/>
              <a:buFont typeface="Arial"/>
              <a:buNone/>
            </a:pPr>
            <a:r>
              <a:rPr b="0" i="0" lang="en-US" sz="1750" u="none" cap="none" strike="noStrike">
                <a:solidFill>
                  <a:srgbClr val="504C49"/>
                </a:solidFill>
                <a:latin typeface="Arial"/>
                <a:ea typeface="Arial"/>
                <a:cs typeface="Arial"/>
                <a:sym typeface="Arial"/>
              </a:rPr>
              <a:t>Data storage solution.</a:t>
            </a:r>
            <a:endParaRPr b="0" i="0" sz="1750" u="none" cap="none" strike="noStrike"/>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8"/>
          <p:cNvSpPr/>
          <p:nvPr/>
        </p:nvSpPr>
        <p:spPr>
          <a:xfrm>
            <a:off x="1164773" y="308074"/>
            <a:ext cx="4111200" cy="513900"/>
          </a:xfrm>
          <a:prstGeom prst="rect">
            <a:avLst/>
          </a:prstGeom>
          <a:noFill/>
          <a:ln>
            <a:noFill/>
          </a:ln>
        </p:spPr>
        <p:txBody>
          <a:bodyPr anchorCtr="0" anchor="t" bIns="0" lIns="0" spcFirstLastPara="1" rIns="0" wrap="square" tIns="0">
            <a:noAutofit/>
          </a:bodyPr>
          <a:lstStyle/>
          <a:p>
            <a:pPr indent="0" lvl="0" marL="0" marR="0" rtl="0" algn="l">
              <a:lnSpc>
                <a:spcPct val="125000"/>
              </a:lnSpc>
              <a:spcBef>
                <a:spcPts val="0"/>
              </a:spcBef>
              <a:spcAft>
                <a:spcPts val="0"/>
              </a:spcAft>
              <a:buClr>
                <a:srgbClr val="201B18"/>
              </a:buClr>
              <a:buSzPts val="3200"/>
              <a:buFont typeface="Platypi"/>
              <a:buNone/>
            </a:pPr>
            <a:r>
              <a:rPr b="0" i="0" lang="en-US" sz="3200" u="none" cap="none" strike="noStrike">
                <a:solidFill>
                  <a:srgbClr val="201B18"/>
                </a:solidFill>
                <a:latin typeface="Platypi"/>
                <a:ea typeface="Platypi"/>
                <a:cs typeface="Platypi"/>
                <a:sym typeface="Platypi"/>
              </a:rPr>
              <a:t>Use Case </a:t>
            </a:r>
            <a:endParaRPr b="0" i="0" sz="3200" u="none" cap="none" strike="noStrike">
              <a:solidFill>
                <a:srgbClr val="201B18"/>
              </a:solidFill>
              <a:latin typeface="Platypi"/>
              <a:ea typeface="Platypi"/>
              <a:cs typeface="Platypi"/>
              <a:sym typeface="Platypi"/>
            </a:endParaRPr>
          </a:p>
          <a:p>
            <a:pPr indent="0" lvl="0" marL="0" marR="0" rtl="0" algn="l">
              <a:lnSpc>
                <a:spcPct val="125000"/>
              </a:lnSpc>
              <a:spcBef>
                <a:spcPts val="0"/>
              </a:spcBef>
              <a:spcAft>
                <a:spcPts val="0"/>
              </a:spcAft>
              <a:buClr>
                <a:srgbClr val="201B18"/>
              </a:buClr>
              <a:buSzPts val="3200"/>
              <a:buFont typeface="Platypi"/>
              <a:buNone/>
            </a:pPr>
            <a:r>
              <a:rPr b="0" i="0" lang="en-US" sz="3200" u="none" cap="none" strike="noStrike">
                <a:solidFill>
                  <a:srgbClr val="201B18"/>
                </a:solidFill>
                <a:latin typeface="Platypi"/>
                <a:ea typeface="Platypi"/>
                <a:cs typeface="Platypi"/>
                <a:sym typeface="Platypi"/>
              </a:rPr>
              <a:t>Diagram</a:t>
            </a:r>
            <a:endParaRPr b="0" i="0" sz="3200" u="none" cap="none" strike="noStrike"/>
          </a:p>
        </p:txBody>
      </p:sp>
      <p:sp>
        <p:nvSpPr>
          <p:cNvPr id="112" name="Google Shape;112;p18"/>
          <p:cNvSpPr/>
          <p:nvPr/>
        </p:nvSpPr>
        <p:spPr>
          <a:xfrm>
            <a:off x="575548" y="8676918"/>
            <a:ext cx="13479304" cy="263009"/>
          </a:xfrm>
          <a:prstGeom prst="rect">
            <a:avLst/>
          </a:prstGeom>
          <a:noFill/>
          <a:ln>
            <a:noFill/>
          </a:ln>
        </p:spPr>
        <p:txBody>
          <a:bodyPr anchorCtr="0" anchor="t" bIns="0" lIns="0" spcFirstLastPara="1" rIns="0" wrap="square" tIns="0">
            <a:noAutofit/>
          </a:bodyPr>
          <a:lstStyle/>
          <a:p>
            <a:pPr indent="0" lvl="0" marL="0" marR="0" rtl="0" algn="l">
              <a:lnSpc>
                <a:spcPct val="164000"/>
              </a:lnSpc>
              <a:spcBef>
                <a:spcPts val="0"/>
              </a:spcBef>
              <a:spcAft>
                <a:spcPts val="0"/>
              </a:spcAft>
              <a:buSzPts val="1250"/>
              <a:buFont typeface="Arial"/>
              <a:buNone/>
            </a:pPr>
            <a:r>
              <a:t/>
            </a:r>
            <a:endParaRPr b="0" i="0" sz="1250" u="none" cap="none" strike="noStrike"/>
          </a:p>
        </p:txBody>
      </p:sp>
      <p:pic>
        <p:nvPicPr>
          <p:cNvPr id="113" name="Google Shape;113;p18" title="Screenshot 2025-04-18 at 3.00.36 PM.png"/>
          <p:cNvPicPr preferRelativeResize="0"/>
          <p:nvPr/>
        </p:nvPicPr>
        <p:blipFill>
          <a:blip r:embed="rId3">
            <a:alphaModFix/>
          </a:blip>
          <a:stretch>
            <a:fillRect/>
          </a:stretch>
        </p:blipFill>
        <p:spPr>
          <a:xfrm>
            <a:off x="3637125" y="144650"/>
            <a:ext cx="10923224" cy="84739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9"/>
          <p:cNvSpPr/>
          <p:nvPr/>
        </p:nvSpPr>
        <p:spPr>
          <a:xfrm>
            <a:off x="575548" y="144949"/>
            <a:ext cx="4111200" cy="513900"/>
          </a:xfrm>
          <a:prstGeom prst="rect">
            <a:avLst/>
          </a:prstGeom>
          <a:noFill/>
          <a:ln>
            <a:noFill/>
          </a:ln>
        </p:spPr>
        <p:txBody>
          <a:bodyPr anchorCtr="0" anchor="t" bIns="0" lIns="0" spcFirstLastPara="1" rIns="0" wrap="square" tIns="0">
            <a:noAutofit/>
          </a:bodyPr>
          <a:lstStyle/>
          <a:p>
            <a:pPr indent="0" lvl="0" marL="0" marR="0" rtl="0" algn="l">
              <a:lnSpc>
                <a:spcPct val="125000"/>
              </a:lnSpc>
              <a:spcBef>
                <a:spcPts val="0"/>
              </a:spcBef>
              <a:spcAft>
                <a:spcPts val="0"/>
              </a:spcAft>
              <a:buClr>
                <a:srgbClr val="201B18"/>
              </a:buClr>
              <a:buSzPts val="3200"/>
              <a:buFont typeface="Platypi"/>
              <a:buNone/>
            </a:pPr>
            <a:r>
              <a:rPr b="0" i="0" lang="en-US" sz="3200" u="none" cap="none" strike="noStrike">
                <a:solidFill>
                  <a:srgbClr val="201B18"/>
                </a:solidFill>
                <a:latin typeface="Platypi"/>
                <a:ea typeface="Platypi"/>
                <a:cs typeface="Platypi"/>
                <a:sym typeface="Platypi"/>
              </a:rPr>
              <a:t>Class Diagram</a:t>
            </a:r>
            <a:endParaRPr b="0" i="0" sz="3200" u="none" cap="none" strike="noStrike"/>
          </a:p>
        </p:txBody>
      </p:sp>
      <p:sp>
        <p:nvSpPr>
          <p:cNvPr id="120" name="Google Shape;120;p19"/>
          <p:cNvSpPr/>
          <p:nvPr/>
        </p:nvSpPr>
        <p:spPr>
          <a:xfrm>
            <a:off x="575548" y="10508933"/>
            <a:ext cx="13479304" cy="263009"/>
          </a:xfrm>
          <a:prstGeom prst="rect">
            <a:avLst/>
          </a:prstGeom>
          <a:noFill/>
          <a:ln>
            <a:noFill/>
          </a:ln>
        </p:spPr>
        <p:txBody>
          <a:bodyPr anchorCtr="0" anchor="t" bIns="0" lIns="0" spcFirstLastPara="1" rIns="0" wrap="square" tIns="0">
            <a:noAutofit/>
          </a:bodyPr>
          <a:lstStyle/>
          <a:p>
            <a:pPr indent="0" lvl="0" marL="0" marR="0" rtl="0" algn="l">
              <a:lnSpc>
                <a:spcPct val="164000"/>
              </a:lnSpc>
              <a:spcBef>
                <a:spcPts val="0"/>
              </a:spcBef>
              <a:spcAft>
                <a:spcPts val="0"/>
              </a:spcAft>
              <a:buSzPts val="1250"/>
              <a:buFont typeface="Arial"/>
              <a:buNone/>
            </a:pPr>
            <a:r>
              <a:t/>
            </a:r>
            <a:endParaRPr b="0" i="0" sz="1250" u="none" cap="none" strike="noStrike"/>
          </a:p>
        </p:txBody>
      </p:sp>
      <p:pic>
        <p:nvPicPr>
          <p:cNvPr id="121" name="Google Shape;121;p19" title="ABS_class_diagram.jpeg"/>
          <p:cNvPicPr preferRelativeResize="0"/>
          <p:nvPr/>
        </p:nvPicPr>
        <p:blipFill>
          <a:blip r:embed="rId3">
            <a:alphaModFix/>
          </a:blip>
          <a:stretch>
            <a:fillRect/>
          </a:stretch>
        </p:blipFill>
        <p:spPr>
          <a:xfrm>
            <a:off x="1779375" y="730575"/>
            <a:ext cx="10899901" cy="749902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0"/>
          <p:cNvSpPr txBox="1"/>
          <p:nvPr/>
        </p:nvSpPr>
        <p:spPr>
          <a:xfrm>
            <a:off x="601125" y="572500"/>
            <a:ext cx="12308700" cy="6822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400"/>
              </a:spcBef>
              <a:spcAft>
                <a:spcPts val="0"/>
              </a:spcAft>
              <a:buNone/>
            </a:pPr>
            <a:r>
              <a:rPr b="1" lang="en-US" sz="4900">
                <a:solidFill>
                  <a:schemeClr val="dk1"/>
                </a:solidFill>
              </a:rPr>
              <a:t>Design Principles</a:t>
            </a:r>
            <a:endParaRPr b="1" sz="4900">
              <a:solidFill>
                <a:schemeClr val="dk1"/>
              </a:solidFill>
            </a:endParaRPr>
          </a:p>
          <a:p>
            <a:pPr indent="-425450" lvl="0" marL="457200" rtl="0" algn="l">
              <a:lnSpc>
                <a:spcPct val="115000"/>
              </a:lnSpc>
              <a:spcBef>
                <a:spcPts val="1200"/>
              </a:spcBef>
              <a:spcAft>
                <a:spcPts val="0"/>
              </a:spcAft>
              <a:buClr>
                <a:schemeClr val="dk1"/>
              </a:buClr>
              <a:buSzPts val="3100"/>
              <a:buChar char="●"/>
            </a:pPr>
            <a:r>
              <a:rPr b="1" lang="en-US" sz="3100">
                <a:solidFill>
                  <a:schemeClr val="dk1"/>
                </a:solidFill>
              </a:rPr>
              <a:t>Low Coupling:</a:t>
            </a:r>
            <a:r>
              <a:rPr lang="en-US" sz="3100">
                <a:solidFill>
                  <a:schemeClr val="dk1"/>
                </a:solidFill>
              </a:rPr>
              <a:t> Modules are independent</a:t>
            </a:r>
            <a:br>
              <a:rPr lang="en-US" sz="3100">
                <a:solidFill>
                  <a:schemeClr val="dk1"/>
                </a:solidFill>
              </a:rPr>
            </a:br>
            <a:endParaRPr sz="3100">
              <a:solidFill>
                <a:schemeClr val="dk1"/>
              </a:solidFill>
            </a:endParaRPr>
          </a:p>
          <a:p>
            <a:pPr indent="-425450" lvl="0" marL="457200" rtl="0" algn="l">
              <a:lnSpc>
                <a:spcPct val="115000"/>
              </a:lnSpc>
              <a:spcBef>
                <a:spcPts val="0"/>
              </a:spcBef>
              <a:spcAft>
                <a:spcPts val="0"/>
              </a:spcAft>
              <a:buClr>
                <a:schemeClr val="dk1"/>
              </a:buClr>
              <a:buSzPts val="3100"/>
              <a:buChar char="●"/>
            </a:pPr>
            <a:r>
              <a:rPr b="1" lang="en-US" sz="3100">
                <a:solidFill>
                  <a:schemeClr val="dk1"/>
                </a:solidFill>
              </a:rPr>
              <a:t>High Cohesion:</a:t>
            </a:r>
            <a:r>
              <a:rPr lang="en-US" sz="3100">
                <a:solidFill>
                  <a:schemeClr val="dk1"/>
                </a:solidFill>
              </a:rPr>
              <a:t> Each class does one job well</a:t>
            </a:r>
            <a:br>
              <a:rPr lang="en-US" sz="3100">
                <a:solidFill>
                  <a:schemeClr val="dk1"/>
                </a:solidFill>
              </a:rPr>
            </a:br>
            <a:endParaRPr sz="3100">
              <a:solidFill>
                <a:schemeClr val="dk1"/>
              </a:solidFill>
            </a:endParaRPr>
          </a:p>
          <a:p>
            <a:pPr indent="-425450" lvl="0" marL="457200" rtl="0" algn="l">
              <a:lnSpc>
                <a:spcPct val="115000"/>
              </a:lnSpc>
              <a:spcBef>
                <a:spcPts val="0"/>
              </a:spcBef>
              <a:spcAft>
                <a:spcPts val="0"/>
              </a:spcAft>
              <a:buClr>
                <a:schemeClr val="dk1"/>
              </a:buClr>
              <a:buSzPts val="3100"/>
              <a:buChar char="●"/>
            </a:pPr>
            <a:r>
              <a:rPr b="1" lang="en-US" sz="3100">
                <a:solidFill>
                  <a:schemeClr val="dk1"/>
                </a:solidFill>
              </a:rPr>
              <a:t>Encapsulation:</a:t>
            </a:r>
            <a:r>
              <a:rPr lang="en-US" sz="3100">
                <a:solidFill>
                  <a:schemeClr val="dk1"/>
                </a:solidFill>
              </a:rPr>
              <a:t> Sensitive data is private/protected</a:t>
            </a:r>
            <a:br>
              <a:rPr lang="en-US" sz="3100">
                <a:solidFill>
                  <a:schemeClr val="dk1"/>
                </a:solidFill>
              </a:rPr>
            </a:br>
            <a:endParaRPr sz="3100">
              <a:solidFill>
                <a:schemeClr val="dk1"/>
              </a:solidFill>
            </a:endParaRPr>
          </a:p>
          <a:p>
            <a:pPr indent="-425450" lvl="0" marL="457200" rtl="0" algn="l">
              <a:lnSpc>
                <a:spcPct val="115000"/>
              </a:lnSpc>
              <a:spcBef>
                <a:spcPts val="0"/>
              </a:spcBef>
              <a:spcAft>
                <a:spcPts val="0"/>
              </a:spcAft>
              <a:buClr>
                <a:schemeClr val="dk1"/>
              </a:buClr>
              <a:buSzPts val="3100"/>
              <a:buChar char="●"/>
            </a:pPr>
            <a:r>
              <a:rPr b="1" lang="en-US" sz="3100">
                <a:solidFill>
                  <a:schemeClr val="dk1"/>
                </a:solidFill>
              </a:rPr>
              <a:t>Abstraction:</a:t>
            </a:r>
            <a:r>
              <a:rPr lang="en-US" sz="3100">
                <a:solidFill>
                  <a:schemeClr val="dk1"/>
                </a:solidFill>
              </a:rPr>
              <a:t> Common logic abstracted in base class</a:t>
            </a:r>
            <a:br>
              <a:rPr lang="en-US" sz="3100">
                <a:solidFill>
                  <a:schemeClr val="dk1"/>
                </a:solidFill>
              </a:rPr>
            </a:br>
            <a:endParaRPr sz="3100">
              <a:solidFill>
                <a:schemeClr val="dk1"/>
              </a:solidFill>
            </a:endParaRPr>
          </a:p>
          <a:p>
            <a:pPr indent="-425450" lvl="0" marL="457200" rtl="0" algn="l">
              <a:lnSpc>
                <a:spcPct val="115000"/>
              </a:lnSpc>
              <a:spcBef>
                <a:spcPts val="0"/>
              </a:spcBef>
              <a:spcAft>
                <a:spcPts val="0"/>
              </a:spcAft>
              <a:buClr>
                <a:schemeClr val="dk1"/>
              </a:buClr>
              <a:buSzPts val="3100"/>
              <a:buChar char="●"/>
            </a:pPr>
            <a:r>
              <a:rPr b="1" lang="en-US" sz="3100">
                <a:solidFill>
                  <a:schemeClr val="dk1"/>
                </a:solidFill>
              </a:rPr>
              <a:t>Inheritance:</a:t>
            </a:r>
            <a:r>
              <a:rPr lang="en-US" sz="3100">
                <a:solidFill>
                  <a:schemeClr val="dk1"/>
                </a:solidFill>
              </a:rPr>
              <a:t> User extended into specific roles (Passenger, Staff)</a:t>
            </a:r>
            <a:endParaRPr sz="3100">
              <a:solidFill>
                <a:schemeClr val="dk1"/>
              </a:solidFill>
            </a:endParaRPr>
          </a:p>
          <a:p>
            <a:pPr indent="0" lvl="0" marL="0" rtl="0" algn="l">
              <a:spcBef>
                <a:spcPts val="1200"/>
              </a:spcBef>
              <a:spcAft>
                <a:spcPts val="0"/>
              </a:spcAft>
              <a:buNone/>
            </a:pPr>
            <a:r>
              <a:t/>
            </a:r>
            <a:endParaRPr sz="3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1"/>
          <p:cNvSpPr txBox="1"/>
          <p:nvPr/>
        </p:nvSpPr>
        <p:spPr>
          <a:xfrm>
            <a:off x="495300" y="429375"/>
            <a:ext cx="13639800" cy="767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4600"/>
              <a:t>CRC  Cards (Class Responsibility Collaborator)</a:t>
            </a:r>
            <a:endParaRPr b="1" sz="4600"/>
          </a:p>
          <a:p>
            <a:pPr indent="0" lvl="0" marL="0" rtl="0" algn="l">
              <a:spcBef>
                <a:spcPts val="0"/>
              </a:spcBef>
              <a:spcAft>
                <a:spcPts val="0"/>
              </a:spcAft>
              <a:buNone/>
            </a:pPr>
            <a:r>
              <a:t/>
            </a:r>
            <a:endParaRPr sz="1800"/>
          </a:p>
          <a:p>
            <a:pPr indent="0" lvl="0" marL="0" rtl="0" algn="l">
              <a:spcBef>
                <a:spcPts val="0"/>
              </a:spcBef>
              <a:spcAft>
                <a:spcPts val="0"/>
              </a:spcAft>
              <a:buClr>
                <a:schemeClr val="dk1"/>
              </a:buClr>
              <a:buSzPts val="1100"/>
              <a:buFont typeface="Arial"/>
              <a:buNone/>
            </a:pPr>
            <a:r>
              <a:rPr lang="en-US" sz="1800">
                <a:solidFill>
                  <a:schemeClr val="dk1"/>
                </a:solidFill>
              </a:rPr>
              <a:t>CRC (Class-Responsibility-Collaborator) cards help in defining the role and interaction of each class in the system using three aspects:</a:t>
            </a:r>
            <a:endParaRPr sz="1800">
              <a:solidFill>
                <a:schemeClr val="dk1"/>
              </a:solidFill>
            </a:endParaRPr>
          </a:p>
          <a:p>
            <a:pPr indent="0" lvl="0" marL="0" rtl="0" algn="l">
              <a:spcBef>
                <a:spcPts val="0"/>
              </a:spcBef>
              <a:spcAft>
                <a:spcPts val="0"/>
              </a:spcAft>
              <a:buClr>
                <a:schemeClr val="dk1"/>
              </a:buClr>
              <a:buSzPts val="1100"/>
              <a:buFont typeface="Arial"/>
              <a:buNone/>
            </a:pPr>
            <a:r>
              <a:t/>
            </a:r>
            <a:endParaRPr sz="1800">
              <a:solidFill>
                <a:schemeClr val="dk1"/>
              </a:solidFill>
            </a:endParaRPr>
          </a:p>
          <a:p>
            <a:pPr indent="0" lvl="0" marL="0" rtl="0" algn="l">
              <a:spcBef>
                <a:spcPts val="0"/>
              </a:spcBef>
              <a:spcAft>
                <a:spcPts val="0"/>
              </a:spcAft>
              <a:buNone/>
            </a:pPr>
            <a:r>
              <a:t/>
            </a:r>
            <a:endParaRPr sz="1800"/>
          </a:p>
        </p:txBody>
      </p:sp>
      <p:graphicFrame>
        <p:nvGraphicFramePr>
          <p:cNvPr id="134" name="Google Shape;134;p21"/>
          <p:cNvGraphicFramePr/>
          <p:nvPr/>
        </p:nvGraphicFramePr>
        <p:xfrm>
          <a:off x="809375" y="2419050"/>
          <a:ext cx="3000000" cy="3000000"/>
        </p:xfrm>
        <a:graphic>
          <a:graphicData uri="http://schemas.openxmlformats.org/drawingml/2006/table">
            <a:tbl>
              <a:tblPr>
                <a:noFill/>
                <a:tableStyleId>{0B137BD6-45EA-4BDE-8C89-62AAA5D4F240}</a:tableStyleId>
              </a:tblPr>
              <a:tblGrid>
                <a:gridCol w="4241800"/>
                <a:gridCol w="4241800"/>
                <a:gridCol w="4241800"/>
              </a:tblGrid>
              <a:tr h="552725">
                <a:tc>
                  <a:txBody>
                    <a:bodyPr/>
                    <a:lstStyle/>
                    <a:p>
                      <a:pPr indent="0" lvl="0" marL="0" rtl="0" algn="ctr">
                        <a:lnSpc>
                          <a:spcPct val="115000"/>
                        </a:lnSpc>
                        <a:spcBef>
                          <a:spcPts val="0"/>
                        </a:spcBef>
                        <a:spcAft>
                          <a:spcPts val="0"/>
                        </a:spcAft>
                        <a:buNone/>
                      </a:pPr>
                      <a:r>
                        <a:rPr b="1" lang="en-US" sz="1100"/>
                        <a:t>Class</a:t>
                      </a:r>
                      <a:endParaRPr b="1" sz="1100"/>
                    </a:p>
                  </a:txBody>
                  <a:tcPr marT="91425" marB="91425" marR="91425" marL="91425"/>
                </a:tc>
                <a:tc>
                  <a:txBody>
                    <a:bodyPr/>
                    <a:lstStyle/>
                    <a:p>
                      <a:pPr indent="0" lvl="0" marL="0" rtl="0" algn="ctr">
                        <a:lnSpc>
                          <a:spcPct val="115000"/>
                        </a:lnSpc>
                        <a:spcBef>
                          <a:spcPts val="0"/>
                        </a:spcBef>
                        <a:spcAft>
                          <a:spcPts val="0"/>
                        </a:spcAft>
                        <a:buNone/>
                      </a:pPr>
                      <a:r>
                        <a:rPr b="1" lang="en-US" sz="1100"/>
                        <a:t>Responsibilities</a:t>
                      </a:r>
                      <a:endParaRPr b="1" sz="1100"/>
                    </a:p>
                  </a:txBody>
                  <a:tcPr marT="91425" marB="91425" marR="91425" marL="91425"/>
                </a:tc>
                <a:tc>
                  <a:txBody>
                    <a:bodyPr/>
                    <a:lstStyle/>
                    <a:p>
                      <a:pPr indent="0" lvl="0" marL="0" rtl="0" algn="ctr">
                        <a:lnSpc>
                          <a:spcPct val="115000"/>
                        </a:lnSpc>
                        <a:spcBef>
                          <a:spcPts val="0"/>
                        </a:spcBef>
                        <a:spcAft>
                          <a:spcPts val="0"/>
                        </a:spcAft>
                        <a:buNone/>
                      </a:pPr>
                      <a:r>
                        <a:rPr b="1" lang="en-US" sz="1100"/>
                        <a:t>Collaborators</a:t>
                      </a:r>
                      <a:endParaRPr b="1" sz="1100"/>
                    </a:p>
                  </a:txBody>
                  <a:tcPr marT="91425" marB="91425" marR="91425" marL="91425"/>
                </a:tc>
              </a:tr>
              <a:tr h="381000">
                <a:tc>
                  <a:txBody>
                    <a:bodyPr/>
                    <a:lstStyle/>
                    <a:p>
                      <a:pPr indent="0" lvl="0" marL="0" rtl="0" algn="l">
                        <a:spcBef>
                          <a:spcPts val="0"/>
                        </a:spcBef>
                        <a:spcAft>
                          <a:spcPts val="0"/>
                        </a:spcAft>
                        <a:buNone/>
                      </a:pPr>
                      <a:r>
                        <a:rPr lang="en-US" sz="1100">
                          <a:solidFill>
                            <a:srgbClr val="188038"/>
                          </a:solidFill>
                          <a:latin typeface="Roboto Mono"/>
                          <a:ea typeface="Roboto Mono"/>
                          <a:cs typeface="Roboto Mono"/>
                          <a:sym typeface="Roboto Mono"/>
                        </a:rPr>
                        <a:t>Passenger</a:t>
                      </a:r>
                      <a:endParaRPr sz="1100">
                        <a:solidFill>
                          <a:srgbClr val="188038"/>
                        </a:solidFill>
                        <a:latin typeface="Roboto Mono"/>
                        <a:ea typeface="Roboto Mono"/>
                        <a:cs typeface="Roboto Mono"/>
                        <a:sym typeface="Roboto Mono"/>
                      </a:endParaRPr>
                    </a:p>
                  </a:txBody>
                  <a:tcPr marT="91425" marB="91425" marR="91425" marL="91425"/>
                </a:tc>
                <a:tc>
                  <a:txBody>
                    <a:bodyPr/>
                    <a:lstStyle/>
                    <a:p>
                      <a:pPr indent="0" lvl="0" marL="0" rtl="0" algn="l">
                        <a:spcBef>
                          <a:spcPts val="0"/>
                        </a:spcBef>
                        <a:spcAft>
                          <a:spcPts val="0"/>
                        </a:spcAft>
                        <a:buNone/>
                      </a:pPr>
                      <a:r>
                        <a:rPr lang="en-US"/>
                        <a:t>- Register/Login</a:t>
                      </a:r>
                      <a:endParaRPr/>
                    </a:p>
                    <a:p>
                      <a:pPr indent="0" lvl="0" marL="0" rtl="0" algn="l">
                        <a:spcBef>
                          <a:spcPts val="0"/>
                        </a:spcBef>
                        <a:spcAft>
                          <a:spcPts val="0"/>
                        </a:spcAft>
                        <a:buNone/>
                      </a:pPr>
                      <a:r>
                        <a:rPr lang="en-US"/>
                        <a:t>- Search Flights</a:t>
                      </a:r>
                      <a:endParaRPr/>
                    </a:p>
                    <a:p>
                      <a:pPr indent="0" lvl="0" marL="0" rtl="0" algn="l">
                        <a:spcBef>
                          <a:spcPts val="0"/>
                        </a:spcBef>
                        <a:spcAft>
                          <a:spcPts val="0"/>
                        </a:spcAft>
                        <a:buNone/>
                      </a:pPr>
                      <a:r>
                        <a:rPr lang="en-US"/>
                        <a:t>- Book/Modify/Cancel Reservation</a:t>
                      </a:r>
                      <a:endParaRPr/>
                    </a:p>
                  </a:txBody>
                  <a:tcPr marT="91425" marB="91425" marR="91425" marL="91425"/>
                </a:tc>
                <a:tc>
                  <a:txBody>
                    <a:bodyPr/>
                    <a:lstStyle/>
                    <a:p>
                      <a:pPr indent="0" lvl="0" marL="0" rtl="0" algn="l">
                        <a:spcBef>
                          <a:spcPts val="0"/>
                        </a:spcBef>
                        <a:spcAft>
                          <a:spcPts val="0"/>
                        </a:spcAft>
                        <a:buNone/>
                      </a:pPr>
                      <a:r>
                        <a:rPr lang="en-US" sz="1100">
                          <a:solidFill>
                            <a:srgbClr val="188038"/>
                          </a:solidFill>
                          <a:latin typeface="Roboto Mono"/>
                          <a:ea typeface="Roboto Mono"/>
                          <a:cs typeface="Roboto Mono"/>
                          <a:sym typeface="Roboto Mono"/>
                        </a:rPr>
                        <a:t>Reservation</a:t>
                      </a:r>
                      <a:r>
                        <a:rPr lang="en-US" sz="1100"/>
                        <a:t>, </a:t>
                      </a:r>
                      <a:r>
                        <a:rPr lang="en-US" sz="1100">
                          <a:solidFill>
                            <a:srgbClr val="188038"/>
                          </a:solidFill>
                          <a:latin typeface="Roboto Mono"/>
                          <a:ea typeface="Roboto Mono"/>
                          <a:cs typeface="Roboto Mono"/>
                          <a:sym typeface="Roboto Mono"/>
                        </a:rPr>
                        <a:t>Ticket</a:t>
                      </a:r>
                      <a:r>
                        <a:rPr lang="en-US" sz="1100"/>
                        <a:t>, </a:t>
                      </a:r>
                      <a:r>
                        <a:rPr lang="en-US" sz="1100">
                          <a:solidFill>
                            <a:srgbClr val="188038"/>
                          </a:solidFill>
                          <a:latin typeface="Roboto Mono"/>
                          <a:ea typeface="Roboto Mono"/>
                          <a:cs typeface="Roboto Mono"/>
                          <a:sym typeface="Roboto Mono"/>
                        </a:rPr>
                        <a:t>Flight</a:t>
                      </a:r>
                      <a:endParaRPr sz="1100">
                        <a:solidFill>
                          <a:srgbClr val="188038"/>
                        </a:solidFill>
                        <a:latin typeface="Roboto Mono"/>
                        <a:ea typeface="Roboto Mono"/>
                        <a:cs typeface="Roboto Mono"/>
                        <a:sym typeface="Roboto Mono"/>
                      </a:endParaRPr>
                    </a:p>
                  </a:txBody>
                  <a:tcPr marT="91425" marB="91425" marR="91425" marL="91425"/>
                </a:tc>
              </a:tr>
              <a:tr h="381000">
                <a:tc>
                  <a:txBody>
                    <a:bodyPr/>
                    <a:lstStyle/>
                    <a:p>
                      <a:pPr indent="0" lvl="0" marL="0" rtl="0" algn="l">
                        <a:spcBef>
                          <a:spcPts val="0"/>
                        </a:spcBef>
                        <a:spcAft>
                          <a:spcPts val="0"/>
                        </a:spcAft>
                        <a:buNone/>
                      </a:pPr>
                      <a:r>
                        <a:rPr lang="en-US" sz="1100">
                          <a:solidFill>
                            <a:srgbClr val="188038"/>
                          </a:solidFill>
                          <a:latin typeface="Roboto Mono"/>
                          <a:ea typeface="Roboto Mono"/>
                          <a:cs typeface="Roboto Mono"/>
                          <a:sym typeface="Roboto Mono"/>
                        </a:rPr>
                        <a:t>AirlineStaff</a:t>
                      </a:r>
                      <a:endParaRPr sz="1100">
                        <a:solidFill>
                          <a:srgbClr val="188038"/>
                        </a:solidFill>
                        <a:latin typeface="Roboto Mono"/>
                        <a:ea typeface="Roboto Mono"/>
                        <a:cs typeface="Roboto Mono"/>
                        <a:sym typeface="Roboto Mono"/>
                      </a:endParaRPr>
                    </a:p>
                  </a:txBody>
                  <a:tcPr marT="91425" marB="91425" marR="91425" marL="91425"/>
                </a:tc>
                <a:tc>
                  <a:txBody>
                    <a:bodyPr/>
                    <a:lstStyle/>
                    <a:p>
                      <a:pPr indent="0" lvl="0" marL="0" rtl="0" algn="l">
                        <a:spcBef>
                          <a:spcPts val="0"/>
                        </a:spcBef>
                        <a:spcAft>
                          <a:spcPts val="0"/>
                        </a:spcAft>
                        <a:buNone/>
                      </a:pPr>
                      <a:r>
                        <a:rPr lang="en-US"/>
                        <a:t>- Add/Update Flights</a:t>
                      </a:r>
                      <a:endParaRPr/>
                    </a:p>
                    <a:p>
                      <a:pPr indent="0" lvl="0" marL="0" rtl="0" algn="l">
                        <a:spcBef>
                          <a:spcPts val="0"/>
                        </a:spcBef>
                        <a:spcAft>
                          <a:spcPts val="0"/>
                        </a:spcAft>
                        <a:buNone/>
                      </a:pPr>
                      <a:r>
                        <a:rPr lang="en-US"/>
                        <a:t>- Modify Ticket Pricing</a:t>
                      </a:r>
                      <a:endParaRPr/>
                    </a:p>
                    <a:p>
                      <a:pPr indent="0" lvl="0" marL="0" rtl="0" algn="l">
                        <a:spcBef>
                          <a:spcPts val="0"/>
                        </a:spcBef>
                        <a:spcAft>
                          <a:spcPts val="0"/>
                        </a:spcAft>
                        <a:buNone/>
                      </a:pPr>
                      <a:r>
                        <a:rPr lang="en-US"/>
                        <a:t>- View All Reservations</a:t>
                      </a:r>
                      <a:endParaRPr/>
                    </a:p>
                  </a:txBody>
                  <a:tcPr marT="91425" marB="91425" marR="91425" marL="91425"/>
                </a:tc>
                <a:tc>
                  <a:txBody>
                    <a:bodyPr/>
                    <a:lstStyle/>
                    <a:p>
                      <a:pPr indent="0" lvl="0" marL="0" rtl="0" algn="l">
                        <a:spcBef>
                          <a:spcPts val="0"/>
                        </a:spcBef>
                        <a:spcAft>
                          <a:spcPts val="0"/>
                        </a:spcAft>
                        <a:buNone/>
                      </a:pPr>
                      <a:r>
                        <a:rPr lang="en-US" sz="1100">
                          <a:solidFill>
                            <a:srgbClr val="188038"/>
                          </a:solidFill>
                          <a:latin typeface="Roboto Mono"/>
                          <a:ea typeface="Roboto Mono"/>
                          <a:cs typeface="Roboto Mono"/>
                          <a:sym typeface="Roboto Mono"/>
                        </a:rPr>
                        <a:t>Flight</a:t>
                      </a:r>
                      <a:r>
                        <a:rPr lang="en-US" sz="1100"/>
                        <a:t>, </a:t>
                      </a:r>
                      <a:r>
                        <a:rPr lang="en-US" sz="1100">
                          <a:solidFill>
                            <a:srgbClr val="188038"/>
                          </a:solidFill>
                          <a:latin typeface="Roboto Mono"/>
                          <a:ea typeface="Roboto Mono"/>
                          <a:cs typeface="Roboto Mono"/>
                          <a:sym typeface="Roboto Mono"/>
                        </a:rPr>
                        <a:t>Reservation</a:t>
                      </a:r>
                      <a:endParaRPr sz="1100">
                        <a:solidFill>
                          <a:srgbClr val="188038"/>
                        </a:solidFill>
                        <a:latin typeface="Roboto Mono"/>
                        <a:ea typeface="Roboto Mono"/>
                        <a:cs typeface="Roboto Mono"/>
                        <a:sym typeface="Roboto Mono"/>
                      </a:endParaRPr>
                    </a:p>
                  </a:txBody>
                  <a:tcPr marT="91425" marB="91425" marR="91425" marL="91425"/>
                </a:tc>
              </a:tr>
              <a:tr h="381000">
                <a:tc>
                  <a:txBody>
                    <a:bodyPr/>
                    <a:lstStyle/>
                    <a:p>
                      <a:pPr indent="0" lvl="0" marL="0" rtl="0" algn="l">
                        <a:spcBef>
                          <a:spcPts val="0"/>
                        </a:spcBef>
                        <a:spcAft>
                          <a:spcPts val="0"/>
                        </a:spcAft>
                        <a:buNone/>
                      </a:pPr>
                      <a:r>
                        <a:rPr lang="en-US" sz="1100">
                          <a:solidFill>
                            <a:srgbClr val="188038"/>
                          </a:solidFill>
                          <a:latin typeface="Roboto Mono"/>
                          <a:ea typeface="Roboto Mono"/>
                          <a:cs typeface="Roboto Mono"/>
                          <a:sym typeface="Roboto Mono"/>
                        </a:rPr>
                        <a:t>Flight</a:t>
                      </a:r>
                      <a:endParaRPr sz="1100">
                        <a:solidFill>
                          <a:srgbClr val="188038"/>
                        </a:solidFill>
                        <a:latin typeface="Roboto Mono"/>
                        <a:ea typeface="Roboto Mono"/>
                        <a:cs typeface="Roboto Mono"/>
                        <a:sym typeface="Roboto Mono"/>
                      </a:endParaRPr>
                    </a:p>
                  </a:txBody>
                  <a:tcPr marT="91425" marB="91425" marR="91425" marL="91425"/>
                </a:tc>
                <a:tc>
                  <a:txBody>
                    <a:bodyPr/>
                    <a:lstStyle/>
                    <a:p>
                      <a:pPr indent="0" lvl="0" marL="0" rtl="0" algn="l">
                        <a:spcBef>
                          <a:spcPts val="0"/>
                        </a:spcBef>
                        <a:spcAft>
                          <a:spcPts val="0"/>
                        </a:spcAft>
                        <a:buNone/>
                      </a:pPr>
                      <a:r>
                        <a:rPr lang="en-US"/>
                        <a:t>- Store Flight Details</a:t>
                      </a:r>
                      <a:endParaRPr/>
                    </a:p>
                    <a:p>
                      <a:pPr indent="0" lvl="0" marL="0" rtl="0" algn="l">
                        <a:spcBef>
                          <a:spcPts val="0"/>
                        </a:spcBef>
                        <a:spcAft>
                          <a:spcPts val="0"/>
                        </a:spcAft>
                        <a:buNone/>
                      </a:pPr>
                      <a:r>
                        <a:rPr lang="en-US"/>
                        <a:t>- Track Seat Availability</a:t>
                      </a:r>
                      <a:endParaRPr/>
                    </a:p>
                  </a:txBody>
                  <a:tcPr marT="91425" marB="91425" marR="91425" marL="91425"/>
                </a:tc>
                <a:tc>
                  <a:txBody>
                    <a:bodyPr/>
                    <a:lstStyle/>
                    <a:p>
                      <a:pPr indent="0" lvl="0" marL="0" rtl="0" algn="l">
                        <a:spcBef>
                          <a:spcPts val="0"/>
                        </a:spcBef>
                        <a:spcAft>
                          <a:spcPts val="0"/>
                        </a:spcAft>
                        <a:buNone/>
                      </a:pPr>
                      <a:r>
                        <a:rPr lang="en-US" sz="1100">
                          <a:solidFill>
                            <a:srgbClr val="188038"/>
                          </a:solidFill>
                          <a:latin typeface="Roboto Mono"/>
                          <a:ea typeface="Roboto Mono"/>
                          <a:cs typeface="Roboto Mono"/>
                          <a:sym typeface="Roboto Mono"/>
                        </a:rPr>
                        <a:t>AirlineStaff</a:t>
                      </a:r>
                      <a:r>
                        <a:rPr lang="en-US" sz="1100"/>
                        <a:t>, </a:t>
                      </a:r>
                      <a:r>
                        <a:rPr lang="en-US" sz="1100">
                          <a:solidFill>
                            <a:srgbClr val="188038"/>
                          </a:solidFill>
                          <a:latin typeface="Roboto Mono"/>
                          <a:ea typeface="Roboto Mono"/>
                          <a:cs typeface="Roboto Mono"/>
                          <a:sym typeface="Roboto Mono"/>
                        </a:rPr>
                        <a:t>Passenger</a:t>
                      </a:r>
                      <a:endParaRPr sz="1100">
                        <a:solidFill>
                          <a:srgbClr val="188038"/>
                        </a:solidFill>
                        <a:latin typeface="Roboto Mono"/>
                        <a:ea typeface="Roboto Mono"/>
                        <a:cs typeface="Roboto Mono"/>
                        <a:sym typeface="Roboto Mono"/>
                      </a:endParaRPr>
                    </a:p>
                  </a:txBody>
                  <a:tcPr marT="91425" marB="91425" marR="91425" marL="91425"/>
                </a:tc>
              </a:tr>
              <a:tr h="381000">
                <a:tc>
                  <a:txBody>
                    <a:bodyPr/>
                    <a:lstStyle/>
                    <a:p>
                      <a:pPr indent="0" lvl="0" marL="0" rtl="0" algn="l">
                        <a:spcBef>
                          <a:spcPts val="0"/>
                        </a:spcBef>
                        <a:spcAft>
                          <a:spcPts val="0"/>
                        </a:spcAft>
                        <a:buNone/>
                      </a:pPr>
                      <a:r>
                        <a:rPr lang="en-US" sz="1100">
                          <a:solidFill>
                            <a:srgbClr val="188038"/>
                          </a:solidFill>
                          <a:latin typeface="Roboto Mono"/>
                          <a:ea typeface="Roboto Mono"/>
                          <a:cs typeface="Roboto Mono"/>
                          <a:sym typeface="Roboto Mono"/>
                        </a:rPr>
                        <a:t>Reservation</a:t>
                      </a:r>
                      <a:endParaRPr sz="1100">
                        <a:solidFill>
                          <a:srgbClr val="188038"/>
                        </a:solidFill>
                        <a:latin typeface="Roboto Mono"/>
                        <a:ea typeface="Roboto Mono"/>
                        <a:cs typeface="Roboto Mono"/>
                        <a:sym typeface="Roboto Mono"/>
                      </a:endParaRPr>
                    </a:p>
                  </a:txBody>
                  <a:tcPr marT="91425" marB="91425" marR="91425" marL="91425"/>
                </a:tc>
                <a:tc>
                  <a:txBody>
                    <a:bodyPr/>
                    <a:lstStyle/>
                    <a:p>
                      <a:pPr indent="0" lvl="0" marL="0" rtl="0" algn="l">
                        <a:spcBef>
                          <a:spcPts val="0"/>
                        </a:spcBef>
                        <a:spcAft>
                          <a:spcPts val="0"/>
                        </a:spcAft>
                        <a:buNone/>
                      </a:pPr>
                      <a:r>
                        <a:rPr lang="en-US"/>
                        <a:t>- Store Booking Info</a:t>
                      </a:r>
                      <a:endParaRPr/>
                    </a:p>
                    <a:p>
                      <a:pPr indent="0" lvl="0" marL="0" rtl="0" algn="l">
                        <a:spcBef>
                          <a:spcPts val="0"/>
                        </a:spcBef>
                        <a:spcAft>
                          <a:spcPts val="0"/>
                        </a:spcAft>
                        <a:buNone/>
                      </a:pPr>
                      <a:r>
                        <a:rPr lang="en-US"/>
                        <a:t>- Link Passenger with Flight</a:t>
                      </a:r>
                      <a:endParaRPr/>
                    </a:p>
                    <a:p>
                      <a:pPr indent="0" lvl="0" marL="0" rtl="0" algn="l">
                        <a:spcBef>
                          <a:spcPts val="0"/>
                        </a:spcBef>
                        <a:spcAft>
                          <a:spcPts val="0"/>
                        </a:spcAft>
                        <a:buNone/>
                      </a:pPr>
                      <a:r>
                        <a:rPr lang="en-US"/>
                        <a:t>- Generate Ticket</a:t>
                      </a:r>
                      <a:endParaRPr/>
                    </a:p>
                  </a:txBody>
                  <a:tcPr marT="91425" marB="91425" marR="91425" marL="91425"/>
                </a:tc>
                <a:tc>
                  <a:txBody>
                    <a:bodyPr/>
                    <a:lstStyle/>
                    <a:p>
                      <a:pPr indent="0" lvl="0" marL="0" rtl="0" algn="l">
                        <a:spcBef>
                          <a:spcPts val="0"/>
                        </a:spcBef>
                        <a:spcAft>
                          <a:spcPts val="0"/>
                        </a:spcAft>
                        <a:buNone/>
                      </a:pPr>
                      <a:r>
                        <a:rPr lang="en-US" sz="1100">
                          <a:solidFill>
                            <a:srgbClr val="188038"/>
                          </a:solidFill>
                          <a:latin typeface="Roboto Mono"/>
                          <a:ea typeface="Roboto Mono"/>
                          <a:cs typeface="Roboto Mono"/>
                          <a:sym typeface="Roboto Mono"/>
                        </a:rPr>
                        <a:t>Passenger</a:t>
                      </a:r>
                      <a:r>
                        <a:rPr lang="en-US" sz="1100"/>
                        <a:t>, </a:t>
                      </a:r>
                      <a:r>
                        <a:rPr lang="en-US" sz="1100">
                          <a:solidFill>
                            <a:srgbClr val="188038"/>
                          </a:solidFill>
                          <a:latin typeface="Roboto Mono"/>
                          <a:ea typeface="Roboto Mono"/>
                          <a:cs typeface="Roboto Mono"/>
                          <a:sym typeface="Roboto Mono"/>
                        </a:rPr>
                        <a:t>Flight</a:t>
                      </a:r>
                      <a:r>
                        <a:rPr lang="en-US" sz="1100"/>
                        <a:t>, </a:t>
                      </a:r>
                      <a:r>
                        <a:rPr lang="en-US" sz="1100">
                          <a:solidFill>
                            <a:srgbClr val="188038"/>
                          </a:solidFill>
                          <a:latin typeface="Roboto Mono"/>
                          <a:ea typeface="Roboto Mono"/>
                          <a:cs typeface="Roboto Mono"/>
                          <a:sym typeface="Roboto Mono"/>
                        </a:rPr>
                        <a:t>Ticket</a:t>
                      </a:r>
                      <a:endParaRPr sz="1100">
                        <a:solidFill>
                          <a:srgbClr val="188038"/>
                        </a:solidFill>
                        <a:latin typeface="Roboto Mono"/>
                        <a:ea typeface="Roboto Mono"/>
                        <a:cs typeface="Roboto Mono"/>
                        <a:sym typeface="Roboto Mono"/>
                      </a:endParaRPr>
                    </a:p>
                  </a:txBody>
                  <a:tcPr marT="91425" marB="91425" marR="91425" marL="91425"/>
                </a:tc>
              </a:tr>
              <a:tr h="100000">
                <a:tc>
                  <a:txBody>
                    <a:bodyPr/>
                    <a:lstStyle/>
                    <a:p>
                      <a:pPr indent="0" lvl="0" marL="0" rtl="0" algn="l">
                        <a:spcBef>
                          <a:spcPts val="0"/>
                        </a:spcBef>
                        <a:spcAft>
                          <a:spcPts val="0"/>
                        </a:spcAft>
                        <a:buNone/>
                      </a:pPr>
                      <a:r>
                        <a:rPr lang="en-US" sz="1100">
                          <a:solidFill>
                            <a:srgbClr val="188038"/>
                          </a:solidFill>
                          <a:latin typeface="Roboto Mono"/>
                          <a:ea typeface="Roboto Mono"/>
                          <a:cs typeface="Roboto Mono"/>
                          <a:sym typeface="Roboto Mono"/>
                        </a:rPr>
                        <a:t>Ticket</a:t>
                      </a:r>
                      <a:endParaRPr sz="1100">
                        <a:solidFill>
                          <a:srgbClr val="188038"/>
                        </a:solidFill>
                        <a:latin typeface="Roboto Mono"/>
                        <a:ea typeface="Roboto Mono"/>
                        <a:cs typeface="Roboto Mono"/>
                        <a:sym typeface="Roboto Mono"/>
                      </a:endParaRPr>
                    </a:p>
                  </a:txBody>
                  <a:tcPr marT="91425" marB="91425" marR="91425" marL="91425"/>
                </a:tc>
                <a:tc>
                  <a:txBody>
                    <a:bodyPr/>
                    <a:lstStyle/>
                    <a:p>
                      <a:pPr indent="0" lvl="0" marL="0" rtl="0" algn="l">
                        <a:spcBef>
                          <a:spcPts val="0"/>
                        </a:spcBef>
                        <a:spcAft>
                          <a:spcPts val="0"/>
                        </a:spcAft>
                        <a:buNone/>
                      </a:pPr>
                      <a:r>
                        <a:rPr lang="en-US"/>
                        <a:t>- Store Ticket ID, Seat No, Price</a:t>
                      </a:r>
                      <a:endParaRPr/>
                    </a:p>
                    <a:p>
                      <a:pPr indent="0" lvl="0" marL="0" rtl="0" algn="l">
                        <a:spcBef>
                          <a:spcPts val="0"/>
                        </a:spcBef>
                        <a:spcAft>
                          <a:spcPts val="0"/>
                        </a:spcAft>
                        <a:buNone/>
                      </a:pPr>
                      <a:r>
                        <a:rPr lang="en-US"/>
                        <a:t>- Print Ticket Details</a:t>
                      </a:r>
                      <a:endParaRPr/>
                    </a:p>
                  </a:txBody>
                  <a:tcPr marT="91425" marB="91425" marR="91425" marL="91425"/>
                </a:tc>
                <a:tc>
                  <a:txBody>
                    <a:bodyPr/>
                    <a:lstStyle/>
                    <a:p>
                      <a:pPr indent="0" lvl="0" marL="0" rtl="0" algn="l">
                        <a:spcBef>
                          <a:spcPts val="0"/>
                        </a:spcBef>
                        <a:spcAft>
                          <a:spcPts val="0"/>
                        </a:spcAft>
                        <a:buNone/>
                      </a:pPr>
                      <a:r>
                        <a:rPr lang="en-US" sz="1100">
                          <a:solidFill>
                            <a:srgbClr val="188038"/>
                          </a:solidFill>
                          <a:latin typeface="Roboto Mono"/>
                          <a:ea typeface="Roboto Mono"/>
                          <a:cs typeface="Roboto Mono"/>
                          <a:sym typeface="Roboto Mono"/>
                        </a:rPr>
                        <a:t>Reservation</a:t>
                      </a:r>
                      <a:r>
                        <a:rPr lang="en-US" sz="1100"/>
                        <a:t>, </a:t>
                      </a:r>
                      <a:r>
                        <a:rPr lang="en-US" sz="1100">
                          <a:solidFill>
                            <a:srgbClr val="188038"/>
                          </a:solidFill>
                          <a:latin typeface="Roboto Mono"/>
                          <a:ea typeface="Roboto Mono"/>
                          <a:cs typeface="Roboto Mono"/>
                          <a:sym typeface="Roboto Mono"/>
                        </a:rPr>
                        <a:t>Flight</a:t>
                      </a:r>
                      <a:endParaRPr sz="1100">
                        <a:solidFill>
                          <a:srgbClr val="188038"/>
                        </a:solidFill>
                        <a:latin typeface="Roboto Mono"/>
                        <a:ea typeface="Roboto Mono"/>
                        <a:cs typeface="Roboto Mono"/>
                        <a:sym typeface="Roboto Mono"/>
                      </a:endParaRPr>
                    </a:p>
                  </a:txBody>
                  <a:tcPr marT="91425" marB="91425" marR="91425" marL="91425"/>
                </a:tc>
              </a:tr>
              <a:tr h="381000">
                <a:tc>
                  <a:txBody>
                    <a:bodyPr/>
                    <a:lstStyle/>
                    <a:p>
                      <a:pPr indent="0" lvl="0" marL="0" rtl="0" algn="l">
                        <a:spcBef>
                          <a:spcPts val="0"/>
                        </a:spcBef>
                        <a:spcAft>
                          <a:spcPts val="0"/>
                        </a:spcAft>
                        <a:buNone/>
                      </a:pPr>
                      <a:r>
                        <a:rPr lang="en-US" sz="1100">
                          <a:solidFill>
                            <a:srgbClr val="188038"/>
                          </a:solidFill>
                          <a:latin typeface="Roboto Mono"/>
                          <a:ea typeface="Roboto Mono"/>
                          <a:cs typeface="Roboto Mono"/>
                          <a:sym typeface="Roboto Mono"/>
                        </a:rPr>
                        <a:t>Notification</a:t>
                      </a:r>
                      <a:endParaRPr sz="1100">
                        <a:solidFill>
                          <a:srgbClr val="188038"/>
                        </a:solidFill>
                        <a:latin typeface="Roboto Mono"/>
                        <a:ea typeface="Roboto Mono"/>
                        <a:cs typeface="Roboto Mono"/>
                        <a:sym typeface="Roboto Mono"/>
                      </a:endParaRPr>
                    </a:p>
                  </a:txBody>
                  <a:tcPr marT="91425" marB="91425" marR="91425" marL="91425"/>
                </a:tc>
                <a:tc>
                  <a:txBody>
                    <a:bodyPr/>
                    <a:lstStyle/>
                    <a:p>
                      <a:pPr indent="0" lvl="0" marL="0" rtl="0" algn="l">
                        <a:spcBef>
                          <a:spcPts val="0"/>
                        </a:spcBef>
                        <a:spcAft>
                          <a:spcPts val="0"/>
                        </a:spcAft>
                        <a:buNone/>
                      </a:pPr>
                      <a:r>
                        <a:rPr lang="en-US"/>
                        <a:t>- Alert Users on Status/Changes</a:t>
                      </a:r>
                      <a:endParaRPr/>
                    </a:p>
                    <a:p>
                      <a:pPr indent="0" lvl="0" marL="0" rtl="0" algn="l">
                        <a:spcBef>
                          <a:spcPts val="0"/>
                        </a:spcBef>
                        <a:spcAft>
                          <a:spcPts val="0"/>
                        </a:spcAft>
                        <a:buNone/>
                      </a:pPr>
                      <a:r>
                        <a:rPr lang="en-US"/>
                        <a:t>- Send Booking Confirmations</a:t>
                      </a:r>
                      <a:endParaRPr/>
                    </a:p>
                  </a:txBody>
                  <a:tcPr marT="91425" marB="91425" marR="91425" marL="91425"/>
                </a:tc>
                <a:tc>
                  <a:txBody>
                    <a:bodyPr/>
                    <a:lstStyle/>
                    <a:p>
                      <a:pPr indent="0" lvl="0" marL="0" rtl="0" algn="l">
                        <a:spcBef>
                          <a:spcPts val="0"/>
                        </a:spcBef>
                        <a:spcAft>
                          <a:spcPts val="0"/>
                        </a:spcAft>
                        <a:buNone/>
                      </a:pPr>
                      <a:r>
                        <a:rPr lang="en-US" sz="1100">
                          <a:solidFill>
                            <a:srgbClr val="188038"/>
                          </a:solidFill>
                          <a:latin typeface="Roboto Mono"/>
                          <a:ea typeface="Roboto Mono"/>
                          <a:cs typeface="Roboto Mono"/>
                          <a:sym typeface="Roboto Mono"/>
                        </a:rPr>
                        <a:t>Passenger</a:t>
                      </a:r>
                      <a:r>
                        <a:rPr lang="en-US" sz="1100"/>
                        <a:t>, </a:t>
                      </a:r>
                      <a:r>
                        <a:rPr lang="en-US" sz="1100">
                          <a:solidFill>
                            <a:srgbClr val="188038"/>
                          </a:solidFill>
                          <a:latin typeface="Roboto Mono"/>
                          <a:ea typeface="Roboto Mono"/>
                          <a:cs typeface="Roboto Mono"/>
                          <a:sym typeface="Roboto Mono"/>
                        </a:rPr>
                        <a:t>AirlineStaff</a:t>
                      </a:r>
                      <a:endParaRPr sz="1100">
                        <a:solidFill>
                          <a:srgbClr val="188038"/>
                        </a:solidFill>
                        <a:latin typeface="Roboto Mono"/>
                        <a:ea typeface="Roboto Mono"/>
                        <a:cs typeface="Roboto Mono"/>
                        <a:sym typeface="Roboto Mono"/>
                      </a:endParaRPr>
                    </a:p>
                  </a:txBody>
                  <a:tcPr marT="91425" marB="91425" marR="91425" marL="91425"/>
                </a:tc>
              </a:tr>
              <a:tr h="381000">
                <a:tc>
                  <a:txBody>
                    <a:bodyPr/>
                    <a:lstStyle/>
                    <a:p>
                      <a:pPr indent="0" lvl="0" marL="0" rtl="0" algn="l">
                        <a:spcBef>
                          <a:spcPts val="0"/>
                        </a:spcBef>
                        <a:spcAft>
                          <a:spcPts val="0"/>
                        </a:spcAft>
                        <a:buNone/>
                      </a:pPr>
                      <a:r>
                        <a:rPr lang="en-US" sz="1100">
                          <a:solidFill>
                            <a:srgbClr val="188038"/>
                          </a:solidFill>
                          <a:latin typeface="Roboto Mono"/>
                          <a:ea typeface="Roboto Mono"/>
                          <a:cs typeface="Roboto Mono"/>
                          <a:sym typeface="Roboto Mono"/>
                        </a:rPr>
                        <a:t>User</a:t>
                      </a:r>
                      <a:r>
                        <a:rPr lang="en-US" sz="1100"/>
                        <a:t> (abstract)</a:t>
                      </a:r>
                      <a:endParaRPr sz="1100"/>
                    </a:p>
                  </a:txBody>
                  <a:tcPr marT="91425" marB="91425" marR="91425" marL="91425"/>
                </a:tc>
                <a:tc>
                  <a:txBody>
                    <a:bodyPr/>
                    <a:lstStyle/>
                    <a:p>
                      <a:pPr indent="0" lvl="0" marL="0" rtl="0" algn="l">
                        <a:spcBef>
                          <a:spcPts val="0"/>
                        </a:spcBef>
                        <a:spcAft>
                          <a:spcPts val="0"/>
                        </a:spcAft>
                        <a:buNone/>
                      </a:pPr>
                      <a:r>
                        <a:rPr lang="en-US" sz="1100"/>
                        <a:t>- Common login/credential management functionality for </a:t>
                      </a:r>
                      <a:r>
                        <a:rPr lang="en-US" sz="1100">
                          <a:solidFill>
                            <a:srgbClr val="188038"/>
                          </a:solidFill>
                          <a:latin typeface="Roboto Mono"/>
                          <a:ea typeface="Roboto Mono"/>
                          <a:cs typeface="Roboto Mono"/>
                          <a:sym typeface="Roboto Mono"/>
                        </a:rPr>
                        <a:t>Passenger</a:t>
                      </a:r>
                      <a:r>
                        <a:rPr lang="en-US" sz="1100"/>
                        <a:t> and </a:t>
                      </a:r>
                      <a:r>
                        <a:rPr lang="en-US" sz="1100">
                          <a:solidFill>
                            <a:srgbClr val="188038"/>
                          </a:solidFill>
                          <a:latin typeface="Roboto Mono"/>
                          <a:ea typeface="Roboto Mono"/>
                          <a:cs typeface="Roboto Mono"/>
                          <a:sym typeface="Roboto Mono"/>
                        </a:rPr>
                        <a:t>AirlineStaff</a:t>
                      </a:r>
                      <a:endParaRPr sz="1100">
                        <a:solidFill>
                          <a:srgbClr val="188038"/>
                        </a:solidFill>
                        <a:latin typeface="Roboto Mono"/>
                        <a:ea typeface="Roboto Mono"/>
                        <a:cs typeface="Roboto Mono"/>
                        <a:sym typeface="Roboto Mono"/>
                      </a:endParaRPr>
                    </a:p>
                  </a:txBody>
                  <a:tcPr marT="91425" marB="91425" marR="91425" marL="91425"/>
                </a:tc>
                <a:tc>
                  <a:txBody>
                    <a:bodyPr/>
                    <a:lstStyle/>
                    <a:p>
                      <a:pPr indent="0" lvl="0" marL="0" rtl="0" algn="l">
                        <a:spcBef>
                          <a:spcPts val="0"/>
                        </a:spcBef>
                        <a:spcAft>
                          <a:spcPts val="0"/>
                        </a:spcAft>
                        <a:buNone/>
                      </a:pPr>
                      <a:r>
                        <a:rPr lang="en-US" sz="1100">
                          <a:solidFill>
                            <a:srgbClr val="188038"/>
                          </a:solidFill>
                          <a:latin typeface="Roboto Mono"/>
                          <a:ea typeface="Roboto Mono"/>
                          <a:cs typeface="Roboto Mono"/>
                          <a:sym typeface="Roboto Mono"/>
                        </a:rPr>
                        <a:t>Passenger</a:t>
                      </a:r>
                      <a:r>
                        <a:rPr lang="en-US" sz="1100"/>
                        <a:t>, </a:t>
                      </a:r>
                      <a:r>
                        <a:rPr lang="en-US" sz="1100">
                          <a:solidFill>
                            <a:srgbClr val="188038"/>
                          </a:solidFill>
                          <a:latin typeface="Roboto Mono"/>
                          <a:ea typeface="Roboto Mono"/>
                          <a:cs typeface="Roboto Mono"/>
                          <a:sym typeface="Roboto Mono"/>
                        </a:rPr>
                        <a:t>AirlineStaff</a:t>
                      </a:r>
                      <a:endParaRPr sz="1100">
                        <a:solidFill>
                          <a:srgbClr val="188038"/>
                        </a:solidFill>
                        <a:latin typeface="Roboto Mono"/>
                        <a:ea typeface="Roboto Mono"/>
                        <a:cs typeface="Roboto Mono"/>
                        <a:sym typeface="Roboto Mono"/>
                      </a:endParaRPr>
                    </a:p>
                  </a:txBody>
                  <a:tcPr marT="91425" marB="91425" marR="91425" marL="91425"/>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2"/>
          <p:cNvSpPr/>
          <p:nvPr/>
        </p:nvSpPr>
        <p:spPr>
          <a:xfrm>
            <a:off x="1126090" y="682002"/>
            <a:ext cx="5670600" cy="708900"/>
          </a:xfrm>
          <a:prstGeom prst="rect">
            <a:avLst/>
          </a:prstGeom>
          <a:noFill/>
          <a:ln>
            <a:noFill/>
          </a:ln>
        </p:spPr>
        <p:txBody>
          <a:bodyPr anchorCtr="0" anchor="t" bIns="0" lIns="0" spcFirstLastPara="1" rIns="0" wrap="square" tIns="0">
            <a:noAutofit/>
          </a:bodyPr>
          <a:lstStyle/>
          <a:p>
            <a:pPr indent="0" lvl="0" marL="0" marR="0" rtl="0" algn="l">
              <a:lnSpc>
                <a:spcPct val="124719"/>
              </a:lnSpc>
              <a:spcBef>
                <a:spcPts val="0"/>
              </a:spcBef>
              <a:spcAft>
                <a:spcPts val="0"/>
              </a:spcAft>
              <a:buClr>
                <a:srgbClr val="201B18"/>
              </a:buClr>
              <a:buSzPts val="4450"/>
              <a:buFont typeface="Platypi"/>
              <a:buNone/>
            </a:pPr>
            <a:r>
              <a:rPr b="0" i="0" lang="en-US" sz="4450" u="none" cap="none" strike="noStrike">
                <a:solidFill>
                  <a:srgbClr val="201B18"/>
                </a:solidFill>
                <a:latin typeface="Platypi"/>
                <a:ea typeface="Platypi"/>
                <a:cs typeface="Platypi"/>
                <a:sym typeface="Platypi"/>
              </a:rPr>
              <a:t>Key Screens</a:t>
            </a:r>
            <a:endParaRPr b="0" i="0" sz="4450" u="none" cap="none" strike="noStrike"/>
          </a:p>
        </p:txBody>
      </p:sp>
      <p:sp>
        <p:nvSpPr>
          <p:cNvPr id="141" name="Google Shape;141;p22"/>
          <p:cNvSpPr txBox="1"/>
          <p:nvPr/>
        </p:nvSpPr>
        <p:spPr>
          <a:xfrm>
            <a:off x="1044800" y="2046675"/>
            <a:ext cx="11507100" cy="5853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b="1" lang="en-US" sz="2000">
                <a:solidFill>
                  <a:schemeClr val="dk1"/>
                </a:solidFill>
              </a:rPr>
              <a:t>Passenger Info Input Screen</a:t>
            </a:r>
            <a:endParaRPr b="1" sz="2000">
              <a:solidFill>
                <a:schemeClr val="dk1"/>
              </a:solidFill>
            </a:endParaRPr>
          </a:p>
          <a:p>
            <a:pPr indent="-355600" lvl="0" marL="457200" rtl="0" algn="l">
              <a:lnSpc>
                <a:spcPct val="115000"/>
              </a:lnSpc>
              <a:spcBef>
                <a:spcPts val="1200"/>
              </a:spcBef>
              <a:spcAft>
                <a:spcPts val="0"/>
              </a:spcAft>
              <a:buClr>
                <a:schemeClr val="dk1"/>
              </a:buClr>
              <a:buSzPts val="2000"/>
              <a:buChar char="●"/>
            </a:pPr>
            <a:r>
              <a:rPr lang="en-US" sz="2000">
                <a:solidFill>
                  <a:schemeClr val="dk1"/>
                </a:solidFill>
              </a:rPr>
              <a:t>Allows new users to </a:t>
            </a:r>
            <a:r>
              <a:rPr b="1" lang="en-US" sz="2000">
                <a:solidFill>
                  <a:schemeClr val="dk1"/>
                </a:solidFill>
              </a:rPr>
              <a:t>register</a:t>
            </a:r>
            <a:r>
              <a:rPr lang="en-US" sz="2000">
                <a:solidFill>
                  <a:schemeClr val="dk1"/>
                </a:solidFill>
              </a:rPr>
              <a:t> with personal details like name, email, contact number, and ID.</a:t>
            </a:r>
            <a:br>
              <a:rPr lang="en-US" sz="2000">
                <a:solidFill>
                  <a:schemeClr val="dk1"/>
                </a:solidFill>
              </a:rPr>
            </a:br>
            <a:endParaRPr sz="2000">
              <a:solidFill>
                <a:schemeClr val="dk1"/>
              </a:solidFill>
            </a:endParaRPr>
          </a:p>
          <a:p>
            <a:pPr indent="-355600" lvl="0" marL="457200" rtl="0" algn="l">
              <a:lnSpc>
                <a:spcPct val="115000"/>
              </a:lnSpc>
              <a:spcBef>
                <a:spcPts val="0"/>
              </a:spcBef>
              <a:spcAft>
                <a:spcPts val="0"/>
              </a:spcAft>
              <a:buClr>
                <a:schemeClr val="dk1"/>
              </a:buClr>
              <a:buSzPts val="2000"/>
              <a:buChar char="●"/>
            </a:pPr>
            <a:r>
              <a:rPr lang="en-US" sz="2000">
                <a:solidFill>
                  <a:schemeClr val="dk1"/>
                </a:solidFill>
              </a:rPr>
              <a:t>Existing users can </a:t>
            </a:r>
            <a:r>
              <a:rPr b="1" lang="en-US" sz="2000">
                <a:solidFill>
                  <a:schemeClr val="dk1"/>
                </a:solidFill>
              </a:rPr>
              <a:t>log in</a:t>
            </a:r>
            <a:r>
              <a:rPr lang="en-US" sz="2000">
                <a:solidFill>
                  <a:schemeClr val="dk1"/>
                </a:solidFill>
              </a:rPr>
              <a:t> securely with a username and password.</a:t>
            </a:r>
            <a:br>
              <a:rPr lang="en-US" sz="2000">
                <a:solidFill>
                  <a:schemeClr val="dk1"/>
                </a:solidFill>
              </a:rPr>
            </a:br>
            <a:endParaRPr sz="2000">
              <a:solidFill>
                <a:schemeClr val="dk1"/>
              </a:solidFill>
            </a:endParaRPr>
          </a:p>
          <a:p>
            <a:pPr indent="-355600" lvl="0" marL="457200" rtl="0" algn="l">
              <a:lnSpc>
                <a:spcPct val="115000"/>
              </a:lnSpc>
              <a:spcBef>
                <a:spcPts val="0"/>
              </a:spcBef>
              <a:spcAft>
                <a:spcPts val="0"/>
              </a:spcAft>
              <a:buClr>
                <a:schemeClr val="dk1"/>
              </a:buClr>
              <a:buSzPts val="2000"/>
              <a:buChar char="●"/>
            </a:pPr>
            <a:r>
              <a:rPr lang="en-US" sz="2000">
                <a:solidFill>
                  <a:schemeClr val="dk1"/>
                </a:solidFill>
              </a:rPr>
              <a:t>Validates input and provides error messages for incorrect entries.</a:t>
            </a:r>
            <a:br>
              <a:rPr lang="en-US" sz="2000">
                <a:solidFill>
                  <a:schemeClr val="dk1"/>
                </a:solidFill>
              </a:rPr>
            </a:br>
            <a:endParaRPr sz="2000">
              <a:solidFill>
                <a:schemeClr val="dk1"/>
              </a:solidFill>
            </a:endParaRPr>
          </a:p>
          <a:p>
            <a:pPr indent="0" lvl="0" marL="0" rtl="0" algn="l">
              <a:lnSpc>
                <a:spcPct val="115000"/>
              </a:lnSpc>
              <a:spcBef>
                <a:spcPts val="1200"/>
              </a:spcBef>
              <a:spcAft>
                <a:spcPts val="0"/>
              </a:spcAft>
              <a:buClr>
                <a:schemeClr val="dk1"/>
              </a:buClr>
              <a:buSzPts val="1100"/>
              <a:buFont typeface="Arial"/>
              <a:buNone/>
            </a:pPr>
            <a:r>
              <a:t/>
            </a:r>
            <a:endParaRPr sz="20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US" sz="2000">
                <a:solidFill>
                  <a:schemeClr val="dk1"/>
                </a:solidFill>
              </a:rPr>
              <a:t>Booking Forms</a:t>
            </a:r>
            <a:endParaRPr b="1" sz="2000">
              <a:solidFill>
                <a:schemeClr val="dk1"/>
              </a:solidFill>
            </a:endParaRPr>
          </a:p>
          <a:p>
            <a:pPr indent="-355600" lvl="0" marL="457200" rtl="0" algn="l">
              <a:lnSpc>
                <a:spcPct val="115000"/>
              </a:lnSpc>
              <a:spcBef>
                <a:spcPts val="1200"/>
              </a:spcBef>
              <a:spcAft>
                <a:spcPts val="0"/>
              </a:spcAft>
              <a:buClr>
                <a:schemeClr val="dk1"/>
              </a:buClr>
              <a:buSzPts val="2000"/>
              <a:buChar char="●"/>
            </a:pPr>
            <a:r>
              <a:rPr lang="en-US" sz="2000">
                <a:solidFill>
                  <a:schemeClr val="dk1"/>
                </a:solidFill>
              </a:rPr>
              <a:t>Displays a list of available flights with filters (destination, date, time, airline).</a:t>
            </a:r>
            <a:br>
              <a:rPr lang="en-US" sz="2000">
                <a:solidFill>
                  <a:schemeClr val="dk1"/>
                </a:solidFill>
              </a:rPr>
            </a:br>
            <a:endParaRPr sz="2000">
              <a:solidFill>
                <a:schemeClr val="dk1"/>
              </a:solidFill>
            </a:endParaRPr>
          </a:p>
          <a:p>
            <a:pPr indent="-355600" lvl="0" marL="457200" rtl="0" algn="l">
              <a:lnSpc>
                <a:spcPct val="115000"/>
              </a:lnSpc>
              <a:spcBef>
                <a:spcPts val="0"/>
              </a:spcBef>
              <a:spcAft>
                <a:spcPts val="0"/>
              </a:spcAft>
              <a:buClr>
                <a:schemeClr val="dk1"/>
              </a:buClr>
              <a:buSzPts val="2000"/>
              <a:buChar char="●"/>
            </a:pPr>
            <a:r>
              <a:rPr lang="en-US" sz="2000">
                <a:solidFill>
                  <a:schemeClr val="dk1"/>
                </a:solidFill>
              </a:rPr>
              <a:t>Passengers can select flights, choose seats, and view ticket prices.</a:t>
            </a:r>
            <a:br>
              <a:rPr lang="en-US" sz="2000">
                <a:solidFill>
                  <a:schemeClr val="dk1"/>
                </a:solidFill>
              </a:rPr>
            </a:br>
            <a:endParaRPr sz="2000">
              <a:solidFill>
                <a:schemeClr val="dk1"/>
              </a:solidFill>
            </a:endParaRPr>
          </a:p>
          <a:p>
            <a:pPr indent="-355600" lvl="0" marL="457200" rtl="0" algn="l">
              <a:lnSpc>
                <a:spcPct val="115000"/>
              </a:lnSpc>
              <a:spcBef>
                <a:spcPts val="0"/>
              </a:spcBef>
              <a:spcAft>
                <a:spcPts val="0"/>
              </a:spcAft>
              <a:buClr>
                <a:schemeClr val="dk1"/>
              </a:buClr>
              <a:buSzPts val="2000"/>
              <a:buChar char="●"/>
            </a:pPr>
            <a:r>
              <a:rPr lang="en-US" sz="2000">
                <a:solidFill>
                  <a:schemeClr val="dk1"/>
                </a:solidFill>
              </a:rPr>
              <a:t>Booking confirmation generates a reservation record and ticket.</a:t>
            </a:r>
            <a:br>
              <a:rPr lang="en-US" sz="2000">
                <a:solidFill>
                  <a:schemeClr val="dk1"/>
                </a:solidFill>
              </a:rPr>
            </a:br>
            <a:endParaRPr sz="2000">
              <a:solidFill>
                <a:schemeClr val="dk1"/>
              </a:solidFill>
            </a:endParaRPr>
          </a:p>
          <a:p>
            <a:pPr indent="0" lvl="0" marL="0" rtl="0" algn="l">
              <a:spcBef>
                <a:spcPts val="120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