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63" r:id="rId4"/>
    <p:sldId id="271" r:id="rId5"/>
    <p:sldId id="274" r:id="rId6"/>
    <p:sldId id="275" r:id="rId7"/>
    <p:sldId id="276" r:id="rId8"/>
    <p:sldId id="270"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0093"/>
    <a:srgbClr val="0080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361CF3F-0709-4B25-9A05-F6C09924E728}" type="datetimeFigureOut">
              <a:rPr lang="en-US" smtClean="0"/>
              <a:t>17/01/2017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6F5214-E28C-421C-B14F-71D15B34FBB8}" type="slidenum">
              <a:rPr lang="en-US" smtClean="0"/>
              <a:t>‹#›</a:t>
            </a:fld>
            <a:endParaRPr lang="en-US"/>
          </a:p>
        </p:txBody>
      </p:sp>
    </p:spTree>
    <p:extLst>
      <p:ext uri="{BB962C8B-B14F-4D97-AF65-F5344CB8AC3E}">
        <p14:creationId xmlns:p14="http://schemas.microsoft.com/office/powerpoint/2010/main" val="2962723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61CF3F-0709-4B25-9A05-F6C09924E728}" type="datetimeFigureOut">
              <a:rPr lang="en-US" smtClean="0"/>
              <a:t>17/01/2017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6F5214-E28C-421C-B14F-71D15B34FBB8}" type="slidenum">
              <a:rPr lang="en-US" smtClean="0"/>
              <a:t>‹#›</a:t>
            </a:fld>
            <a:endParaRPr lang="en-US"/>
          </a:p>
        </p:txBody>
      </p:sp>
    </p:spTree>
    <p:extLst>
      <p:ext uri="{BB962C8B-B14F-4D97-AF65-F5344CB8AC3E}">
        <p14:creationId xmlns:p14="http://schemas.microsoft.com/office/powerpoint/2010/main" val="3849811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61CF3F-0709-4B25-9A05-F6C09924E728}" type="datetimeFigureOut">
              <a:rPr lang="en-US" smtClean="0"/>
              <a:t>17/01/2017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6F5214-E28C-421C-B14F-71D15B34FBB8}" type="slidenum">
              <a:rPr lang="en-US" smtClean="0"/>
              <a:t>‹#›</a:t>
            </a:fld>
            <a:endParaRPr lang="en-US"/>
          </a:p>
        </p:txBody>
      </p:sp>
    </p:spTree>
    <p:extLst>
      <p:ext uri="{BB962C8B-B14F-4D97-AF65-F5344CB8AC3E}">
        <p14:creationId xmlns:p14="http://schemas.microsoft.com/office/powerpoint/2010/main" val="1265959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61CF3F-0709-4B25-9A05-F6C09924E728}" type="datetimeFigureOut">
              <a:rPr lang="en-US" smtClean="0"/>
              <a:t>17/01/2017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6F5214-E28C-421C-B14F-71D15B34FBB8}" type="slidenum">
              <a:rPr lang="en-US" smtClean="0"/>
              <a:t>‹#›</a:t>
            </a:fld>
            <a:endParaRPr lang="en-US"/>
          </a:p>
        </p:txBody>
      </p:sp>
    </p:spTree>
    <p:extLst>
      <p:ext uri="{BB962C8B-B14F-4D97-AF65-F5344CB8AC3E}">
        <p14:creationId xmlns:p14="http://schemas.microsoft.com/office/powerpoint/2010/main" val="164168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61CF3F-0709-4B25-9A05-F6C09924E728}" type="datetimeFigureOut">
              <a:rPr lang="en-US" smtClean="0"/>
              <a:t>17/01/2017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6F5214-E28C-421C-B14F-71D15B34FBB8}" type="slidenum">
              <a:rPr lang="en-US" smtClean="0"/>
              <a:t>‹#›</a:t>
            </a:fld>
            <a:endParaRPr lang="en-US"/>
          </a:p>
        </p:txBody>
      </p:sp>
    </p:spTree>
    <p:extLst>
      <p:ext uri="{BB962C8B-B14F-4D97-AF65-F5344CB8AC3E}">
        <p14:creationId xmlns:p14="http://schemas.microsoft.com/office/powerpoint/2010/main" val="3338209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361CF3F-0709-4B25-9A05-F6C09924E728}" type="datetimeFigureOut">
              <a:rPr lang="en-US" smtClean="0"/>
              <a:t>17/01/2017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6F5214-E28C-421C-B14F-71D15B34FBB8}" type="slidenum">
              <a:rPr lang="en-US" smtClean="0"/>
              <a:t>‹#›</a:t>
            </a:fld>
            <a:endParaRPr lang="en-US"/>
          </a:p>
        </p:txBody>
      </p:sp>
    </p:spTree>
    <p:extLst>
      <p:ext uri="{BB962C8B-B14F-4D97-AF65-F5344CB8AC3E}">
        <p14:creationId xmlns:p14="http://schemas.microsoft.com/office/powerpoint/2010/main" val="1442512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361CF3F-0709-4B25-9A05-F6C09924E728}" type="datetimeFigureOut">
              <a:rPr lang="en-US" smtClean="0"/>
              <a:t>17/01/2017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6F5214-E28C-421C-B14F-71D15B34FBB8}" type="slidenum">
              <a:rPr lang="en-US" smtClean="0"/>
              <a:t>‹#›</a:t>
            </a:fld>
            <a:endParaRPr lang="en-US"/>
          </a:p>
        </p:txBody>
      </p:sp>
    </p:spTree>
    <p:extLst>
      <p:ext uri="{BB962C8B-B14F-4D97-AF65-F5344CB8AC3E}">
        <p14:creationId xmlns:p14="http://schemas.microsoft.com/office/powerpoint/2010/main" val="2520399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361CF3F-0709-4B25-9A05-F6C09924E728}" type="datetimeFigureOut">
              <a:rPr lang="en-US" smtClean="0"/>
              <a:t>17/01/2017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6F5214-E28C-421C-B14F-71D15B34FBB8}" type="slidenum">
              <a:rPr lang="en-US" smtClean="0"/>
              <a:t>‹#›</a:t>
            </a:fld>
            <a:endParaRPr lang="en-US"/>
          </a:p>
        </p:txBody>
      </p:sp>
    </p:spTree>
    <p:extLst>
      <p:ext uri="{BB962C8B-B14F-4D97-AF65-F5344CB8AC3E}">
        <p14:creationId xmlns:p14="http://schemas.microsoft.com/office/powerpoint/2010/main" val="809038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61CF3F-0709-4B25-9A05-F6C09924E728}" type="datetimeFigureOut">
              <a:rPr lang="en-US" smtClean="0"/>
              <a:t>17/01/2017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6F5214-E28C-421C-B14F-71D15B34FBB8}" type="slidenum">
              <a:rPr lang="en-US" smtClean="0"/>
              <a:t>‹#›</a:t>
            </a:fld>
            <a:endParaRPr lang="en-US"/>
          </a:p>
        </p:txBody>
      </p:sp>
    </p:spTree>
    <p:extLst>
      <p:ext uri="{BB962C8B-B14F-4D97-AF65-F5344CB8AC3E}">
        <p14:creationId xmlns:p14="http://schemas.microsoft.com/office/powerpoint/2010/main" val="3584257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61CF3F-0709-4B25-9A05-F6C09924E728}" type="datetimeFigureOut">
              <a:rPr lang="en-US" smtClean="0"/>
              <a:t>17/01/2017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6F5214-E28C-421C-B14F-71D15B34FBB8}" type="slidenum">
              <a:rPr lang="en-US" smtClean="0"/>
              <a:t>‹#›</a:t>
            </a:fld>
            <a:endParaRPr lang="en-US"/>
          </a:p>
        </p:txBody>
      </p:sp>
    </p:spTree>
    <p:extLst>
      <p:ext uri="{BB962C8B-B14F-4D97-AF65-F5344CB8AC3E}">
        <p14:creationId xmlns:p14="http://schemas.microsoft.com/office/powerpoint/2010/main" val="2353549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61CF3F-0709-4B25-9A05-F6C09924E728}" type="datetimeFigureOut">
              <a:rPr lang="en-US" smtClean="0"/>
              <a:t>17/01/2017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6F5214-E28C-421C-B14F-71D15B34FBB8}" type="slidenum">
              <a:rPr lang="en-US" smtClean="0"/>
              <a:t>‹#›</a:t>
            </a:fld>
            <a:endParaRPr lang="en-US"/>
          </a:p>
        </p:txBody>
      </p:sp>
    </p:spTree>
    <p:extLst>
      <p:ext uri="{BB962C8B-B14F-4D97-AF65-F5344CB8AC3E}">
        <p14:creationId xmlns:p14="http://schemas.microsoft.com/office/powerpoint/2010/main" val="3179498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61CF3F-0709-4B25-9A05-F6C09924E728}" type="datetimeFigureOut">
              <a:rPr lang="en-US" smtClean="0"/>
              <a:t>17/01/2017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6F5214-E28C-421C-B14F-71D15B34FBB8}" type="slidenum">
              <a:rPr lang="en-US" smtClean="0"/>
              <a:t>‹#›</a:t>
            </a:fld>
            <a:endParaRPr lang="en-US"/>
          </a:p>
        </p:txBody>
      </p:sp>
    </p:spTree>
    <p:extLst>
      <p:ext uri="{BB962C8B-B14F-4D97-AF65-F5344CB8AC3E}">
        <p14:creationId xmlns:p14="http://schemas.microsoft.com/office/powerpoint/2010/main" val="38500517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3000"/>
            <a:ext cx="7772400" cy="1470025"/>
          </a:xfrm>
        </p:spPr>
        <p:txBody>
          <a:bodyPr>
            <a:normAutofit fontScale="90000"/>
          </a:bodyPr>
          <a:lstStyle/>
          <a:p>
            <a:r>
              <a:rPr lang="en-US" b="1" dirty="0" smtClean="0">
                <a:latin typeface="Verdana" pitchFamily="34" charset="0"/>
                <a:ea typeface="Verdana" pitchFamily="34" charset="0"/>
                <a:cs typeface="Verdana" pitchFamily="34" charset="0"/>
              </a:rPr>
              <a:t>Data analysis and visualization (CS306) lab</a:t>
            </a:r>
            <a:endParaRPr lang="en-US" b="1"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7628898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Verdana" pitchFamily="34" charset="0"/>
                <a:ea typeface="Verdana" pitchFamily="34" charset="0"/>
                <a:cs typeface="Verdana" pitchFamily="34" charset="0"/>
              </a:rPr>
              <a:t>Lab 2</a:t>
            </a:r>
            <a:endParaRPr lang="en-US"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p:txBody>
          <a:bodyPr>
            <a:normAutofit lnSpcReduction="10000"/>
          </a:bodyPr>
          <a:lstStyle/>
          <a:p>
            <a:pPr marL="0" indent="0">
              <a:buNone/>
            </a:pPr>
            <a:r>
              <a:rPr lang="en-US" sz="2800" dirty="0" smtClean="0"/>
              <a:t>For all the experiments, you will need to submit a </a:t>
            </a:r>
            <a:r>
              <a:rPr lang="en-US" sz="2800" dirty="0" err="1" smtClean="0"/>
              <a:t>pdf</a:t>
            </a:r>
            <a:r>
              <a:rPr lang="en-US" sz="2800" dirty="0" smtClean="0"/>
              <a:t> file that should include </a:t>
            </a:r>
          </a:p>
          <a:p>
            <a:pPr marL="400050" lvl="1" indent="0">
              <a:buNone/>
            </a:pPr>
            <a:r>
              <a:rPr lang="en-US" sz="2400" dirty="0" smtClean="0"/>
              <a:t>all plots/images/figures </a:t>
            </a:r>
          </a:p>
          <a:p>
            <a:pPr marL="400050" lvl="1" indent="0">
              <a:buNone/>
            </a:pPr>
            <a:r>
              <a:rPr lang="en-US" sz="2400" dirty="0" smtClean="0"/>
              <a:t>the analysis as part of your answer to questions</a:t>
            </a:r>
          </a:p>
          <a:p>
            <a:pPr marL="400050" lvl="1" indent="0">
              <a:buNone/>
            </a:pPr>
            <a:r>
              <a:rPr lang="en-US" sz="2400" dirty="0" smtClean="0"/>
              <a:t>your code/script </a:t>
            </a:r>
          </a:p>
          <a:p>
            <a:pPr marL="0" indent="0">
              <a:buNone/>
            </a:pPr>
            <a:endParaRPr lang="en-US" sz="2800" dirty="0"/>
          </a:p>
          <a:p>
            <a:pPr marL="0" indent="0">
              <a:buNone/>
            </a:pPr>
            <a:r>
              <a:rPr lang="en-US" sz="2800" dirty="0" smtClean="0"/>
              <a:t>All plots/figures should be labeled properly (x-axis, y-axis, title etc.)</a:t>
            </a:r>
          </a:p>
          <a:p>
            <a:pPr marL="0" indent="0">
              <a:buNone/>
            </a:pPr>
            <a:endParaRPr lang="en-US" sz="2800" dirty="0"/>
          </a:p>
          <a:p>
            <a:pPr marL="0" indent="0">
              <a:buNone/>
            </a:pPr>
            <a:r>
              <a:rPr lang="en-US" sz="2800" dirty="0" smtClean="0"/>
              <a:t>You can use </a:t>
            </a:r>
            <a:r>
              <a:rPr lang="en-US" sz="2800" dirty="0" err="1" smtClean="0"/>
              <a:t>Matlab</a:t>
            </a:r>
            <a:r>
              <a:rPr lang="en-US" sz="2800" dirty="0" smtClean="0"/>
              <a:t>/Python for programming</a:t>
            </a:r>
          </a:p>
          <a:p>
            <a:pPr marL="0" indent="0">
              <a:buNone/>
            </a:pPr>
            <a:endParaRPr lang="en-US" sz="2800" dirty="0"/>
          </a:p>
        </p:txBody>
      </p:sp>
    </p:spTree>
    <p:extLst>
      <p:ext uri="{BB962C8B-B14F-4D97-AF65-F5344CB8AC3E}">
        <p14:creationId xmlns:p14="http://schemas.microsoft.com/office/powerpoint/2010/main" val="19315379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Verdana" pitchFamily="34" charset="0"/>
                <a:ea typeface="Verdana" pitchFamily="34" charset="0"/>
                <a:cs typeface="Verdana" pitchFamily="34" charset="0"/>
              </a:rPr>
              <a:t>Lab 2</a:t>
            </a:r>
            <a:endParaRPr lang="en-US"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p:txBody>
          <a:bodyPr/>
          <a:lstStyle/>
          <a:p>
            <a:pPr marL="0" indent="0">
              <a:buNone/>
            </a:pPr>
            <a:r>
              <a:rPr lang="en-US" dirty="0" smtClean="0"/>
              <a:t>Objectives:</a:t>
            </a:r>
          </a:p>
          <a:p>
            <a:pPr marL="0" indent="0">
              <a:buNone/>
            </a:pPr>
            <a:r>
              <a:rPr lang="en-US" dirty="0" smtClean="0"/>
              <a:t>To use histograms and box plots as preliminary analysis tools for comparing two or more samples/populations</a:t>
            </a:r>
          </a:p>
          <a:p>
            <a:pPr marL="0" indent="0">
              <a:buNone/>
            </a:pPr>
            <a:endParaRPr lang="en-US" dirty="0"/>
          </a:p>
        </p:txBody>
      </p:sp>
    </p:spTree>
    <p:extLst>
      <p:ext uri="{BB962C8B-B14F-4D97-AF65-F5344CB8AC3E}">
        <p14:creationId xmlns:p14="http://schemas.microsoft.com/office/powerpoint/2010/main" val="12021494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Verdana" pitchFamily="34" charset="0"/>
                <a:ea typeface="Verdana" pitchFamily="34" charset="0"/>
                <a:cs typeface="Verdana" pitchFamily="34" charset="0"/>
              </a:rPr>
              <a:t>Lab </a:t>
            </a:r>
            <a:r>
              <a:rPr lang="en-US" dirty="0" smtClean="0">
                <a:latin typeface="Verdana" pitchFamily="34" charset="0"/>
                <a:ea typeface="Verdana" pitchFamily="34" charset="0"/>
                <a:cs typeface="Verdana" pitchFamily="34" charset="0"/>
              </a:rPr>
              <a:t>2</a:t>
            </a:r>
            <a:endParaRPr lang="en-US"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p:txBody>
          <a:bodyPr>
            <a:normAutofit/>
          </a:bodyPr>
          <a:lstStyle/>
          <a:p>
            <a:pPr marL="0" indent="0">
              <a:buNone/>
            </a:pPr>
            <a:r>
              <a:rPr lang="en-US" sz="2400" dirty="0" smtClean="0"/>
              <a:t>In this experiment, we will compare two methodologies that are widely used in subjective assessment of video quality. The first method is absolute category rating (ACR) in which the human observer is instructed to rate the quality of displayed video using adjectives: from ‘Bad’ </a:t>
            </a:r>
            <a:r>
              <a:rPr lang="en-US" sz="2400" dirty="0"/>
              <a:t>(equivalent </a:t>
            </a:r>
            <a:r>
              <a:rPr lang="en-US" sz="2400" dirty="0" smtClean="0"/>
              <a:t>numerical score </a:t>
            </a:r>
            <a:r>
              <a:rPr lang="en-US" sz="2400" dirty="0"/>
              <a:t>is </a:t>
            </a:r>
            <a:r>
              <a:rPr lang="en-US" sz="2400" dirty="0" smtClean="0"/>
              <a:t>1) to ‘Excellent’ (equivalent numerical score 5). The second method is called </a:t>
            </a:r>
            <a:r>
              <a:rPr lang="en-US" sz="2400" dirty="0"/>
              <a:t>Subjective Assessment Methodology for Video </a:t>
            </a:r>
            <a:r>
              <a:rPr lang="en-US" sz="2400" dirty="0" smtClean="0"/>
              <a:t>Quality (SAMVIQ) in which a continuous scale is used:  0 implies bad quality while 100 means excellent quality. </a:t>
            </a:r>
          </a:p>
          <a:p>
            <a:pPr marL="0" indent="0">
              <a:buNone/>
            </a:pPr>
            <a:endParaRPr lang="en-US" sz="2400" dirty="0"/>
          </a:p>
          <a:p>
            <a:pPr marL="0" indent="0">
              <a:buNone/>
            </a:pPr>
            <a:endParaRPr lang="en-US" sz="2400" dirty="0" smtClean="0"/>
          </a:p>
        </p:txBody>
      </p:sp>
    </p:spTree>
    <p:extLst>
      <p:ext uri="{BB962C8B-B14F-4D97-AF65-F5344CB8AC3E}">
        <p14:creationId xmlns:p14="http://schemas.microsoft.com/office/powerpoint/2010/main" val="2952768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945502" y="2895600"/>
            <a:ext cx="5046098" cy="710451"/>
          </a:xfrm>
          <a:prstGeom prst="rect">
            <a:avLst/>
          </a:prstGeom>
        </p:spPr>
        <p:txBody>
          <a:bodyPr vert="horz" wrap="square" lIns="0" tIns="0" rIns="0" bIns="0" rtlCol="0">
            <a:spAutoFit/>
          </a:bodyPr>
          <a:lstStyle/>
          <a:p>
            <a:pPr algn="ctr">
              <a:lnSpc>
                <a:spcPct val="100000"/>
              </a:lnSpc>
            </a:pPr>
            <a:r>
              <a:rPr sz="2100" dirty="0" smtClean="0">
                <a:latin typeface="Trebuchet MS"/>
                <a:cs typeface="Trebuchet MS"/>
              </a:rPr>
              <a:t>ACR</a:t>
            </a:r>
            <a:r>
              <a:rPr lang="en-US" sz="2100" dirty="0" smtClean="0">
                <a:latin typeface="Trebuchet MS"/>
                <a:cs typeface="Trebuchet MS"/>
              </a:rPr>
              <a:t>:</a:t>
            </a:r>
            <a:r>
              <a:rPr sz="2100" dirty="0" smtClean="0">
                <a:latin typeface="Trebuchet MS"/>
                <a:cs typeface="Trebuchet MS"/>
              </a:rPr>
              <a:t> </a:t>
            </a:r>
            <a:r>
              <a:rPr sz="2100" spc="-4" dirty="0" smtClean="0">
                <a:latin typeface="Trebuchet MS"/>
                <a:cs typeface="Trebuchet MS"/>
              </a:rPr>
              <a:t>between </a:t>
            </a:r>
            <a:r>
              <a:rPr sz="2100" dirty="0">
                <a:latin typeface="Trebuchet MS"/>
                <a:cs typeface="Trebuchet MS"/>
              </a:rPr>
              <a:t>1 and</a:t>
            </a:r>
            <a:r>
              <a:rPr sz="2100" spc="-61" dirty="0">
                <a:latin typeface="Trebuchet MS"/>
                <a:cs typeface="Trebuchet MS"/>
              </a:rPr>
              <a:t> </a:t>
            </a:r>
            <a:r>
              <a:rPr sz="2100" dirty="0" smtClean="0">
                <a:latin typeface="Trebuchet MS"/>
                <a:cs typeface="Trebuchet MS"/>
              </a:rPr>
              <a:t>5</a:t>
            </a:r>
            <a:r>
              <a:rPr lang="en-US" sz="2100" dirty="0" smtClean="0">
                <a:latin typeface="Trebuchet MS"/>
                <a:cs typeface="Trebuchet MS"/>
              </a:rPr>
              <a:t> (discrete)</a:t>
            </a:r>
            <a:endParaRPr sz="2100" dirty="0">
              <a:latin typeface="Trebuchet MS"/>
              <a:cs typeface="Trebuchet MS"/>
            </a:endParaRPr>
          </a:p>
          <a:p>
            <a:pPr algn="ctr">
              <a:spcBef>
                <a:spcPts val="495"/>
              </a:spcBef>
            </a:pPr>
            <a:r>
              <a:rPr sz="2100" spc="-4" dirty="0" smtClean="0">
                <a:latin typeface="Trebuchet MS"/>
                <a:cs typeface="Trebuchet MS"/>
              </a:rPr>
              <a:t>SAMVIQ</a:t>
            </a:r>
            <a:r>
              <a:rPr lang="en-US" sz="2100" spc="-4" dirty="0" smtClean="0">
                <a:latin typeface="Trebuchet MS"/>
                <a:cs typeface="Trebuchet MS"/>
              </a:rPr>
              <a:t>:</a:t>
            </a:r>
            <a:r>
              <a:rPr sz="2100" spc="-4" dirty="0" smtClean="0">
                <a:latin typeface="Trebuchet MS"/>
                <a:cs typeface="Trebuchet MS"/>
              </a:rPr>
              <a:t> between </a:t>
            </a:r>
            <a:r>
              <a:rPr sz="2100" dirty="0">
                <a:latin typeface="Trebuchet MS"/>
                <a:cs typeface="Trebuchet MS"/>
              </a:rPr>
              <a:t>0 </a:t>
            </a:r>
            <a:r>
              <a:rPr sz="2100" spc="-4" dirty="0">
                <a:latin typeface="Trebuchet MS"/>
                <a:cs typeface="Trebuchet MS"/>
              </a:rPr>
              <a:t>and</a:t>
            </a:r>
            <a:r>
              <a:rPr sz="2100" spc="-31" dirty="0">
                <a:latin typeface="Trebuchet MS"/>
                <a:cs typeface="Trebuchet MS"/>
              </a:rPr>
              <a:t> </a:t>
            </a:r>
            <a:r>
              <a:rPr sz="2100" spc="-4" dirty="0" smtClean="0">
                <a:latin typeface="Trebuchet MS"/>
                <a:cs typeface="Trebuchet MS"/>
              </a:rPr>
              <a:t>100</a:t>
            </a:r>
            <a:r>
              <a:rPr lang="en-US" sz="2100" spc="-4" dirty="0" smtClean="0">
                <a:latin typeface="Trebuchet MS"/>
                <a:cs typeface="Trebuchet MS"/>
              </a:rPr>
              <a:t> (continuous)</a:t>
            </a:r>
            <a:endParaRPr sz="2100" dirty="0">
              <a:latin typeface="Trebuchet MS"/>
              <a:cs typeface="Trebuchet MS"/>
            </a:endParaRPr>
          </a:p>
        </p:txBody>
      </p:sp>
      <p:sp>
        <p:nvSpPr>
          <p:cNvPr id="4" name="object 4"/>
          <p:cNvSpPr/>
          <p:nvPr/>
        </p:nvSpPr>
        <p:spPr>
          <a:xfrm>
            <a:off x="858690" y="1828800"/>
            <a:ext cx="2946497" cy="3728907"/>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3945502" y="5387311"/>
            <a:ext cx="4893697" cy="861774"/>
          </a:xfrm>
          <a:prstGeom prst="rect">
            <a:avLst/>
          </a:prstGeom>
        </p:spPr>
        <p:txBody>
          <a:bodyPr vert="horz" wrap="square" lIns="0" tIns="0" rIns="0" bIns="0" rtlCol="0">
            <a:spAutoFit/>
          </a:bodyPr>
          <a:lstStyle/>
          <a:p>
            <a:pPr marL="11135" marR="4454">
              <a:lnSpc>
                <a:spcPct val="100400"/>
              </a:lnSpc>
            </a:pPr>
            <a:r>
              <a:rPr sz="1400" spc="-4" dirty="0">
                <a:latin typeface="Times New Roman"/>
                <a:cs typeface="Times New Roman"/>
              </a:rPr>
              <a:t>Philip </a:t>
            </a:r>
            <a:r>
              <a:rPr sz="1400" dirty="0">
                <a:latin typeface="Times New Roman"/>
                <a:cs typeface="Times New Roman"/>
              </a:rPr>
              <a:t>Corriveau, Christina Gojmerac, </a:t>
            </a:r>
            <a:r>
              <a:rPr sz="1400" spc="-4" dirty="0">
                <a:latin typeface="Times New Roman"/>
                <a:cs typeface="Times New Roman"/>
              </a:rPr>
              <a:t>Bronwen Hughes,  and </a:t>
            </a:r>
            <a:r>
              <a:rPr sz="1400" spc="-9" dirty="0">
                <a:latin typeface="Times New Roman"/>
                <a:cs typeface="Times New Roman"/>
              </a:rPr>
              <a:t>Lew </a:t>
            </a:r>
            <a:r>
              <a:rPr sz="1400" dirty="0">
                <a:latin typeface="Times New Roman"/>
                <a:cs typeface="Times New Roman"/>
              </a:rPr>
              <a:t>Stelmach, “All subjective scales are not created  </a:t>
            </a:r>
            <a:r>
              <a:rPr sz="1400" spc="-4" dirty="0">
                <a:latin typeface="Times New Roman"/>
                <a:cs typeface="Times New Roman"/>
              </a:rPr>
              <a:t>equal: </a:t>
            </a:r>
            <a:r>
              <a:rPr sz="1400" dirty="0">
                <a:latin typeface="Times New Roman"/>
                <a:cs typeface="Times New Roman"/>
              </a:rPr>
              <a:t>the </a:t>
            </a:r>
            <a:r>
              <a:rPr sz="1400" spc="-4" dirty="0">
                <a:latin typeface="Times New Roman"/>
                <a:cs typeface="Times New Roman"/>
              </a:rPr>
              <a:t>effects </a:t>
            </a:r>
            <a:r>
              <a:rPr sz="1400" spc="4" dirty="0">
                <a:latin typeface="Times New Roman"/>
                <a:cs typeface="Times New Roman"/>
              </a:rPr>
              <a:t>of </a:t>
            </a:r>
            <a:r>
              <a:rPr sz="1400" spc="-4" dirty="0">
                <a:latin typeface="Times New Roman"/>
                <a:cs typeface="Times New Roman"/>
              </a:rPr>
              <a:t>context </a:t>
            </a:r>
            <a:r>
              <a:rPr sz="1400" dirty="0">
                <a:latin typeface="Times New Roman"/>
                <a:cs typeface="Times New Roman"/>
              </a:rPr>
              <a:t>on different </a:t>
            </a:r>
            <a:r>
              <a:rPr sz="1400" spc="-4" dirty="0">
                <a:latin typeface="Times New Roman"/>
                <a:cs typeface="Times New Roman"/>
              </a:rPr>
              <a:t>scales,” Signal  Processing, </a:t>
            </a:r>
            <a:r>
              <a:rPr sz="1400" dirty="0">
                <a:latin typeface="Times New Roman"/>
                <a:cs typeface="Times New Roman"/>
              </a:rPr>
              <a:t>vol. </a:t>
            </a:r>
            <a:r>
              <a:rPr sz="1400" spc="4" dirty="0">
                <a:latin typeface="Times New Roman"/>
                <a:cs typeface="Times New Roman"/>
              </a:rPr>
              <a:t>77, </a:t>
            </a:r>
            <a:r>
              <a:rPr sz="1400" dirty="0">
                <a:latin typeface="Times New Roman"/>
                <a:cs typeface="Times New Roman"/>
              </a:rPr>
              <a:t>no. 1, pp. 1–9,</a:t>
            </a:r>
            <a:r>
              <a:rPr sz="1400" spc="-75" dirty="0">
                <a:latin typeface="Times New Roman"/>
                <a:cs typeface="Times New Roman"/>
              </a:rPr>
              <a:t> </a:t>
            </a:r>
            <a:r>
              <a:rPr sz="1400" dirty="0">
                <a:latin typeface="Times New Roman"/>
                <a:cs typeface="Times New Roman"/>
              </a:rPr>
              <a:t>1999.</a:t>
            </a:r>
          </a:p>
        </p:txBody>
      </p:sp>
      <p:sp>
        <p:nvSpPr>
          <p:cNvPr id="8" name="Title 1"/>
          <p:cNvSpPr>
            <a:spLocks noGrp="1"/>
          </p:cNvSpPr>
          <p:nvPr>
            <p:ph type="title"/>
          </p:nvPr>
        </p:nvSpPr>
        <p:spPr>
          <a:xfrm>
            <a:off x="457200" y="274638"/>
            <a:ext cx="8229600" cy="1143000"/>
          </a:xfrm>
        </p:spPr>
        <p:txBody>
          <a:bodyPr/>
          <a:lstStyle/>
          <a:p>
            <a:r>
              <a:rPr lang="en-US" dirty="0" smtClean="0">
                <a:latin typeface="Verdana" pitchFamily="34" charset="0"/>
                <a:ea typeface="Verdana" pitchFamily="34" charset="0"/>
                <a:cs typeface="Verdana" pitchFamily="34" charset="0"/>
              </a:rPr>
              <a:t>Lab </a:t>
            </a:r>
            <a:r>
              <a:rPr lang="en-US" dirty="0" smtClean="0">
                <a:latin typeface="Verdana" pitchFamily="34" charset="0"/>
                <a:ea typeface="Verdana" pitchFamily="34" charset="0"/>
                <a:cs typeface="Verdana" pitchFamily="34" charset="0"/>
              </a:rPr>
              <a:t>2</a:t>
            </a:r>
            <a:endParaRPr lang="en-US"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14215280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Verdana" pitchFamily="34" charset="0"/>
                <a:ea typeface="Verdana" pitchFamily="34" charset="0"/>
                <a:cs typeface="Verdana" pitchFamily="34" charset="0"/>
              </a:rPr>
              <a:t>Lab </a:t>
            </a:r>
            <a:r>
              <a:rPr lang="en-US" dirty="0" smtClean="0">
                <a:latin typeface="Verdana" pitchFamily="34" charset="0"/>
                <a:ea typeface="Verdana" pitchFamily="34" charset="0"/>
                <a:cs typeface="Verdana" pitchFamily="34" charset="0"/>
              </a:rPr>
              <a:t>2</a:t>
            </a:r>
            <a:endParaRPr lang="en-US"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p:txBody>
          <a:bodyPr>
            <a:normAutofit/>
          </a:bodyPr>
          <a:lstStyle/>
          <a:p>
            <a:pPr marL="0" indent="0">
              <a:buNone/>
            </a:pPr>
            <a:r>
              <a:rPr lang="en-US" sz="2400" dirty="0"/>
              <a:t>Load data_lab2.mat</a:t>
            </a:r>
            <a:r>
              <a:rPr lang="en-US" sz="2400" dirty="0" smtClean="0"/>
              <a:t>. ‘ACR’ and ‘SAMVIQ’ are the averaged subjective quality scores from 28 and 39 observers respectively.  A total of 192 videos were rated.</a:t>
            </a:r>
          </a:p>
          <a:p>
            <a:pPr marL="457200" indent="-457200">
              <a:buFont typeface="+mj-lt"/>
              <a:buAutoNum type="alphaLcParenR"/>
            </a:pPr>
            <a:r>
              <a:rPr lang="en-US" sz="2400" dirty="0" smtClean="0"/>
              <a:t>Compare the quality scores from ACR and SAMVIQ methodologies by creating box plots </a:t>
            </a:r>
            <a:r>
              <a:rPr lang="en-US" sz="2400" dirty="0" smtClean="0"/>
              <a:t>(do </a:t>
            </a:r>
            <a:r>
              <a:rPr lang="en-US" sz="2400" u="sng" dirty="0"/>
              <a:t>not</a:t>
            </a:r>
            <a:r>
              <a:rPr lang="en-US" sz="2400" dirty="0"/>
              <a:t> use the boxplot command but instead </a:t>
            </a:r>
            <a:r>
              <a:rPr lang="en-US" sz="2400" u="sng" dirty="0"/>
              <a:t>create your own </a:t>
            </a:r>
            <a:r>
              <a:rPr lang="en-US" sz="2400" u="sng" dirty="0" smtClean="0"/>
              <a:t>function</a:t>
            </a:r>
            <a:r>
              <a:rPr lang="en-US" sz="2400" dirty="0" smtClean="0"/>
              <a:t>). </a:t>
            </a:r>
            <a:r>
              <a:rPr lang="en-US" sz="2400" dirty="0" smtClean="0"/>
              <a:t>Which of the two exhibits higher variability around the median? Justify your answer (hint: think of the qualitative differences between the two methods, and also the fact that different number of observers were used for each method)</a:t>
            </a:r>
          </a:p>
        </p:txBody>
      </p:sp>
    </p:spTree>
    <p:extLst>
      <p:ext uri="{BB962C8B-B14F-4D97-AF65-F5344CB8AC3E}">
        <p14:creationId xmlns:p14="http://schemas.microsoft.com/office/powerpoint/2010/main" val="4410605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Verdana" pitchFamily="34" charset="0"/>
                <a:ea typeface="Verdana" pitchFamily="34" charset="0"/>
                <a:cs typeface="Verdana" pitchFamily="34" charset="0"/>
              </a:rPr>
              <a:t>Lab </a:t>
            </a:r>
            <a:r>
              <a:rPr lang="en-US" dirty="0" smtClean="0">
                <a:latin typeface="Verdana" pitchFamily="34" charset="0"/>
                <a:ea typeface="Verdana" pitchFamily="34" charset="0"/>
                <a:cs typeface="Verdana" pitchFamily="34" charset="0"/>
              </a:rPr>
              <a:t>2</a:t>
            </a:r>
            <a:endParaRPr lang="en-US"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p:txBody>
          <a:bodyPr>
            <a:normAutofit/>
          </a:bodyPr>
          <a:lstStyle/>
          <a:p>
            <a:pPr marL="457200" indent="-457200">
              <a:buFont typeface="+mj-lt"/>
              <a:buAutoNum type="alphaLcParenR" startAt="2"/>
            </a:pPr>
            <a:r>
              <a:rPr lang="en-US" sz="2400" dirty="0" smtClean="0"/>
              <a:t>Which of the two, ACR or SAMVIQ, leads to mathematical outliers (assume points beyond </a:t>
            </a:r>
            <a:r>
              <a:rPr lang="en-US" sz="2400" dirty="0" smtClean="0">
                <a:sym typeface="Symbol" pitchFamily="18" charset="2"/>
              </a:rPr>
              <a:t>Q</a:t>
            </a:r>
            <a:r>
              <a:rPr lang="en-US" sz="2400" baseline="-25000" dirty="0" smtClean="0">
                <a:sym typeface="Symbol" pitchFamily="18" charset="2"/>
              </a:rPr>
              <a:t>3</a:t>
            </a:r>
            <a:r>
              <a:rPr lang="en-US" sz="2400" dirty="0" smtClean="0">
                <a:sym typeface="Symbol" pitchFamily="18" charset="2"/>
              </a:rPr>
              <a:t> </a:t>
            </a:r>
            <a:r>
              <a:rPr lang="en-US" sz="2400" dirty="0">
                <a:sym typeface="Symbol" pitchFamily="18" charset="2"/>
              </a:rPr>
              <a:t>+ w*IQR or Q</a:t>
            </a:r>
            <a:r>
              <a:rPr lang="en-US" sz="2400" baseline="-25000" dirty="0">
                <a:sym typeface="Symbol" pitchFamily="18" charset="2"/>
              </a:rPr>
              <a:t>1</a:t>
            </a:r>
            <a:r>
              <a:rPr lang="en-US" sz="2400" dirty="0">
                <a:sym typeface="Symbol" pitchFamily="18" charset="2"/>
              </a:rPr>
              <a:t> - w*IQR with w = </a:t>
            </a:r>
            <a:r>
              <a:rPr lang="en-US" sz="2400" dirty="0" smtClean="0">
                <a:sym typeface="Symbol" pitchFamily="18" charset="2"/>
              </a:rPr>
              <a:t>1.5, as mathematical outliers)? Any reason(s)? </a:t>
            </a:r>
          </a:p>
          <a:p>
            <a:pPr marL="457200" indent="-457200">
              <a:buFont typeface="+mj-lt"/>
              <a:buAutoNum type="alphaLcParenR" startAt="2"/>
            </a:pPr>
            <a:r>
              <a:rPr lang="en-US" sz="2400" dirty="0" smtClean="0">
                <a:sym typeface="Symbol" pitchFamily="18" charset="2"/>
              </a:rPr>
              <a:t>Plot the histograms for the two cases (label the axes clearly). Describe the </a:t>
            </a:r>
            <a:r>
              <a:rPr lang="en-US" sz="2400" dirty="0" err="1" smtClean="0">
                <a:sym typeface="Symbol" pitchFamily="18" charset="2"/>
              </a:rPr>
              <a:t>skewness</a:t>
            </a:r>
            <a:r>
              <a:rPr lang="en-US" sz="2400" dirty="0" smtClean="0">
                <a:sym typeface="Symbol" pitchFamily="18" charset="2"/>
              </a:rPr>
              <a:t> of the two histograms. Can we comment on </a:t>
            </a:r>
            <a:r>
              <a:rPr lang="en-US" sz="2400" dirty="0" err="1" smtClean="0">
                <a:sym typeface="Symbol" pitchFamily="18" charset="2"/>
              </a:rPr>
              <a:t>skewness</a:t>
            </a:r>
            <a:r>
              <a:rPr lang="en-US" sz="2400" dirty="0" smtClean="0">
                <a:sym typeface="Symbol" pitchFamily="18" charset="2"/>
              </a:rPr>
              <a:t> without plotting the histogram?</a:t>
            </a:r>
          </a:p>
          <a:p>
            <a:pPr marL="457200" indent="-457200">
              <a:buFont typeface="+mj-lt"/>
              <a:buAutoNum type="alphaLcParenR" startAt="2"/>
            </a:pPr>
            <a:r>
              <a:rPr lang="en-US" sz="2400" dirty="0" smtClean="0">
                <a:sym typeface="Symbol" pitchFamily="18" charset="2"/>
              </a:rPr>
              <a:t>Randomly sample half (i.e. 96) the scores for each methodology, and compute the mean in each case. How does it compare with the mean from the original data? Based on this, can we use only 96 samples (</a:t>
            </a:r>
            <a:r>
              <a:rPr lang="en-US" sz="2400" dirty="0">
                <a:sym typeface="Symbol" pitchFamily="18" charset="2"/>
              </a:rPr>
              <a:t>instead of </a:t>
            </a:r>
            <a:r>
              <a:rPr lang="en-US" sz="2400" dirty="0" smtClean="0">
                <a:sym typeface="Symbol" pitchFamily="18" charset="2"/>
              </a:rPr>
              <a:t>192) to compare ACR and SAMVIQ?</a:t>
            </a:r>
            <a:endParaRPr lang="en-US" sz="2400" dirty="0"/>
          </a:p>
          <a:p>
            <a:pPr marL="0" indent="0">
              <a:buNone/>
            </a:pPr>
            <a:endParaRPr lang="en-US" sz="2400" dirty="0" smtClean="0"/>
          </a:p>
        </p:txBody>
      </p:sp>
    </p:spTree>
    <p:extLst>
      <p:ext uri="{BB962C8B-B14F-4D97-AF65-F5344CB8AC3E}">
        <p14:creationId xmlns:p14="http://schemas.microsoft.com/office/powerpoint/2010/main" val="12410017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Verdana" pitchFamily="34" charset="0"/>
                <a:ea typeface="Verdana" pitchFamily="34" charset="0"/>
                <a:cs typeface="Verdana" pitchFamily="34" charset="0"/>
              </a:rPr>
              <a:t>Lab </a:t>
            </a:r>
            <a:r>
              <a:rPr lang="en-US" dirty="0" smtClean="0">
                <a:latin typeface="Verdana" pitchFamily="34" charset="0"/>
                <a:ea typeface="Verdana" pitchFamily="34" charset="0"/>
                <a:cs typeface="Verdana" pitchFamily="34" charset="0"/>
              </a:rPr>
              <a:t>2</a:t>
            </a:r>
            <a:endParaRPr lang="en-US"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p:txBody>
          <a:bodyPr>
            <a:normAutofit/>
          </a:bodyPr>
          <a:lstStyle/>
          <a:p>
            <a:pPr marL="0" indent="0">
              <a:buNone/>
            </a:pPr>
            <a:r>
              <a:rPr lang="en-US" sz="2800" dirty="0" smtClean="0"/>
              <a:t>Submit a single </a:t>
            </a:r>
            <a:r>
              <a:rPr lang="en-US" sz="2800" dirty="0" err="1" smtClean="0"/>
              <a:t>pdf</a:t>
            </a:r>
            <a:r>
              <a:rPr lang="en-US" sz="2800" dirty="0" smtClean="0"/>
              <a:t> file (per group) on Moodle</a:t>
            </a:r>
          </a:p>
          <a:p>
            <a:pPr marL="0" indent="0">
              <a:buNone/>
            </a:pPr>
            <a:endParaRPr lang="en-US" sz="2800" dirty="0"/>
          </a:p>
          <a:p>
            <a:pPr marL="0" indent="0">
              <a:buNone/>
            </a:pPr>
            <a:r>
              <a:rPr lang="en-US" sz="2800" dirty="0" smtClean="0"/>
              <a:t>Deadline: </a:t>
            </a:r>
            <a:r>
              <a:rPr lang="en-US" sz="2800" dirty="0" smtClean="0"/>
              <a:t>17/01/2017 </a:t>
            </a:r>
            <a:r>
              <a:rPr lang="en-US" sz="2800" dirty="0" smtClean="0"/>
              <a:t>(midnight)</a:t>
            </a:r>
          </a:p>
          <a:p>
            <a:pPr marL="0" indent="0">
              <a:buNone/>
            </a:pPr>
            <a:endParaRPr lang="en-US" sz="2800" dirty="0"/>
          </a:p>
          <a:p>
            <a:pPr marL="0" indent="0">
              <a:buNone/>
            </a:pPr>
            <a:endParaRPr lang="en-US" sz="2800" dirty="0"/>
          </a:p>
        </p:txBody>
      </p:sp>
    </p:spTree>
    <p:extLst>
      <p:ext uri="{BB962C8B-B14F-4D97-AF65-F5344CB8AC3E}">
        <p14:creationId xmlns:p14="http://schemas.microsoft.com/office/powerpoint/2010/main" val="11190493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2917</TotalTime>
  <Words>493</Words>
  <Application>Microsoft Office PowerPoint</Application>
  <PresentationFormat>On-screen Show (4:3)</PresentationFormat>
  <Paragraphs>30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Data analysis and visualization (CS306) lab</vt:lpstr>
      <vt:lpstr>Lab 2</vt:lpstr>
      <vt:lpstr>Lab 2</vt:lpstr>
      <vt:lpstr>Lab 2</vt:lpstr>
      <vt:lpstr>Lab 2</vt:lpstr>
      <vt:lpstr>Lab 2</vt:lpstr>
      <vt:lpstr>Lab 2</vt:lpstr>
      <vt:lpstr>Lab 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DAIICT</cp:lastModifiedBy>
  <cp:revision>280</cp:revision>
  <dcterms:created xsi:type="dcterms:W3CDTF">2015-12-31T07:59:36Z</dcterms:created>
  <dcterms:modified xsi:type="dcterms:W3CDTF">2017-01-17T06:21:18Z</dcterms:modified>
</cp:coreProperties>
</file>