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3" r:id="rId4"/>
    <p:sldId id="272" r:id="rId5"/>
    <p:sldId id="273" r:id="rId6"/>
    <p:sldId id="275" r:id="rId7"/>
    <p:sldId id="27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008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31/01/2017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96272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31/01/2017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84981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31/01/2017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26595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31/01/2017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641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1CF3F-0709-4B25-9A05-F6C09924E728}" type="datetimeFigureOut">
              <a:rPr lang="en-US" smtClean="0"/>
              <a:t>31/01/2017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33820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61CF3F-0709-4B25-9A05-F6C09924E728}" type="datetimeFigureOut">
              <a:rPr lang="en-US" smtClean="0"/>
              <a:t>31/01/2017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44251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61CF3F-0709-4B25-9A05-F6C09924E728}" type="datetimeFigureOut">
              <a:rPr lang="en-US" smtClean="0"/>
              <a:t>31/01/2017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52039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61CF3F-0709-4B25-9A05-F6C09924E728}" type="datetimeFigureOut">
              <a:rPr lang="en-US" smtClean="0"/>
              <a:t>31/01/2017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80903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1CF3F-0709-4B25-9A05-F6C09924E728}" type="datetimeFigureOut">
              <a:rPr lang="en-US" smtClean="0"/>
              <a:t>31/01/2017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58425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1CF3F-0709-4B25-9A05-F6C09924E728}" type="datetimeFigureOut">
              <a:rPr lang="en-US" smtClean="0"/>
              <a:t>31/01/2017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35354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1CF3F-0709-4B25-9A05-F6C09924E728}" type="datetimeFigureOut">
              <a:rPr lang="en-US" smtClean="0"/>
              <a:t>31/01/2017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17949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1CF3F-0709-4B25-9A05-F6C09924E728}" type="datetimeFigureOut">
              <a:rPr lang="en-US" smtClean="0"/>
              <a:t>31/01/2017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F5214-E28C-421C-B14F-71D15B34FBB8}" type="slidenum">
              <a:rPr lang="en-US" smtClean="0"/>
              <a:t>‹#›</a:t>
            </a:fld>
            <a:endParaRPr lang="en-US"/>
          </a:p>
        </p:txBody>
      </p:sp>
    </p:spTree>
    <p:extLst>
      <p:ext uri="{BB962C8B-B14F-4D97-AF65-F5344CB8AC3E}">
        <p14:creationId xmlns:p14="http://schemas.microsoft.com/office/powerpoint/2010/main" val="385005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b="1" dirty="0" smtClean="0">
                <a:latin typeface="Verdana" pitchFamily="34" charset="0"/>
                <a:ea typeface="Verdana" pitchFamily="34" charset="0"/>
                <a:cs typeface="Verdana" pitchFamily="34" charset="0"/>
              </a:rPr>
              <a:t>Data analysis and visualization (CS306) lab</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6288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4</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800" dirty="0" smtClean="0"/>
              <a:t>For all the experiments, you will need to submit a </a:t>
            </a:r>
            <a:r>
              <a:rPr lang="en-US" sz="2800" dirty="0" err="1" smtClean="0"/>
              <a:t>pdf</a:t>
            </a:r>
            <a:r>
              <a:rPr lang="en-US" sz="2800" dirty="0" smtClean="0"/>
              <a:t> file that should include </a:t>
            </a:r>
          </a:p>
          <a:p>
            <a:pPr marL="400050" lvl="1" indent="0">
              <a:buNone/>
            </a:pPr>
            <a:r>
              <a:rPr lang="en-US" sz="2400" dirty="0" smtClean="0"/>
              <a:t>all plots/images/figures </a:t>
            </a:r>
          </a:p>
          <a:p>
            <a:pPr marL="400050" lvl="1" indent="0">
              <a:buNone/>
            </a:pPr>
            <a:r>
              <a:rPr lang="en-US" sz="2400" dirty="0" smtClean="0"/>
              <a:t>the analysis as part of your answer to questions</a:t>
            </a:r>
          </a:p>
          <a:p>
            <a:pPr marL="400050" lvl="1" indent="0">
              <a:buNone/>
            </a:pPr>
            <a:r>
              <a:rPr lang="en-US" sz="2400" dirty="0" smtClean="0"/>
              <a:t>your code/script </a:t>
            </a:r>
          </a:p>
          <a:p>
            <a:pPr marL="0" indent="0">
              <a:buNone/>
            </a:pPr>
            <a:endParaRPr lang="en-US" sz="2800" dirty="0"/>
          </a:p>
          <a:p>
            <a:pPr marL="0" indent="0">
              <a:buNone/>
            </a:pPr>
            <a:r>
              <a:rPr lang="en-US" sz="2800" dirty="0" smtClean="0"/>
              <a:t>All plots/figures should be labeled properly (x-axis, y-axis, title etc.)</a:t>
            </a:r>
          </a:p>
          <a:p>
            <a:pPr marL="0" indent="0">
              <a:buNone/>
            </a:pPr>
            <a:endParaRPr lang="en-US" sz="2800" dirty="0"/>
          </a:p>
          <a:p>
            <a:pPr marL="0" indent="0">
              <a:buNone/>
            </a:pPr>
            <a:r>
              <a:rPr lang="en-US" sz="2800" dirty="0" smtClean="0"/>
              <a:t>You can use </a:t>
            </a:r>
            <a:r>
              <a:rPr lang="en-US" sz="2800" dirty="0" err="1" smtClean="0"/>
              <a:t>Matlab</a:t>
            </a:r>
            <a:r>
              <a:rPr lang="en-US" sz="2800" dirty="0" smtClean="0"/>
              <a:t>/Python for programming</a:t>
            </a:r>
          </a:p>
          <a:p>
            <a:pPr marL="0" indent="0">
              <a:buNone/>
            </a:pPr>
            <a:endParaRPr lang="en-US" sz="2800" dirty="0"/>
          </a:p>
        </p:txBody>
      </p:sp>
    </p:spTree>
    <p:extLst>
      <p:ext uri="{BB962C8B-B14F-4D97-AF65-F5344CB8AC3E}">
        <p14:creationId xmlns:p14="http://schemas.microsoft.com/office/powerpoint/2010/main" val="1931537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4</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marL="0" indent="0">
              <a:buNone/>
            </a:pPr>
            <a:r>
              <a:rPr lang="en-US" dirty="0" smtClean="0"/>
              <a:t>Objectives:</a:t>
            </a:r>
          </a:p>
          <a:p>
            <a:pPr marL="0" indent="0">
              <a:buNone/>
            </a:pPr>
            <a:r>
              <a:rPr lang="en-US" dirty="0" smtClean="0"/>
              <a:t>Testing data for normality and the possible effect on inference or decision making</a:t>
            </a:r>
          </a:p>
          <a:p>
            <a:pPr marL="0" indent="0">
              <a:buNone/>
            </a:pPr>
            <a:endParaRPr lang="en-US" dirty="0"/>
          </a:p>
        </p:txBody>
      </p:sp>
    </p:spTree>
    <p:extLst>
      <p:ext uri="{BB962C8B-B14F-4D97-AF65-F5344CB8AC3E}">
        <p14:creationId xmlns:p14="http://schemas.microsoft.com/office/powerpoint/2010/main" val="1202149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4: Exp1</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400" dirty="0" smtClean="0"/>
              <a:t>Load data_lab4.mat. You should see the following samples:</a:t>
            </a:r>
          </a:p>
          <a:p>
            <a:pPr marL="0" indent="0">
              <a:buNone/>
            </a:pPr>
            <a:endParaRPr lang="en-US" sz="2400" dirty="0" smtClean="0"/>
          </a:p>
          <a:p>
            <a:pPr marL="0" indent="0">
              <a:buNone/>
            </a:pPr>
            <a:r>
              <a:rPr lang="en-US" sz="2400" dirty="0" smtClean="0"/>
              <a:t>‘sample_50’: 50 samples drawn from a normal distribution</a:t>
            </a:r>
          </a:p>
          <a:p>
            <a:pPr marL="0" indent="0">
              <a:buNone/>
            </a:pPr>
            <a:endParaRPr lang="en-US" sz="2400" dirty="0" smtClean="0"/>
          </a:p>
          <a:p>
            <a:pPr marL="0" indent="0">
              <a:buNone/>
            </a:pPr>
            <a:r>
              <a:rPr lang="en-US" sz="2400" dirty="0" smtClean="0"/>
              <a:t>‘</a:t>
            </a:r>
            <a:r>
              <a:rPr lang="en-US" sz="2400" dirty="0" err="1" smtClean="0"/>
              <a:t>score_natural_model</a:t>
            </a:r>
            <a:r>
              <a:rPr lang="en-US" sz="2400" dirty="0" smtClean="0"/>
              <a:t>’: same as Lab 3</a:t>
            </a:r>
          </a:p>
          <a:p>
            <a:pPr marL="0" indent="0">
              <a:buNone/>
            </a:pPr>
            <a:endParaRPr lang="en-US" sz="2400" dirty="0" smtClean="0"/>
          </a:p>
          <a:p>
            <a:pPr marL="0" indent="0">
              <a:buNone/>
            </a:pPr>
            <a:r>
              <a:rPr lang="en-US" sz="2400" dirty="0" smtClean="0"/>
              <a:t>‘</a:t>
            </a:r>
            <a:r>
              <a:rPr lang="en-US" sz="2400" dirty="0" err="1" smtClean="0"/>
              <a:t>ammonia_concentration</a:t>
            </a:r>
            <a:r>
              <a:rPr lang="en-US" sz="2400" dirty="0" smtClean="0"/>
              <a:t>’: same as Lab 3</a:t>
            </a:r>
          </a:p>
          <a:p>
            <a:pPr marL="0" indent="0">
              <a:buNone/>
            </a:pPr>
            <a:endParaRPr lang="en-US" sz="2400" dirty="0" smtClean="0"/>
          </a:p>
          <a:p>
            <a:pPr marL="0" indent="0">
              <a:buNone/>
            </a:pPr>
            <a:r>
              <a:rPr lang="en-US" sz="2400" dirty="0" smtClean="0"/>
              <a:t>‘sample_50k’: 50000 </a:t>
            </a:r>
            <a:r>
              <a:rPr lang="en-US" sz="2400" dirty="0"/>
              <a:t>samples drawn from a normal </a:t>
            </a:r>
            <a:r>
              <a:rPr lang="en-US" sz="2400" dirty="0" smtClean="0"/>
              <a:t>distribution</a:t>
            </a:r>
          </a:p>
          <a:p>
            <a:pPr marL="0" indent="0">
              <a:buNone/>
            </a:pPr>
            <a:endParaRPr lang="en-US" sz="2400" dirty="0" smtClean="0"/>
          </a:p>
          <a:p>
            <a:pPr marL="0" indent="0">
              <a:buNone/>
            </a:pPr>
            <a:r>
              <a:rPr lang="en-US" sz="2400" dirty="0" smtClean="0"/>
              <a:t>‘data4’: 751 samples of beak sizes of a bird species</a:t>
            </a:r>
          </a:p>
          <a:p>
            <a:pPr marL="0" indent="0">
              <a:buNone/>
            </a:pPr>
            <a:endParaRPr lang="en-US" sz="2400" dirty="0"/>
          </a:p>
        </p:txBody>
      </p:sp>
    </p:spTree>
    <p:extLst>
      <p:ext uri="{BB962C8B-B14F-4D97-AF65-F5344CB8AC3E}">
        <p14:creationId xmlns:p14="http://schemas.microsoft.com/office/powerpoint/2010/main" val="1257365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4: Exp1</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400" dirty="0"/>
              <a:t>Load data_lab4.mat. ‘</a:t>
            </a:r>
            <a:r>
              <a:rPr lang="en-US" sz="2400" dirty="0" err="1"/>
              <a:t>population_normal</a:t>
            </a:r>
            <a:r>
              <a:rPr lang="en-US" sz="2400" dirty="0"/>
              <a:t>’ is a collection of 10 million observations drawn from a standard normal distribution. Assume this to be the population of interest</a:t>
            </a:r>
            <a:r>
              <a:rPr lang="en-US" sz="2400" dirty="0" smtClean="0"/>
              <a:t>. The </a:t>
            </a:r>
            <a:r>
              <a:rPr lang="en-US" sz="2400" dirty="0" err="1"/>
              <a:t>Jarque-Bera</a:t>
            </a:r>
            <a:r>
              <a:rPr lang="en-US" sz="2400" dirty="0"/>
              <a:t> (JB) test is a type of hypothesis testing which assumes that the JB test statistic follows a chi-squared </a:t>
            </a:r>
            <a:r>
              <a:rPr lang="en-US" sz="2400" dirty="0" smtClean="0"/>
              <a:t>distribution, if samples are drawn from a normal population. </a:t>
            </a:r>
            <a:r>
              <a:rPr lang="en-US" sz="2400" dirty="0"/>
              <a:t>The aim of this experiment is to verify </a:t>
            </a:r>
            <a:r>
              <a:rPr lang="en-US" sz="2400" dirty="0" smtClean="0"/>
              <a:t>this assumption. Your </a:t>
            </a:r>
            <a:r>
              <a:rPr lang="en-US" sz="2400" dirty="0"/>
              <a:t>solution should consider 3 different sample sizes: 50, 1500, and 2500</a:t>
            </a:r>
            <a:r>
              <a:rPr lang="en-US" sz="2400" dirty="0" smtClean="0"/>
              <a:t>. In which case is the assumption of chi-squared distribution more accurate? </a:t>
            </a:r>
            <a:r>
              <a:rPr lang="en-US" sz="2400" dirty="0" smtClean="0"/>
              <a:t>Based on the answer, use the corresponding sampling distribution and </a:t>
            </a:r>
            <a:r>
              <a:rPr lang="el-GR" sz="2400" dirty="0" smtClean="0">
                <a:latin typeface="Times New Roman" pitchFamily="18" charset="0"/>
                <a:ea typeface="Meiryo UI"/>
                <a:cs typeface="Times New Roman" pitchFamily="18" charset="0"/>
              </a:rPr>
              <a:t>α</a:t>
            </a:r>
            <a:r>
              <a:rPr lang="en-US" sz="2400" dirty="0" smtClean="0">
                <a:latin typeface="Meiryo UI"/>
                <a:ea typeface="Meiryo UI"/>
                <a:cs typeface="Meiryo UI"/>
              </a:rPr>
              <a:t> </a:t>
            </a:r>
            <a:r>
              <a:rPr lang="en-US" sz="2400" dirty="0" smtClean="0">
                <a:latin typeface="+mj-lt"/>
                <a:ea typeface="Meiryo UI"/>
                <a:cs typeface="Meiryo UI"/>
              </a:rPr>
              <a:t>= 0.05, </a:t>
            </a:r>
            <a:r>
              <a:rPr lang="en-US" sz="2400" dirty="0" smtClean="0"/>
              <a:t>to ascertain </a:t>
            </a:r>
            <a:r>
              <a:rPr lang="en-US" sz="2400" dirty="0" smtClean="0"/>
              <a:t>the normality of the 5 samples provided. </a:t>
            </a:r>
            <a:r>
              <a:rPr lang="en-US" sz="2400" dirty="0" smtClean="0"/>
              <a:t> (note: for this experiment do not use the actual </a:t>
            </a:r>
            <a:r>
              <a:rPr lang="en-US" sz="2400" dirty="0" err="1" smtClean="0"/>
              <a:t>pdf</a:t>
            </a:r>
            <a:r>
              <a:rPr lang="en-US" sz="2400" dirty="0" smtClean="0"/>
              <a:t> but the experimental sampling distribution) </a:t>
            </a:r>
            <a:endParaRPr lang="en-US" sz="2400" dirty="0"/>
          </a:p>
          <a:p>
            <a:pPr marL="0" indent="0">
              <a:buNone/>
            </a:pPr>
            <a:endParaRPr lang="en-US" sz="2400" dirty="0"/>
          </a:p>
        </p:txBody>
      </p:sp>
    </p:spTree>
    <p:extLst>
      <p:ext uri="{BB962C8B-B14F-4D97-AF65-F5344CB8AC3E}">
        <p14:creationId xmlns:p14="http://schemas.microsoft.com/office/powerpoint/2010/main" val="302448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4: Exp2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smtClean="0"/>
              <a:t>The goal of this experiment is to compare the inferences  made based on the given data and those from theoretical model. To that end, obtain the probability that the given data is less than a threshold value in two cases: (a) from the given data, (b) using the theoretical normal distribution. You should repeat this for a large number of threshold values to generate a set of probabilities for the two cases. </a:t>
            </a:r>
          </a:p>
          <a:p>
            <a:pPr marL="457200" indent="-457200">
              <a:buAutoNum type="arabicPeriod"/>
            </a:pPr>
            <a:r>
              <a:rPr lang="en-US" sz="2400" dirty="0" smtClean="0"/>
              <a:t>Compute the mean squared error (MSE) between theoretical and observed probabilities (across all threshold values), for all the 5 sample sets. Analyze the resultant MSE values in the light of the normality as determined by the JB test in the previous experiment. </a:t>
            </a:r>
          </a:p>
          <a:p>
            <a:pPr marL="457200" indent="-457200">
              <a:buAutoNum type="arabicPeriod"/>
            </a:pPr>
            <a:r>
              <a:rPr lang="en-US" sz="2400" dirty="0" smtClean="0"/>
              <a:t>Are the differences between the theoretical and observed probability values same for all the chosen threshold values, yes/no? Give possible reason(s) for your answer.</a:t>
            </a:r>
          </a:p>
          <a:p>
            <a:pPr marL="0" indent="0">
              <a:buNone/>
            </a:pPr>
            <a:endParaRPr lang="en-US" sz="2400" u="sng" dirty="0"/>
          </a:p>
          <a:p>
            <a:pPr marL="0" indent="0">
              <a:buNone/>
            </a:pPr>
            <a:endParaRPr lang="en-US" sz="2400" u="sng" dirty="0" smtClean="0"/>
          </a:p>
          <a:p>
            <a:pPr marL="0" indent="0">
              <a:buNone/>
            </a:pPr>
            <a:endParaRPr lang="en-US" sz="2400" dirty="0"/>
          </a:p>
        </p:txBody>
      </p:sp>
    </p:spTree>
    <p:extLst>
      <p:ext uri="{BB962C8B-B14F-4D97-AF65-F5344CB8AC3E}">
        <p14:creationId xmlns:p14="http://schemas.microsoft.com/office/powerpoint/2010/main" val="864170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4: submission</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800" dirty="0" smtClean="0"/>
              <a:t>Submit a single </a:t>
            </a:r>
            <a:r>
              <a:rPr lang="en-US" sz="2800" dirty="0" err="1" smtClean="0"/>
              <a:t>pdf</a:t>
            </a:r>
            <a:r>
              <a:rPr lang="en-US" sz="2800" dirty="0" smtClean="0"/>
              <a:t> file (per group) on Moodle</a:t>
            </a:r>
          </a:p>
          <a:p>
            <a:pPr marL="0" indent="0">
              <a:buNone/>
            </a:pPr>
            <a:endParaRPr lang="en-US" sz="2800" dirty="0"/>
          </a:p>
          <a:p>
            <a:pPr marL="0" indent="0">
              <a:buNone/>
            </a:pPr>
            <a:r>
              <a:rPr lang="en-US" sz="2800" dirty="0" smtClean="0"/>
              <a:t>Deadline: 31/01/2017 (6 pm)</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119049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4144</TotalTime>
  <Words>468</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Data analysis and visualization (CS306) lab</vt:lpstr>
      <vt:lpstr>Lab 4</vt:lpstr>
      <vt:lpstr>Lab 4</vt:lpstr>
      <vt:lpstr>Lab 4: Exp1</vt:lpstr>
      <vt:lpstr>Lab 4: Exp1</vt:lpstr>
      <vt:lpstr>Lab 4: Exp2</vt:lpstr>
      <vt:lpstr>Lab 4: submission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DAIICT</cp:lastModifiedBy>
  <cp:revision>304</cp:revision>
  <dcterms:created xsi:type="dcterms:W3CDTF">2015-12-31T07:59:36Z</dcterms:created>
  <dcterms:modified xsi:type="dcterms:W3CDTF">2017-01-31T08:18:47Z</dcterms:modified>
</cp:coreProperties>
</file>