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doc" ContentType="application/msword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8"/>
  </p:notesMasterIdLst>
  <p:sldIdLst>
    <p:sldId id="256" r:id="rId2"/>
    <p:sldId id="508" r:id="rId3"/>
    <p:sldId id="509" r:id="rId4"/>
    <p:sldId id="510" r:id="rId5"/>
    <p:sldId id="511" r:id="rId6"/>
    <p:sldId id="512" r:id="rId7"/>
    <p:sldId id="513" r:id="rId8"/>
    <p:sldId id="515" r:id="rId9"/>
    <p:sldId id="516" r:id="rId10"/>
    <p:sldId id="514" r:id="rId11"/>
    <p:sldId id="354" r:id="rId12"/>
    <p:sldId id="517" r:id="rId13"/>
    <p:sldId id="518" r:id="rId14"/>
    <p:sldId id="519" r:id="rId15"/>
    <p:sldId id="520" r:id="rId16"/>
    <p:sldId id="521" r:id="rId17"/>
    <p:sldId id="522" r:id="rId18"/>
    <p:sldId id="363" r:id="rId19"/>
    <p:sldId id="356" r:id="rId20"/>
    <p:sldId id="377" r:id="rId21"/>
    <p:sldId id="360" r:id="rId22"/>
    <p:sldId id="376" r:id="rId23"/>
    <p:sldId id="364" r:id="rId24"/>
    <p:sldId id="380" r:id="rId25"/>
    <p:sldId id="352" r:id="rId26"/>
    <p:sldId id="384" r:id="rId27"/>
    <p:sldId id="392" r:id="rId28"/>
    <p:sldId id="398" r:id="rId29"/>
    <p:sldId id="394" r:id="rId30"/>
    <p:sldId id="400" r:id="rId31"/>
    <p:sldId id="405" r:id="rId32"/>
    <p:sldId id="396" r:id="rId33"/>
    <p:sldId id="416" r:id="rId34"/>
    <p:sldId id="422" r:id="rId35"/>
    <p:sldId id="399" r:id="rId36"/>
    <p:sldId id="401" r:id="rId37"/>
    <p:sldId id="402" r:id="rId38"/>
    <p:sldId id="423" r:id="rId39"/>
    <p:sldId id="424" r:id="rId40"/>
    <p:sldId id="425" r:id="rId41"/>
    <p:sldId id="391" r:id="rId42"/>
    <p:sldId id="407" r:id="rId43"/>
    <p:sldId id="408" r:id="rId44"/>
    <p:sldId id="409" r:id="rId45"/>
    <p:sldId id="344" r:id="rId46"/>
    <p:sldId id="418" r:id="rId47"/>
    <p:sldId id="413" r:id="rId48"/>
    <p:sldId id="415" r:id="rId49"/>
    <p:sldId id="419" r:id="rId50"/>
    <p:sldId id="433" r:id="rId51"/>
    <p:sldId id="434" r:id="rId52"/>
    <p:sldId id="435" r:id="rId53"/>
    <p:sldId id="431" r:id="rId54"/>
    <p:sldId id="436" r:id="rId55"/>
    <p:sldId id="420" r:id="rId56"/>
    <p:sldId id="437" r:id="rId57"/>
    <p:sldId id="438" r:id="rId58"/>
    <p:sldId id="440" r:id="rId59"/>
    <p:sldId id="439" r:id="rId60"/>
    <p:sldId id="429" r:id="rId61"/>
    <p:sldId id="446" r:id="rId62"/>
    <p:sldId id="447" r:id="rId63"/>
    <p:sldId id="448" r:id="rId64"/>
    <p:sldId id="430" r:id="rId65"/>
    <p:sldId id="443" r:id="rId66"/>
    <p:sldId id="442" r:id="rId67"/>
    <p:sldId id="449" r:id="rId68"/>
    <p:sldId id="450" r:id="rId69"/>
    <p:sldId id="451" r:id="rId70"/>
    <p:sldId id="452" r:id="rId71"/>
    <p:sldId id="455" r:id="rId72"/>
    <p:sldId id="454" r:id="rId73"/>
    <p:sldId id="459" r:id="rId74"/>
    <p:sldId id="460" r:id="rId75"/>
    <p:sldId id="462" r:id="rId76"/>
    <p:sldId id="463" r:id="rId77"/>
    <p:sldId id="441" r:id="rId78"/>
    <p:sldId id="468" r:id="rId79"/>
    <p:sldId id="464" r:id="rId80"/>
    <p:sldId id="461" r:id="rId81"/>
    <p:sldId id="458" r:id="rId82"/>
    <p:sldId id="465" r:id="rId83"/>
    <p:sldId id="466" r:id="rId84"/>
    <p:sldId id="467" r:id="rId85"/>
    <p:sldId id="469" r:id="rId86"/>
    <p:sldId id="470" r:id="rId87"/>
    <p:sldId id="471" r:id="rId88"/>
    <p:sldId id="473" r:id="rId89"/>
    <p:sldId id="472" r:id="rId90"/>
    <p:sldId id="474" r:id="rId91"/>
    <p:sldId id="475" r:id="rId92"/>
    <p:sldId id="476" r:id="rId93"/>
    <p:sldId id="477" r:id="rId94"/>
    <p:sldId id="478" r:id="rId95"/>
    <p:sldId id="479" r:id="rId96"/>
    <p:sldId id="480" r:id="rId97"/>
    <p:sldId id="481" r:id="rId98"/>
    <p:sldId id="482" r:id="rId99"/>
    <p:sldId id="483" r:id="rId100"/>
    <p:sldId id="484" r:id="rId101"/>
    <p:sldId id="485" r:id="rId102"/>
    <p:sldId id="494" r:id="rId103"/>
    <p:sldId id="495" r:id="rId104"/>
    <p:sldId id="496" r:id="rId105"/>
    <p:sldId id="498" r:id="rId106"/>
    <p:sldId id="499" r:id="rId107"/>
    <p:sldId id="501" r:id="rId108"/>
    <p:sldId id="502" r:id="rId109"/>
    <p:sldId id="500" r:id="rId110"/>
    <p:sldId id="504" r:id="rId111"/>
    <p:sldId id="506" r:id="rId112"/>
    <p:sldId id="507" r:id="rId113"/>
    <p:sldId id="488" r:id="rId114"/>
    <p:sldId id="491" r:id="rId115"/>
    <p:sldId id="492" r:id="rId116"/>
    <p:sldId id="505" r:id="rId1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D6009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60"/>
  </p:normalViewPr>
  <p:slideViewPr>
    <p:cSldViewPr>
      <p:cViewPr>
        <p:scale>
          <a:sx n="76" d="100"/>
          <a:sy n="76" d="100"/>
        </p:scale>
        <p:origin x="-1236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2-13T18:28:22.3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13494 13022,'0'100,"0"24,0-25,0 25,0-74,0-1,0 1,0 24,25 75,25-25,-26-74,-24-1,50 1,-50-25,0-1,25 51,24-50,-49-1,25 26,0-50,-25 25,25-25,-25 25,49-25,-49 25,25-25,25 0,-25 0,24 24,1 26,-1-25,1 0,0-1,-26-24,26 25,-25 0,0-25,-25 0,24 0,-24 0,25 0,0 25,-25-25,25 0,-25 25,49-25,-49 0,25 24,-25-24,25 0,-25 0,25 0,-25 0,25 0,-25 0,0 25,25-25,-25 0,0 0,-25 0,25-25,-25 25,25-24,-25-1,25 25,-25 0,25-25,0 25,-25-25,1 0,-1 1,25 24,-25 0,25 0,0 0,0 0,25 0,0 0,-25 24,24-24,-24 25,0 0,25-25,-25 0,25 0,-25 25,0-25,0 0,0 25,25-1,-25-24,0 25,0-25,0 0,25 25,-25-25,0 25,0 0,0-25,0 0,0 0,-25 0,25 0,-50 0,50 0,-25 0,25 0,-24 0,-1 0,25 24,-25-24,25 0,0 0,-25 0,25 25,-25-25,1 0,24 0</inkml:trace>
  <inkml:trace contextRef="#ctx0" brushRef="#br0" timeOffset="10274.5877">14809 12254,'25'0,"49"-25,50-25,25 0,0 26,-75 24,25 0,-24-25,-1 25,1 0,-1 49,0-24,50 50,0-1,-74-49,0 25,-1-1,-24-24,25 0,-1 24,1 26,-1-1,-24-24,-25-25,50 24,-25 1,-25 24,0-24,24 24,1 1,0-26,-25-24,0 25,0-25,0-1,0 1,0 25,0-25,0-1,0 1,0 25,0-1,0 1,0 24,0-24,0 0,0-26,0-24,0 25,0 0,0 0,0 0,0 49,0-74,0 25,0-25,0 25,0-1,0-24,0 25,0 0,25 0,-25-25,0 25,0-25,0 24,0-24,25 50,-25-50,0 25,0 0,0-25,0 24,0-24,25 25,-25-25,0 25,0 0,0-25,0 25,0-25,0 25,0-1,0-24,0 25,0-25,0 25,0-25,0 25,0 0,0 24,0-24,0-25,0 50,0-50,0 24,0-24,0 25,24 0,-24 0,0-25,0 25,0-1,0-24,0-24,0 24,0-25,-24 0,24 25,0-25,-25 25,25 0,0-25,-25 25,0-24,25-1,0 25,-25 0,0 0,25 0,0 0,0 0,25 0,-25 0,0 25,25-25,-25 24,0-24,25 25,-25-25,25 25,0 0,-25-25,0 0,0 25,24-25,-24 0,0 0,0 24,25-24,0 0,-25 0,0 0,25 0,-25 0,0 0,0-24,25 24,-25 0,0-25,0 0,24 25,-24 0,0-25,0 25,25-25,-25 25,0-24,0 24,0-25,25 25,-25-25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2.6875" units="1/cm"/>
          <inkml:channelProperty channel="Y" name="resolution" value="32" units="1/cm"/>
        </inkml:channelProperties>
      </inkml:inkSource>
      <inkml:timestamp xml:id="ts0" timeString="2016-10-20T10:18:53.9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9674 14039,'0'0,"0"0,0-49,0 24,0 0,0 0,0 1,0-26,0 0,0 50,0-74,0 74,0-50,0 1,0-1,0 25,25 1,-25-1,0 0,0 0,0 0,0 1,0-1,0 0,0 0,0 0,0 1,0 24,0-50,0 0,0 25,0 25,0-24,0-26,0 50,0-25,0 0,0 1,0 24,0-25,0-25,0 1,0 24,25-50,-25 51,0-1,0-25,0 50,0-25,0 1,0-1,0 25,0-50,0 25,0 25,0-49,0 24,0 25,0-50,0 1,0 49,0-25,0 0,0 0,0 25,0-24,0-26,0 50,0-50,0 25,25 1,-25-1,0 0,0 0,0 0,0 1,0-26,0 0,0 1,0 24,0-25,0 26,0 24,0-50,0 0,0 50,0-49,0 49,0-25,0-25,0 50,0-24,0 24,0-50,0 0,24-49,-24 74,0-24,0-1,0 25,0-24,0 24,0-50,0 75,0-49,0-1,0 25,0 1,0-1,0 0,0 0,0 0,0 1,0 24,0-25,0-25,0 50,0-49,0 49,0-25,0-25,0 50,0-74,0 49,0 0,0 0,0-24,0-1,0 50,0-49,0-1,0 50,0-50,0 1,0 24,0 0,0 0,0-24,0 49,0-50,0-24,0 74,0-75,0 26,0 24,0-50,0 51,0-51,0 50,0-24,0-1,25 1,-25 49,0-50,0 0,25 1,-25 24,0-25,0 1,25-26,-25 26,25-1,-1-74,1 74,-25 26,0-76,0 26,25 24,-25 1,0 24,25-49,-25-1,0 50,0-24,0 24,0-49,0 24,25-25,-25 1,0 49,0-49,0 49,0-25,0 26,49-1,-49 0,0 0,0 25,0-49,0 24,0 0,0-25,0 1,0-26,0 1,0 74,25-74,-25 49,0 0,0 0,25-24,-25-1,0-24,0 74,25-75,-1 25,1 1,-25 24,0-25,0 26,0-26,25 25,0 0,-25 1,0-26,0 50,0-25,0-24,0 49,0-50,0 25,25 0,-25 1,24-26,-24 0,25 1,-25 24,50-25,-50 1,0-1,0 1,0 49,50-50,-50 25,0 0,0-24,0 49,24-25,-24 25,0-50,0 50,0-25,0-24,25 24,-25 0,25-24,-25 24,0 0,0 0,25 0,-25 25,0-49,0 24,25 0,-25 0,24 1,1 24,-25-25,0 0,25 25,0-50,0 50,-25-24,24 24,1-25,-25 25,25 0,-25 0,50-25,-50 25,24 0,1-25,0 25,-25 0,25 0,-25 0,49-25,-24 25,0 0,0 0,-25 0,25 0,-1 0,1 0,-25 0,50 0,-25 0,-1 25,-24-25,75 25,-50 0,-25-25,24 25,-24-25,25 0,0 24,25 1,-50-25,25 25,-1-25,1 0,-25 0,50 25,-25-25,-1 25,-24-25,25 24,-25-24,25 0,-25 0,25 25,24 0,-24 0,-25-25,25 25,25-1,-50-24,0 25,24-25,1 75,0-26,0-49,-25 50,25-50,-25 49,24 1,1-50,-25 25,25 0,-25-1,0-24,25 50,-25-25,25-25,-1 50,-24-50,0 24,0 1,0 0,25-25,-25 25,25 24,-25-49,25 25,-25 25,0-25,0-25,49 24,-49 26,25-25,-25 0,0-1,25 1,-25 25,25-25,0 49,-25-49,24 24,-24-24,0 0,25 0,-25 0,0 24,25-49,-25 25,25 0,-25 0,0-1,0 26,0-25,0-25,49 25,-49 0,0-1,0 1,0 0,0 0,0-25,25 25,-25-1,25 1,-25 0,0 0,0 0,25-1,-25 26,25-25,-25-25,0 49,0-24,0 25,0-25,0-1,0 26,0 0,25-1,-25-24,0 49,24-49,-24 25,0-25,0-1,25 1,-25 0,0-25,0 50,0-26,25 1,-25 0,0 0,0-25,0 50,0-50,0 24,0-24,0 50,0-50,0 25,0 24,50-24,-50 0,0 0,0 0,0 49,0-74,24 25,-24 49,25-49,-25 25,25-1,-25-24,25 0,0 49,-25 1,0-51,49 26,-49-25,25 24,-25-24,25 25,24 0,-49-26,0 1,25 25,0-25,0 74,0-99,-25 25,0 24,24 1,26-1,-50 1,0-25,25 24,-25 1,0-50,0 50,25-26,-25 26,24-25,1 49,-25-49,25 49,-25-49,0 25,25 0,0-1,-1-24,-24 25,0-1,0 1,25-1,-25 1,50-25,-50 24,0 26,25-1,-1 1,26-1,-50 0,0 1,25-26,0-24,0 50,-25-51,24 26,-24-25,25 25,-25-50,0 49,50 26,-50-75,25 49,-25 26,0-51,24 1,-24 0,25 49,-25-49,25 0,-25 0,25 24,-25-24,25 50,-1-75,-24 49,0-24,0-25,0 25,0 0,25-1,0 26,-25-25,0 24,25 26,0-75,-25 74,0-49,24 25,26-1,-50-49,0 50,25-25,-25 0,25-1,-25 51,49-50,-49-1,0 1,25 0,0 0,0 24,-1-24,-24 0,0 0,50 24,-25-24,0 0,-1 25,1-26,0 26,0-25,0 24,-1-24,1 0,0 0,0 0,0-25,0 49,-1-24,1-25,-25 0,25 25,0-25,0 25,-1-25,-24 25,25-25,0 0,0 0,0 49,-1-49,-24 0,50 0,-50 0,25 25,49-25,-49 0,25 25,-26 0,1-25,0 0,0 24,0-24,-1 25,26-25,-50 25,50-25,-50 0,24 0,1 25,0 0,74-1,-49 1,-50-25,49 25,-24-25,0 0,0 0,0 50,0-50,-1 0,26 0,0 24,-50 1,24-25,1 0,0 25,0-25,0 0,-1 25,26-25,0 25,-26-25,1 49,0-49,0 0,0 0,-25 0,24 0,1 0,0 0,-25 0,50 25,-26-25,1 0,-25 0,25 0,0 0,0 0,-25 0,24 0,-24 0,25 0,-25 0,25 0,0 0,24 0,51 50,-100-50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2.6875" units="1/cm"/>
          <inkml:channelProperty channel="Y" name="resolution" value="32" units="1/cm"/>
        </inkml:channelProperties>
      </inkml:inkSource>
      <inkml:timestamp xml:id="ts0" timeString="2016-09-14T12:33:44.89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10220 12973,'0'0,"0"49,0-24,0 50,0-26,0 1,0 0,25-1,-25-49,0 25,0 0,0 0,0-25,0 24,0 1,0 0,0-25,0 25,0 0,0-1,0-24,0 25,0 25,0-50,0 49,0-49,0 25,0 50,0-75,0 24,0 1,0 0,0-25,0 25,0 0,0-1,0 1,0 0,0 0,0-25,0 25,0-1,0 1,0-25,0 25,0 0,0 0,0-25,0 24,0 1,0 0,0-25,0 25,0 0,0-1,0-24,0 50,0-25,0-25,0 25,0 0,0-1,0-24,0 25,0 0,0 0,0-25,0 25,0-1,0 1,0 0</inkml:trace>
  <inkml:trace contextRef="#ctx0" brushRef="#br0" timeOffset="4656.2664">16347 12650,'-25'0,"25"25,0 25,0-1,0-49,0 50,0-25,25 24,-25-49,0 25,0-25,0 50,0-25,0 24,0-24,24-25,-24 25,0 0,0-1,0 1,0 0,0 0,25-25,-25 25,0 24,0-49,0 25,0 25,0-50,0 25,0 24,0-24,0-25,0 25,0 0,0-1,0 26,0-25,0-25,0 49,0-24,0 0,0 25,0-50,0 24,0 26,0-50,25 25,-25 0,0-1,0-24,25 25,-25 0,0 0,25 0,-25-1,0 1,0-25,0 25,0 0,0 0,24-1,-24 1,0 0,0 0,0-25,0 25,0-1,25 1,-25 25,0-50,25 25,0 49,-25-74,0 25,0 0,0 0,0-25,0 24</inkml:trace>
  <inkml:trace contextRef="#ctx0" brushRef="#br0" timeOffset="7655.4376">9972 13469,'0'-25,"0"25,0 0,49 0,-49 0,25 0,-25 0,50 0,-50 0,25 0,-25 0,24 0,1 0,-25 0,25 0,-25 0,25 0,-25 0,49 25</inkml:trace>
  <inkml:trace contextRef="#ctx0" brushRef="#br0" timeOffset="8943.5116">9724 13791,'0'0,"25"0,-25 0,24 0,26 0,-50 0,25 0,-25 0,49 0,-49 0,25 0,25 0,-50 0,25 0,-1 0,1 0,-25 0,25 0,0 0,0 0,-25 0,24 0,1 0,0 0,-25 0,25 0,-25 0</inkml:trace>
  <inkml:trace contextRef="#ctx0" brushRef="#br0" timeOffset="10471.599">9327 14114,'0'0,"25"0,0 0,24 0,-24 0,25 0,-50 0,24 0,26 0,-50 0,50 0,-26 0,1 0,25 0,-25 0,-1 0,1 0,-25 0,25 0,0 0,0 0,-25 0,24 0,1 0,0 0,-25 0,25 0,0 0,24-25,-49 25,25 0,0 0,0 0,-25 0,24 0,1 0,0 0,-25 0,25 0,0 0,-1 0,-24 0</inkml:trace>
  <inkml:trace contextRef="#ctx0" brushRef="#br0" timeOffset="12335.7056">8856 14387,'0'0,"24"0,-24 0,75 0,-50 0,24 0,-24 0,25 0,24 0,-24 0,24 0,25 0,-74-25,25 25,-25 0,-1 0,1 0,-25 0,25 0,0 0,0 0,-1 0,26 0,-25 0,0 0,-1 0,-24 0,25 0,-25 0,50 0,-25 0,-1-25,1 25,0 0,0 0,-25 0,49 0,-24 0,-25 0,50 0,-50 0,25 0,-25 0,49 0,-24 0,0 0,0 0,-25 0,24 0,-24 0</inkml:trace>
  <inkml:trace contextRef="#ctx0" brushRef="#br0" timeOffset="14327.8195">16396 13444,'0'0,"0"0,25 0,0 0,-25 0,25 0,-1 0,1 0,-25 0,25 0,0 0,0 0,-25 0,24 0,1 0,0 0,-25 0,25 0,0 0,0 0,-25 0,24 0,1 0,0 0,-25 0</inkml:trace>
  <inkml:trace contextRef="#ctx0" brushRef="#br0" timeOffset="15735.9001">16471 13767,'0'0,"24"0,1 0,25 0,-1 0,-24 0,25 0,0 0,-1 0,-49 0,50 0,-25 0,-25 0,24 0,1 0,0 0,-25 0,25 0,0 0,-1 0,-24 0,25 0,0 0,0 0,-25 0,25 0,-1 0</inkml:trace>
  <inkml:trace contextRef="#ctx0" brushRef="#br0" timeOffset="17055.9756">16520 14163,'0'0,"25"0,25 0,-1 0,26 25,-75-25,49 0,-24 0,-25 0,25 0,0 0,24 0,-49 0,25 0,0 0,0 0,-25 0,25 0,-1 0,1 0,0 0,0 0,0 0,24 0,-49 0,25 0,25 0,-26 0,1 0,0 0,-25 0,25 0,0 0,-1 0,-24 0,25 0,0 0,0 0</inkml:trace>
  <inkml:trace contextRef="#ctx0" brushRef="#br0" timeOffset="18407.0529">16570 14536,'0'0,"25"0,49 0,-24 0,24-25,1 25,-1 0,-24 0,-1 0,1 0,-1 0,-24 0,-25 0,25 0,-25 0,50 0,-26 0,1 0,25-50,-25 50,-1 0,-24 0,25 0,0 0,0 0,-25 0,25 0,-1 0,1 0,-25 0,25 0,-25-25,25 25,-25 0,25 0,24 0,-24 0,0 0,0 0,0 0,49 0,-74 0,25 0,-25 0,49 0,-49 0,25 0,-25 0,50 0,-50 0,25 0,-25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2.6875" units="1/cm"/>
          <inkml:channelProperty channel="Y" name="resolution" value="32" units="1/cm"/>
        </inkml:channelProperties>
      </inkml:inkSource>
      <inkml:timestamp xml:id="ts0" timeString="2016-09-14T12:35:42.7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17041 14387,'-25'-25,"25"25,0 50,0-1,0-24,0 49,0-24,0 24,0-24,0 0,0 24,50 75,-50-100,25 26,24 24,-24-25,0-24,49 25,-74-26,25-24,0 25,-25-50,25 49,0 1,-1-25,26 24,-25 26,24-26,-24-24,0 25,0-26,24 26,-24 0,0-1,-25-24,25 0,0-25,-25 25,0 24,49-24,-49 0,25 0,-25-1,50 1,-50 25,25-50,-1 25,-24-25,25 0,-25 25,50-25,-1 24,-49 1,50 0,-25-25,24 50,-24-50,0 0,0 24,0-24,-25 0,24 0,1 0,0 25,-25 0,0-25,0 0,0-25,-25-24,0 24,25 0,-24 0,24 25,-25-25,25 1,0-1,0 25,0-25,-25-25,25 50,-25-25,25 25,0 25,0-25,0 25,0-25,25 50,-25-50,0 49,50 1,-50-50,0 25,24 24,1-24,-25 0,25 0,-25 0,-25-25,0 0,1 24,24-24,-25 0,0 25,0-25,25 0,-25 0,1 25,-1-25,25 0,-25 0,25 25,-25-25</inkml:trace>
  <inkml:trace contextRef="#ctx0" brushRef="#br0" timeOffset="7904.4521">9724 14362,'0'25,"49"74,-24-25,25 50,24 0,-49-24,49 48,1 1,-1-50,25 75,1-75,24-24,-25 24,-25-49,75 24,-25 25,0-24,-74-1,74-24,-25 24,0 0,-24-49,-26 25,26 24,49-49,-50 50,25-1,-49-74,74 50,-25 24,0-49,1 0,49 49,-75-49,0-25,26 74,-1-49,0 0,-25 0,1-1,74 1,-50 0,75 25,-50-50,0 24,24 1,1-25,-50 25,-24-25,-1 0,-24 0,24 0,75 0,50 0,-1 0,-24 0,-26 0,-48 0,-1 0,25 0,-25 0,0 0,-24 0,-1 0,-49 0,-25 0,25 0,0 0,-1 0,-24 0,25 0,25 0,-1 0,-24 0,0 0,0 0,0 0,-1 0,1 0,0 0,-25 0,50 0,-26 0,1 0,0 0,25 0,-1 0,-24 0,25 0,-1 0,1 0,0 0,-1 0,26 0,-1 0,-24 0,-26 0,26 0,0 0,-26 0,1 0,25 0,-25 0,-1 0,-24 0,25 0,0 0,0 0,-25 0,25 0,-1 0,1 0,-25 0,25 0,25 0,-50 0,24 0,1 0,25-25,-25 25,0-25,-25 25,24 0,1 0,0 0,-25 0,25 0,-25-24,25 24,-25 0,49-25,-49 0,25 25,-25 0,25 0,0 0,-25-25,24 25,-24-25,25 25,0-24,0 24,-25 0,25 0,-25 0,0 0,-25 0,0 0,0 0,0 0,1 0,-1 0,25 0,-25 0,0 0,0 0,25 0,-24 0,24-25,0 25,0 0,24 0,1 0,0 0,-25 0,25 0,-25 0,49 0,-49 0,25 0,-25 0,50 0,-25 0,-1 0,-24 0,0 25,0-25,-24 49,24-49,-25 50,25-50,0 25,0-1,-25 1,0-25,25 25,-49 25,24-50,25 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2.6875" units="1/cm"/>
          <inkml:channelProperty channel="Y" name="resolution" value="32" units="1/cm"/>
        </inkml:channelProperties>
      </inkml:inkSource>
      <inkml:timestamp xml:id="ts0" timeString="2016-09-29T13:12:26.2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12080 15900,'25'0,"-25"-25,0-25,-50-24,-49-50,25 0,-50-25,49 25,26 0,-26-25,51 75,-76-50,26 25,49 49,-25-49,-24 0,49 24,-24 25,-1-24,25 24,0 26,1-51,24 50,-75-49,26-25,24 49,-50-24,-24-50,74 25,-49 49,24-49,-49 49,74 1,-49-1,49 0,-49 1,24-1,0 50,1-74,24-1,-49 26,49-1,-25 25,25-24,1 24,-1 0,0 25,25-25,-74-49,49 49,0-25,-25 26,26-26,-1 25,0 0,25 1,-25 24,0-50,25 50,-24-50,24 26,0-1,-25 0,-25-25,25 1,1-1,24 50,-25-50,0 1,25 49,-25-25,25 0,0 25,0-25,-25 1,0-1,1 25,24 0,-25 0,25 0,-25 25,0-25,25 24,-25 51,25-75,-24 25,24-1,0 1,-25 0,25 0,0 24,0-49,0 50,0-50,0 25,0-25,0 0,25 0,-25-25,0 25,24-50,-24 26,0-1,0 0,50-25,-50 26,0 24,25-25,-25 0,0 0,25 0,-25 25,0-24,0-1,0 0,24 25,-24-25,25 0,-25 25,25-24,-25 24,25 0,-25 0,25 0,0 0,-1 0,-24 0,50 0,-25 0,-25 0,25 0,-1 0,1 0,0 0,25 24,-1 1,-49 0</inkml:trace>
  <inkml:trace contextRef="#ctx0" brushRef="#br0" timeOffset="8880.508">13494 15577,'0'-24,"25"24,0-25,0 0,-1 0,1 0,50-74,24 25,0-100,-25 100,-24-26,0 26,49-50,-25 25,-49 24,49-73,-24 73,24-123,-49 148,25-49,-25-25,0 74,-25-24,24 24,-24 1,25-51,-25 51,25-26,0 1,-25 24,49-24,-49-1,0-24,25 25,0-1,0 1,0 0,-25 49,24-74,-24 24,25 50,0-49,-25 24,0-24,25 24,0-24,-1 24,-24 1,25-51,-25 76,25-51,0 50,0-24,-25 49,0-25,0 0,0 0,0 25,0-24,0 24,0-50,0 50,0 0,0 25,-25 0,25-1,-75 26,75-25,-24-25,24 25,0-1,-25-24,0 25,0-25,25 25,-25-25,1 25,24-25,0 0,0 0,49 0,-49 0,25-25,-25 25,0-25,25 0,0 1,-1 24,1-25,-25 25,25-25,-25 0,25 25,0 0,-1 0,-24 0,25 0,0 0,0 25,-25 0,25-25,-1 25,-24-1,25 1,-25-25,25 50,-25-25,0-1,0 1,25-25,-25 25,0 0,0 0,25-25,-1 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2.6875" units="1/cm"/>
          <inkml:channelProperty channel="Y" name="resolution" value="32" units="1/cm"/>
        </inkml:channelProperties>
      </inkml:inkSource>
      <inkml:timestamp xml:id="ts0" timeString="2016-10-04T10:43:52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11485 3721,'0'0,"-25"0,0 0,1 0,24 0,-25 0,-25 0,0 0,26 0,-26 0,0 0,1 0,49 0,-50 0,25 0,25 0,-49 0,49 0,-25 0,25 0,-25 0,0 0,1 0,24 0,-25 25,0-1,0 1,0 0,25-25,-24 25,24-25,-25 25,25-25,-25 24,0 26,25-25,0-25,0 25,-25-1,25 1,-24-25,24 25,-25 0,25 0,0-25,0 24,0 26,0-50,0 50,0-50,0 24,-50 1,50 0,0-25,0 25,0-25,0 49,0-24,0 0,0 0,0-25,0 25,0-1,0 1,0-25,0 25,0 0,0 0,0-1,0 1,0 0,0-25,0 25,0 0,0-1,0-24,25 25,-25 0,0 0,0-25,0 50,0-26,50 26,-50-25,0 24,24-49,-24 25,0 0,0-25,25 25,0-25,-25 49,0-49,25 25,-25-25,0 50,0-50,25 25,-1-25,-24 24,0 1,0-25,25 25,-25-25,50 50,-50-50,25 24,-25-24,49 50,-49-50,25 25,0-25,-25 0,25 0,-1 25,26 24,-25-49,-25 0,49 0,-49 0,25 0,50 25,-75-25,24 0,26 0,-50 0,50 0,-25 0,-1 0,26 0,-50 0,25 0,-25 0,49 0,-24 0,25 0,-50 0,25 0,24 0,-24 0,0 0,0 0,-1 0,-24 0,25 0,0 0,0 25,0-25,24 0,-24 0,-25 0,50 0,-26 0,-24 0,50 0,-25 0,-25 0,49 0,26 0,-26 0,-49 0,50 0,-25 0,0 0,-1 0,-24 0,25 0,-25 0,50 0,-25 0,24 0,1 0,24 0,-49 0,50 0,-1 0,0 0,-24 0,24 0,1 0,-1 0,1 0,-1 0,-24 0,-1 0,1 0,0 0,-26 0,1 0,25 0,-1 0,1 0,-25 0,24 0,1 0,24 0,-74 0,75 0,-50 0,49 0,-24-50,-26 50,26 0,-25 0,0-25,49 25,-49-24,0 24,24-25,-24 0,0 25,49 0,-49 0,0-25,0 25,0 0,24-49,26 49,-51 0,51-25,-50 25,24-25,26-25,-51 50,26 0,0 0,-26-24,26-1,-25 25,24-50,-24 50,25 0,-25 0,-1-25,26 1,-25-1,0 0,-25 0,0 0,24 1,-24-1,0 0,0 0,0 0,0-24,0 49,0-25,0 0,0 25,0-25,0-24,0 24,-24-50,24 75,-50-49,25-1,25 50,-25-49,1-1,-1 50,25-50,0 50,-75-49,75-1,-49-24,49 49,-25-25,0 50,25-49,-25-1,1 25,-1 1,-25-26,50 25,-49-24,49 49,-50-25,25 0,-24 0,24 0,0 25,25 0,-25-24,-24 24,24-25,-25 0,50 0,-49 25,-1-25,50 0,-74 25,24 0,25-24,-25 24,26-25,-26 25,25-25,-49 0,24 25,1 0,24-25,-74 25,74-49,0 49,-25 0,50 0,-49 0,49-25,-25 25,25 0,-25 0,0 0,1-25,-26 25,25-25,0 25,-49 0,74 0,-50 0,26-24,-1 24,0 0,0 0,-25 0,50 0,-49 0,24 0,0 0,0-25,1 25,-26 0,0 0,50 0,-49 0,24 0,25 0,-25 0,-24 0,24 0,25 0,-50 0,25 0,-24 0,49 0,-50 0,25 0,1 0,-1 0,-50 0,51 0,-26 0,25 0,-24 0,49 0,-50 0,25 25,0-25,-24 24,24-24,0 0,-25 25,26-25,-1 0,0 0,25 0,-25 0,0 50,1-50,24 0,-25 0,0 25,0-25,25 0,-25 0,-24 0,24 0,0 0,0 0,1 0,-1 49,0-49,0 0,0 0,25 0,-24 0,-1 0,0 25,-25-25,50 0,-24 0,24 25,-50-25,50 0,-25 25,-24-25,24 24,0-24,0 0,0 0,-24 25,49-25,-25 0,0 25,0-25,0 0,1 0,24 25</inkml:trace>
  <inkml:trace contextRef="#ctx0" brushRef="#br0" timeOffset="19184.0973">15578 4738,'24'0,"26"0,74 0,25 0,0 0,49 24,-74 26,-25-25,75 49,49-24,-74 24,-74-24,73 24,-98-49,24 50,1-26,-26 1,51 49,-51 0,-24 0,25 50,24-25,-49-24,0 48,24 26,-49-75,25 50,0 0,-25-50,0 0,0 25,0 0,0 25,0 25,0-25,0-1,0 26,0-50,0 25,0 0,-50 24,26-24,-51-74,75-26,-25 26,25-51,-24 26,24-25,0-25,-25 50,0-1,0-24,25 0,0-25,-25 74,0-49,1 25,-1-1,-25 1,25-1,1 1,-1-25,0 0,25-1,-25 1,0 0,25-25,-24 25,24 0,0-1,-50 26,25-50,25 0,0-50,-25 1,25-1,0 50,0-25,0 1,0-26,0 50,0-25,0 0,0 1,0 24,0-25,0 0,0 25,0 25,0-25,0 49,0-24,0 0,25 0,0 0,-25-25,0 24,0-24,0 25,0 0,0 0,0-25,0 25,0-1,0 1,0-25,0 25,0 0,0 0,0-25,25 24,-25-24,25 0,-25 0,49 0,-49 0,25-24,-25 24,25-25,0 25,-1 0,1-25,0 0,-25 25,25-25,-25 25,25-24,-1 24,-24-25,50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2.6875" units="1/cm"/>
          <inkml:channelProperty channel="Y" name="resolution" value="32" units="1/cm"/>
        </inkml:channelProperties>
      </inkml:inkSource>
      <inkml:timestamp xml:id="ts0" timeString="2016-10-04T10:45:45.1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10468 7565,'25'0,"0"0,-1 0,26 0,-50 0,50 0,24 0,-24 0,-26 0,26 0,-25 0,0 0,-25 0,24 0,1 0,0 0,-25 0,25 0,0 0,-1 0,26 0,-25 0,-25 0,49 0,-24 0,25 0,-1 0,-49 25,75 0,-25 25,-1-50,-49 0,50 0,-25 0,-25 0,49 0,-49 0,25 0,-25 0,50 0,-50 0,24 0,-24 0,25 0,0 0,25 0,-1 0,-49-25,25 25,0 0,0 0,-25 0,49 0,-24 0,0 0,24 0,-49 0,25 0,-25 0,50 0,-50 0,25 0,-25 0,49 0,-49 0,25 0,0-25,0 25,-25 0,24 0,-24 0,50 0,-50 0,25 0,-25 0,25 0,-25-25,24 0,1 25,-25 0,25 0,0 0</inkml:trace>
  <inkml:trace contextRef="#ctx0" brushRef="#br0" timeOffset="3152.1803">11485 7714,'-25'0,"25"0,-25 25,-24 0,49-25,-75 25,26-1,-1 26,0-25,-49 24,25 1,-50 25,124-75,-75 49,1 1,0 24,-26-24,26-1,49-24,-24 0,-1 25,25-50,25 24,-50 26,26-50,-1 25,0 0,0-1,0-24,25 25,-49-25,24 0,-25 50,-24-1,-50-24,50 25,-50-1,-25 26,99-50,1-25,-26 24,50 1,-49 0,24 0,-24 0,24 0,1-1,24-24,0 25,0-25,0 25,1 0,24-25,-25 25,0-25,0 0,0 0,25 0,0-25,25-25,0 25,-25 1,0-1,0 0,0 25,0-25,25 0,-25 0,0 25,0-24,0-1,0 0,25 25,-1-25,-24 25,0 25,0-25,0 50,0-50,0 24,0-24,0 50,-24-50,24 25,0-25,0 50,0-50,-25 49,25-24,0-25,-25 50,25-26,0 1,-25-25,25 25,0-25,0 0,0 0,25 0,0 0,0 0,-25 0,24 0,1 0,0 0,-25 0,25 0,0 0,-1 0,-24 0,25 0,0 0,0 0,-25 0,25 0,-1 0</inkml:trace>
  <inkml:trace contextRef="#ctx0" brushRef="#br0" timeOffset="6064.3469">13965 7491,'0'0,"25"0,25 0,-25 0,49 0,-49 0,74-25,-25 25,1 0,24 0,-49 0,24 0,-24 0,-1 0,26 0,-50 0,24 0,-24 0,25 0,-26 0,26 0,0 0,-1 0,-49 0,25 0,0 0,24 0,-24 0,0 0,0 0,0 0,24 0,-24 0,49 0,-74 25,25-25,0 0,0 0,-25 0,25 0,-1 0,26 0,0 0,-25 0,49 0,-74 25,0 0</inkml:trace>
  <inkml:trace contextRef="#ctx0" brushRef="#br0" timeOffset="9672.5532">14883 7590,'0'0,"-25"0,1 0,-26 0,0 0,-24 50,24-25,-49-1,49 51,1-50,-26 24,26-24,-50 49,24-49,1 50,24-50,1-1,-1 26,-24-25,24 0,-24 24,49-49,0 25,-49 0,24 24,-25-24,-49 74,0-49,25-25,-25 24,50-24,24 25,-24-50,49 25,-25-25,50 24,-49 1,-1 0,-24-25,49 25,-25 24,1-49,24 0,0 25,25-25,-25 25,0-25,1 25,-1 0,0-25,-25 0,50 0,-24 24,24-24,-50 25,50 0,-50-25,50 0,-24 50,24-50,0 0,24 0,1 0,25-25,-50 0,0 0,0 25,0-49,0 49,25-25,-25-25,0 50,0-25,0-24,0 49,0-25,0 0,0 0,0 25,0 25,0 0,0 0,0 0,0-1,-25 1,0 25,25-25,0-25,0 49,0-24,0 0,-25-25,25 25,0-25,0 25,0-25,25 0,-25 0,25 0,49 0,-24 0,-50 0,25 0,-1 0,1 0,-25 0,25 0,0 0,0 0,-25 0,24 24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6-10-04T15:44:15.7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11113 8210,'0'0,"25"0,24 0,1 0,-1 25,26-25,-1 0,-24 0,0 0,24 0,-24 0,-26 0,26 0,-25 0,24 0,-24 0,0 0,25 0,-26 0,26 0,-50 0,25 0,24 0,1 0,74 0,-50 0,-24 0,0 0,-26 0,-24 0,50 0,-50 0,25 0,-25 0,50 0,-26 0,1 0,0 0,25 0,24 0,-24 0,24-25,25 25,-74 0,0 0,24 0,1 0,0 0,-26-24,51 24,-1 0,-74 0,25 0,0 0,0 0,-1 0,-24 0,25 0,0 0,-25 0,25 0,-25 0,25 0,-25 0,25 0,-1 0,-24 0,25 0,-25 0,25 0,0-25,-25 25,25 0,-25 0,24 0,-24 0,25 0,0 0,-25 0,25 0,-25 0,0 0,25 0,-1 0,-24 0,25 0,-25 0,25 0</inkml:trace>
  <inkml:trace contextRef="#ctx0" brushRef="#br0" timeOffset="2926.1674">14635 8111,'0'0,"0"0,25 0,0 0,0 0,-1 0,1 0,0 0,0 0,24 0,-24 0,0 0,25 0,-26 0,1 0,-25 0,25 0,0 0,0 0,-1 0,-24 0,50 0,-50 0,25 0,24 0,-49 0,25 0,0 0,0 0,-25 0,25 0,-25 0,24 0,1 0,-25 0,25 0,0 0,0 0,-25 0,24 0,26 0,-25 0,0-25,-1 25,1 0,0 0,-25 0,25 0,0 0,-25 0,25 0,-1 0,1 0,-25 0,25 0,25 0,-50 0,24 0</inkml:trace>
  <inkml:trace contextRef="#ctx0" brushRef="#br0" timeOffset="43566.491">15454 8186,'24'24,"1"-24,0 25,0 0,0-25,-1 0,-24 0,25 25,0-25,-25 0,25 0,-25 0,25 0,0 25,-1-25,1 0,0 0,-25 24,25-24,0 0,-25 0,24 0,-24 25,0-25,25 0,-25 0,25 0,0 25,0-25,-25 25,24-25,-24 0,0 25,0-25,25 0,0 0,0 24,0-24</inkml:trace>
  <inkml:trace contextRef="#ctx0" brushRef="#br0" timeOffset="47708.7288">16024 8310,'0'0,"0"0,0 0,0 0,0 24,25 1,-25-25,0 25,0-25,25 0,-25 0,0 25,0-25,0 25,25-1,-25-24,0 25,0-25,0 0,-25 0,25 25,-25-25,0 0,25 0,-25 0,25 25,-24-25,24 0,-25 0,0 0,25 0,0 25,-25-25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6-10-04T19:55:30.0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13494 11137,'0'0,"0"0,25 0,25 0,-50 0,24 0,1 0,-25 0,25 0,0 25,0 0,49 25,-24-1,-1 1,26 49,24-25,-74-24,49 0,-24 24,-1-24,1-1,-1 26,-24-51,0 1,0-25,0 25,49 25,-24-1,-25-24,-1 25,175-1,198 75,-125-24,-98-26,25 25,-125-74,100 25,74 123,49-24,-123-25,-50-25,0-49,-25 0,0-26,-49 26,0-50,-1 0,26 25,-1-25,-24 0,24 0,-24 0,-1 0,-24 0,25-50,-1 1,-24 24,0 0,-25 25,25-50,0 50,-1-25,1 1,-25 24,25-25,-25 25,25-50,0 25,-25 1,24 24,-24-25,25 0,0 0,-25 25,25-25,-25 25,25-24,-25 24,24-25,-24 0,0 25,0 0,25-25,-25 25,0-25,0 1,25 24,-25-25,25 25,0-50,-25 25,24 1,26-26,-50 25,25 0,-25 25,0-24,25-1,-25-25,24 50,-24-25,0 25,0-24,25-1,-25 0,0 25,0-25,0 0,25 25,-25 0,0 25,-50-25,50 25,-24-25,24 25,-25-25,0 25,25-25,0 0,-25 0,25 0,0 24,-25-24,25 25,-24-25,24 0,0 0,24 0,-24 0,25 0,-25 0,0 0,25-25,0 25,-25 0,25 0,-25 0,0-24,24 24,1 0,-25 0,25 0,-25 0,25 0,-25 0,0 0,25 0,-25 24,24 1,-24-25,0 0,0 25,0-25,0 25,25-25,-25 25,0-1,0-24,0 25,0 0,0 0,0-25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6-10-05T17:59:53.5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7516 6102,'0'0,"25"0,-25 0,25 0,0 0,-1 0,-24 0,25 0,0 0,0 0,-25 0,25 0,-25 0,24 0,-24 0,25 0,0 0,-25 0,25 0,-25 0,25 0,-1 0,-24 0,25 0,-25 0,25 0,0 0,-25 0,25 0,-25 0,24 0,1 0,0 0,-25 0,25 0,-25 0,25 0,-1 0,-24 0,25 0,-25 0,25 0,0 0,-25 0,25 0,-25 0,25 0,-25 0,24 0,1 0,-25 0,25 0,-25-25,25 25,0 0,-1 0,-24 0,25 0,0 0,0 0,0 0,-1 0,26 0,-50 0,25 0,24 0,-49 0,50 0,24 0,-49 0,0 0,0 0,0 0,-1 0,1 0,0 0,0 0,-25 0,25 0,-25 0,24 0,1 0,0 0,-25 0,25 0,-25 25,25-25,-25 0,24 0,-24 0,25 0,0 0,-25 0,25 0,-25 0,25 0,-25 0,24 0,1 0,-25 0,25 0,-25 0,25 0,0 0,-25 0,25 0,-25 0,24 0,-24 0,25 0,0 0,-25 0,25 0,-25 0,25 0,-1 0,-24 0,25 0,-25 0,25 0,0 0,0 0,-25 0,24 0,-24 0,50 0,-50 0,25 0,-25 0,25 0,-1 0,1 0,-25 0,25 0,0 0,-25 0,25 0,-25 0</inkml:trace>
  <inkml:trace contextRef="#ctx0" brushRef="#br0" timeOffset="5393.3085">9352 6152,'0'0,"25"0,24 0,26 74,49 25,0 0,-50-49,50 24,99 75,1 0,-51-74,50 49,25 0,0 49,1-24,-101-99,-48-50,-51 0,50 0,-24 0,-1 0,-49 0,0 0,24 0,51 0,24 24,-75-24,-24 0,50 50,-26-25,26 24,24 1,74 24,-24 1,0-50,-75-1,1-24,-26 25,26-25,24 0,0 25,1-25,-26 0,0 0,1 0,-26 0,26 0,-26 0,26 0,-26 0,-24 0,0-25,0 0,0 25,-25 0,24-24,1 24,-25 0,25 0,-25 0,0 0,0 0,0 0,-25 0,0 0,25 0,-24 0,24 0,-25-25,25 0,-25 25,0 0,25 0,0-25,-25 25,25 0,0-25,-24 25,24-24,0 24,0 0,24 24,-24 1,0-25,25 0,0 25,-25-25,0 25,25-25,-25 25,0-25,25 0,-25 24,24-24,1 0,-25 0,0 25,25-25,-25 0,0 25,0-25,0 25,0-25,0 25,0 0,-25-25,25 24,-25-24,25 25,0 0,-24-25,24 25,0 0,-25-25,25 24,0-24,0 25,0-25,-25 0,0 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68337-E74B-4B1A-8A60-35B2A2E1499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F4DE7-337A-49F0-B9F4-59DF932AD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7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F4DE7-337A-49F0-B9F4-59DF932ADC07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69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2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1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5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0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1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9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5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4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9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CF3F-0709-4B25-9A05-F6C09924E72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5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0.emf"/><Relationship Id="rId5" Type="http://schemas.openxmlformats.org/officeDocument/2006/relationships/customXml" Target="../ink/ink9.xml"/><Relationship Id="rId4" Type="http://schemas.openxmlformats.org/officeDocument/2006/relationships/image" Target="../media/image73.wmf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74.wmf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75.wmf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76.wmf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77.wmf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78.wmf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7" Type="http://schemas.openxmlformats.org/officeDocument/2006/relationships/image" Target="../media/image8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wmf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7" Type="http://schemas.openxmlformats.org/officeDocument/2006/relationships/image" Target="../media/image8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customXml" Target="../ink/ink10.xml"/><Relationship Id="rId5" Type="http://schemas.openxmlformats.org/officeDocument/2006/relationships/image" Target="../media/image84.png"/><Relationship Id="rId4" Type="http://schemas.openxmlformats.org/officeDocument/2006/relationships/image" Target="../media/image83.wmf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emf"/><Relationship Id="rId5" Type="http://schemas.openxmlformats.org/officeDocument/2006/relationships/customXml" Target="../ink/ink3.xml"/><Relationship Id="rId4" Type="http://schemas.openxmlformats.org/officeDocument/2006/relationships/image" Target="../media/image7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6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customXml" Target="../ink/ink1.xml"/><Relationship Id="rId4" Type="http://schemas.openxmlformats.org/officeDocument/2006/relationships/image" Target="../media/image1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5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8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9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3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5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2.emf"/><Relationship Id="rId5" Type="http://schemas.openxmlformats.org/officeDocument/2006/relationships/customXml" Target="../ink/ink4.xml"/><Relationship Id="rId4" Type="http://schemas.openxmlformats.org/officeDocument/2006/relationships/image" Target="../media/image36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7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28.bin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47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35.bin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oleObject" Target="../embeddings/oleObject36.bin"/><Relationship Id="rId7" Type="http://schemas.openxmlformats.org/officeDocument/2006/relationships/image" Target="../media/image5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customXml" Target="../ink/ink5.xml"/><Relationship Id="rId5" Type="http://schemas.openxmlformats.org/officeDocument/2006/relationships/image" Target="../media/image50.png"/><Relationship Id="rId4" Type="http://schemas.openxmlformats.org/officeDocument/2006/relationships/image" Target="../media/image49.wmf"/><Relationship Id="rId9" Type="http://schemas.openxmlformats.org/officeDocument/2006/relationships/image" Target="../media/image58.e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6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1.png"/><Relationship Id="rId11" Type="http://schemas.openxmlformats.org/officeDocument/2006/relationships/customXml" Target="../ink/ink7.xml"/><Relationship Id="rId5" Type="http://schemas.openxmlformats.org/officeDocument/2006/relationships/image" Target="../media/image60.png"/><Relationship Id="rId10" Type="http://schemas.openxmlformats.org/officeDocument/2006/relationships/image" Target="../media/image59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39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62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1.emf"/><Relationship Id="rId5" Type="http://schemas.openxmlformats.org/officeDocument/2006/relationships/customXml" Target="../ink/ink8.xml"/><Relationship Id="rId4" Type="http://schemas.openxmlformats.org/officeDocument/2006/relationships/image" Target="../media/image64.w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65.w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68.wmf"/><Relationship Id="rId4" Type="http://schemas.openxmlformats.org/officeDocument/2006/relationships/oleObject" Target="../embeddings/oleObject46.bin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71.wmf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 analysis and visualization (CS306)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352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Instructor: Manish 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Narwaria</a:t>
            </a:r>
            <a:endParaRPr lang="en-US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88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two sample independent t-test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86200" y="2209800"/>
            <a:ext cx="3774492" cy="830997"/>
            <a:chOff x="1821873" y="5255567"/>
            <a:chExt cx="3774492" cy="830997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1821873" y="5486400"/>
              <a:ext cx="1149928" cy="60016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971800" y="5255567"/>
              <a:ext cx="26245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difference between</a:t>
              </a:r>
            </a:p>
            <a:p>
              <a:r>
                <a:rPr lang="en-US" sz="2400" dirty="0" smtClean="0"/>
                <a:t> sample means</a:t>
              </a:r>
              <a:endParaRPr lang="en-US" sz="2400" dirty="0"/>
            </a:p>
          </p:txBody>
        </p:sp>
      </p:grp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735579"/>
              </p:ext>
            </p:extLst>
          </p:nvPr>
        </p:nvGraphicFramePr>
        <p:xfrm>
          <a:off x="1236662" y="2851150"/>
          <a:ext cx="6992938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2" name="Equation" r:id="rId3" imgW="3200400" imgH="787320" progId="Equation.3">
                  <p:embed/>
                </p:oleObj>
              </mc:Choice>
              <mc:Fallback>
                <p:oleObj name="Equation" r:id="rId3" imgW="3200400" imgH="787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6662" y="2851150"/>
                        <a:ext cx="6992938" cy="172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eft Brace 6"/>
          <p:cNvSpPr/>
          <p:nvPr/>
        </p:nvSpPr>
        <p:spPr>
          <a:xfrm rot="16200000">
            <a:off x="2980459" y="3548495"/>
            <a:ext cx="419100" cy="2542310"/>
          </a:xfrm>
          <a:prstGeom prst="leftBrace">
            <a:avLst>
              <a:gd name="adj1" fmla="val 31715"/>
              <a:gd name="adj2" fmla="val 5099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007" y="4948535"/>
            <a:ext cx="3459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pooled standard deviation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05400" y="4932447"/>
            <a:ext cx="38192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mportant</a:t>
            </a:r>
            <a:r>
              <a:rPr lang="en-US" sz="2800" dirty="0" smtClean="0"/>
              <a:t>: assumes that variances of the  two samples are similar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040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966041"/>
              </p:ext>
            </p:extLst>
          </p:nvPr>
        </p:nvGraphicFramePr>
        <p:xfrm>
          <a:off x="357188" y="1752600"/>
          <a:ext cx="5670550" cy="459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5" name="Equation" r:id="rId3" imgW="3009600" imgH="2438280" progId="Equation.3">
                  <p:embed/>
                </p:oleObj>
              </mc:Choice>
              <mc:Fallback>
                <p:oleObj name="Equation" r:id="rId3" imgW="3009600" imgH="243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1752600"/>
                        <a:ext cx="5670550" cy="459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2705760" y="2187720"/>
              <a:ext cx="2518560" cy="7862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96400" y="2178360"/>
                <a:ext cx="2537280" cy="8049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/>
          <p:cNvSpPr txBox="1"/>
          <p:nvPr/>
        </p:nvSpPr>
        <p:spPr>
          <a:xfrm>
            <a:off x="5224320" y="2618435"/>
            <a:ext cx="2666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j-lt"/>
              </a:rPr>
              <a:t>p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opulation variance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286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295400"/>
            <a:ext cx="83820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o</a:t>
            </a:r>
            <a:r>
              <a:rPr lang="en-US" sz="2800" dirty="0" smtClean="0"/>
              <a:t>btain ratio of sample variances </a:t>
            </a:r>
            <a:r>
              <a:rPr lang="en-US" sz="2800" i="1" dirty="0" smtClean="0"/>
              <a:t>s</a:t>
            </a:r>
            <a:r>
              <a:rPr lang="en-US" sz="2800" baseline="-25000" dirty="0" smtClean="0"/>
              <a:t>1</a:t>
            </a:r>
            <a:r>
              <a:rPr lang="en-US" sz="2800" baseline="30000" dirty="0" smtClean="0"/>
              <a:t>2</a:t>
            </a:r>
            <a:r>
              <a:rPr lang="en-US" sz="2800" i="1" dirty="0" smtClean="0"/>
              <a:t>/s</a:t>
            </a:r>
            <a:r>
              <a:rPr lang="en-US" sz="2800" baseline="-25000" dirty="0" smtClean="0"/>
              <a:t>2</a:t>
            </a:r>
            <a:r>
              <a:rPr lang="en-US" sz="2800" baseline="30000" dirty="0" smtClean="0"/>
              <a:t>2 </a:t>
            </a:r>
            <a:r>
              <a:rPr lang="en-US" sz="2800" dirty="0" smtClean="0"/>
              <a:t>= (</a:t>
            </a:r>
            <a:r>
              <a:rPr lang="en-US" sz="2800" i="1" dirty="0" smtClean="0"/>
              <a:t>s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/</a:t>
            </a:r>
            <a:r>
              <a:rPr lang="en-US" sz="2800" i="1" dirty="0" smtClean="0"/>
              <a:t>s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</a:t>
            </a:r>
            <a:r>
              <a:rPr lang="en-US" sz="2800" baseline="30000" dirty="0" smtClean="0"/>
              <a:t>2</a:t>
            </a:r>
          </a:p>
          <a:p>
            <a:pPr marL="0" indent="0">
              <a:buNone/>
            </a:pPr>
            <a:r>
              <a:rPr lang="en-US" sz="2800" dirty="0" smtClean="0"/>
              <a:t>choose </a:t>
            </a:r>
            <a:r>
              <a:rPr lang="en-US" sz="2800" i="1" dirty="0" smtClean="0">
                <a:latin typeface="Symbol" pitchFamily="18" charset="2"/>
              </a:rPr>
              <a:t>a</a:t>
            </a:r>
            <a:r>
              <a:rPr lang="en-US" sz="2800" dirty="0" smtClean="0"/>
              <a:t>, and obtain:</a:t>
            </a:r>
          </a:p>
          <a:p>
            <a:pPr marL="457200" lvl="1" indent="0">
              <a:buNone/>
            </a:pPr>
            <a:r>
              <a:rPr lang="en-US" sz="2400" i="1" dirty="0" smtClean="0"/>
              <a:t>F</a:t>
            </a:r>
            <a:r>
              <a:rPr lang="en-US" sz="2400" i="1" baseline="-25000" dirty="0" smtClean="0"/>
              <a:t>L</a:t>
            </a:r>
            <a:r>
              <a:rPr lang="en-US" sz="2400" dirty="0" smtClean="0"/>
              <a:t> = </a:t>
            </a:r>
            <a:r>
              <a:rPr lang="en-US" sz="2400" i="1" dirty="0" smtClean="0"/>
              <a:t>F</a:t>
            </a:r>
            <a:r>
              <a:rPr lang="en-US" sz="2400" baseline="-25000" dirty="0" smtClean="0">
                <a:latin typeface="Symbol" pitchFamily="18" charset="2"/>
              </a:rPr>
              <a:t>1-</a:t>
            </a:r>
            <a:r>
              <a:rPr lang="en-US" sz="2400" i="1" baseline="-25000" dirty="0" smtClean="0">
                <a:latin typeface="Symbol" pitchFamily="18" charset="2"/>
              </a:rPr>
              <a:t>a</a:t>
            </a:r>
            <a:r>
              <a:rPr lang="en-US" sz="2400" baseline="-25000" dirty="0" smtClean="0">
                <a:latin typeface="Symbol" pitchFamily="18" charset="2"/>
              </a:rPr>
              <a:t>/2</a:t>
            </a:r>
            <a:r>
              <a:rPr lang="en-US" sz="2400" baseline="-25000" dirty="0" smtClean="0"/>
              <a:t>, n2-1, n1-1</a:t>
            </a:r>
            <a:r>
              <a:rPr lang="en-US" sz="2400" dirty="0" smtClean="0"/>
              <a:t> </a:t>
            </a:r>
            <a:endParaRPr lang="en-US" sz="2400" baseline="-25000" dirty="0" smtClean="0"/>
          </a:p>
          <a:p>
            <a:pPr marL="457200" lvl="1" indent="0">
              <a:buNone/>
            </a:pPr>
            <a:r>
              <a:rPr lang="en-US" sz="2400" i="1" dirty="0" smtClean="0"/>
              <a:t>F</a:t>
            </a:r>
            <a:r>
              <a:rPr lang="en-US" sz="2400" i="1" baseline="-25000" dirty="0" smtClean="0"/>
              <a:t>U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>
                <a:latin typeface="Symbol" pitchFamily="18" charset="2"/>
              </a:rPr>
              <a:t>a</a:t>
            </a:r>
            <a:r>
              <a:rPr lang="en-US" sz="2400" baseline="-25000" dirty="0" smtClean="0">
                <a:latin typeface="Symbol" pitchFamily="18" charset="2"/>
              </a:rPr>
              <a:t>/2</a:t>
            </a:r>
            <a:r>
              <a:rPr lang="en-US" sz="2400" baseline="-25000" dirty="0" smtClean="0"/>
              <a:t>, n2-1, n1-1</a:t>
            </a:r>
          </a:p>
          <a:p>
            <a:pPr marL="457200" lvl="1" indent="0">
              <a:buNone/>
            </a:pPr>
            <a:endParaRPr lang="en-US" sz="2400" baseline="-25000" dirty="0" smtClean="0"/>
          </a:p>
          <a:p>
            <a:pPr marL="0" indent="0">
              <a:buNone/>
            </a:pPr>
            <a:r>
              <a:rPr lang="en-US" sz="2800" dirty="0" smtClean="0"/>
              <a:t>Confidence Interval (CI):</a:t>
            </a:r>
          </a:p>
          <a:p>
            <a:pPr marL="0" indent="0">
              <a:buNone/>
            </a:pPr>
            <a:endParaRPr lang="en-US" sz="2800" baseline="-250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888618"/>
              </p:ext>
            </p:extLst>
          </p:nvPr>
        </p:nvGraphicFramePr>
        <p:xfrm>
          <a:off x="4114800" y="3386290"/>
          <a:ext cx="1956975" cy="99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9" name="Equation" r:id="rId3" imgW="965160" imgH="482400" progId="Equation.3">
                  <p:embed/>
                </p:oleObj>
              </mc:Choice>
              <mc:Fallback>
                <p:oleObj name="Equation" r:id="rId3" imgW="9651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86290"/>
                        <a:ext cx="1956975" cy="99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" y="5087655"/>
            <a:ext cx="8696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w</a:t>
            </a:r>
            <a:r>
              <a:rPr lang="en-US" sz="2800" dirty="0" smtClean="0">
                <a:latin typeface="+mj-lt"/>
              </a:rPr>
              <a:t>hat should be the condition for statistical insignificance?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896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why is F-test important?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applications (</a:t>
            </a:r>
            <a:r>
              <a:rPr lang="en-US" dirty="0" err="1" smtClean="0">
                <a:latin typeface="+mj-lt"/>
              </a:rPr>
              <a:t>eg</a:t>
            </a:r>
            <a:r>
              <a:rPr lang="en-US" dirty="0" smtClean="0">
                <a:latin typeface="+mj-lt"/>
              </a:rPr>
              <a:t>. wear and tear in production, financial time series, exchange rates…)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used in ANOVA (analysis of variance)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useful in residual analysis, why?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67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case study 1: comparing residuals in video quality measurement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error analysis --&gt; t-test is not meaningful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F-statistic is the ratio of variances of residuals from two methods A and B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df</a:t>
            </a:r>
            <a:r>
              <a:rPr lang="en-US" dirty="0" smtClean="0">
                <a:latin typeface="+mj-lt"/>
              </a:rPr>
              <a:t> = no. of data points - 1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256279"/>
              </p:ext>
            </p:extLst>
          </p:nvPr>
        </p:nvGraphicFramePr>
        <p:xfrm>
          <a:off x="3810000" y="3352800"/>
          <a:ext cx="90011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3" name="Equation" r:id="rId3" imgW="520560" imgH="457200" progId="Equation.3">
                  <p:embed/>
                </p:oleObj>
              </mc:Choice>
              <mc:Fallback>
                <p:oleObj name="Equation" r:id="rId3" imgW="52056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352800"/>
                        <a:ext cx="900112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467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case study 2: comparing residuals in regression analysis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91789"/>
              </p:ext>
            </p:extLst>
          </p:nvPr>
        </p:nvGraphicFramePr>
        <p:xfrm>
          <a:off x="304800" y="1864360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No. of bacteria (x10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10.07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2.8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11.07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5.4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14.59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20.70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9.2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27.94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31.50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38.04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13.3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49.90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14.6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60.72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16.4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75.57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350442"/>
              </p:ext>
            </p:extLst>
          </p:nvPr>
        </p:nvGraphicFramePr>
        <p:xfrm>
          <a:off x="6757736" y="2133600"/>
          <a:ext cx="957513" cy="713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0" name="Equation" r:id="rId3" imgW="647640" imgH="482400" progId="Equation.3">
                  <p:embed/>
                </p:oleObj>
              </mc:Choice>
              <mc:Fallback>
                <p:oleObj name="Equation" r:id="rId3" imgW="64764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57736" y="2133600"/>
                        <a:ext cx="957513" cy="713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77000" y="2971800"/>
            <a:ext cx="297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analysis:</a:t>
            </a:r>
          </a:p>
          <a:p>
            <a:r>
              <a:rPr lang="en-US" dirty="0" smtClean="0"/>
              <a:t>which model provides a better fit?</a:t>
            </a:r>
          </a:p>
          <a:p>
            <a:r>
              <a:rPr lang="en-US" dirty="0" smtClean="0"/>
              <a:t>which model is better at explaining the observed data?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77000" y="48768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prediction:</a:t>
            </a:r>
          </a:p>
          <a:p>
            <a:r>
              <a:rPr lang="en-US" dirty="0" smtClean="0"/>
              <a:t>which model could be used to make future predictions?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2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comparing residuals from two models using F-test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same number of parameters in the two models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df</a:t>
            </a:r>
            <a:r>
              <a:rPr lang="en-US" dirty="0" smtClean="0">
                <a:latin typeface="+mj-lt"/>
              </a:rPr>
              <a:t> = no. of data points – number of fitted parameters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061613"/>
              </p:ext>
            </p:extLst>
          </p:nvPr>
        </p:nvGraphicFramePr>
        <p:xfrm>
          <a:off x="3756025" y="2765425"/>
          <a:ext cx="966788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6" name="Equation" r:id="rId3" imgW="558720" imgH="431640" progId="Equation.3">
                  <p:embed/>
                </p:oleObj>
              </mc:Choice>
              <mc:Fallback>
                <p:oleObj name="Equation" r:id="rId3" imgW="558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6025" y="2765425"/>
                        <a:ext cx="966788" cy="74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781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comparing residuals from two models using F-test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different number of parameters in the two models  --&gt; simpler model has lower number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to compare a simple model with a more complex one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311731"/>
              </p:ext>
            </p:extLst>
          </p:nvPr>
        </p:nvGraphicFramePr>
        <p:xfrm>
          <a:off x="2971800" y="2438400"/>
          <a:ext cx="28575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5" name="Equation" r:id="rId3" imgW="1650960" imgH="431640" progId="Equation.3">
                  <p:embed/>
                </p:oleObj>
              </mc:Choice>
              <mc:Fallback>
                <p:oleObj name="Equation" r:id="rId3" imgW="16509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1800" y="2438400"/>
                        <a:ext cx="2857500" cy="74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175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residual or error analysis --&gt; notion of ‘paired’ F-test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is complex model always better than simpler one?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overfitting</a:t>
            </a:r>
            <a:r>
              <a:rPr lang="en-US" dirty="0" smtClean="0">
                <a:latin typeface="+mj-lt"/>
              </a:rPr>
              <a:t> --&gt; issue of generalization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F-test is another mathematical tool  --&gt; model utility is a practical issue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49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residual or error analysis --&gt; notion of ‘paired’ F-test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we use the residual vector instead of raw data    --&gt; provides a baseline for comparison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useful in model selection and validation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02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the t-distribution 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194" name="Picture 2" descr="C:\Users\daiict\Desktop\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5006115" cy="384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62601" y="2667000"/>
            <a:ext cx="33527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heavier tails --&gt; result of </a:t>
            </a:r>
          </a:p>
          <a:p>
            <a:r>
              <a:rPr lang="en-US" sz="2400" dirty="0" smtClean="0"/>
              <a:t>less number of samples</a:t>
            </a:r>
          </a:p>
          <a:p>
            <a:endParaRPr lang="en-US" sz="2400" dirty="0"/>
          </a:p>
          <a:p>
            <a:r>
              <a:rPr lang="en-US" sz="2400" dirty="0" smtClean="0"/>
              <a:t>approaches normal distribution </a:t>
            </a:r>
          </a:p>
          <a:p>
            <a:r>
              <a:rPr lang="en-US" sz="2400" dirty="0" smtClean="0"/>
              <a:t>as sample size </a:t>
            </a:r>
            <a:r>
              <a:rPr lang="en-US" sz="2400" dirty="0" smtClean="0"/>
              <a:t>increases</a:t>
            </a:r>
          </a:p>
          <a:p>
            <a:endParaRPr lang="en-US" sz="2400" dirty="0"/>
          </a:p>
          <a:p>
            <a:r>
              <a:rPr lang="en-US" sz="2400" dirty="0"/>
              <a:t>t</a:t>
            </a:r>
            <a:r>
              <a:rPr lang="en-US" sz="2400" dirty="0" smtClean="0"/>
              <a:t>wo tails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480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degrees of freedom depends only on the sample size (no. of data points)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paired </a:t>
            </a:r>
            <a:r>
              <a:rPr lang="en-US" dirty="0" err="1" smtClean="0">
                <a:latin typeface="+mj-lt"/>
              </a:rPr>
              <a:t>vs</a:t>
            </a:r>
            <a:r>
              <a:rPr lang="en-US" dirty="0" smtClean="0">
                <a:latin typeface="+mj-lt"/>
              </a:rPr>
              <a:t> unpaired t-test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is more degrees of freedom always desirable?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quality </a:t>
            </a:r>
            <a:r>
              <a:rPr lang="en-US" dirty="0" err="1" smtClean="0">
                <a:latin typeface="+mj-lt"/>
              </a:rPr>
              <a:t>vs</a:t>
            </a:r>
            <a:r>
              <a:rPr lang="en-US" dirty="0" smtClean="0">
                <a:latin typeface="+mj-lt"/>
              </a:rPr>
              <a:t> quantity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3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suppose we want to compare two stocks. Given the return values over a period of time, what type of statistical tests would you carry out?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35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t-test for mean difference (is it useful?)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F-test for variance comparison (useful given this is time series; evolving process)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F-test using difference vector (subtract from previous day value or average value)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c</a:t>
            </a:r>
            <a:r>
              <a:rPr lang="en-US" dirty="0" smtClean="0">
                <a:latin typeface="+mj-lt"/>
              </a:rPr>
              <a:t>orrelation between returns from the two stocks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27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ssumptions for F-test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samples are independent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F distribution is ratio of chi-squared distributed variables --&gt; sample distribution should be at least approximately normal 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94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07268"/>
              </p:ext>
            </p:extLst>
          </p:nvPr>
        </p:nvGraphicFramePr>
        <p:xfrm>
          <a:off x="2719388" y="1828800"/>
          <a:ext cx="4467225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5" name="Equation" r:id="rId3" imgW="2438280" imgH="1002960" progId="Equation.3">
                  <p:embed/>
                </p:oleObj>
              </mc:Choice>
              <mc:Fallback>
                <p:oleObj name="Equation" r:id="rId3" imgW="2438280" imgH="1002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9388" y="1828800"/>
                        <a:ext cx="4467225" cy="183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3265" name="Picture 17" descr="C:\Users\daiict\Desktop\f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19250"/>
            <a:ext cx="44958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66" name="Picture 18" descr="C:\Users\daiict\Desktop\f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1562100"/>
            <a:ext cx="44862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67" name="Picture 19" descr="C:\Users\daiict\Desktop\f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1595438"/>
            <a:ext cx="443865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45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405660"/>
              </p:ext>
            </p:extLst>
          </p:nvPr>
        </p:nvGraphicFramePr>
        <p:xfrm>
          <a:off x="2708275" y="2020888"/>
          <a:ext cx="4489450" cy="274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7" name="Equation" r:id="rId3" imgW="2450880" imgH="1498320" progId="Equation.3">
                  <p:embed/>
                </p:oleObj>
              </mc:Choice>
              <mc:Fallback>
                <p:oleObj name="Equation" r:id="rId3" imgW="2450880" imgH="1498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8275" y="2020888"/>
                        <a:ext cx="4489450" cy="2744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304" name="Picture 8" descr="C:\Users\daiict\Desktop\f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1566863"/>
            <a:ext cx="454342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3482640" y="1812600"/>
              <a:ext cx="2536560" cy="3241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73280" y="1803240"/>
                <a:ext cx="2555280" cy="326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595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ssumptions for F-test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need to check for approximate normality, unlike t-test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departure from normality --&gt; reliability of results/analysis questionable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what to do if data is non-normal?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59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two-tailed and one-tailed tests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extreme the test statistic is as compared to other values in an assumed distribution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but extreme values can be both on higher and lower sides (</a:t>
            </a:r>
            <a:r>
              <a:rPr lang="en-US" dirty="0" err="1" smtClean="0"/>
              <a:t>eg</a:t>
            </a:r>
            <a:r>
              <a:rPr lang="en-US" dirty="0" smtClean="0"/>
              <a:t>. normal distribution)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64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two-tailed 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applicable when there are two tails (possibly symmetric)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area = </a:t>
            </a:r>
            <a:r>
              <a:rPr lang="el-GR" dirty="0" smtClean="0">
                <a:latin typeface="Times New Roman" pitchFamily="18" charset="0"/>
                <a:ea typeface="Meiryo UI"/>
                <a:cs typeface="Times New Roman" pitchFamily="18" charset="0"/>
              </a:rPr>
              <a:t>α</a:t>
            </a:r>
            <a:r>
              <a:rPr lang="en-US" dirty="0" smtClean="0">
                <a:latin typeface="Times New Roman" pitchFamily="18" charset="0"/>
                <a:ea typeface="Meiryo UI"/>
                <a:cs typeface="Times New Roman" pitchFamily="18" charset="0"/>
              </a:rPr>
              <a:t>/2</a:t>
            </a:r>
            <a:r>
              <a:rPr lang="en-US" dirty="0" smtClean="0">
                <a:latin typeface="+mj-lt"/>
                <a:ea typeface="Meiryo UI"/>
                <a:cs typeface="Times New Roman" pitchFamily="18" charset="0"/>
              </a:rPr>
              <a:t>, on either ends of the distribution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6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C:\Users\daiict\Desktop\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87601"/>
            <a:ext cx="5257800" cy="414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188160" y="4554000"/>
              <a:ext cx="3295440" cy="705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78800" y="4544640"/>
                <a:ext cx="3314160" cy="7246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/>
          <p:cNvSpPr txBox="1"/>
          <p:nvPr/>
        </p:nvSpPr>
        <p:spPr>
          <a:xfrm>
            <a:off x="6553200" y="5867400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area = </a:t>
            </a:r>
            <a:r>
              <a:rPr lang="el-GR" dirty="0">
                <a:latin typeface="Times New Roman" pitchFamily="18" charset="0"/>
                <a:ea typeface="Meiryo UI"/>
                <a:cs typeface="Times New Roman" pitchFamily="18" charset="0"/>
              </a:rPr>
              <a:t>α</a:t>
            </a:r>
            <a:r>
              <a:rPr lang="en-US" dirty="0">
                <a:latin typeface="Times New Roman" pitchFamily="18" charset="0"/>
                <a:ea typeface="Meiryo UI"/>
                <a:cs typeface="Times New Roman" pitchFamily="18" charset="0"/>
              </a:rPr>
              <a:t>/2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3500640" y="5170320"/>
              <a:ext cx="3098880" cy="10717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91280" y="5160960"/>
                <a:ext cx="3117600" cy="10904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14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two-tailed 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. for testing data normality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  <a:cs typeface="Times New Roman" pitchFamily="18" charset="0"/>
              </a:rPr>
              <a:t>test statistic should locate itself in the ‘acceptable’ area of the assumed curve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42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one-tailed tests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pic>
        <p:nvPicPr>
          <p:cNvPr id="4" name="Picture 2" descr="C:\Users\daiict\Desktop\f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4524375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0201" y="3043297"/>
            <a:ext cx="3352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important to specify the</a:t>
            </a:r>
          </a:p>
          <a:p>
            <a:r>
              <a:rPr lang="en-US" sz="3200" dirty="0" smtClean="0"/>
              <a:t>direction of the test (left or right)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122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one-tailed tests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0201" y="3043297"/>
            <a:ext cx="3352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important to specify the</a:t>
            </a:r>
          </a:p>
          <a:p>
            <a:r>
              <a:rPr lang="en-US" sz="3200" dirty="0" smtClean="0"/>
              <a:t>direction of the test (left or right)</a:t>
            </a:r>
            <a:endParaRPr lang="en-US" sz="3200" dirty="0"/>
          </a:p>
        </p:txBody>
      </p:sp>
      <p:pic>
        <p:nvPicPr>
          <p:cNvPr id="65540" name="Picture 4" descr="http://www.chem.utoronto.ca/coursenotes/analsci/stats/images/1taile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4767818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46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an instructor wants to evaluate if extra classes have a positive impact on the student performance which is measured in terms of marks obtained in a test out of 100. The data is given below: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779299"/>
              </p:ext>
            </p:extLst>
          </p:nvPr>
        </p:nvGraphicFramePr>
        <p:xfrm>
          <a:off x="762000" y="4455668"/>
          <a:ext cx="7772400" cy="1402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2576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without extra classes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with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extra classes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576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mean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82.3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86.8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576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standard deviation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7.1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7.4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576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sample size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82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given the following data, establish if a new medicine results in same levels of lowered blood pressure, as compared to an old medicine. 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effect of sample size 144 </a:t>
            </a:r>
            <a:r>
              <a:rPr lang="en-US" dirty="0" err="1" smtClean="0">
                <a:latin typeface="+mj-lt"/>
              </a:rPr>
              <a:t>vs</a:t>
            </a:r>
            <a:r>
              <a:rPr lang="en-US" dirty="0" smtClean="0">
                <a:latin typeface="+mj-lt"/>
              </a:rPr>
              <a:t> 16</a:t>
            </a: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219948"/>
              </p:ext>
            </p:extLst>
          </p:nvPr>
        </p:nvGraphicFramePr>
        <p:xfrm>
          <a:off x="762000" y="3429000"/>
          <a:ext cx="7772400" cy="1402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2576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new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576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mean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130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123.5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576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standard deviation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12.6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13.5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576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sample size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144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16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31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ngredients: 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r>
              <a:rPr lang="en-US" dirty="0" smtClean="0">
                <a:latin typeface="+mj-lt"/>
              </a:rPr>
              <a:t>claim/hypothesis </a:t>
            </a: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r>
              <a:rPr lang="en-US" dirty="0" smtClean="0">
                <a:latin typeface="+mj-lt"/>
              </a:rPr>
              <a:t>null and alternate hypothesis</a:t>
            </a:r>
          </a:p>
          <a:p>
            <a:pPr marL="400050" lvl="1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r>
              <a:rPr lang="en-US" dirty="0">
                <a:latin typeface="+mj-lt"/>
              </a:rPr>
              <a:t>s</a:t>
            </a:r>
            <a:r>
              <a:rPr lang="en-US" dirty="0" smtClean="0">
                <a:latin typeface="+mj-lt"/>
              </a:rPr>
              <a:t>ampling distribution</a:t>
            </a:r>
          </a:p>
          <a:p>
            <a:pPr marL="400050" lvl="1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r>
              <a:rPr lang="en-US" dirty="0">
                <a:latin typeface="+mj-lt"/>
              </a:rPr>
              <a:t>s</a:t>
            </a:r>
            <a:r>
              <a:rPr lang="en-US" dirty="0" smtClean="0">
                <a:latin typeface="+mj-lt"/>
              </a:rPr>
              <a:t>ignificance level 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76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in the example of medicine (for lowering blood pressure levels), is it a good idea to use independent samples (and hence a two sample independent t-test)?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u="sng" dirty="0" smtClean="0">
                <a:latin typeface="+mj-lt"/>
              </a:rPr>
              <a:t>probably</a:t>
            </a:r>
            <a:r>
              <a:rPr lang="en-US" dirty="0" smtClean="0">
                <a:latin typeface="+mj-lt"/>
              </a:rPr>
              <a:t> no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different sample sizes --&gt; generally not an issue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the effect of medicine can be different on different individuals (affected by weight and other health parameters)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73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two sample t-test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two sample dependent t-test --&gt; </a:t>
            </a:r>
            <a:r>
              <a:rPr lang="en-US" dirty="0"/>
              <a:t>paired t-tests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when the samples are dependent due to the way they have been obtained (</a:t>
            </a:r>
            <a:r>
              <a:rPr lang="en-US" dirty="0" err="1" smtClean="0">
                <a:latin typeface="+mj-lt"/>
              </a:rPr>
              <a:t>eg</a:t>
            </a:r>
            <a:r>
              <a:rPr lang="en-US" dirty="0" smtClean="0">
                <a:latin typeface="+mj-lt"/>
              </a:rPr>
              <a:t>. effect of treatment, before and after analysis)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76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how to decide between </a:t>
            </a:r>
            <a:r>
              <a:rPr lang="en-US" dirty="0" smtClean="0"/>
              <a:t>paired t-test </a:t>
            </a:r>
            <a:r>
              <a:rPr lang="en-US" dirty="0" err="1" smtClean="0"/>
              <a:t>vs</a:t>
            </a:r>
            <a:r>
              <a:rPr lang="en-US" dirty="0" smtClean="0"/>
              <a:t> unpaired t-test?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obvious in some cases</a:t>
            </a:r>
          </a:p>
          <a:p>
            <a:pPr marL="400050" lvl="1" indent="0">
              <a:buNone/>
            </a:pPr>
            <a:r>
              <a:rPr lang="en-US" dirty="0" smtClean="0">
                <a:latin typeface="+mj-lt"/>
              </a:rPr>
              <a:t>weight loss program</a:t>
            </a:r>
          </a:p>
          <a:p>
            <a:pPr marL="400050" lvl="1" indent="0">
              <a:buNone/>
            </a:pPr>
            <a:r>
              <a:rPr lang="en-US" dirty="0" smtClean="0">
                <a:latin typeface="+mj-lt"/>
              </a:rPr>
              <a:t>effectiveness of medicine</a:t>
            </a:r>
          </a:p>
          <a:p>
            <a:pPr marL="400050" lvl="1" indent="0">
              <a:buNone/>
            </a:pPr>
            <a:r>
              <a:rPr lang="en-US" dirty="0" smtClean="0">
                <a:latin typeface="+mj-lt"/>
              </a:rPr>
              <a:t>evaluating wear of tires</a:t>
            </a:r>
          </a:p>
          <a:p>
            <a:pPr marL="400050" lvl="1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only one factor is different in the two samples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35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difference vector takes into account the one-to-one correspondence between sample values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notice the dependence on sample size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638298"/>
              </p:ext>
            </p:extLst>
          </p:nvPr>
        </p:nvGraphicFramePr>
        <p:xfrm>
          <a:off x="4037013" y="1876425"/>
          <a:ext cx="1374775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77" name="Equation" r:id="rId3" imgW="698400" imgH="761760" progId="Equation.3">
                  <p:embed/>
                </p:oleObj>
              </mc:Choice>
              <mc:Fallback>
                <p:oleObj name="Equation" r:id="rId3" imgW="69840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013" y="1876425"/>
                        <a:ext cx="1374775" cy="150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478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endParaRPr lang="en-US" sz="2800" dirty="0" smtClean="0">
              <a:latin typeface="+mj-lt"/>
            </a:endParaRP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endParaRPr lang="en-US" sz="2800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the SNR interpretation of t-statistic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/>
              <a:t>t-statistic is useful only in </a:t>
            </a:r>
            <a:r>
              <a:rPr lang="en-US" u="sng" dirty="0" smtClean="0"/>
              <a:t>relative</a:t>
            </a:r>
            <a:r>
              <a:rPr lang="en-US" dirty="0" smtClean="0"/>
              <a:t> sense (by itself it does not convey any useful information)</a:t>
            </a:r>
            <a:endParaRPr lang="en-US" dirty="0"/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492922"/>
              </p:ext>
            </p:extLst>
          </p:nvPr>
        </p:nvGraphicFramePr>
        <p:xfrm>
          <a:off x="2895600" y="1676400"/>
          <a:ext cx="1443037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0" name="Equation" r:id="rId3" imgW="660240" imgH="495000" progId="Equation.3">
                  <p:embed/>
                </p:oleObj>
              </mc:Choice>
              <mc:Fallback>
                <p:oleObj name="Equation" r:id="rId3" imgW="660240" imgH="49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1676400"/>
                        <a:ext cx="1443037" cy="108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34000" y="2286000"/>
            <a:ext cx="2609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standard error </a:t>
            </a:r>
            <a:r>
              <a:rPr lang="en-US" sz="2400" dirty="0" smtClean="0"/>
              <a:t>SEM</a:t>
            </a:r>
            <a:endParaRPr lang="en-US" sz="2400" dirty="0" smtClean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038600" y="2590800"/>
            <a:ext cx="1295400" cy="1192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605288"/>
              </p:ext>
            </p:extLst>
          </p:nvPr>
        </p:nvGraphicFramePr>
        <p:xfrm>
          <a:off x="2971800" y="2895600"/>
          <a:ext cx="1181100" cy="829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1" name="Equation" r:id="rId5" imgW="596880" imgH="419040" progId="Equation.3">
                  <p:embed/>
                </p:oleObj>
              </mc:Choice>
              <mc:Fallback>
                <p:oleObj name="Equation" r:id="rId5" imgW="5968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1800" y="2895600"/>
                        <a:ext cx="1181100" cy="829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401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assumptions in two sample t-tests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r>
              <a:rPr lang="en-US" dirty="0" smtClean="0">
                <a:latin typeface="+mj-lt"/>
              </a:rPr>
              <a:t>for independent t-test (also called unpaired t-test)</a:t>
            </a:r>
          </a:p>
          <a:p>
            <a:pPr marL="800100" lvl="2" indent="0">
              <a:buNone/>
            </a:pPr>
            <a:r>
              <a:rPr lang="en-US" dirty="0" smtClean="0">
                <a:latin typeface="+mj-lt"/>
              </a:rPr>
              <a:t>the two samples should be </a:t>
            </a:r>
            <a:r>
              <a:rPr lang="en-US" u="sng" dirty="0" smtClean="0">
                <a:latin typeface="+mj-lt"/>
              </a:rPr>
              <a:t>independent</a:t>
            </a:r>
            <a:r>
              <a:rPr lang="en-US" dirty="0" smtClean="0">
                <a:latin typeface="+mj-lt"/>
              </a:rPr>
              <a:t> (needs to analyzed carefully depending on the problem)</a:t>
            </a:r>
          </a:p>
          <a:p>
            <a:pPr marL="800100" lvl="2" indent="0">
              <a:buNone/>
            </a:pPr>
            <a:endParaRPr lang="en-US" dirty="0" smtClean="0">
              <a:latin typeface="+mj-lt"/>
            </a:endParaRPr>
          </a:p>
          <a:p>
            <a:pPr marL="800100" lvl="2" indent="0">
              <a:buNone/>
            </a:pPr>
            <a:r>
              <a:rPr lang="en-US" dirty="0" smtClean="0">
                <a:latin typeface="+mj-lt"/>
              </a:rPr>
              <a:t>the variances are equal (at least similar: not more than twice of the other)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1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assumptions in two sample t-tests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r>
              <a:rPr lang="en-US" dirty="0" smtClean="0">
                <a:latin typeface="+mj-lt"/>
              </a:rPr>
              <a:t>for paired t-test</a:t>
            </a:r>
          </a:p>
          <a:p>
            <a:pPr marL="800100" lvl="2" indent="0">
              <a:buNone/>
            </a:pPr>
            <a:r>
              <a:rPr lang="en-US" dirty="0" smtClean="0">
                <a:latin typeface="+mj-lt"/>
              </a:rPr>
              <a:t>there is a one-to-one correspondence between sample values</a:t>
            </a:r>
          </a:p>
          <a:p>
            <a:pPr marL="800100" lvl="2" indent="0">
              <a:buNone/>
            </a:pPr>
            <a:endParaRPr lang="en-US" dirty="0" smtClean="0">
              <a:latin typeface="+mj-lt"/>
            </a:endParaRPr>
          </a:p>
          <a:p>
            <a:pPr marL="800100" lvl="2" indent="0">
              <a:buNone/>
            </a:pPr>
            <a:r>
              <a:rPr lang="en-US" dirty="0" smtClean="0">
                <a:latin typeface="+mj-lt"/>
              </a:rPr>
              <a:t>difference vector should keep the order of the values in the two samples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83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assumptions in two sample t-tests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what about the sample size?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Meiryo UI"/>
                <a:ea typeface="Meiryo UI"/>
                <a:cs typeface="Meiryo UI"/>
              </a:rPr>
              <a:t>↑</a:t>
            </a:r>
            <a:r>
              <a:rPr lang="en-US" dirty="0" smtClean="0">
                <a:latin typeface="+mj-lt"/>
                <a:ea typeface="Meiryo UI"/>
                <a:cs typeface="Meiryo UI"/>
              </a:rPr>
              <a:t>,SE</a:t>
            </a:r>
            <a:r>
              <a:rPr lang="en-US" dirty="0">
                <a:latin typeface="Meiryo UI"/>
                <a:ea typeface="Meiryo UI"/>
                <a:cs typeface="Meiryo UI"/>
              </a:rPr>
              <a:t>↓⇒ </a:t>
            </a:r>
            <a:r>
              <a:rPr lang="en-US" i="1" dirty="0" smtClean="0">
                <a:latin typeface="Times New Roman" pitchFamily="18" charset="0"/>
                <a:ea typeface="Meiryo UI"/>
                <a:cs typeface="Times New Roman" pitchFamily="18" charset="0"/>
              </a:rPr>
              <a:t>t</a:t>
            </a:r>
            <a:r>
              <a:rPr lang="en-US" dirty="0" smtClean="0">
                <a:latin typeface="Meiryo UI"/>
                <a:ea typeface="Meiryo UI"/>
                <a:cs typeface="Meiryo UI"/>
              </a:rPr>
              <a:t>↑</a:t>
            </a:r>
            <a:r>
              <a:rPr lang="en-US" dirty="0" smtClean="0"/>
              <a:t>(a shift to right or left extreme)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bigger sample size </a:t>
            </a:r>
            <a:r>
              <a:rPr lang="en-US" dirty="0" smtClean="0">
                <a:latin typeface="+mj-lt"/>
              </a:rPr>
              <a:t>can lead to more extreme test statistic values</a:t>
            </a: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25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assumptions in two sample t-tests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what about the sample size?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/>
              <a:t>a study with more than 22000 subjects (for over 5 years) concluded </a:t>
            </a:r>
            <a:r>
              <a:rPr lang="en-US" u="sng" dirty="0" smtClean="0"/>
              <a:t>with statistical significance </a:t>
            </a:r>
            <a:r>
              <a:rPr lang="en-US" dirty="0" smtClean="0"/>
              <a:t>that aspirin prevented a cardiovascular problem. </a:t>
            </a:r>
            <a:endParaRPr lang="en-US" dirty="0"/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88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assumptions in two sample t-tests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what about the sample size?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so a bigger sample size is always better</a:t>
            </a: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6600" y="3889920"/>
            <a:ext cx="495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X</a:t>
            </a:r>
            <a:endParaRPr lang="en-US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85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significance test for mean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student </a:t>
            </a:r>
            <a:r>
              <a:rPr lang="en-US" dirty="0" smtClean="0">
                <a:latin typeface="+mj-lt"/>
              </a:rPr>
              <a:t>t-test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F-test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ANOVA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confidence intervals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25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effect size is also important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quantify if the observed difference in means large enough </a:t>
            </a: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248322"/>
              </p:ext>
            </p:extLst>
          </p:nvPr>
        </p:nvGraphicFramePr>
        <p:xfrm>
          <a:off x="3908616" y="3886200"/>
          <a:ext cx="150317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69" name="Equation" r:id="rId3" imgW="799920" imgH="495000" progId="Equation.3">
                  <p:embed/>
                </p:oleObj>
              </mc:Choice>
              <mc:Fallback>
                <p:oleObj name="Equation" r:id="rId3" imgW="799920" imgH="495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8616" y="3886200"/>
                        <a:ext cx="1503172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837700"/>
              </p:ext>
            </p:extLst>
          </p:nvPr>
        </p:nvGraphicFramePr>
        <p:xfrm>
          <a:off x="3581400" y="4953000"/>
          <a:ext cx="2392089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70" name="Equation" r:id="rId5" imgW="1282680" imgH="711000" progId="Equation.3">
                  <p:embed/>
                </p:oleObj>
              </mc:Choice>
              <mc:Fallback>
                <p:oleObj name="Equation" r:id="rId5" imgW="128268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953000"/>
                        <a:ext cx="2392089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928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a 25 kg. difference in weights (designing an elevator </a:t>
            </a:r>
            <a:r>
              <a:rPr lang="en-US" dirty="0" err="1" smtClean="0">
                <a:latin typeface="+mj-lt"/>
              </a:rPr>
              <a:t>vs</a:t>
            </a:r>
            <a:r>
              <a:rPr lang="en-US" dirty="0" smtClean="0">
                <a:latin typeface="+mj-lt"/>
              </a:rPr>
              <a:t> cargo vessel manufacturing)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a 2.4 degree Celsius difference (microbial culture </a:t>
            </a:r>
            <a:r>
              <a:rPr lang="en-US" dirty="0" err="1" smtClean="0">
                <a:latin typeface="+mj-lt"/>
              </a:rPr>
              <a:t>vs</a:t>
            </a:r>
            <a:r>
              <a:rPr lang="en-US" dirty="0" smtClean="0">
                <a:latin typeface="+mj-lt"/>
              </a:rPr>
              <a:t> environment for a using a computer)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remember: a t-test </a:t>
            </a:r>
            <a:r>
              <a:rPr lang="en-US" u="sng" dirty="0">
                <a:latin typeface="+mj-lt"/>
              </a:rPr>
              <a:t>cannot</a:t>
            </a:r>
            <a:r>
              <a:rPr lang="en-US" dirty="0">
                <a:latin typeface="+mj-lt"/>
              </a:rPr>
              <a:t> be used to establish if the observed mean difference is significant or not </a:t>
            </a:r>
          </a:p>
          <a:p>
            <a:pPr marL="0" indent="0">
              <a:buNone/>
            </a:pPr>
            <a:endParaRPr lang="en-US" sz="2600" dirty="0" smtClean="0">
              <a:latin typeface="+mj-lt"/>
            </a:endParaRPr>
          </a:p>
          <a:p>
            <a:pPr marL="0" indent="0">
              <a:buNone/>
            </a:pPr>
            <a:endParaRPr lang="en-US" sz="2600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0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+mj-lt"/>
              </a:rPr>
              <a:t>first, ask </a:t>
            </a:r>
            <a:r>
              <a:rPr lang="en-US" sz="2600" dirty="0">
                <a:latin typeface="+mj-lt"/>
              </a:rPr>
              <a:t>the expert if the difference is practically </a:t>
            </a:r>
            <a:r>
              <a:rPr lang="en-US" sz="2600" dirty="0" smtClean="0">
                <a:latin typeface="+mj-lt"/>
              </a:rPr>
              <a:t>useful (</a:t>
            </a:r>
            <a:r>
              <a:rPr lang="en-US" sz="2600" dirty="0" err="1" smtClean="0">
                <a:latin typeface="+mj-lt"/>
              </a:rPr>
              <a:t>eg</a:t>
            </a:r>
            <a:r>
              <a:rPr lang="en-US" sz="2600" dirty="0" smtClean="0">
                <a:latin typeface="+mj-lt"/>
              </a:rPr>
              <a:t>. is MOS difference of 0.5 high enough)</a:t>
            </a:r>
          </a:p>
          <a:p>
            <a:pPr marL="0" indent="0">
              <a:buNone/>
            </a:pPr>
            <a:endParaRPr lang="en-US" sz="2600" dirty="0">
              <a:latin typeface="+mj-lt"/>
            </a:endParaRPr>
          </a:p>
          <a:p>
            <a:pPr marL="0" indent="0">
              <a:buNone/>
            </a:pPr>
            <a:r>
              <a:rPr lang="en-US" sz="2600" dirty="0" smtClean="0">
                <a:latin typeface="+mj-lt"/>
              </a:rPr>
              <a:t>then, use a t-test to quantify the likelihood that </a:t>
            </a:r>
            <a:r>
              <a:rPr lang="en-US" sz="2600" dirty="0">
                <a:latin typeface="+mj-lt"/>
              </a:rPr>
              <a:t>the observed difference </a:t>
            </a:r>
            <a:r>
              <a:rPr lang="en-US" sz="2600" dirty="0" smtClean="0">
                <a:latin typeface="+mj-lt"/>
              </a:rPr>
              <a:t>(</a:t>
            </a:r>
            <a:r>
              <a:rPr lang="en-US" sz="2600" u="sng" dirty="0" smtClean="0">
                <a:latin typeface="+mj-lt"/>
              </a:rPr>
              <a:t>if deemed high enough by an expert</a:t>
            </a:r>
            <a:r>
              <a:rPr lang="en-US" sz="2600" dirty="0" smtClean="0">
                <a:latin typeface="+mj-lt"/>
              </a:rPr>
              <a:t>) is </a:t>
            </a:r>
            <a:r>
              <a:rPr lang="en-US" sz="2600" dirty="0">
                <a:latin typeface="+mj-lt"/>
              </a:rPr>
              <a:t>not by </a:t>
            </a:r>
            <a:r>
              <a:rPr lang="en-US" sz="2600" u="sng" dirty="0" smtClean="0">
                <a:latin typeface="+mj-lt"/>
              </a:rPr>
              <a:t>chance</a:t>
            </a:r>
          </a:p>
          <a:p>
            <a:pPr marL="0" indent="0">
              <a:buNone/>
            </a:pPr>
            <a:endParaRPr lang="en-US" sz="2600" dirty="0">
              <a:latin typeface="+mj-lt"/>
            </a:endParaRPr>
          </a:p>
          <a:p>
            <a:pPr marL="0" indent="0">
              <a:buNone/>
            </a:pPr>
            <a:r>
              <a:rPr lang="en-US" sz="2600" dirty="0" smtClean="0">
                <a:latin typeface="+mj-lt"/>
              </a:rPr>
              <a:t>if the observed difference is </a:t>
            </a:r>
            <a:r>
              <a:rPr lang="en-US" sz="2600" u="sng" dirty="0" smtClean="0">
                <a:latin typeface="+mj-lt"/>
              </a:rPr>
              <a:t>not practically relevant</a:t>
            </a:r>
            <a:r>
              <a:rPr lang="en-US" sz="2600" dirty="0" smtClean="0">
                <a:latin typeface="+mj-lt"/>
              </a:rPr>
              <a:t>, there is </a:t>
            </a:r>
            <a:r>
              <a:rPr lang="en-US" sz="2600" u="sng" dirty="0" smtClean="0">
                <a:latin typeface="+mj-lt"/>
              </a:rPr>
              <a:t>no need for a t-test</a:t>
            </a: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62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what do ‘insignificant’ results may imply?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r>
              <a:rPr lang="en-US" dirty="0" smtClean="0">
                <a:latin typeface="+mj-lt"/>
              </a:rPr>
              <a:t>the difference between means is </a:t>
            </a:r>
            <a:r>
              <a:rPr lang="en-US" u="sng" dirty="0" smtClean="0">
                <a:latin typeface="+mj-lt"/>
              </a:rPr>
              <a:t>actually</a:t>
            </a:r>
            <a:r>
              <a:rPr lang="en-US" dirty="0" smtClean="0">
                <a:latin typeface="+mj-lt"/>
              </a:rPr>
              <a:t> not significant </a:t>
            </a:r>
          </a:p>
          <a:p>
            <a:pPr marL="400050" lvl="1" indent="0">
              <a:buNone/>
            </a:pPr>
            <a:r>
              <a:rPr lang="en-US" dirty="0" smtClean="0">
                <a:latin typeface="+mj-lt"/>
              </a:rPr>
              <a:t>SE is higher (less agreement within the sample) --&gt; t-statistic is pulled towards the center</a:t>
            </a:r>
          </a:p>
          <a:p>
            <a:pPr marL="400050" lvl="1" indent="0">
              <a:buNone/>
            </a:pPr>
            <a:r>
              <a:rPr lang="en-US" dirty="0" smtClean="0">
                <a:latin typeface="+mj-lt"/>
              </a:rPr>
              <a:t>sample size is insufficient</a:t>
            </a:r>
          </a:p>
          <a:p>
            <a:pPr marL="400050" lvl="1" indent="0">
              <a:buNone/>
            </a:pPr>
            <a:r>
              <a:rPr lang="en-US" dirty="0">
                <a:latin typeface="+mj-lt"/>
              </a:rPr>
              <a:t>p</a:t>
            </a:r>
            <a:r>
              <a:rPr lang="en-US" dirty="0" smtClean="0">
                <a:latin typeface="+mj-lt"/>
              </a:rPr>
              <a:t>ractically relevant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u="sng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issue of data collection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is paired design better than an independent one?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33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what do ‘significant’ results imply?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r>
              <a:rPr lang="en-US" dirty="0" smtClean="0">
                <a:latin typeface="+mj-lt"/>
              </a:rPr>
              <a:t>is sample size the driving factor?</a:t>
            </a:r>
          </a:p>
          <a:p>
            <a:pPr marL="400050" lvl="1" indent="0">
              <a:buNone/>
            </a:pPr>
            <a:r>
              <a:rPr lang="en-US" dirty="0" smtClean="0">
                <a:latin typeface="+mj-lt"/>
              </a:rPr>
              <a:t>actual effect may be practically irrelevant</a:t>
            </a:r>
          </a:p>
          <a:p>
            <a:pPr marL="400050" lvl="1" indent="0">
              <a:buNone/>
            </a:pPr>
            <a:r>
              <a:rPr lang="en-US" dirty="0" smtClean="0">
                <a:latin typeface="+mj-lt"/>
              </a:rPr>
              <a:t>statistically significant </a:t>
            </a:r>
            <a:r>
              <a:rPr lang="en-US" dirty="0" smtClean="0">
                <a:latin typeface="+mj-lt"/>
                <a:ea typeface="Meiryo UI"/>
                <a:cs typeface="Meiryo UI"/>
              </a:rPr>
              <a:t>≠ rejecting the null hypothesis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28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assumptions in two sample t-tests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what about the sample size?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remember: t-distribution specifically caters to smaller number of samples (by allowing more values in the tails)  --&gt; controlled through </a:t>
            </a:r>
            <a:r>
              <a:rPr lang="en-US" dirty="0" err="1" smtClean="0">
                <a:latin typeface="+mj-lt"/>
              </a:rPr>
              <a:t>df</a:t>
            </a:r>
            <a:r>
              <a:rPr lang="en-US" dirty="0" smtClean="0">
                <a:latin typeface="+mj-lt"/>
              </a:rPr>
              <a:t> (normal distribution does not have any </a:t>
            </a:r>
            <a:r>
              <a:rPr lang="en-US" dirty="0" err="1" smtClean="0">
                <a:latin typeface="+mj-lt"/>
              </a:rPr>
              <a:t>df</a:t>
            </a:r>
            <a:r>
              <a:rPr lang="en-US" dirty="0" smtClean="0">
                <a:latin typeface="+mj-lt"/>
              </a:rPr>
              <a:t> or </a:t>
            </a:r>
            <a:r>
              <a:rPr lang="en-US" dirty="0" err="1" smtClean="0">
                <a:latin typeface="+mj-lt"/>
              </a:rPr>
              <a:t>df</a:t>
            </a:r>
            <a:r>
              <a:rPr lang="en-US" dirty="0" smtClean="0">
                <a:latin typeface="+mj-lt"/>
              </a:rPr>
              <a:t> = </a:t>
            </a:r>
            <a:r>
              <a:rPr lang="en-US" dirty="0" smtClean="0">
                <a:latin typeface="Meiryo UI"/>
                <a:ea typeface="Meiryo UI"/>
                <a:cs typeface="Meiryo UI"/>
              </a:rPr>
              <a:t>∞</a:t>
            </a:r>
            <a:r>
              <a:rPr lang="en-US" dirty="0" smtClean="0">
                <a:latin typeface="+mj-lt"/>
              </a:rPr>
              <a:t>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critical</a:t>
            </a:r>
            <a:r>
              <a:rPr lang="en-US" baseline="-25000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is adjusted to sample size (for smaller sample it is high --&gt; need higher difference for statistical significance)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5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assumptions in two sample t-tests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what about the sample size?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u="sng" dirty="0" smtClean="0">
                <a:latin typeface="+mj-lt"/>
              </a:rPr>
              <a:t>quantity</a:t>
            </a:r>
            <a:r>
              <a:rPr lang="en-US" dirty="0" smtClean="0">
                <a:latin typeface="+mj-lt"/>
              </a:rPr>
              <a:t>                                              </a:t>
            </a:r>
            <a:r>
              <a:rPr lang="en-US" u="sng" dirty="0" smtClean="0">
                <a:latin typeface="+mj-lt"/>
              </a:rPr>
              <a:t>quality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4648200"/>
            <a:ext cx="431195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either no effect on statistical inference </a:t>
            </a:r>
          </a:p>
          <a:p>
            <a:r>
              <a:rPr lang="en-US" sz="2000" dirty="0" smtClean="0"/>
              <a:t>(</a:t>
            </a:r>
            <a:r>
              <a:rPr lang="en-US" sz="2000" dirty="0" err="1" smtClean="0"/>
              <a:t>eg</a:t>
            </a:r>
            <a:r>
              <a:rPr lang="en-US" sz="2000" dirty="0" smtClean="0"/>
              <a:t>. observers increased from 26 to 50)</a:t>
            </a:r>
          </a:p>
          <a:p>
            <a:r>
              <a:rPr lang="en-US" sz="2000" dirty="0" smtClean="0"/>
              <a:t>or </a:t>
            </a:r>
          </a:p>
          <a:p>
            <a:r>
              <a:rPr lang="en-US" sz="2000" u="sng" dirty="0" smtClean="0"/>
              <a:t>worse</a:t>
            </a:r>
            <a:r>
              <a:rPr lang="en-US" sz="2000" dirty="0" smtClean="0"/>
              <a:t>, leads to statistically significant</a:t>
            </a:r>
          </a:p>
          <a:p>
            <a:r>
              <a:rPr lang="en-US" sz="2000" dirty="0" smtClean="0"/>
              <a:t> difference (</a:t>
            </a:r>
            <a:r>
              <a:rPr lang="en-US" sz="2000" dirty="0" err="1" smtClean="0"/>
              <a:t>eg</a:t>
            </a:r>
            <a:r>
              <a:rPr lang="en-US" sz="2000" dirty="0" smtClean="0"/>
              <a:t>. no. of observers  = 250)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832050" y="4648200"/>
            <a:ext cx="41681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focus on </a:t>
            </a:r>
            <a:r>
              <a:rPr lang="en-US" sz="2000" u="sng" dirty="0" smtClean="0"/>
              <a:t>quantifying the effect</a:t>
            </a:r>
          </a:p>
          <a:p>
            <a:r>
              <a:rPr lang="en-US" sz="2000" dirty="0" smtClean="0"/>
              <a:t>(difference of means) </a:t>
            </a:r>
            <a:r>
              <a:rPr lang="en-US" sz="2000" u="sng" dirty="0" err="1" smtClean="0"/>
              <a:t>unbiasedly</a:t>
            </a:r>
            <a:endParaRPr lang="en-US" sz="2000" u="sng" dirty="0" smtClean="0"/>
          </a:p>
          <a:p>
            <a:r>
              <a:rPr lang="en-US" sz="2000" dirty="0" err="1" smtClean="0"/>
              <a:t>eg</a:t>
            </a:r>
            <a:r>
              <a:rPr lang="en-US" sz="2000" dirty="0" smtClean="0"/>
              <a:t>. video content selection</a:t>
            </a:r>
          </a:p>
          <a:p>
            <a:r>
              <a:rPr lang="en-US" sz="2000" dirty="0" smtClean="0"/>
              <a:t>don’t first make a conclusion and then</a:t>
            </a:r>
          </a:p>
          <a:p>
            <a:r>
              <a:rPr lang="en-US" sz="2000" dirty="0" smtClean="0"/>
              <a:t>collect the data!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416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a typical question for data analyst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is the selected</a:t>
            </a:r>
            <a:r>
              <a:rPr lang="en-US" dirty="0" smtClean="0"/>
              <a:t> sample size sufficient for my study?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it should depend on the expected variability or number of factors that directly affect the outcome of the experiment (</a:t>
            </a:r>
            <a:r>
              <a:rPr lang="en-US" dirty="0" err="1" smtClean="0"/>
              <a:t>eg</a:t>
            </a:r>
            <a:r>
              <a:rPr lang="en-US" dirty="0" smtClean="0"/>
              <a:t>. gender, weight, health, culture…)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video quality, these factors generally do not matter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88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a researcher claims that his/her algorithm A does a better job at detecting faces in an image, compared to a competing method B. As a data analyst, how will you support/weaken this claim, assuming the following data?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544122"/>
              </p:ext>
            </p:extLst>
          </p:nvPr>
        </p:nvGraphicFramePr>
        <p:xfrm>
          <a:off x="762000" y="4430268"/>
          <a:ext cx="7772400" cy="1402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2576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% accuracy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576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mean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86.4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85.9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576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standard deviation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16.9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11.3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576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sample size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120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120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42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remember: any statistical test (including t-test) is essentially GIGO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in previous example, you can still do the t-test and draw statistical conclusions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but they might not be meaningful if the test images are different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24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one </a:t>
            </a:r>
            <a:r>
              <a:rPr lang="en-US" dirty="0" smtClean="0">
                <a:latin typeface="+mj-lt"/>
              </a:rPr>
              <a:t>of most fundamental theorems of probability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roughly, CLT states that the </a:t>
            </a:r>
            <a:r>
              <a:rPr lang="en-US" u="sng" dirty="0" smtClean="0">
                <a:latin typeface="+mj-lt"/>
              </a:rPr>
              <a:t>sampling distribution </a:t>
            </a:r>
            <a:r>
              <a:rPr lang="en-US" dirty="0" smtClean="0">
                <a:latin typeface="+mj-lt"/>
              </a:rPr>
              <a:t>of the arithmetic mean (and sum) will approach a </a:t>
            </a:r>
            <a:r>
              <a:rPr lang="en-US" u="sng" dirty="0" smtClean="0">
                <a:latin typeface="+mj-lt"/>
              </a:rPr>
              <a:t>normal distribution </a:t>
            </a:r>
            <a:r>
              <a:rPr lang="en-US" dirty="0" smtClean="0">
                <a:latin typeface="+mj-lt"/>
              </a:rPr>
              <a:t>as the sample size increases, </a:t>
            </a:r>
            <a:r>
              <a:rPr lang="en-US" u="sng" dirty="0" smtClean="0">
                <a:latin typeface="+mj-lt"/>
              </a:rPr>
              <a:t>regardless of the underlying population distribution</a:t>
            </a: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26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latin typeface="+mj-lt"/>
              </a:rPr>
              <a:t>practically useful differences (effect size) are the key (always rely on </a:t>
            </a:r>
            <a:r>
              <a:rPr lang="en-US" sz="2800" u="sng" dirty="0" smtClean="0">
                <a:latin typeface="+mj-lt"/>
              </a:rPr>
              <a:t>observed data</a:t>
            </a:r>
            <a:r>
              <a:rPr lang="en-US" sz="2800" dirty="0" smtClean="0">
                <a:latin typeface="+mj-lt"/>
              </a:rPr>
              <a:t> rather than inferential process) </a:t>
            </a:r>
          </a:p>
          <a:p>
            <a:pPr marL="0" indent="0">
              <a:buNone/>
            </a:pPr>
            <a:endParaRPr lang="en-US" sz="2800" dirty="0" smtClean="0">
              <a:latin typeface="+mj-lt"/>
            </a:endParaRPr>
          </a:p>
          <a:p>
            <a:pPr marL="0" indent="0">
              <a:buNone/>
            </a:pPr>
            <a:r>
              <a:rPr lang="en-US" sz="2800" dirty="0" smtClean="0">
                <a:latin typeface="+mj-lt"/>
              </a:rPr>
              <a:t>never manipulate by increasing sample size in an arbitrary manner</a:t>
            </a:r>
          </a:p>
          <a:p>
            <a:pPr marL="0" indent="0">
              <a:buNone/>
            </a:pPr>
            <a:endParaRPr lang="en-US" sz="2800" dirty="0" smtClean="0">
              <a:latin typeface="+mj-lt"/>
            </a:endParaRPr>
          </a:p>
          <a:p>
            <a:pPr marL="0" indent="0">
              <a:buNone/>
            </a:pPr>
            <a:r>
              <a:rPr lang="en-US" sz="2800" dirty="0" smtClean="0">
                <a:latin typeface="+mj-lt"/>
              </a:rPr>
              <a:t>think in terms of SNR interpretation (allows a focus on quality of sampling)</a:t>
            </a:r>
          </a:p>
          <a:p>
            <a:pPr marL="0" indent="0">
              <a:buNone/>
            </a:pPr>
            <a:endParaRPr lang="en-US" sz="2800" dirty="0" smtClean="0">
              <a:latin typeface="+mj-lt"/>
            </a:endParaRPr>
          </a:p>
          <a:p>
            <a:pPr marL="0" indent="0">
              <a:buNone/>
            </a:pPr>
            <a:r>
              <a:rPr lang="en-US" sz="2800" dirty="0" smtClean="0"/>
              <a:t>eliminate ‘other factors’ to maximum possible extent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4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assumptions in two sample t-tests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should the two samples be normally distributed?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u="sng" dirty="0" smtClean="0">
                <a:latin typeface="+mj-lt"/>
              </a:rPr>
              <a:t>requirement of sample normality </a:t>
            </a:r>
            <a:r>
              <a:rPr lang="en-US" dirty="0" smtClean="0">
                <a:latin typeface="+mj-lt"/>
              </a:rPr>
              <a:t>is often quoted in many textbooks as an </a:t>
            </a:r>
            <a:r>
              <a:rPr lang="en-US" u="sng" dirty="0" smtClean="0">
                <a:latin typeface="+mj-lt"/>
              </a:rPr>
              <a:t>assumption for validity of a t-test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7251" y="4495800"/>
            <a:ext cx="8411949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run a test for normality and see if the null </a:t>
            </a:r>
          </a:p>
          <a:p>
            <a:r>
              <a:rPr lang="en-US" sz="3200" dirty="0" smtClean="0"/>
              <a:t>hypothesis can be accepted or rejected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0294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should the two samples be normally distributed?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recall that t-statistic is assumed to follow a t-distribution --&gt; ratio distribution (</a:t>
            </a:r>
            <a:r>
              <a:rPr lang="en-US" dirty="0" smtClean="0"/>
              <a:t>ratio </a:t>
            </a:r>
            <a:r>
              <a:rPr lang="en-US" dirty="0"/>
              <a:t>of variables from the normal distribution and the square-root of chi-squared </a:t>
            </a:r>
            <a:r>
              <a:rPr lang="en-US" dirty="0" smtClean="0"/>
              <a:t>distribution)</a:t>
            </a: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365433"/>
              </p:ext>
            </p:extLst>
          </p:nvPr>
        </p:nvGraphicFramePr>
        <p:xfrm>
          <a:off x="762000" y="2590800"/>
          <a:ext cx="36340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3" name="Equation" r:id="rId3" imgW="2209680" imgH="787320" progId="Equation.3">
                  <p:embed/>
                </p:oleObj>
              </mc:Choice>
              <mc:Fallback>
                <p:oleObj name="Equation" r:id="rId3" imgW="220968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90800"/>
                        <a:ext cx="363405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931722"/>
              </p:ext>
            </p:extLst>
          </p:nvPr>
        </p:nvGraphicFramePr>
        <p:xfrm>
          <a:off x="5552661" y="2438400"/>
          <a:ext cx="1457739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4" name="Equation" r:id="rId5" imgW="850531" imgH="888614" progId="Equation.3">
                  <p:embed/>
                </p:oleObj>
              </mc:Choice>
              <mc:Fallback>
                <p:oleObj name="Equation" r:id="rId5" imgW="850531" imgH="8886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2661" y="2438400"/>
                        <a:ext cx="1457739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4267200"/>
            <a:ext cx="7848600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the numerator (difference between means) should follow normal distribution, </a:t>
            </a:r>
            <a:r>
              <a:rPr lang="en-US" sz="3200" u="sng" dirty="0"/>
              <a:t>not the two samples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657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assumptions in two sample t-tests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should the two samples be normally distributed?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u="sng" dirty="0" smtClean="0">
                <a:latin typeface="+mj-lt"/>
              </a:rPr>
              <a:t>No</a:t>
            </a:r>
            <a:r>
              <a:rPr lang="en-US" dirty="0" smtClean="0">
                <a:latin typeface="+mj-lt"/>
              </a:rPr>
              <a:t>, the </a:t>
            </a:r>
            <a:r>
              <a:rPr lang="en-US" u="sng" dirty="0" smtClean="0">
                <a:latin typeface="+mj-lt"/>
              </a:rPr>
              <a:t>sampling distribution of the difference in means</a:t>
            </a:r>
            <a:r>
              <a:rPr lang="en-US" dirty="0" smtClean="0">
                <a:latin typeface="+mj-lt"/>
              </a:rPr>
              <a:t> must be normal or at least approximately normal</a:t>
            </a:r>
            <a:endParaRPr lang="en-US" u="sng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7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assumptions in parametric tests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z or t-test, F-test, </a:t>
            </a:r>
            <a:r>
              <a:rPr lang="en-US" dirty="0" err="1" smtClean="0">
                <a:latin typeface="+mj-lt"/>
              </a:rPr>
              <a:t>anova</a:t>
            </a:r>
            <a:r>
              <a:rPr lang="en-US" dirty="0" smtClean="0">
                <a:latin typeface="+mj-lt"/>
              </a:rPr>
              <a:t>… 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should the two samples be normally distributed?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u="sng" dirty="0" smtClean="0">
                <a:latin typeface="+mj-lt"/>
              </a:rPr>
              <a:t>No</a:t>
            </a:r>
            <a:r>
              <a:rPr lang="en-US" dirty="0" smtClean="0">
                <a:latin typeface="+mj-lt"/>
              </a:rPr>
              <a:t>, the </a:t>
            </a:r>
            <a:r>
              <a:rPr lang="en-US" u="sng" dirty="0" smtClean="0">
                <a:latin typeface="+mj-lt"/>
              </a:rPr>
              <a:t>sampling distribution of the difference in means</a:t>
            </a:r>
            <a:r>
              <a:rPr lang="en-US" dirty="0" smtClean="0">
                <a:latin typeface="+mj-lt"/>
              </a:rPr>
              <a:t> must be normal or at least approximately normal</a:t>
            </a:r>
            <a:endParaRPr lang="en-US" u="sng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00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u="sng" dirty="0"/>
              <a:t>sampling distribution of the difference in means</a:t>
            </a:r>
            <a:r>
              <a:rPr lang="en-US" dirty="0"/>
              <a:t> must be normal or at least approximately </a:t>
            </a:r>
            <a:r>
              <a:rPr lang="en-US" dirty="0" smtClean="0"/>
              <a:t>normal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how will we check that?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can we apply normality tests?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92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by extension, the CLT can be used to justify the assumption of approximate normality for the </a:t>
            </a:r>
            <a:r>
              <a:rPr lang="en-US" dirty="0" smtClean="0"/>
              <a:t>sampling </a:t>
            </a:r>
            <a:r>
              <a:rPr lang="en-US" dirty="0"/>
              <a:t>distribution of the difference in </a:t>
            </a:r>
            <a:r>
              <a:rPr lang="en-US" dirty="0" smtClean="0"/>
              <a:t>means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657007"/>
              </p:ext>
            </p:extLst>
          </p:nvPr>
        </p:nvGraphicFramePr>
        <p:xfrm>
          <a:off x="1331988" y="2241115"/>
          <a:ext cx="36337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6" name="Equation" r:id="rId3" imgW="2209680" imgH="787320" progId="Equation.3">
                  <p:embed/>
                </p:oleObj>
              </mc:Choice>
              <mc:Fallback>
                <p:oleObj name="Equation" r:id="rId3" imgW="2209680" imgH="7873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88" y="2241115"/>
                        <a:ext cx="363378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50054" y="1415919"/>
            <a:ext cx="2745546" cy="1040748"/>
            <a:chOff x="-1176955" y="5148040"/>
            <a:chExt cx="2745546" cy="104074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577991" y="5807788"/>
              <a:ext cx="990600" cy="3810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-1176955" y="5148040"/>
              <a:ext cx="2593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</a:t>
              </a:r>
              <a:r>
                <a:rPr lang="en-US" sz="2000" dirty="0" smtClean="0"/>
                <a:t>ampling distribution</a:t>
              </a:r>
            </a:p>
            <a:p>
              <a:r>
                <a:rPr lang="en-US" sz="2000" dirty="0" smtClean="0"/>
                <a:t>of mean of first sample</a:t>
              </a:r>
              <a:endParaRPr lang="en-US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57600" y="1508699"/>
            <a:ext cx="3154474" cy="1088886"/>
            <a:chOff x="-2012809" y="5088420"/>
            <a:chExt cx="3154474" cy="1088886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-2012809" y="5796306"/>
              <a:ext cx="458373" cy="3810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-1783623" y="5088420"/>
              <a:ext cx="29252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</a:t>
              </a:r>
              <a:r>
                <a:rPr lang="en-US" sz="2000" dirty="0" smtClean="0"/>
                <a:t>ampling distribution</a:t>
              </a:r>
            </a:p>
            <a:p>
              <a:r>
                <a:rPr lang="en-US" sz="2000" dirty="0" smtClean="0"/>
                <a:t>of mean of second sample</a:t>
              </a:r>
              <a:endParaRPr lang="en-US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105400" y="2627334"/>
            <a:ext cx="38156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CC"/>
                </a:solidFill>
              </a:rPr>
              <a:t>Key point: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sum or difference of two normally </a:t>
            </a:r>
          </a:p>
          <a:p>
            <a:r>
              <a:rPr lang="en-US" sz="2000" dirty="0">
                <a:solidFill>
                  <a:srgbClr val="0000CC"/>
                </a:solidFill>
              </a:rPr>
              <a:t>d</a:t>
            </a:r>
            <a:r>
              <a:rPr lang="en-US" sz="2000" dirty="0" smtClean="0">
                <a:solidFill>
                  <a:srgbClr val="0000CC"/>
                </a:solidFill>
              </a:rPr>
              <a:t>istributed variables is also normal</a:t>
            </a:r>
          </a:p>
        </p:txBody>
      </p:sp>
    </p:spTree>
    <p:extLst>
      <p:ext uri="{BB962C8B-B14F-4D97-AF65-F5344CB8AC3E}">
        <p14:creationId xmlns:p14="http://schemas.microsoft.com/office/powerpoint/2010/main" val="298249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CLT justifies statistical analysis such as t-test (and several other parametric tests) even if the sample (or population) is not normal (as </a:t>
            </a:r>
            <a:r>
              <a:rPr lang="en-US" u="sng" dirty="0" smtClean="0">
                <a:latin typeface="+mj-lt"/>
              </a:rPr>
              <a:t>sample normality </a:t>
            </a:r>
            <a:r>
              <a:rPr lang="en-US" dirty="0" smtClean="0">
                <a:latin typeface="+mj-lt"/>
              </a:rPr>
              <a:t>is </a:t>
            </a:r>
            <a:r>
              <a:rPr lang="en-US" u="sng" dirty="0" smtClean="0">
                <a:latin typeface="+mj-lt"/>
              </a:rPr>
              <a:t>not required</a:t>
            </a:r>
            <a:r>
              <a:rPr lang="en-US" dirty="0" smtClean="0">
                <a:latin typeface="+mj-lt"/>
              </a:rPr>
              <a:t>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CLT is one of the main reasons why statistical tests can be carried out </a:t>
            </a:r>
            <a:r>
              <a:rPr lang="en-US" u="sng" dirty="0" smtClean="0">
                <a:latin typeface="+mj-lt"/>
              </a:rPr>
              <a:t>irrespective of the underlying population and/or sample distributions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4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remember: CLT deals with and addresses only  arithmetic mean (or sum) and its sampling distribution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sampling distribution of any other higher order test statistic may or may not be normally distributed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CLT is still useful as </a:t>
            </a:r>
            <a:r>
              <a:rPr lang="en-US" u="sng" dirty="0" smtClean="0">
                <a:latin typeface="+mj-lt"/>
              </a:rPr>
              <a:t>mean/average</a:t>
            </a:r>
            <a:r>
              <a:rPr lang="en-US" dirty="0" smtClean="0">
                <a:latin typeface="+mj-lt"/>
              </a:rPr>
              <a:t> are often used to draw </a:t>
            </a:r>
            <a:r>
              <a:rPr lang="en-US" u="sng" dirty="0" smtClean="0">
                <a:latin typeface="+mj-lt"/>
              </a:rPr>
              <a:t>inferences about a population</a:t>
            </a:r>
            <a:r>
              <a:rPr lang="en-US" dirty="0" smtClean="0">
                <a:latin typeface="+mj-lt"/>
              </a:rPr>
              <a:t> from given </a:t>
            </a:r>
            <a:r>
              <a:rPr lang="en-US" u="sng" dirty="0" smtClean="0">
                <a:latin typeface="+mj-lt"/>
              </a:rPr>
              <a:t>sample(s)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33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CLT is still useful as </a:t>
            </a:r>
            <a:r>
              <a:rPr lang="en-US" u="sng" dirty="0" smtClean="0">
                <a:latin typeface="+mj-lt"/>
              </a:rPr>
              <a:t>mean/average</a:t>
            </a:r>
            <a:r>
              <a:rPr lang="en-US" dirty="0" smtClean="0">
                <a:latin typeface="+mj-lt"/>
              </a:rPr>
              <a:t> are often used to draw </a:t>
            </a:r>
            <a:r>
              <a:rPr lang="en-US" u="sng" dirty="0" smtClean="0">
                <a:latin typeface="+mj-lt"/>
              </a:rPr>
              <a:t>inferences about a population</a:t>
            </a:r>
            <a:r>
              <a:rPr lang="en-US" dirty="0" smtClean="0">
                <a:latin typeface="+mj-lt"/>
              </a:rPr>
              <a:t> from given </a:t>
            </a:r>
            <a:r>
              <a:rPr lang="en-US" u="sng" dirty="0" smtClean="0">
                <a:latin typeface="+mj-lt"/>
              </a:rPr>
              <a:t>sample(s)</a:t>
            </a: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r>
              <a:rPr lang="en-US" u="sng" dirty="0" smtClean="0">
                <a:latin typeface="+mj-lt"/>
              </a:rPr>
              <a:t>remember:</a:t>
            </a:r>
            <a:r>
              <a:rPr lang="en-US" dirty="0" smtClean="0">
                <a:latin typeface="+mj-lt"/>
              </a:rPr>
              <a:t> CLT only provides a </a:t>
            </a:r>
            <a:r>
              <a:rPr lang="en-US" u="sng" dirty="0" smtClean="0">
                <a:latin typeface="+mj-lt"/>
              </a:rPr>
              <a:t>theoretical result </a:t>
            </a:r>
            <a:r>
              <a:rPr lang="en-US" dirty="0" smtClean="0">
                <a:latin typeface="+mj-lt"/>
              </a:rPr>
              <a:t>that helps to satisfy the required </a:t>
            </a:r>
            <a:r>
              <a:rPr lang="en-US" u="sng" dirty="0" smtClean="0">
                <a:latin typeface="+mj-lt"/>
              </a:rPr>
              <a:t>mathematical assumptions of normality </a:t>
            </a:r>
            <a:r>
              <a:rPr lang="en-US" dirty="0" smtClean="0">
                <a:latin typeface="+mj-lt"/>
              </a:rPr>
              <a:t>of sampling distribution, it </a:t>
            </a:r>
            <a:r>
              <a:rPr lang="en-US" u="sng" dirty="0" smtClean="0">
                <a:latin typeface="+mj-lt"/>
              </a:rPr>
              <a:t>does not in any way overcome the practical limitations </a:t>
            </a:r>
            <a:r>
              <a:rPr lang="en-US" dirty="0" smtClean="0">
                <a:latin typeface="+mj-lt"/>
              </a:rPr>
              <a:t>of the t-test or any other parametric test (always remember GIGO)</a:t>
            </a:r>
            <a:endParaRPr lang="en-US" u="sng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61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let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+mj-lt"/>
              </a:rPr>
              <a:t> be a random </a:t>
            </a:r>
            <a:r>
              <a:rPr lang="en-US" dirty="0" smtClean="0">
                <a:latin typeface="+mj-lt"/>
              </a:rPr>
              <a:t>sample drawn from having </a:t>
            </a:r>
            <a:r>
              <a:rPr lang="en-US" dirty="0" smtClean="0">
                <a:latin typeface="+mj-lt"/>
              </a:rPr>
              <a:t>an arbitrary </a:t>
            </a:r>
            <a:r>
              <a:rPr lang="en-US" dirty="0" smtClean="0">
                <a:latin typeface="+mj-lt"/>
              </a:rPr>
              <a:t>population, </a:t>
            </a:r>
            <a:r>
              <a:rPr lang="en-US" dirty="0" smtClean="0">
                <a:latin typeface="+mj-lt"/>
              </a:rPr>
              <a:t>then the sampling distribution of the </a:t>
            </a:r>
            <a:r>
              <a:rPr lang="en-US" dirty="0" smtClean="0">
                <a:latin typeface="+mj-lt"/>
              </a:rPr>
              <a:t>mean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+mj-lt"/>
              </a:rPr>
              <a:t> will </a:t>
            </a:r>
            <a:r>
              <a:rPr lang="en-US" dirty="0" smtClean="0">
                <a:latin typeface="+mj-lt"/>
              </a:rPr>
              <a:t>follow normal distribution as sample size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+mj-lt"/>
              </a:rPr>
              <a:t> increases i.e.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068790"/>
              </p:ext>
            </p:extLst>
          </p:nvPr>
        </p:nvGraphicFramePr>
        <p:xfrm>
          <a:off x="3733800" y="4114800"/>
          <a:ext cx="1884363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4" name="Equation" r:id="rId3" imgW="1002960" imgH="457200" progId="Equation.3">
                  <p:embed/>
                </p:oleObj>
              </mc:Choice>
              <mc:Fallback>
                <p:oleObj name="Equation" r:id="rId3" imgW="1002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114800"/>
                        <a:ext cx="1884363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105400" y="5181600"/>
            <a:ext cx="304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opulation parameters</a:t>
            </a:r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/>
              <p14:cNvContentPartPr/>
              <p14:nvPr/>
            </p14:nvContentPartPr>
            <p14:xfrm>
              <a:off x="4857840" y="4348800"/>
              <a:ext cx="1241640" cy="99144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48480" y="4339440"/>
                <a:ext cx="1260360" cy="101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121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1600200"/>
            <a:ext cx="3429000" cy="4525963"/>
          </a:xfrm>
        </p:spPr>
        <p:txBody>
          <a:bodyPr>
            <a:normAutofit/>
          </a:bodyPr>
          <a:lstStyle/>
          <a:p>
            <a:pPr marL="0" marR="394335" indent="0">
              <a:lnSpc>
                <a:spcPct val="100000"/>
              </a:lnSpc>
              <a:spcBef>
                <a:spcPts val="415"/>
              </a:spcBef>
              <a:buNone/>
            </a:pPr>
            <a:r>
              <a:rPr lang="en-US" spc="-5" dirty="0" smtClean="0">
                <a:cs typeface="Arial"/>
              </a:rPr>
              <a:t>observations </a:t>
            </a:r>
            <a:r>
              <a:rPr lang="en-US" spc="-5" dirty="0">
                <a:cs typeface="Arial"/>
              </a:rPr>
              <a:t>in </a:t>
            </a:r>
            <a:r>
              <a:rPr lang="en-US" i="1" spc="-5" dirty="0">
                <a:cs typeface="Arial"/>
              </a:rPr>
              <a:t>each group </a:t>
            </a:r>
            <a:r>
              <a:rPr lang="en-US" spc="-5" dirty="0">
                <a:cs typeface="Arial"/>
              </a:rPr>
              <a:t>follow a normal  </a:t>
            </a:r>
            <a:r>
              <a:rPr lang="en-US" spc="-15" dirty="0">
                <a:cs typeface="Arial"/>
              </a:rPr>
              <a:t>distribution</a:t>
            </a:r>
            <a:r>
              <a:rPr lang="en-US" spc="-15" dirty="0" smtClean="0">
                <a:cs typeface="Arial"/>
              </a:rPr>
              <a:t>.‖</a:t>
            </a:r>
          </a:p>
          <a:p>
            <a:pPr marL="0" marR="394335" indent="0">
              <a:lnSpc>
                <a:spcPct val="100000"/>
              </a:lnSpc>
              <a:spcBef>
                <a:spcPts val="415"/>
              </a:spcBef>
              <a:buNone/>
            </a:pPr>
            <a:endParaRPr lang="en-US" spc="-15" dirty="0">
              <a:cs typeface="Arial"/>
            </a:endParaRPr>
          </a:p>
          <a:p>
            <a:pPr marL="0" marR="394335" indent="0">
              <a:lnSpc>
                <a:spcPct val="100000"/>
              </a:lnSpc>
              <a:spcBef>
                <a:spcPts val="415"/>
              </a:spcBef>
              <a:buNone/>
            </a:pPr>
            <a:r>
              <a:rPr lang="en-US" spc="-15" dirty="0" smtClean="0">
                <a:cs typeface="Arial"/>
              </a:rPr>
              <a:t>…</a:t>
            </a:r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object 7"/>
          <p:cNvSpPr/>
          <p:nvPr/>
        </p:nvSpPr>
        <p:spPr>
          <a:xfrm>
            <a:off x="107950" y="1557337"/>
            <a:ext cx="3387725" cy="4175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324600" y="6414700"/>
            <a:ext cx="2588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Image courtesy: Bruce Weaver</a:t>
            </a:r>
            <a:endParaRPr lang="en-US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8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1600200"/>
            <a:ext cx="3429000" cy="4525963"/>
          </a:xfrm>
        </p:spPr>
        <p:txBody>
          <a:bodyPr>
            <a:normAutofit/>
          </a:bodyPr>
          <a:lstStyle/>
          <a:p>
            <a:pPr marL="0" marR="394335" indent="0">
              <a:lnSpc>
                <a:spcPct val="100000"/>
              </a:lnSpc>
              <a:spcBef>
                <a:spcPts val="415"/>
              </a:spcBef>
              <a:buNone/>
            </a:pPr>
            <a:r>
              <a:rPr lang="en-US" b="1" spc="-5" dirty="0">
                <a:latin typeface="+mj-lt"/>
                <a:cs typeface="Arial"/>
              </a:rPr>
              <a:t>Normally </a:t>
            </a:r>
            <a:r>
              <a:rPr lang="en-US" b="1" dirty="0">
                <a:latin typeface="+mj-lt"/>
                <a:cs typeface="Arial"/>
              </a:rPr>
              <a:t>distributed data</a:t>
            </a:r>
            <a:r>
              <a:rPr lang="en-US" dirty="0">
                <a:latin typeface="+mj-lt"/>
                <a:cs typeface="Arial"/>
              </a:rPr>
              <a:t>: </a:t>
            </a:r>
            <a:r>
              <a:rPr lang="en-US" dirty="0" smtClean="0">
                <a:latin typeface="+mj-lt"/>
                <a:cs typeface="Arial"/>
              </a:rPr>
              <a:t>it </a:t>
            </a:r>
            <a:r>
              <a:rPr lang="en-US" spc="-5" dirty="0">
                <a:latin typeface="+mj-lt"/>
                <a:cs typeface="Arial"/>
              </a:rPr>
              <a:t>is </a:t>
            </a:r>
            <a:r>
              <a:rPr lang="en-US" spc="-5" dirty="0" smtClean="0">
                <a:latin typeface="+mj-lt"/>
                <a:cs typeface="Arial"/>
              </a:rPr>
              <a:t>assumed </a:t>
            </a:r>
            <a:r>
              <a:rPr lang="en-US" dirty="0" smtClean="0">
                <a:latin typeface="+mj-lt"/>
                <a:cs typeface="Arial"/>
              </a:rPr>
              <a:t>hat </a:t>
            </a:r>
            <a:r>
              <a:rPr lang="en-US" dirty="0">
                <a:latin typeface="+mj-lt"/>
                <a:cs typeface="Arial"/>
              </a:rPr>
              <a:t>the data are </a:t>
            </a:r>
            <a:r>
              <a:rPr lang="en-US" dirty="0" smtClean="0">
                <a:latin typeface="+mj-lt"/>
                <a:cs typeface="Arial"/>
              </a:rPr>
              <a:t>from</a:t>
            </a:r>
            <a:r>
              <a:rPr lang="en-US" spc="-100" dirty="0" smtClean="0">
                <a:latin typeface="+mj-lt"/>
                <a:cs typeface="Arial"/>
              </a:rPr>
              <a:t> </a:t>
            </a:r>
            <a:r>
              <a:rPr lang="en-US" dirty="0">
                <a:latin typeface="+mj-lt"/>
                <a:cs typeface="Arial"/>
              </a:rPr>
              <a:t>a </a:t>
            </a:r>
            <a:r>
              <a:rPr lang="en-US" spc="-5" dirty="0" smtClean="0">
                <a:latin typeface="+mj-lt"/>
                <a:cs typeface="Arial"/>
              </a:rPr>
              <a:t>normally </a:t>
            </a:r>
            <a:r>
              <a:rPr lang="en-US" spc="-5" dirty="0">
                <a:latin typeface="+mj-lt"/>
                <a:cs typeface="Arial"/>
              </a:rPr>
              <a:t>distributed</a:t>
            </a:r>
            <a:r>
              <a:rPr lang="en-US" spc="30" dirty="0">
                <a:latin typeface="+mj-lt"/>
                <a:cs typeface="Arial"/>
              </a:rPr>
              <a:t> </a:t>
            </a:r>
            <a:r>
              <a:rPr lang="en-US" spc="30" dirty="0" smtClean="0">
                <a:latin typeface="+mj-lt"/>
                <a:cs typeface="Arial"/>
              </a:rPr>
              <a:t>p</a:t>
            </a:r>
            <a:r>
              <a:rPr lang="en-US" spc="-5" dirty="0" smtClean="0">
                <a:latin typeface="+mj-lt"/>
                <a:cs typeface="Arial"/>
              </a:rPr>
              <a:t>opulation</a:t>
            </a:r>
            <a:endParaRPr lang="en-US" spc="-15" dirty="0">
              <a:latin typeface="+mj-lt"/>
              <a:cs typeface="Arial"/>
            </a:endParaRPr>
          </a:p>
          <a:p>
            <a:pPr marL="0" marR="394335" indent="0">
              <a:lnSpc>
                <a:spcPct val="100000"/>
              </a:lnSpc>
              <a:spcBef>
                <a:spcPts val="415"/>
              </a:spcBef>
              <a:buNone/>
            </a:pPr>
            <a:r>
              <a:rPr lang="en-US" spc="-15" dirty="0" smtClean="0">
                <a:cs typeface="Arial"/>
              </a:rPr>
              <a:t>…</a:t>
            </a:r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object 8"/>
          <p:cNvSpPr/>
          <p:nvPr/>
        </p:nvSpPr>
        <p:spPr>
          <a:xfrm>
            <a:off x="107950" y="1263650"/>
            <a:ext cx="3043301" cy="4397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1335" y="5763564"/>
            <a:ext cx="2384425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First Edition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(2000)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4600" y="6414700"/>
            <a:ext cx="2588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Image courtesy: Bruce Weaver</a:t>
            </a:r>
            <a:endParaRPr lang="en-US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69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1600200"/>
            <a:ext cx="3429000" cy="4525963"/>
          </a:xfrm>
        </p:spPr>
        <p:txBody>
          <a:bodyPr>
            <a:normAutofit/>
          </a:bodyPr>
          <a:lstStyle/>
          <a:p>
            <a:pPr marL="12700" indent="0">
              <a:lnSpc>
                <a:spcPct val="100000"/>
              </a:lnSpc>
              <a:spcBef>
                <a:spcPts val="1510"/>
              </a:spcBef>
              <a:buNone/>
              <a:tabLst>
                <a:tab pos="546100" algn="l"/>
                <a:tab pos="546735" algn="l"/>
              </a:tabLst>
            </a:pPr>
            <a:r>
              <a:rPr lang="en-US" spc="-5" dirty="0" smtClean="0">
                <a:latin typeface="+mj-lt"/>
                <a:cs typeface="Arial"/>
              </a:rPr>
              <a:t>The </a:t>
            </a:r>
            <a:r>
              <a:rPr lang="en-US" dirty="0">
                <a:latin typeface="+mj-lt"/>
                <a:cs typeface="Arial"/>
              </a:rPr>
              <a:t>data </a:t>
            </a:r>
            <a:r>
              <a:rPr lang="en-US" spc="-5" dirty="0">
                <a:latin typeface="+mj-lt"/>
                <a:cs typeface="Arial"/>
              </a:rPr>
              <a:t>is</a:t>
            </a:r>
            <a:r>
              <a:rPr lang="en-US" spc="-60" dirty="0">
                <a:latin typeface="+mj-lt"/>
                <a:cs typeface="Arial"/>
              </a:rPr>
              <a:t> </a:t>
            </a:r>
            <a:r>
              <a:rPr lang="en-US" dirty="0" smtClean="0">
                <a:latin typeface="+mj-lt"/>
                <a:cs typeface="Arial"/>
              </a:rPr>
              <a:t>Normally distributed </a:t>
            </a:r>
            <a:r>
              <a:rPr lang="en-US" spc="-5" dirty="0">
                <a:latin typeface="+mj-lt"/>
                <a:cs typeface="Arial"/>
              </a:rPr>
              <a:t>in </a:t>
            </a:r>
            <a:r>
              <a:rPr lang="en-US" dirty="0">
                <a:latin typeface="+mj-lt"/>
                <a:cs typeface="Arial"/>
              </a:rPr>
              <a:t>both</a:t>
            </a:r>
            <a:r>
              <a:rPr lang="en-US" spc="-75" dirty="0">
                <a:latin typeface="+mj-lt"/>
                <a:cs typeface="Arial"/>
              </a:rPr>
              <a:t> </a:t>
            </a:r>
            <a:r>
              <a:rPr lang="en-US" dirty="0">
                <a:latin typeface="+mj-lt"/>
                <a:cs typeface="Arial"/>
              </a:rPr>
              <a:t>groups</a:t>
            </a:r>
            <a:r>
              <a:rPr lang="en-US" dirty="0" smtClean="0">
                <a:latin typeface="+mj-lt"/>
                <a:cs typeface="Arial"/>
              </a:rPr>
              <a:t>.</a:t>
            </a:r>
          </a:p>
          <a:p>
            <a:pPr marL="12700" indent="0">
              <a:lnSpc>
                <a:spcPct val="100000"/>
              </a:lnSpc>
              <a:spcBef>
                <a:spcPts val="1510"/>
              </a:spcBef>
              <a:buNone/>
              <a:tabLst>
                <a:tab pos="546100" algn="l"/>
                <a:tab pos="546735" algn="l"/>
              </a:tabLst>
            </a:pPr>
            <a:endParaRPr lang="en-US" dirty="0">
              <a:latin typeface="Arial"/>
              <a:cs typeface="Arial"/>
            </a:endParaRPr>
          </a:p>
          <a:p>
            <a:pPr marL="12700" indent="0">
              <a:lnSpc>
                <a:spcPct val="100000"/>
              </a:lnSpc>
              <a:spcBef>
                <a:spcPts val="1510"/>
              </a:spcBef>
              <a:buNone/>
              <a:tabLst>
                <a:tab pos="546100" algn="l"/>
                <a:tab pos="546735" algn="l"/>
              </a:tabLst>
            </a:pPr>
            <a:r>
              <a:rPr lang="en-US" dirty="0" smtClean="0">
                <a:latin typeface="Arial"/>
                <a:cs typeface="Arial"/>
              </a:rPr>
              <a:t>…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335" y="5763564"/>
            <a:ext cx="2384425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First Edition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(2000)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4600" y="6414700"/>
            <a:ext cx="2588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Image courtesy: Bruce Weaver</a:t>
            </a:r>
            <a:endParaRPr lang="en-US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object 5"/>
          <p:cNvSpPr/>
          <p:nvPr/>
        </p:nvSpPr>
        <p:spPr>
          <a:xfrm>
            <a:off x="250825" y="1339850"/>
            <a:ext cx="3267075" cy="4752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05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should the two samples be normally distributed?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are the textbooks incorrect?</a:t>
            </a:r>
            <a:r>
              <a:rPr lang="en-US" u="sng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are normality tests not useful?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46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1600200"/>
            <a:ext cx="3429000" cy="4525963"/>
          </a:xfrm>
        </p:spPr>
        <p:txBody>
          <a:bodyPr>
            <a:normAutofit/>
          </a:bodyPr>
          <a:lstStyle/>
          <a:p>
            <a:pPr marL="0" marR="394335" indent="0">
              <a:lnSpc>
                <a:spcPct val="100000"/>
              </a:lnSpc>
              <a:spcBef>
                <a:spcPts val="415"/>
              </a:spcBef>
              <a:buNone/>
            </a:pPr>
            <a:r>
              <a:rPr lang="en-US" spc="-5" dirty="0" smtClean="0">
                <a:latin typeface="+mj-lt"/>
                <a:cs typeface="Arial"/>
              </a:rPr>
              <a:t>Requirement of normality testing has been removed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4600" y="6414700"/>
            <a:ext cx="2588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Image courtesy: Bruce Weaver</a:t>
            </a:r>
            <a:endParaRPr lang="en-US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object 5"/>
          <p:cNvSpPr/>
          <p:nvPr/>
        </p:nvSpPr>
        <p:spPr>
          <a:xfrm>
            <a:off x="180975" y="1412875"/>
            <a:ext cx="3005201" cy="410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 txBox="1"/>
          <p:nvPr/>
        </p:nvSpPr>
        <p:spPr>
          <a:xfrm>
            <a:off x="414019" y="5673547"/>
            <a:ext cx="270129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Third Edition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(2009)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243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another type of </a:t>
            </a:r>
            <a:r>
              <a:rPr lang="en-US" u="sng" dirty="0" smtClean="0">
                <a:latin typeface="+mj-lt"/>
              </a:rPr>
              <a:t>inferential statistic</a:t>
            </a:r>
            <a:r>
              <a:rPr lang="en-US" dirty="0" smtClean="0">
                <a:latin typeface="+mj-lt"/>
              </a:rPr>
              <a:t> </a:t>
            </a:r>
            <a:endParaRPr lang="en-US" u="sng" dirty="0" smtClean="0">
              <a:latin typeface="+mj-lt"/>
            </a:endParaRP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multi-valued estimate (unlike a point estimate) of a population parameter (</a:t>
            </a:r>
            <a:r>
              <a:rPr lang="en-US" dirty="0" err="1" smtClean="0">
                <a:latin typeface="+mj-lt"/>
              </a:rPr>
              <a:t>eg</a:t>
            </a:r>
            <a:r>
              <a:rPr lang="en-US" dirty="0" smtClean="0">
                <a:latin typeface="+mj-lt"/>
              </a:rPr>
              <a:t>. mean, standard deviation, correlation coefficient…)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defines an interval of plausible values of a parameter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related to hypothesis testing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25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+mj-lt"/>
              </a:rPr>
              <a:t>CLT can be applied if the population parameter under consideration is the sample mean</a:t>
            </a: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sz="2800" dirty="0" smtClean="0">
                <a:latin typeface="+mj-lt"/>
              </a:rPr>
              <a:t>to construct the CI for a population with mean     and </a:t>
            </a:r>
            <a:r>
              <a:rPr lang="en-US" sz="2800" dirty="0">
                <a:latin typeface="+mj-lt"/>
              </a:rPr>
              <a:t>standard deviation</a:t>
            </a:r>
            <a:endParaRPr lang="en-US" sz="2800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94637"/>
              </p:ext>
            </p:extLst>
          </p:nvPr>
        </p:nvGraphicFramePr>
        <p:xfrm>
          <a:off x="7239000" y="3200400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2" name="Equation" r:id="rId3" imgW="152280" imgH="164880" progId="Equation.3">
                  <p:embed/>
                </p:oleObj>
              </mc:Choice>
              <mc:Fallback>
                <p:oleObj name="Equation" r:id="rId3" imgW="152280" imgH="164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200400"/>
                        <a:ext cx="304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43331"/>
              </p:ext>
            </p:extLst>
          </p:nvPr>
        </p:nvGraphicFramePr>
        <p:xfrm>
          <a:off x="3276600" y="3657600"/>
          <a:ext cx="304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3" name="Equation" r:id="rId5" imgW="152280" imgH="139680" progId="Equation.3">
                  <p:embed/>
                </p:oleObj>
              </mc:Choice>
              <mc:Fallback>
                <p:oleObj name="Equation" r:id="rId5" imgW="152280" imgH="139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657600"/>
                        <a:ext cx="3048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392352"/>
              </p:ext>
            </p:extLst>
          </p:nvPr>
        </p:nvGraphicFramePr>
        <p:xfrm>
          <a:off x="3505200" y="4240213"/>
          <a:ext cx="2362200" cy="219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4" name="Equation" r:id="rId7" imgW="1257120" imgH="1168200" progId="Equation.3">
                  <p:embed/>
                </p:oleObj>
              </mc:Choice>
              <mc:Fallback>
                <p:oleObj name="Equation" r:id="rId7" imgW="1257120" imgH="1168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240213"/>
                        <a:ext cx="2362200" cy="219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299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402000"/>
              </p:ext>
            </p:extLst>
          </p:nvPr>
        </p:nvGraphicFramePr>
        <p:xfrm>
          <a:off x="1306513" y="1828800"/>
          <a:ext cx="653097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1" name="Document" r:id="rId3" imgW="5273582" imgH="3329026" progId="Word.Document.8">
                  <p:embed/>
                </p:oleObj>
              </mc:Choice>
              <mc:Fallback>
                <p:oleObj name="Document" r:id="rId3" imgW="5273582" imgH="332902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1828800"/>
                        <a:ext cx="6530975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709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455482"/>
              </p:ext>
            </p:extLst>
          </p:nvPr>
        </p:nvGraphicFramePr>
        <p:xfrm>
          <a:off x="2819400" y="1828800"/>
          <a:ext cx="4187825" cy="324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73" name="Equation" r:id="rId3" imgW="2425680" imgH="1879560" progId="Equation.3">
                  <p:embed/>
                </p:oleObj>
              </mc:Choice>
              <mc:Fallback>
                <p:oleObj name="Equation" r:id="rId3" imgW="2425680" imgH="1879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828800"/>
                        <a:ext cx="4187825" cy="324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10200" y="5409156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95% CI 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29927"/>
              </p:ext>
            </p:extLst>
          </p:nvPr>
        </p:nvGraphicFramePr>
        <p:xfrm>
          <a:off x="3429000" y="5301648"/>
          <a:ext cx="1541083" cy="740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74" name="Equation" r:id="rId5" imgW="952200" imgH="457200" progId="Equation.3">
                  <p:embed/>
                </p:oleObj>
              </mc:Choice>
              <mc:Fallback>
                <p:oleObj name="Equation" r:id="rId5" imgW="952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5301648"/>
                        <a:ext cx="1541083" cy="740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052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practice, population variance is unknown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279402"/>
              </p:ext>
            </p:extLst>
          </p:nvPr>
        </p:nvGraphicFramePr>
        <p:xfrm>
          <a:off x="609600" y="2362200"/>
          <a:ext cx="1179513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53" name="Equation" r:id="rId3" imgW="647640" imgH="685800" progId="Equation.3">
                  <p:embed/>
                </p:oleObj>
              </mc:Choice>
              <mc:Fallback>
                <p:oleObj name="Equation" r:id="rId3" imgW="647640" imgH="685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62200"/>
                        <a:ext cx="1179513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964465"/>
              </p:ext>
            </p:extLst>
          </p:nvPr>
        </p:nvGraphicFramePr>
        <p:xfrm>
          <a:off x="2571750" y="2392363"/>
          <a:ext cx="4494213" cy="324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54" name="Equation" r:id="rId5" imgW="2603160" imgH="1879560" progId="Equation.3">
                  <p:embed/>
                </p:oleObj>
              </mc:Choice>
              <mc:Fallback>
                <p:oleObj name="Equation" r:id="rId5" imgW="2603160" imgH="1879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392363"/>
                        <a:ext cx="4494213" cy="324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016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+mj-lt"/>
              </a:rPr>
              <a:t>in practice, the sample size </a:t>
            </a:r>
            <a:r>
              <a:rPr lang="en-US" sz="2800" i="1" dirty="0" smtClean="0">
                <a:latin typeface="+mj-lt"/>
                <a:cs typeface="Times New Roman" pitchFamily="18" charset="0"/>
              </a:rPr>
              <a:t>n</a:t>
            </a:r>
            <a:r>
              <a:rPr lang="en-US" sz="2800" dirty="0" smtClean="0">
                <a:latin typeface="+mj-lt"/>
              </a:rPr>
              <a:t> need not be too large to justify </a:t>
            </a:r>
            <a:r>
              <a:rPr lang="en-US" sz="2800" u="sng" dirty="0" smtClean="0">
                <a:latin typeface="+mj-lt"/>
              </a:rPr>
              <a:t>approximate normality</a:t>
            </a:r>
            <a:r>
              <a:rPr lang="en-US" sz="2800" dirty="0" smtClean="0">
                <a:latin typeface="+mj-lt"/>
              </a:rPr>
              <a:t> of the sampling distribution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4578" name="Picture 2" descr="C:\Users\daiict\Desktop\f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3130526"/>
            <a:ext cx="3700462" cy="30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daiict\Desktop\f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86811"/>
            <a:ext cx="3898517" cy="316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3200400" y="2971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606863" y="2971800"/>
            <a:ext cx="3898517" cy="3352800"/>
            <a:chOff x="4606863" y="2971800"/>
            <a:chExt cx="3898517" cy="3352800"/>
          </a:xfrm>
        </p:grpSpPr>
        <p:pic>
          <p:nvPicPr>
            <p:cNvPr id="24579" name="Picture 3" descr="C:\Users\daiict\Desktop\f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6863" y="3119887"/>
              <a:ext cx="3898517" cy="3204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7315200" y="2971800"/>
              <a:ext cx="457200" cy="3810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099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CI can also be determined for difference in means</a:t>
            </a:r>
            <a:endParaRPr lang="en-US" u="sng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343133"/>
              </p:ext>
            </p:extLst>
          </p:nvPr>
        </p:nvGraphicFramePr>
        <p:xfrm>
          <a:off x="990600" y="2971800"/>
          <a:ext cx="696350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69" name="Equation" r:id="rId3" imgW="4114800" imgH="495000" progId="Equation.3">
                  <p:embed/>
                </p:oleObj>
              </mc:Choice>
              <mc:Fallback>
                <p:oleObj name="Equation" r:id="rId3" imgW="4114800" imgH="49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2971800"/>
                        <a:ext cx="6963507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411300"/>
              </p:ext>
            </p:extLst>
          </p:nvPr>
        </p:nvGraphicFramePr>
        <p:xfrm>
          <a:off x="2354263" y="4267200"/>
          <a:ext cx="42338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70" name="Equation" r:id="rId5" imgW="2501640" imgH="495000" progId="Equation.3">
                  <p:embed/>
                </p:oleObj>
              </mc:Choice>
              <mc:Fallback>
                <p:oleObj name="Equation" r:id="rId5" imgW="2501640" imgH="49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4267200"/>
                        <a:ext cx="423386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89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interpretation of a CI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what the meaning of 95% CI?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43400" y="2667000"/>
            <a:ext cx="304800" cy="1143000"/>
            <a:chOff x="3429000" y="2514600"/>
            <a:chExt cx="304800" cy="1143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581400" y="2514600"/>
              <a:ext cx="0" cy="11430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29000" y="2514600"/>
              <a:ext cx="304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429000" y="3657600"/>
              <a:ext cx="304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505200" y="2971800"/>
              <a:ext cx="1524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538872"/>
              </p:ext>
            </p:extLst>
          </p:nvPr>
        </p:nvGraphicFramePr>
        <p:xfrm>
          <a:off x="1600200" y="2868612"/>
          <a:ext cx="1541463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1" name="Equation" r:id="rId3" imgW="952200" imgH="457200" progId="Equation.3">
                  <p:embed/>
                </p:oleObj>
              </mc:Choice>
              <mc:Fallback>
                <p:oleObj name="Equation" r:id="rId3" imgW="9522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68612"/>
                        <a:ext cx="1541463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422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962401"/>
            <a:ext cx="8229600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inferring </a:t>
            </a:r>
            <a:r>
              <a:rPr lang="en-US" u="sng" dirty="0" smtClean="0">
                <a:latin typeface="+mj-lt"/>
              </a:rPr>
              <a:t>statistical</a:t>
            </a:r>
            <a:r>
              <a:rPr lang="en-US" dirty="0" smtClean="0">
                <a:latin typeface="+mj-lt"/>
              </a:rPr>
              <a:t> significance from CI for comparing population parameters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observe if the two CIs overlap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600200" y="1981200"/>
            <a:ext cx="914400" cy="1676400"/>
            <a:chOff x="1600200" y="2590800"/>
            <a:chExt cx="914400" cy="1676400"/>
          </a:xfrm>
        </p:grpSpPr>
        <p:grpSp>
          <p:nvGrpSpPr>
            <p:cNvPr id="26" name="Group 25"/>
            <p:cNvGrpSpPr/>
            <p:nvPr/>
          </p:nvGrpSpPr>
          <p:grpSpPr>
            <a:xfrm>
              <a:off x="1600200" y="3124200"/>
              <a:ext cx="304800" cy="1143000"/>
              <a:chOff x="1600200" y="3124200"/>
              <a:chExt cx="304800" cy="11430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600200" y="3124200"/>
                <a:ext cx="304800" cy="1143000"/>
                <a:chOff x="1600200" y="3124200"/>
                <a:chExt cx="304800" cy="1143000"/>
              </a:xfrm>
            </p:grpSpPr>
            <p:cxnSp>
              <p:nvCxnSpPr>
                <p:cNvPr id="4" name="Straight Connector 3"/>
                <p:cNvCxnSpPr/>
                <p:nvPr/>
              </p:nvCxnSpPr>
              <p:spPr>
                <a:xfrm>
                  <a:off x="1752600" y="3124200"/>
                  <a:ext cx="0" cy="11430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600200" y="3124200"/>
                  <a:ext cx="304800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600200" y="4267200"/>
                  <a:ext cx="304800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Oval 15"/>
              <p:cNvSpPr/>
              <p:nvPr/>
            </p:nvSpPr>
            <p:spPr>
              <a:xfrm>
                <a:off x="1676400" y="3581400"/>
                <a:ext cx="152400" cy="1143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209800" y="2590800"/>
              <a:ext cx="304800" cy="1143000"/>
              <a:chOff x="2209800" y="2590800"/>
              <a:chExt cx="304800" cy="1143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209800" y="2590800"/>
                <a:ext cx="304800" cy="1143000"/>
                <a:chOff x="1600200" y="3124200"/>
                <a:chExt cx="304800" cy="1143000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1752600" y="3124200"/>
                  <a:ext cx="0" cy="1143000"/>
                </a:xfrm>
                <a:prstGeom prst="line">
                  <a:avLst/>
                </a:prstGeom>
                <a:ln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600200" y="3124200"/>
                  <a:ext cx="304800" cy="0"/>
                </a:xfrm>
                <a:prstGeom prst="line">
                  <a:avLst/>
                </a:prstGeom>
                <a:ln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600200" y="4267200"/>
                  <a:ext cx="304800" cy="0"/>
                </a:xfrm>
                <a:prstGeom prst="line">
                  <a:avLst/>
                </a:prstGeom>
                <a:ln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Oval 16"/>
              <p:cNvSpPr/>
              <p:nvPr/>
            </p:nvSpPr>
            <p:spPr>
              <a:xfrm>
                <a:off x="2286000" y="3124200"/>
                <a:ext cx="152400" cy="114300"/>
              </a:xfrm>
              <a:prstGeom prst="ellipse">
                <a:avLst/>
              </a:prstGeom>
              <a:solidFill>
                <a:srgbClr val="0000CC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4953000" y="1371600"/>
            <a:ext cx="838200" cy="2438400"/>
            <a:chOff x="4953000" y="1828800"/>
            <a:chExt cx="838200" cy="2438400"/>
          </a:xfrm>
        </p:grpSpPr>
        <p:grpSp>
          <p:nvGrpSpPr>
            <p:cNvPr id="28" name="Group 27"/>
            <p:cNvGrpSpPr/>
            <p:nvPr/>
          </p:nvGrpSpPr>
          <p:grpSpPr>
            <a:xfrm>
              <a:off x="4953000" y="3124200"/>
              <a:ext cx="304800" cy="1143000"/>
              <a:chOff x="1600200" y="3124200"/>
              <a:chExt cx="304800" cy="1143000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1600200" y="3124200"/>
                <a:ext cx="304800" cy="1143000"/>
                <a:chOff x="1600200" y="3124200"/>
                <a:chExt cx="304800" cy="1143000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>
                  <a:off x="1752600" y="3124200"/>
                  <a:ext cx="0" cy="11430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600200" y="3124200"/>
                  <a:ext cx="304800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600200" y="4267200"/>
                  <a:ext cx="304800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Oval 29"/>
              <p:cNvSpPr/>
              <p:nvPr/>
            </p:nvSpPr>
            <p:spPr>
              <a:xfrm>
                <a:off x="1676400" y="3581400"/>
                <a:ext cx="152400" cy="1143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86400" y="1828800"/>
              <a:ext cx="304800" cy="1143000"/>
              <a:chOff x="2209800" y="2590800"/>
              <a:chExt cx="304800" cy="114300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2209800" y="2590800"/>
                <a:ext cx="304800" cy="1143000"/>
                <a:chOff x="1600200" y="3124200"/>
                <a:chExt cx="304800" cy="1143000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752600" y="3124200"/>
                  <a:ext cx="0" cy="1143000"/>
                </a:xfrm>
                <a:prstGeom prst="line">
                  <a:avLst/>
                </a:prstGeom>
                <a:ln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1600200" y="3124200"/>
                  <a:ext cx="304800" cy="0"/>
                </a:xfrm>
                <a:prstGeom prst="line">
                  <a:avLst/>
                </a:prstGeom>
                <a:ln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600200" y="4267200"/>
                  <a:ext cx="304800" cy="0"/>
                </a:xfrm>
                <a:prstGeom prst="line">
                  <a:avLst/>
                </a:prstGeom>
                <a:ln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Oval 35"/>
              <p:cNvSpPr/>
              <p:nvPr/>
            </p:nvSpPr>
            <p:spPr>
              <a:xfrm>
                <a:off x="2286000" y="3124200"/>
                <a:ext cx="152400" cy="114300"/>
              </a:xfrm>
              <a:prstGeom prst="ellipse">
                <a:avLst/>
              </a:prstGeom>
              <a:solidFill>
                <a:srgbClr val="0000CC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155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416467"/>
              </p:ext>
            </p:extLst>
          </p:nvPr>
        </p:nvGraphicFramePr>
        <p:xfrm>
          <a:off x="2514600" y="3505200"/>
          <a:ext cx="3831166" cy="884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2" name="Equation" r:id="rId3" imgW="2311200" imgH="533160" progId="Equation.3">
                  <p:embed/>
                </p:oleObj>
              </mc:Choice>
              <mc:Fallback>
                <p:oleObj name="Equation" r:id="rId3" imgW="2311200" imgH="533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3505200"/>
                        <a:ext cx="3831166" cy="884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1524000"/>
            <a:ext cx="8153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compute the upper and lower bounds for the two sample means separately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if the two CIs do not overlap then,</a:t>
            </a:r>
            <a:endParaRPr lang="en-US" sz="2800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88106" y="4648200"/>
            <a:ext cx="685800" cy="2057400"/>
            <a:chOff x="4953000" y="1828800"/>
            <a:chExt cx="838200" cy="2438400"/>
          </a:xfrm>
        </p:grpSpPr>
        <p:grpSp>
          <p:nvGrpSpPr>
            <p:cNvPr id="8" name="Group 7"/>
            <p:cNvGrpSpPr/>
            <p:nvPr/>
          </p:nvGrpSpPr>
          <p:grpSpPr>
            <a:xfrm>
              <a:off x="4953000" y="3124200"/>
              <a:ext cx="304800" cy="1143000"/>
              <a:chOff x="1600200" y="3124200"/>
              <a:chExt cx="304800" cy="1143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600200" y="3124200"/>
                <a:ext cx="304800" cy="1143000"/>
                <a:chOff x="1600200" y="3124200"/>
                <a:chExt cx="304800" cy="1143000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752600" y="3124200"/>
                  <a:ext cx="0" cy="11430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1600200" y="3124200"/>
                  <a:ext cx="304800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1600200" y="4267200"/>
                  <a:ext cx="304800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Oval 15"/>
              <p:cNvSpPr/>
              <p:nvPr/>
            </p:nvSpPr>
            <p:spPr>
              <a:xfrm>
                <a:off x="1676400" y="3581400"/>
                <a:ext cx="152400" cy="1143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486400" y="1828800"/>
              <a:ext cx="304800" cy="1143000"/>
              <a:chOff x="2209800" y="2590800"/>
              <a:chExt cx="304800" cy="11430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209800" y="2590800"/>
                <a:ext cx="304800" cy="1143000"/>
                <a:chOff x="1600200" y="3124200"/>
                <a:chExt cx="304800" cy="1143000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>
                  <a:off x="1752600" y="3124200"/>
                  <a:ext cx="0" cy="1143000"/>
                </a:xfrm>
                <a:prstGeom prst="line">
                  <a:avLst/>
                </a:prstGeom>
                <a:ln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1600200" y="3124200"/>
                  <a:ext cx="304800" cy="0"/>
                </a:xfrm>
                <a:prstGeom prst="line">
                  <a:avLst/>
                </a:prstGeom>
                <a:ln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600200" y="4267200"/>
                  <a:ext cx="304800" cy="0"/>
                </a:xfrm>
                <a:prstGeom prst="line">
                  <a:avLst/>
                </a:prstGeom>
                <a:ln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Oval 10"/>
              <p:cNvSpPr/>
              <p:nvPr/>
            </p:nvSpPr>
            <p:spPr>
              <a:xfrm>
                <a:off x="2286000" y="3124200"/>
                <a:ext cx="152400" cy="114300"/>
              </a:xfrm>
              <a:prstGeom prst="ellipse">
                <a:avLst/>
              </a:prstGeom>
              <a:solidFill>
                <a:srgbClr val="0000CC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/>
              <p14:cNvContentPartPr/>
              <p14:nvPr/>
            </p14:nvContentPartPr>
            <p14:xfrm>
              <a:off x="3268440" y="4205880"/>
              <a:ext cx="2259360" cy="151848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59080" y="4196520"/>
                <a:ext cx="2278080" cy="153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633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CI and hypothesis testing are related</a:t>
            </a: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values within CI are plausible for the population parameter under consideration (those outside can be seen as outliers)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the value of the parameter specified by the null hypothesis is contained in the </a:t>
            </a:r>
            <a:r>
              <a:rPr lang="en-US" dirty="0" smtClean="0"/>
              <a:t>CI </a:t>
            </a:r>
            <a:r>
              <a:rPr lang="en-US" dirty="0"/>
              <a:t>then the null hypothesis cannot be rejected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01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CI and hypothesis testing are related</a:t>
            </a: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case of one sample t-test (null hypothesis is that the sample mean is equal to some constant)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/>
              <a:t>if the CI for the sample mean contains that constant, then null </a:t>
            </a:r>
            <a:r>
              <a:rPr lang="en-US" dirty="0"/>
              <a:t>hypothesis cannot be rejected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17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+mj-lt"/>
              </a:rPr>
              <a:t>CI and hypothesis testing are related</a:t>
            </a:r>
          </a:p>
          <a:p>
            <a:pPr marL="0" indent="0">
              <a:buNone/>
            </a:pPr>
            <a:endParaRPr lang="en-US" sz="2800" u="sng" dirty="0">
              <a:latin typeface="+mj-lt"/>
            </a:endParaRPr>
          </a:p>
          <a:p>
            <a:pPr marL="0" indent="0">
              <a:buNone/>
            </a:pPr>
            <a:r>
              <a:rPr lang="en-US" sz="2800" dirty="0" smtClean="0">
                <a:latin typeface="+mj-lt"/>
              </a:rPr>
              <a:t>case of two sample t-test (null hypothesis is that the difference of means is zero)</a:t>
            </a: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sz="2800" dirty="0" smtClean="0">
                <a:latin typeface="+mj-lt"/>
              </a:rPr>
              <a:t>if the CI for the difference of means contains zero, then null </a:t>
            </a:r>
            <a:r>
              <a:rPr lang="en-US" sz="2800" dirty="0">
                <a:latin typeface="+mj-lt"/>
              </a:rPr>
              <a:t>hypothesis cannot be rejected</a:t>
            </a:r>
            <a:endParaRPr lang="en-US" sz="2800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327321"/>
              </p:ext>
            </p:extLst>
          </p:nvPr>
        </p:nvGraphicFramePr>
        <p:xfrm>
          <a:off x="2354263" y="5257800"/>
          <a:ext cx="42338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9" name="Equation" r:id="rId3" imgW="2501640" imgH="495000" progId="Equation.3">
                  <p:embed/>
                </p:oleObj>
              </mc:Choice>
              <mc:Fallback>
                <p:oleObj name="Equation" r:id="rId3" imgW="2501640" imgH="49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5257800"/>
                        <a:ext cx="423386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52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compute the CIs for the sample means</a:t>
            </a: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no overlap --&gt; the difference in means is statistically significant (will agree with t-test)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overlap --&gt; the difference in means may or may not be statistically significant (t-test may or may not agree)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28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685427"/>
              </p:ext>
            </p:extLst>
          </p:nvPr>
        </p:nvGraphicFramePr>
        <p:xfrm>
          <a:off x="304800" y="1506538"/>
          <a:ext cx="4233863" cy="199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0" name="Equation" r:id="rId3" imgW="2501640" imgH="1180800" progId="Equation.3">
                  <p:embed/>
                </p:oleObj>
              </mc:Choice>
              <mc:Fallback>
                <p:oleObj name="Equation" r:id="rId3" imgW="2501640" imgH="1180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506538"/>
                        <a:ext cx="4233863" cy="199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18155"/>
              </p:ext>
            </p:extLst>
          </p:nvPr>
        </p:nvGraphicFramePr>
        <p:xfrm>
          <a:off x="304800" y="4130675"/>
          <a:ext cx="3830638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1" name="Equation" r:id="rId5" imgW="2311200" imgH="863280" progId="Equation.3">
                  <p:embed/>
                </p:oleObj>
              </mc:Choice>
              <mc:Fallback>
                <p:oleObj name="Equation" r:id="rId5" imgW="2311200" imgH="863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130675"/>
                        <a:ext cx="3830638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4168036" y="2819400"/>
            <a:ext cx="4642279" cy="1827756"/>
            <a:chOff x="4168036" y="2819400"/>
            <a:chExt cx="4642279" cy="1827756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24400" y="3810000"/>
              <a:ext cx="39624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4142120"/>
                </p:ext>
              </p:extLst>
            </p:nvPr>
          </p:nvGraphicFramePr>
          <p:xfrm>
            <a:off x="4168036" y="3651250"/>
            <a:ext cx="5334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922" name="Equation" r:id="rId7" imgW="533160" imgH="317160" progId="Equation.3">
                    <p:embed/>
                  </p:oleObj>
                </mc:Choice>
                <mc:Fallback>
                  <p:oleObj name="Equation" r:id="rId7" imgW="533160" imgH="31716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168036" y="3651250"/>
                          <a:ext cx="533400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" name="Straight Connector 12"/>
            <p:cNvCxnSpPr/>
            <p:nvPr/>
          </p:nvCxnSpPr>
          <p:spPr>
            <a:xfrm>
              <a:off x="6629400" y="3352800"/>
              <a:ext cx="0" cy="4572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239000" y="3797474"/>
              <a:ext cx="0" cy="45720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8177141"/>
                </p:ext>
              </p:extLst>
            </p:nvPr>
          </p:nvGraphicFramePr>
          <p:xfrm>
            <a:off x="5648739" y="2819400"/>
            <a:ext cx="1720022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923" name="Equation" r:id="rId9" imgW="1130040" imgH="291960" progId="Equation.3">
                    <p:embed/>
                  </p:oleObj>
                </mc:Choice>
                <mc:Fallback>
                  <p:oleObj name="Equation" r:id="rId9" imgW="1130040" imgH="29196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648739" y="2819400"/>
                          <a:ext cx="1720022" cy="444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4899997"/>
                </p:ext>
              </p:extLst>
            </p:nvPr>
          </p:nvGraphicFramePr>
          <p:xfrm>
            <a:off x="6477000" y="4266156"/>
            <a:ext cx="1684421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924" name="Equation" r:id="rId11" imgW="1066680" imgH="241200" progId="Equation.3">
                    <p:embed/>
                  </p:oleObj>
                </mc:Choice>
                <mc:Fallback>
                  <p:oleObj name="Equation" r:id="rId11" imgW="106668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477000" y="4266156"/>
                          <a:ext cx="1684421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4959263" y="3396734"/>
              <a:ext cx="1511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C00000"/>
                  </a:solidFill>
                </a:rPr>
                <a:t>not </a:t>
              </a:r>
              <a:r>
                <a:rPr lang="fr-FR" dirty="0" err="1" smtClean="0">
                  <a:solidFill>
                    <a:srgbClr val="C00000"/>
                  </a:solidFill>
                </a:rPr>
                <a:t>significant</a:t>
              </a:r>
              <a:endParaRPr lang="fr-FR" dirty="0">
                <a:solidFill>
                  <a:srgbClr val="C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5600" y="3396734"/>
              <a:ext cx="1190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C00000"/>
                  </a:solidFill>
                </a:rPr>
                <a:t> </a:t>
              </a:r>
              <a:r>
                <a:rPr lang="fr-FR" dirty="0" err="1" smtClean="0">
                  <a:solidFill>
                    <a:srgbClr val="C00000"/>
                  </a:solidFill>
                </a:rPr>
                <a:t>significant</a:t>
              </a:r>
              <a:endParaRPr lang="fr-FR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09202" y="3885342"/>
              <a:ext cx="1122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00CC"/>
                  </a:solidFill>
                </a:rPr>
                <a:t>CI </a:t>
              </a:r>
              <a:r>
                <a:rPr lang="fr-FR" dirty="0" err="1" smtClean="0">
                  <a:solidFill>
                    <a:srgbClr val="0000CC"/>
                  </a:solidFill>
                </a:rPr>
                <a:t>overlap</a:t>
              </a:r>
              <a:endParaRPr lang="fr-FR" dirty="0">
                <a:solidFill>
                  <a:srgbClr val="0000CC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91400" y="3889517"/>
              <a:ext cx="1418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00CC"/>
                  </a:solidFill>
                </a:rPr>
                <a:t>no CI </a:t>
              </a:r>
              <a:r>
                <a:rPr lang="fr-FR" dirty="0" err="1" smtClean="0">
                  <a:solidFill>
                    <a:srgbClr val="0000CC"/>
                  </a:solidFill>
                </a:rPr>
                <a:t>overlap</a:t>
              </a:r>
              <a:endParaRPr lang="fr-FR" dirty="0">
                <a:solidFill>
                  <a:srgbClr val="0000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941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compute the CIs for the sample means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overlap --&gt; the difference in means may or may not be statistically significant (t-test may or may not agree)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which result is correct: CI or t-test based?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4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two sample t-test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two sample independent t-test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541165"/>
              </p:ext>
            </p:extLst>
          </p:nvPr>
        </p:nvGraphicFramePr>
        <p:xfrm>
          <a:off x="2895600" y="4038600"/>
          <a:ext cx="39766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9" name="Equation" r:id="rId3" imgW="2222280" imgH="723600" progId="Equation.3">
                  <p:embed/>
                </p:oleObj>
              </mc:Choice>
              <mc:Fallback>
                <p:oleObj name="Equation" r:id="rId3" imgW="222228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038600"/>
                        <a:ext cx="397668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583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CI and t-test are both inferential statistics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CI provides a visual illustration of plausible values of the population parameter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more interpretable but…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8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misusing confidence intervals with confidence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there is 95% chance of finding the true mean within CI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probability that the true mean is greater/lesser than lower/upper bound is p%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65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+mj-lt"/>
              </a:rPr>
              <a:t>an instructor wants to know the mean CPI of students at DAIICT. Previous survey showed mean = 6.78 and standard deviation = 1.35.</a:t>
            </a: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sz="2800" dirty="0" smtClean="0">
                <a:latin typeface="+mj-lt"/>
              </a:rPr>
              <a:t>how many students should be sampled for a 95% confidence interval to have margin of error 0.2? </a:t>
            </a:r>
            <a:endParaRPr lang="en-US" sz="2800" u="sng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87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correlation: the degree to which two variables co-vary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quantifying the linear relationship of two variables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/>
              <a:t>Pearson linear correlation </a:t>
            </a:r>
            <a:r>
              <a:rPr lang="en-US" dirty="0" smtClean="0"/>
              <a:t>coefficient: a popular measure of the intensity of linear association</a:t>
            </a:r>
            <a:endParaRPr lang="en-US" dirty="0"/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80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247432"/>
              </p:ext>
            </p:extLst>
          </p:nvPr>
        </p:nvGraphicFramePr>
        <p:xfrm>
          <a:off x="3276600" y="1676400"/>
          <a:ext cx="2652713" cy="135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2" name="Equation" r:id="rId4" imgW="1993680" imgH="1015920" progId="Equation.3">
                  <p:embed/>
                </p:oleObj>
              </mc:Choice>
              <mc:Fallback>
                <p:oleObj name="Equation" r:id="rId4" imgW="1993680" imgH="10159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6600" y="1676400"/>
                        <a:ext cx="2652713" cy="135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888120"/>
              </p:ext>
            </p:extLst>
          </p:nvPr>
        </p:nvGraphicFramePr>
        <p:xfrm>
          <a:off x="1447800" y="3352800"/>
          <a:ext cx="6227969" cy="927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3" name="Equation" r:id="rId6" imgW="4686120" imgH="698400" progId="Equation.3">
                  <p:embed/>
                </p:oleObj>
              </mc:Choice>
              <mc:Fallback>
                <p:oleObj name="Equation" r:id="rId6" imgW="4686120" imgH="698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7800" y="3352800"/>
                        <a:ext cx="6227969" cy="927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125190"/>
              </p:ext>
            </p:extLst>
          </p:nvPr>
        </p:nvGraphicFramePr>
        <p:xfrm>
          <a:off x="533400" y="4953000"/>
          <a:ext cx="213995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4" name="Equation" r:id="rId8" imgW="1307880" imgH="457200" progId="Equation.3">
                  <p:embed/>
                </p:oleObj>
              </mc:Choice>
              <mc:Fallback>
                <p:oleObj name="Equation" r:id="rId8" imgW="130788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3400" y="4953000"/>
                        <a:ext cx="2139950" cy="74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4343400" y="5410200"/>
            <a:ext cx="3124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343400" y="52578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67400" y="52578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467600" y="52578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87683"/>
              </p:ext>
            </p:extLst>
          </p:nvPr>
        </p:nvGraphicFramePr>
        <p:xfrm>
          <a:off x="3997569" y="5638800"/>
          <a:ext cx="77372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5" name="Equation" r:id="rId10" imgW="419040" imgH="164880" progId="Equation.3">
                  <p:embed/>
                </p:oleObj>
              </mc:Choice>
              <mc:Fallback>
                <p:oleObj name="Equation" r:id="rId10" imgW="41904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97569" y="5638800"/>
                        <a:ext cx="773723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276610"/>
              </p:ext>
            </p:extLst>
          </p:nvPr>
        </p:nvGraphicFramePr>
        <p:xfrm>
          <a:off x="7185025" y="5638800"/>
          <a:ext cx="5873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6" name="Equation" r:id="rId12" imgW="317160" imgH="164880" progId="Equation.3">
                  <p:embed/>
                </p:oleObj>
              </mc:Choice>
              <mc:Fallback>
                <p:oleObj name="Equation" r:id="rId12" imgW="317160" imgH="1648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5025" y="5638800"/>
                        <a:ext cx="58737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439137"/>
              </p:ext>
            </p:extLst>
          </p:nvPr>
        </p:nvGraphicFramePr>
        <p:xfrm>
          <a:off x="5543550" y="5627688"/>
          <a:ext cx="63341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7" name="Equation" r:id="rId14" imgW="342720" imgH="177480" progId="Equation.3">
                  <p:embed/>
                </p:oleObj>
              </mc:Choice>
              <mc:Fallback>
                <p:oleObj name="Equation" r:id="rId14" imgW="342720" imgH="177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5627688"/>
                        <a:ext cx="633413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177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scatter plot and correlation coefficient</a:t>
            </a: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2D plot with the two variables being the axes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data points will lie in a straight line if the correlation coefficient is high; otherwise scattered in the 2D space</a:t>
            </a: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6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097487"/>
              </p:ext>
            </p:extLst>
          </p:nvPr>
        </p:nvGraphicFramePr>
        <p:xfrm>
          <a:off x="3008361" y="1371600"/>
          <a:ext cx="2652713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8" name="Equation" r:id="rId3" imgW="1993680" imgH="1015920" progId="Equation.3">
                  <p:embed/>
                </p:oleObj>
              </mc:Choice>
              <mc:Fallback>
                <p:oleObj name="Equation" r:id="rId3" imgW="1993680" imgH="10159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61" y="1371600"/>
                        <a:ext cx="2652713" cy="135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67000"/>
            <a:ext cx="5988148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3804120" y="1196640"/>
              <a:ext cx="2661480" cy="2348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94760" y="1187280"/>
                <a:ext cx="2680200" cy="23673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/>
          <p:cNvSpPr txBox="1"/>
          <p:nvPr/>
        </p:nvSpPr>
        <p:spPr>
          <a:xfrm>
            <a:off x="108174" y="3360614"/>
            <a:ext cx="459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squared deviations from mean; always positive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3152160" y="2687760"/>
              <a:ext cx="2536560" cy="6523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42800" y="2678400"/>
                <a:ext cx="2555280" cy="67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701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CI for correlation coefficient</a:t>
            </a: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why do we need to compute CI for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+mj-lt"/>
                <a:cs typeface="Times New Roman" pitchFamily="18" charset="0"/>
              </a:rPr>
              <a:t>?</a:t>
            </a:r>
          </a:p>
          <a:p>
            <a:pPr marL="0" indent="0">
              <a:buNone/>
            </a:pPr>
            <a:endParaRPr lang="en-US" i="1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/>
              <a:t>like mean,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/>
              <a:t> </a:t>
            </a:r>
            <a:r>
              <a:rPr lang="en-US" dirty="0"/>
              <a:t>is a descriptive </a:t>
            </a:r>
            <a:r>
              <a:rPr lang="en-US" dirty="0" smtClean="0"/>
              <a:t>statistic (</a:t>
            </a:r>
            <a:r>
              <a:rPr lang="en-US" dirty="0" smtClean="0">
                <a:latin typeface="+mj-lt"/>
              </a:rPr>
              <a:t>widely used to quantify the degree of relationship in statistics, video processing, machine learning, social sciences, life sciences…)</a:t>
            </a: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02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/>
              <a:t> </a:t>
            </a:r>
            <a:r>
              <a:rPr lang="en-US" dirty="0" smtClean="0"/>
              <a:t>can also be used to measure the effect size for statistical tests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higher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/>
              <a:t> </a:t>
            </a:r>
            <a:r>
              <a:rPr lang="en-US" dirty="0" smtClean="0"/>
              <a:t>implies more similarity --&gt;</a:t>
            </a:r>
            <a:r>
              <a:rPr lang="en-US" dirty="0" smtClean="0">
                <a:latin typeface="+mj-lt"/>
              </a:rPr>
              <a:t> difference of means is more likely to be practically not useful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2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CI for correlation coefficient</a:t>
            </a: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r>
              <a:rPr lang="en-US" dirty="0"/>
              <a:t>why do we need to compute CI for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>
                <a:cs typeface="Times New Roman" pitchFamily="18" charset="0"/>
              </a:rPr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descriptive --&gt; inferential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84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442020"/>
              </p:ext>
            </p:extLst>
          </p:nvPr>
        </p:nvGraphicFramePr>
        <p:xfrm>
          <a:off x="2895600" y="1447800"/>
          <a:ext cx="3750355" cy="327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6" name="Equation" r:id="rId3" imgW="2019240" imgH="1765080" progId="Equation.3">
                  <p:embed/>
                </p:oleObj>
              </mc:Choice>
              <mc:Fallback>
                <p:oleObj name="Equation" r:id="rId3" imgW="2019240" imgH="1765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447800"/>
                        <a:ext cx="3750355" cy="327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4953000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an we use the above as a test statistic to construct sampling distribution of difference of two means?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116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CI for correlation coefficient</a:t>
            </a: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can we use the formulae for CI of mean to compute the CI for correlation coefficient?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yes if sampling distribution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+mj-lt"/>
                <a:cs typeface="Times New Roman" pitchFamily="18" charset="0"/>
              </a:rPr>
              <a:t> follows normal distribution</a:t>
            </a:r>
            <a:r>
              <a:rPr lang="en-US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38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4034" name="Picture 2" descr="C:\Users\daiict\Desktop\f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550" y="1524000"/>
            <a:ext cx="45243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5" name="Picture 3" descr="C:\Users\daiict\Desktop\f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1571625"/>
            <a:ext cx="452437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6" name="Picture 4" descr="C:\Users\daiict\Desktop\f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571625"/>
            <a:ext cx="456247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7" name="Picture 5" descr="C:\Users\daiict\Desktop\f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1566863"/>
            <a:ext cx="459105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8" name="Picture 6" descr="C:\Users\daiict\Desktop\f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8763"/>
            <a:ext cx="45720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9" name="Picture 7" descr="C:\Users\daiict\Desktop\f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1657350"/>
            <a:ext cx="4638675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5294293"/>
            <a:ext cx="899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why is the sampling distribution skewed when the population correlation is increased?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348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CI for correlation coefficient</a:t>
            </a: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can we use the formulae for CI of mean to compute the CI for correlation coefficient?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no (sampling distribution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+mj-lt"/>
                <a:cs typeface="Times New Roman" pitchFamily="18" charset="0"/>
              </a:rPr>
              <a:t> is skewed especially when the correlation between the two population is higher)</a:t>
            </a:r>
            <a:r>
              <a:rPr lang="en-US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3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065441"/>
              </p:ext>
            </p:extLst>
          </p:nvPr>
        </p:nvGraphicFramePr>
        <p:xfrm>
          <a:off x="3276600" y="1600200"/>
          <a:ext cx="2568575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10" name="Equation" r:id="rId3" imgW="1803240" imgH="939600" progId="Equation.3">
                  <p:embed/>
                </p:oleObj>
              </mc:Choice>
              <mc:Fallback>
                <p:oleObj name="Equation" r:id="rId3" imgW="1803240" imgH="93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1600200"/>
                        <a:ext cx="2568575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59" name="Picture 3" descr="C:\Users\daiict\Desktop\f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76600"/>
            <a:ext cx="3657882" cy="299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0" name="Picture 4" descr="C:\Users\daiict\Desktop\f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758" y="3200400"/>
            <a:ext cx="3842795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116432"/>
              </p:ext>
            </p:extLst>
          </p:nvPr>
        </p:nvGraphicFramePr>
        <p:xfrm>
          <a:off x="4572000" y="3028950"/>
          <a:ext cx="2286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11" name="Equation" r:id="rId7" imgW="152280" imgH="164880" progId="Equation.3">
                  <p:embed/>
                </p:oleObj>
              </mc:Choice>
              <mc:Fallback>
                <p:oleObj name="Equation" r:id="rId7" imgW="15228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0" y="3028950"/>
                        <a:ext cx="22860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09767"/>
              </p:ext>
            </p:extLst>
          </p:nvPr>
        </p:nvGraphicFramePr>
        <p:xfrm>
          <a:off x="5791200" y="2990850"/>
          <a:ext cx="2286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12" name="Equation" r:id="rId9" imgW="152280" imgH="139680" progId="Equation.3">
                  <p:embed/>
                </p:oleObj>
              </mc:Choice>
              <mc:Fallback>
                <p:oleObj name="Equation" r:id="rId9" imgW="152280" imgH="1396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990850"/>
                        <a:ext cx="228600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" name="Ink 4"/>
              <p14:cNvContentPartPr/>
              <p14:nvPr/>
            </p14:nvContentPartPr>
            <p14:xfrm>
              <a:off x="4000680" y="2910960"/>
              <a:ext cx="1795320" cy="1702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91320" y="2901600"/>
                <a:ext cx="1814040" cy="18900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4800600" y="1676400"/>
            <a:ext cx="7620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98090" y="1491734"/>
            <a:ext cx="189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is this useful?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6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378064"/>
              </p:ext>
            </p:extLst>
          </p:nvPr>
        </p:nvGraphicFramePr>
        <p:xfrm>
          <a:off x="381000" y="2057400"/>
          <a:ext cx="3267075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89" name="Equation" r:id="rId3" imgW="1892160" imgH="1320480" progId="Equation.3">
                  <p:embed/>
                </p:oleObj>
              </mc:Choice>
              <mc:Fallback>
                <p:oleObj name="Equation" r:id="rId3" imgW="1892160" imgH="1320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57400"/>
                        <a:ext cx="3267075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987751"/>
              </p:ext>
            </p:extLst>
          </p:nvPr>
        </p:nvGraphicFramePr>
        <p:xfrm>
          <a:off x="4724400" y="2089150"/>
          <a:ext cx="231140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0" name="Equation" r:id="rId5" imgW="1269720" imgH="1346040" progId="Equation.3">
                  <p:embed/>
                </p:oleObj>
              </mc:Choice>
              <mc:Fallback>
                <p:oleObj name="Equation" r:id="rId5" imgW="1269720" imgH="1346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24400" y="2089150"/>
                        <a:ext cx="2311400" cy="245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114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486787"/>
              </p:ext>
            </p:extLst>
          </p:nvPr>
        </p:nvGraphicFramePr>
        <p:xfrm>
          <a:off x="838200" y="2405063"/>
          <a:ext cx="4013200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7" name="Equation" r:id="rId3" imgW="2323800" imgH="1434960" progId="Equation.3">
                  <p:embed/>
                </p:oleObj>
              </mc:Choice>
              <mc:Fallback>
                <p:oleObj name="Equation" r:id="rId3" imgW="2323800" imgH="1434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405063"/>
                        <a:ext cx="4013200" cy="247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5800" y="1676400"/>
            <a:ext cx="7950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+mj-lt"/>
              </a:rPr>
              <a:t>CI for </a:t>
            </a:r>
            <a:r>
              <a:rPr lang="en-US" sz="2800" dirty="0" smtClean="0">
                <a:latin typeface="+mj-lt"/>
              </a:rPr>
              <a:t>difference</a:t>
            </a:r>
            <a:r>
              <a:rPr lang="fr-FR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between</a:t>
            </a:r>
            <a:r>
              <a:rPr lang="fr-FR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two</a:t>
            </a:r>
            <a:r>
              <a:rPr lang="fr-FR" sz="2800" dirty="0" smtClean="0">
                <a:latin typeface="+mj-lt"/>
              </a:rPr>
              <a:t> </a:t>
            </a:r>
            <a:r>
              <a:rPr lang="fr-FR" sz="2800" dirty="0" err="1" smtClean="0">
                <a:latin typeface="+mj-lt"/>
              </a:rPr>
              <a:t>correlation</a:t>
            </a:r>
            <a:r>
              <a:rPr lang="fr-FR" sz="2800" dirty="0" smtClean="0">
                <a:latin typeface="+mj-lt"/>
              </a:rPr>
              <a:t> coefficients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94773" y="3657600"/>
            <a:ext cx="3041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+mj-lt"/>
              </a:rPr>
              <a:t>observe if 0 </a:t>
            </a:r>
            <a:r>
              <a:rPr lang="fr-FR" sz="2400" dirty="0" err="1" smtClean="0">
                <a:latin typeface="+mj-lt"/>
              </a:rPr>
              <a:t>is</a:t>
            </a:r>
            <a:r>
              <a:rPr lang="fr-FR" sz="2400" dirty="0" smtClean="0">
                <a:latin typeface="+mj-lt"/>
              </a:rPr>
              <a:t> </a:t>
            </a:r>
            <a:r>
              <a:rPr lang="fr-FR" sz="2400" dirty="0" err="1" smtClean="0">
                <a:latin typeface="+mj-lt"/>
              </a:rPr>
              <a:t>included</a:t>
            </a:r>
            <a:endParaRPr lang="fr-FR" sz="2400" dirty="0" smtClean="0">
              <a:latin typeface="+mj-lt"/>
            </a:endParaRPr>
          </a:p>
          <a:p>
            <a:r>
              <a:rPr lang="fr-FR" sz="2400" dirty="0" smtClean="0">
                <a:latin typeface="+mj-lt"/>
              </a:rPr>
              <a:t> in </a:t>
            </a:r>
            <a:r>
              <a:rPr lang="fr-FR" sz="2400" dirty="0" err="1" smtClean="0">
                <a:latin typeface="+mj-lt"/>
              </a:rPr>
              <a:t>this</a:t>
            </a:r>
            <a:r>
              <a:rPr lang="fr-FR" sz="2400" dirty="0" smtClean="0">
                <a:latin typeface="+mj-lt"/>
              </a:rPr>
              <a:t> </a:t>
            </a:r>
            <a:r>
              <a:rPr lang="fr-FR" sz="2400" dirty="0" err="1" smtClean="0">
                <a:latin typeface="+mj-lt"/>
              </a:rPr>
              <a:t>interval</a:t>
            </a:r>
            <a:endParaRPr lang="fr-FR" sz="2400" dirty="0" smtClean="0"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4857840" y="4009320"/>
              <a:ext cx="1866600" cy="8042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48480" y="3999960"/>
                <a:ext cx="1885320" cy="82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393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why CI is widely used especially for correlation coefficients?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CI typically provide more information (range of values) about a single sample mean or sample correlation --&gt; more interpretable in case of correlation coefficient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t-tests are useful to compare two means 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44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The operations manager of a large production plant would like to estimate the mean amount of time a worker takes to assemble a new electronic component. Assume that the standard deviation of this assembly time is 3.6 minutes. </a:t>
            </a:r>
            <a:endParaRPr lang="en-US" sz="2400" dirty="0" smtClean="0">
              <a:latin typeface="+mj-lt"/>
            </a:endParaRPr>
          </a:p>
          <a:p>
            <a:pPr marL="514350" indent="-514350">
              <a:buAutoNum type="alphaLcParenR"/>
            </a:pPr>
            <a:r>
              <a:rPr lang="en-US" sz="2400" dirty="0" smtClean="0">
                <a:latin typeface="+mj-lt"/>
              </a:rPr>
              <a:t>after </a:t>
            </a:r>
            <a:r>
              <a:rPr lang="en-US" sz="2400" dirty="0">
                <a:latin typeface="+mj-lt"/>
              </a:rPr>
              <a:t>observing 120 workers assembling similar devices, the manager noticed that their average time was 16.2 minutes. Construct a 92% confidence interval for the mean assembly time. </a:t>
            </a:r>
            <a:endParaRPr lang="en-US" sz="2400" dirty="0" smtClean="0">
              <a:latin typeface="+mj-lt"/>
            </a:endParaRPr>
          </a:p>
          <a:p>
            <a:pPr marL="514350" indent="-514350">
              <a:buAutoNum type="alphaLcParenR"/>
            </a:pPr>
            <a:r>
              <a:rPr lang="en-US" sz="2400" dirty="0" smtClean="0">
                <a:latin typeface="+mj-lt"/>
              </a:rPr>
              <a:t>how </a:t>
            </a:r>
            <a:r>
              <a:rPr lang="en-US" sz="2400" dirty="0">
                <a:latin typeface="+mj-lt"/>
              </a:rPr>
              <a:t>many workers should be involved in this study in order to have the mean assembly time estimated up to ±15 seconds with 92% confidence</a:t>
            </a:r>
            <a:r>
              <a:rPr lang="en-US" sz="2400" dirty="0" smtClean="0">
                <a:latin typeface="+mj-lt"/>
              </a:rPr>
              <a:t>?</a:t>
            </a:r>
          </a:p>
          <a:p>
            <a:pPr marL="514350" indent="-514350">
              <a:buAutoNum type="alphaLcParenR"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83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suppose the mean CPI value for a sample of 100 randomly selected students is 7.01 with some standard deviation. Can we construct a 100% CI for this data?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514350" indent="-514350">
              <a:buAutoNum type="alphaLcParenR"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93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we collect data about marks obtained and the time spent in examination hall for a sample of 100 students. The correlation between the two variables is 0.08. Can we conclude that there is a no relation between marks obtained and the time spent in exam hall?</a:t>
            </a:r>
          </a:p>
          <a:p>
            <a:pPr marL="514350" indent="-514350">
              <a:buAutoNum type="alphaLcParenR"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93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t-distribution --&gt; a case of ratio </a:t>
            </a:r>
            <a:r>
              <a:rPr lang="en-US" dirty="0" smtClean="0">
                <a:latin typeface="+mj-lt"/>
              </a:rPr>
              <a:t>distribution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/>
              <a:t>ratio of normally and a chi-squared distributed </a:t>
            </a:r>
            <a:r>
              <a:rPr lang="en-US" dirty="0" smtClean="0"/>
              <a:t>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enominator also becomes a random variable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2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correlation coefficient: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does not imply causation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quantifies only the linear association</a:t>
            </a:r>
          </a:p>
          <a:p>
            <a:pPr marL="514350" indent="-514350">
              <a:buAutoNum type="alphaLcParenR"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03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CI depends on the standard error (SE)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increasing the sample size will decrease the CI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is a small CI better than a bigger one?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/>
              <a:t>what should be sample size so that margin of error is less than 5%, with a 95% </a:t>
            </a:r>
            <a:r>
              <a:rPr lang="en-US" dirty="0"/>
              <a:t>confidence?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514350" indent="-514350">
              <a:buAutoNum type="alphaLcParenR"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2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like mean difference, analyzing sample variances is also practically useful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CPI variance --&gt; is it 0.1 or 1.1?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l</a:t>
            </a:r>
            <a:r>
              <a:rPr lang="en-US" dirty="0" smtClean="0">
                <a:latin typeface="+mj-lt"/>
              </a:rPr>
              <a:t>ength of gear parts, requirement --&gt; mean but due to imperfection machine can have variation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01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like mean difference, analyzing sample variances is also practically useful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courier delivery times --&gt; is mean delivery time enough?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average temperature of a place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useful in </a:t>
            </a:r>
            <a:r>
              <a:rPr lang="en-US" dirty="0" err="1" smtClean="0">
                <a:latin typeface="+mj-lt"/>
              </a:rPr>
              <a:t>anova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27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testing for single variance (</a:t>
            </a:r>
            <a:r>
              <a:rPr lang="en-US" dirty="0" err="1" smtClean="0">
                <a:latin typeface="+mj-lt"/>
              </a:rPr>
              <a:t>eg</a:t>
            </a:r>
            <a:r>
              <a:rPr lang="en-US" dirty="0" smtClean="0">
                <a:latin typeface="+mj-lt"/>
              </a:rPr>
              <a:t>. </a:t>
            </a:r>
            <a:r>
              <a:rPr lang="en-US" dirty="0">
                <a:latin typeface="+mj-lt"/>
              </a:rPr>
              <a:t>c</a:t>
            </a:r>
            <a:r>
              <a:rPr lang="en-US" dirty="0" smtClean="0">
                <a:latin typeface="+mj-lt"/>
              </a:rPr>
              <a:t>hecking the variation of concentration of a chemical in waste water treatment plant)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708400" y="3527836"/>
            <a:ext cx="1701800" cy="1160597"/>
            <a:chOff x="3200400" y="3527836"/>
            <a:chExt cx="1701800" cy="1160597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9181742"/>
                </p:ext>
              </p:extLst>
            </p:nvPr>
          </p:nvGraphicFramePr>
          <p:xfrm>
            <a:off x="3200400" y="3527836"/>
            <a:ext cx="1701800" cy="505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29" name="Equation" r:id="rId3" imgW="812447" imgH="241195" progId="Equation.3">
                    <p:embed/>
                  </p:oleObj>
                </mc:Choice>
                <mc:Fallback>
                  <p:oleObj name="Equation" r:id="rId3" imgW="81244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0400" y="3527836"/>
                          <a:ext cx="1701800" cy="505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3436664"/>
                </p:ext>
              </p:extLst>
            </p:nvPr>
          </p:nvGraphicFramePr>
          <p:xfrm>
            <a:off x="3200400" y="4191000"/>
            <a:ext cx="1624013" cy="497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30" name="Equation" r:id="rId5" imgW="787400" imgH="241300" progId="Equation.3">
                    <p:embed/>
                  </p:oleObj>
                </mc:Choice>
                <mc:Fallback>
                  <p:oleObj name="Equation" r:id="rId5" imgW="7874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0400" y="4191000"/>
                          <a:ext cx="1624013" cy="497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267728"/>
              </p:ext>
            </p:extLst>
          </p:nvPr>
        </p:nvGraphicFramePr>
        <p:xfrm>
          <a:off x="3424238" y="4876800"/>
          <a:ext cx="240823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31" name="Equation" r:id="rId7" imgW="1168200" imgH="457200" progId="Equation.3">
                  <p:embed/>
                </p:oleObj>
              </mc:Choice>
              <mc:Fallback>
                <p:oleObj name="Equation" r:id="rId7" imgW="1168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238" y="4876800"/>
                        <a:ext cx="2408237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78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assuming the null hypothesis to be true,          will follow a chi-squared distribution with </a:t>
            </a:r>
            <a:r>
              <a:rPr lang="en-US" dirty="0" err="1" smtClean="0">
                <a:latin typeface="+mj-lt"/>
              </a:rPr>
              <a:t>df</a:t>
            </a:r>
            <a:r>
              <a:rPr lang="en-US" dirty="0" smtClean="0">
                <a:latin typeface="+mj-lt"/>
              </a:rPr>
              <a:t> = n-1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13" descr="chisquare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895600"/>
            <a:ext cx="4235450" cy="319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985213"/>
              </p:ext>
            </p:extLst>
          </p:nvPr>
        </p:nvGraphicFramePr>
        <p:xfrm>
          <a:off x="3505200" y="3200400"/>
          <a:ext cx="592556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0" name="Equation" r:id="rId4" imgW="279279" imgH="241195" progId="Equation.DSMT4">
                  <p:embed/>
                </p:oleObj>
              </mc:Choice>
              <mc:Fallback>
                <p:oleObj name="Equation" r:id="rId4" imgW="279279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0400"/>
                        <a:ext cx="592556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06268"/>
              </p:ext>
            </p:extLst>
          </p:nvPr>
        </p:nvGraphicFramePr>
        <p:xfrm>
          <a:off x="7239000" y="1676400"/>
          <a:ext cx="7747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1" name="Equation" r:id="rId6" imgW="482400" imgH="241200" progId="Equation.3">
                  <p:embed/>
                </p:oleObj>
              </mc:Choice>
              <mc:Fallback>
                <p:oleObj name="Equation" r:id="rId6" imgW="4824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39000" y="1676400"/>
                        <a:ext cx="77470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853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F-test for comparing variances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F statistic is the ratio of sample variances, follows F distribution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numerator and denominator can have different degrees of freedom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699507"/>
              </p:ext>
            </p:extLst>
          </p:nvPr>
        </p:nvGraphicFramePr>
        <p:xfrm>
          <a:off x="3744913" y="3505200"/>
          <a:ext cx="1579562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1" name="Equation" r:id="rId3" imgW="749160" imgH="457200" progId="Equation.3">
                  <p:embed/>
                </p:oleObj>
              </mc:Choice>
              <mc:Fallback>
                <p:oleObj name="Equation" r:id="rId3" imgW="74916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44913" y="3505200"/>
                        <a:ext cx="1579562" cy="963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084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why can we not define different test statistics in a similar manner?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51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F-distribution is formed by </a:t>
            </a:r>
            <a:r>
              <a:rPr lang="en-US" dirty="0" smtClean="0"/>
              <a:t>ratio </a:t>
            </a:r>
            <a:r>
              <a:rPr lang="en-US" dirty="0"/>
              <a:t>of two independent chi-square </a:t>
            </a:r>
            <a:r>
              <a:rPr lang="en-US" dirty="0" smtClean="0"/>
              <a:t>distributed variables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AutoShape 2" descr="http://www.icse.xyz/msor/mtb/F_plo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www.icse.xyz/msor/mtb/F_plot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1" descr="C:\Users\Lenovo\Desktop\F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34849"/>
            <a:ext cx="5656545" cy="377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3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l</a:t>
            </a:r>
            <a:r>
              <a:rPr lang="en-US" dirty="0" smtClean="0">
                <a:latin typeface="+mj-lt"/>
              </a:rPr>
              <a:t>ocate the F-statistic on the F-distribution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F = 1 when sample variances are equal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by convention, we use the smaller sample variance in denominator --&gt; F ≥ 1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60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28410</TotalTime>
  <Words>3742</Words>
  <Application>Microsoft Office PowerPoint</Application>
  <PresentationFormat>On-screen Show (4:3)</PresentationFormat>
  <Paragraphs>1450</Paragraphs>
  <Slides>116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116</vt:i4>
      </vt:variant>
    </vt:vector>
  </HeadingPairs>
  <TitlesOfParts>
    <vt:vector size="120" baseType="lpstr">
      <vt:lpstr>Office Theme</vt:lpstr>
      <vt:lpstr>Microsoft Equation 3.0</vt:lpstr>
      <vt:lpstr>Equation</vt:lpstr>
      <vt:lpstr>Document</vt:lpstr>
      <vt:lpstr>Data analysis and visualization (CS306)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rekha</cp:lastModifiedBy>
  <cp:revision>1537</cp:revision>
  <dcterms:created xsi:type="dcterms:W3CDTF">2015-12-31T07:59:36Z</dcterms:created>
  <dcterms:modified xsi:type="dcterms:W3CDTF">2017-02-13T19:37:42Z</dcterms:modified>
</cp:coreProperties>
</file>