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72" r:id="rId5"/>
    <p:sldId id="282" r:id="rId6"/>
    <p:sldId id="279" r:id="rId7"/>
    <p:sldId id="281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CF3F-0709-4B25-9A05-F6C09924E728}" type="datetimeFigureOut">
              <a:rPr lang="en-US" smtClean="0"/>
              <a:t>14/02/2017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5214-E28C-421C-B14F-71D15B34F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analysis and visualization (CS306) lab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For all the experiments, you will need to submit a </a:t>
            </a:r>
            <a:r>
              <a:rPr lang="en-US" sz="2800" dirty="0" err="1" smtClean="0"/>
              <a:t>pdf</a:t>
            </a:r>
            <a:r>
              <a:rPr lang="en-US" sz="2800" dirty="0" smtClean="0"/>
              <a:t> file that should include </a:t>
            </a:r>
          </a:p>
          <a:p>
            <a:pPr marL="400050" lvl="1" indent="0">
              <a:buNone/>
            </a:pPr>
            <a:r>
              <a:rPr lang="en-US" sz="2400" dirty="0" smtClean="0"/>
              <a:t>all plots/images/figures </a:t>
            </a:r>
          </a:p>
          <a:p>
            <a:pPr marL="400050" lvl="1" indent="0">
              <a:buNone/>
            </a:pPr>
            <a:r>
              <a:rPr lang="en-US" sz="2400" dirty="0" smtClean="0"/>
              <a:t>the analysis as part of your answer to questions</a:t>
            </a:r>
          </a:p>
          <a:p>
            <a:pPr marL="400050" lvl="1" indent="0">
              <a:buNone/>
            </a:pPr>
            <a:r>
              <a:rPr lang="en-US" sz="2400" dirty="0" smtClean="0"/>
              <a:t>your code/script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All plots/figures should be labeled properly (x-axis, y-axis, title etc.)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 can use </a:t>
            </a:r>
            <a:r>
              <a:rPr lang="en-US" sz="2800" dirty="0" err="1" smtClean="0"/>
              <a:t>Matlab</a:t>
            </a:r>
            <a:r>
              <a:rPr lang="en-US" sz="2800" dirty="0" smtClean="0"/>
              <a:t>/Python for programming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5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marL="0" indent="0">
              <a:buNone/>
            </a:pPr>
            <a:r>
              <a:rPr lang="en-US" dirty="0" smtClean="0"/>
              <a:t>To apply the ideas of hypothesis testing on real data, and analyzing the consequence of the inference made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crucial issue in video transmission is that of video resolution. Naturally, a smaller resolution video is preferable as it will utilize less transmission bandwidth. As the current standard is full HD (1080 x 1920 pixels), we have two options.</a:t>
            </a:r>
          </a:p>
          <a:p>
            <a:pPr marL="0" indent="0">
              <a:buNone/>
            </a:pPr>
            <a:r>
              <a:rPr lang="en-US" sz="2400" dirty="0" smtClean="0"/>
              <a:t>option 1: transmit the full HD video as it is</a:t>
            </a:r>
          </a:p>
          <a:p>
            <a:pPr marL="0" indent="0">
              <a:buNone/>
            </a:pPr>
            <a:r>
              <a:rPr lang="en-US" sz="2400" dirty="0" smtClean="0"/>
              <a:t>option 2:  first down scale the full HD video to 720p (720 x 1280), then transmit the resultant lower resolution video. Finally, upscale (i.e. increase its resolution) back to full HD resolution at the receiver side. </a:t>
            </a:r>
          </a:p>
          <a:p>
            <a:pPr marL="0" indent="0">
              <a:buNone/>
            </a:pPr>
            <a:r>
              <a:rPr lang="en-US" sz="2400" dirty="0" smtClean="0"/>
              <a:t>We can employ hypothesis testing to evaluate </a:t>
            </a:r>
            <a:r>
              <a:rPr lang="en-US" sz="2400" dirty="0" smtClean="0"/>
              <a:t>if </a:t>
            </a:r>
            <a:r>
              <a:rPr lang="en-US" sz="2400" dirty="0" smtClean="0"/>
              <a:t>the two options </a:t>
            </a:r>
            <a:r>
              <a:rPr lang="en-US" sz="2400" smtClean="0"/>
              <a:t>are equivalent. </a:t>
            </a:r>
            <a:r>
              <a:rPr lang="en-US" sz="2400" dirty="0" smtClean="0"/>
              <a:t>This will require the knowledge of the resultant video quality from the two options.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3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contd</a:t>
            </a:r>
            <a:r>
              <a:rPr lang="en-US" sz="2400" dirty="0" smtClean="0"/>
              <a:t>.). </a:t>
            </a:r>
            <a:r>
              <a:rPr lang="en-US" sz="2400" dirty="0"/>
              <a:t>You are provided 4 vectors: </a:t>
            </a:r>
            <a:r>
              <a:rPr lang="en-US" sz="2400" dirty="0" smtClean="0"/>
              <a:t>src1_fullHD_3Mb</a:t>
            </a:r>
            <a:r>
              <a:rPr lang="en-US" sz="2400" dirty="0"/>
              <a:t>, </a:t>
            </a:r>
            <a:r>
              <a:rPr lang="en-US" sz="2400" dirty="0" smtClean="0"/>
              <a:t>src1_fullHD_9Mb</a:t>
            </a:r>
            <a:r>
              <a:rPr lang="en-US" sz="2400" dirty="0"/>
              <a:t>, </a:t>
            </a:r>
            <a:r>
              <a:rPr lang="en-US" sz="2400" dirty="0" smtClean="0"/>
              <a:t>src1_720p_upscaled_3Mb </a:t>
            </a:r>
            <a:r>
              <a:rPr lang="en-US" sz="2400" dirty="0"/>
              <a:t>and </a:t>
            </a:r>
            <a:r>
              <a:rPr lang="en-US" sz="2400" dirty="0" smtClean="0"/>
              <a:t>src1_720p_upscaled_9Mb</a:t>
            </a:r>
            <a:r>
              <a:rPr lang="en-US" sz="2400" dirty="0"/>
              <a:t>.  Each of these is a 26-diemsnsional vector which represents the subjective quality score (based on ACR) from 26 different observers. </a:t>
            </a:r>
            <a:r>
              <a:rPr lang="en-US" sz="2400" dirty="0" smtClean="0"/>
              <a:t>Notice that two bit rates are considered: low bit rate (3 Mb/s) and high bit rate (9 Mb/s).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note: each element of ‘src1_fullHD_3Mb’ vector represents the quality score of the video transmitted at 3Mb and at full HD resolution. Likewise, each element in ‘src1_720p_upscaled_3Mb’ </a:t>
            </a:r>
            <a:r>
              <a:rPr lang="en-US" sz="2400" dirty="0"/>
              <a:t>vector represents the quality score of the video transmitted at 3Mb </a:t>
            </a:r>
            <a:r>
              <a:rPr lang="en-US" sz="2400" dirty="0" smtClean="0"/>
              <a:t>but at 720p resolution. Same explanation for the other two vectors.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1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1. Use the mean opinion scores (MOS) to suggest which of the two: option 1 or option 2, is more suitable? Are there any shortcomings to your recommendation?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2. Suppose a video broadcasting firm approaches you to </a:t>
            </a:r>
            <a:r>
              <a:rPr lang="en-US" sz="2800" dirty="0" smtClean="0"/>
              <a:t>make a decision if option </a:t>
            </a:r>
            <a:r>
              <a:rPr lang="en-US" sz="2800" dirty="0"/>
              <a:t>1 </a:t>
            </a:r>
            <a:r>
              <a:rPr lang="en-US" sz="2800" dirty="0" smtClean="0"/>
              <a:t>and </a:t>
            </a:r>
            <a:r>
              <a:rPr lang="en-US" sz="2800" dirty="0"/>
              <a:t>option </a:t>
            </a:r>
            <a:r>
              <a:rPr lang="en-US" sz="2800" dirty="0" smtClean="0"/>
              <a:t>2 are equivalent in terms of the quality of video. </a:t>
            </a:r>
            <a:r>
              <a:rPr lang="en-US" sz="2800" dirty="0"/>
              <a:t>To that end, use a t-test to arrive at your decision. </a:t>
            </a:r>
            <a:r>
              <a:rPr lang="en-US" sz="2800" dirty="0" smtClean="0"/>
              <a:t>Discuss any factors </a:t>
            </a:r>
            <a:r>
              <a:rPr lang="en-US" sz="2800" dirty="0"/>
              <a:t>that will affect your  </a:t>
            </a:r>
            <a:r>
              <a:rPr lang="en-US" sz="2800" dirty="0" smtClean="0"/>
              <a:t>analysis.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7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Link for t distribution: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http://stattrek.com/online-calculator/t-distribution.aspx 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552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Lab 5: submission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Submit a single </a:t>
            </a:r>
            <a:r>
              <a:rPr lang="en-US" sz="2800" dirty="0" err="1" smtClean="0"/>
              <a:t>pdf</a:t>
            </a:r>
            <a:r>
              <a:rPr lang="en-US" sz="2800" dirty="0" smtClean="0"/>
              <a:t> file (per group) on Moodle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Deadline: 14/02/2017 (9 pm)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0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8043</TotalTime>
  <Words>457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analysis and visualization (CS306) lab</vt:lpstr>
      <vt:lpstr>Lab 5</vt:lpstr>
      <vt:lpstr>Lab 5</vt:lpstr>
      <vt:lpstr>Lab 5</vt:lpstr>
      <vt:lpstr>Lab 5</vt:lpstr>
      <vt:lpstr>Lab 5</vt:lpstr>
      <vt:lpstr>Lab 5</vt:lpstr>
      <vt:lpstr>Lab 5: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DAIICT</cp:lastModifiedBy>
  <cp:revision>335</cp:revision>
  <dcterms:created xsi:type="dcterms:W3CDTF">2015-12-31T07:59:36Z</dcterms:created>
  <dcterms:modified xsi:type="dcterms:W3CDTF">2017-02-14T08:28:18Z</dcterms:modified>
</cp:coreProperties>
</file>