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7" r:id="rId3"/>
    <p:sldId id="263" r:id="rId4"/>
    <p:sldId id="274" r:id="rId5"/>
    <p:sldId id="281" r:id="rId6"/>
    <p:sldId id="272" r:id="rId7"/>
    <p:sldId id="282" r:id="rId8"/>
    <p:sldId id="27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8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66B76A-FF7E-4519-8EAA-D123AFD6BCE1}" type="datetimeFigureOut">
              <a:rPr lang="en-US" smtClean="0"/>
              <a:t>07/03/2017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05B1A3-EBB9-407A-BBEE-E3C53C1C8A20}" type="slidenum">
              <a:rPr lang="en-US" smtClean="0"/>
              <a:t>‹#›</a:t>
            </a:fld>
            <a:endParaRPr lang="en-US"/>
          </a:p>
        </p:txBody>
      </p:sp>
    </p:spTree>
    <p:extLst>
      <p:ext uri="{BB962C8B-B14F-4D97-AF65-F5344CB8AC3E}">
        <p14:creationId xmlns:p14="http://schemas.microsoft.com/office/powerpoint/2010/main" val="1185457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5B1A3-EBB9-407A-BBEE-E3C53C1C8A20}" type="slidenum">
              <a:rPr lang="en-US" smtClean="0"/>
              <a:t>4</a:t>
            </a:fld>
            <a:endParaRPr lang="en-US"/>
          </a:p>
        </p:txBody>
      </p:sp>
    </p:spTree>
    <p:extLst>
      <p:ext uri="{BB962C8B-B14F-4D97-AF65-F5344CB8AC3E}">
        <p14:creationId xmlns:p14="http://schemas.microsoft.com/office/powerpoint/2010/main" val="302810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5B1A3-EBB9-407A-BBEE-E3C53C1C8A20}" type="slidenum">
              <a:rPr lang="en-US" smtClean="0"/>
              <a:t>5</a:t>
            </a:fld>
            <a:endParaRPr lang="en-US"/>
          </a:p>
        </p:txBody>
      </p:sp>
    </p:spTree>
    <p:extLst>
      <p:ext uri="{BB962C8B-B14F-4D97-AF65-F5344CB8AC3E}">
        <p14:creationId xmlns:p14="http://schemas.microsoft.com/office/powerpoint/2010/main" val="3028104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07/03/2017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96272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07/03/2017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84981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07/03/2017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26595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07/03/2017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641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1CF3F-0709-4B25-9A05-F6C09924E728}" type="datetimeFigureOut">
              <a:rPr lang="en-US" smtClean="0"/>
              <a:t>07/03/2017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33820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61CF3F-0709-4B25-9A05-F6C09924E728}" type="datetimeFigureOut">
              <a:rPr lang="en-US" smtClean="0"/>
              <a:t>07/03/2017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44251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61CF3F-0709-4B25-9A05-F6C09924E728}" type="datetimeFigureOut">
              <a:rPr lang="en-US" smtClean="0"/>
              <a:t>07/03/2017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52039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61CF3F-0709-4B25-9A05-F6C09924E728}" type="datetimeFigureOut">
              <a:rPr lang="en-US" smtClean="0"/>
              <a:t>07/03/2017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80903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1CF3F-0709-4B25-9A05-F6C09924E728}" type="datetimeFigureOut">
              <a:rPr lang="en-US" smtClean="0"/>
              <a:t>07/03/2017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58425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1CF3F-0709-4B25-9A05-F6C09924E728}" type="datetimeFigureOut">
              <a:rPr lang="en-US" smtClean="0"/>
              <a:t>07/03/2017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35354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1CF3F-0709-4B25-9A05-F6C09924E728}" type="datetimeFigureOut">
              <a:rPr lang="en-US" smtClean="0"/>
              <a:t>07/03/2017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17949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1CF3F-0709-4B25-9A05-F6C09924E728}" type="datetimeFigureOut">
              <a:rPr lang="en-US" smtClean="0"/>
              <a:t>07/03/2017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F5214-E28C-421C-B14F-71D15B34FBB8}" type="slidenum">
              <a:rPr lang="en-US" smtClean="0"/>
              <a:t>‹#›</a:t>
            </a:fld>
            <a:endParaRPr lang="en-US"/>
          </a:p>
        </p:txBody>
      </p:sp>
    </p:spTree>
    <p:extLst>
      <p:ext uri="{BB962C8B-B14F-4D97-AF65-F5344CB8AC3E}">
        <p14:creationId xmlns:p14="http://schemas.microsoft.com/office/powerpoint/2010/main" val="385005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b="1" dirty="0" smtClean="0">
                <a:latin typeface="Verdana" pitchFamily="34" charset="0"/>
                <a:ea typeface="Verdana" pitchFamily="34" charset="0"/>
                <a:cs typeface="Verdana" pitchFamily="34" charset="0"/>
              </a:rPr>
              <a:t>Data analysis and visualization (CS306) lab</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62889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8</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800" dirty="0" smtClean="0"/>
              <a:t>For all the experiments, you will need to submit a </a:t>
            </a:r>
            <a:r>
              <a:rPr lang="en-US" sz="2800" dirty="0" err="1" smtClean="0"/>
              <a:t>pdf</a:t>
            </a:r>
            <a:r>
              <a:rPr lang="en-US" sz="2800" dirty="0" smtClean="0"/>
              <a:t> file that should include </a:t>
            </a:r>
          </a:p>
          <a:p>
            <a:pPr marL="400050" lvl="1" indent="0">
              <a:buNone/>
            </a:pPr>
            <a:r>
              <a:rPr lang="en-US" sz="2400" dirty="0" smtClean="0"/>
              <a:t>all plots/images/figures </a:t>
            </a:r>
          </a:p>
          <a:p>
            <a:pPr marL="400050" lvl="1" indent="0">
              <a:buNone/>
            </a:pPr>
            <a:r>
              <a:rPr lang="en-US" sz="2400" dirty="0" smtClean="0"/>
              <a:t>the analysis as part of your answer to questions</a:t>
            </a:r>
          </a:p>
          <a:p>
            <a:pPr marL="400050" lvl="1" indent="0">
              <a:buNone/>
            </a:pPr>
            <a:r>
              <a:rPr lang="en-US" sz="2400" dirty="0" smtClean="0"/>
              <a:t>your code/script </a:t>
            </a:r>
          </a:p>
          <a:p>
            <a:pPr marL="0" indent="0">
              <a:buNone/>
            </a:pPr>
            <a:endParaRPr lang="en-US" sz="2800" dirty="0"/>
          </a:p>
          <a:p>
            <a:pPr marL="0" indent="0">
              <a:buNone/>
            </a:pPr>
            <a:r>
              <a:rPr lang="en-US" sz="2800" dirty="0" smtClean="0"/>
              <a:t>All plots/figures should be labeled properly (x-axis, y-axis, title etc.)</a:t>
            </a:r>
          </a:p>
          <a:p>
            <a:pPr marL="0" indent="0">
              <a:buNone/>
            </a:pPr>
            <a:endParaRPr lang="en-US" sz="2800" dirty="0"/>
          </a:p>
          <a:p>
            <a:pPr marL="0" indent="0">
              <a:buNone/>
            </a:pPr>
            <a:r>
              <a:rPr lang="en-US" sz="2800" dirty="0" smtClean="0"/>
              <a:t>You can use </a:t>
            </a:r>
            <a:r>
              <a:rPr lang="en-US" sz="2800" dirty="0" err="1" smtClean="0"/>
              <a:t>Matlab</a:t>
            </a:r>
            <a:r>
              <a:rPr lang="en-US" sz="2800" dirty="0" smtClean="0"/>
              <a:t>/Python for programming</a:t>
            </a:r>
          </a:p>
          <a:p>
            <a:pPr marL="0" indent="0">
              <a:buNone/>
            </a:pPr>
            <a:endParaRPr lang="en-US" sz="2800" dirty="0"/>
          </a:p>
        </p:txBody>
      </p:sp>
    </p:spTree>
    <p:extLst>
      <p:ext uri="{BB962C8B-B14F-4D97-AF65-F5344CB8AC3E}">
        <p14:creationId xmlns:p14="http://schemas.microsoft.com/office/powerpoint/2010/main" val="1931537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8</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marL="0" indent="0">
              <a:buNone/>
            </a:pPr>
            <a:r>
              <a:rPr lang="en-US" dirty="0" smtClean="0"/>
              <a:t>Objectives:</a:t>
            </a:r>
          </a:p>
          <a:p>
            <a:pPr marL="0" indent="0">
              <a:buNone/>
            </a:pPr>
            <a:r>
              <a:rPr lang="en-US" dirty="0" smtClean="0"/>
              <a:t>To compare methods/models using correlation coefficient and </a:t>
            </a:r>
            <a:r>
              <a:rPr lang="en-US" dirty="0" smtClean="0"/>
              <a:t>CI, and draw inferences</a:t>
            </a:r>
            <a:endParaRPr lang="en-US" dirty="0" smtClean="0"/>
          </a:p>
          <a:p>
            <a:pPr marL="0" indent="0">
              <a:buNone/>
            </a:pPr>
            <a:endParaRPr lang="en-US" dirty="0"/>
          </a:p>
        </p:txBody>
      </p:sp>
    </p:spTree>
    <p:extLst>
      <p:ext uri="{BB962C8B-B14F-4D97-AF65-F5344CB8AC3E}">
        <p14:creationId xmlns:p14="http://schemas.microsoft.com/office/powerpoint/2010/main" val="1202149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8: </a:t>
            </a:r>
            <a:r>
              <a:rPr lang="en-US" dirty="0" smtClean="0">
                <a:latin typeface="Verdana" pitchFamily="34" charset="0"/>
                <a:ea typeface="Verdana" pitchFamily="34" charset="0"/>
                <a:cs typeface="Verdana" pitchFamily="34" charset="0"/>
              </a:rPr>
              <a:t>Exp1</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smtClean="0">
                <a:latin typeface="+mj-lt"/>
              </a:rPr>
              <a:t>See Results_Raw_Data_24obs.xls. It provides subjective quality scores for a set of 144 videos (each video is rated by 24 observers) and the MOS. The objective  quality for these videos from two objective methods A and B are also provided in the file.  </a:t>
            </a:r>
          </a:p>
          <a:p>
            <a:pPr marL="0" indent="0">
              <a:buNone/>
            </a:pPr>
            <a:r>
              <a:rPr lang="en-US" sz="2800" dirty="0" smtClean="0">
                <a:latin typeface="+mj-lt"/>
              </a:rPr>
              <a:t>1. Compute the linear correlation coefficient between MOS and the two methods separately. Which method gives higher correlation with MOS?</a:t>
            </a:r>
          </a:p>
          <a:p>
            <a:pPr marL="0" indent="0">
              <a:buNone/>
            </a:pPr>
            <a:r>
              <a:rPr lang="en-US" sz="2800" dirty="0" smtClean="0">
                <a:latin typeface="+mj-lt"/>
              </a:rPr>
              <a:t>2. Show side-by-side the two correlation values computed in the previous part along with the corresponding 95% confidence intervals (use error bars to visualize the CI). Based on this, is one method statistically better than the other?</a:t>
            </a:r>
            <a:endParaRPr lang="fr-FR" sz="2800" dirty="0">
              <a:latin typeface="+mj-lt"/>
            </a:endParaRPr>
          </a:p>
        </p:txBody>
      </p:sp>
    </p:spTree>
    <p:extLst>
      <p:ext uri="{BB962C8B-B14F-4D97-AF65-F5344CB8AC3E}">
        <p14:creationId xmlns:p14="http://schemas.microsoft.com/office/powerpoint/2010/main" val="3366174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8: </a:t>
            </a:r>
            <a:r>
              <a:rPr lang="en-US" dirty="0" smtClean="0">
                <a:latin typeface="Verdana" pitchFamily="34" charset="0"/>
                <a:ea typeface="Verdana" pitchFamily="34" charset="0"/>
                <a:cs typeface="Verdana" pitchFamily="34" charset="0"/>
              </a:rPr>
              <a:t>Exp1</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800" dirty="0" smtClean="0">
                <a:latin typeface="+mj-lt"/>
              </a:rPr>
              <a:t>3. </a:t>
            </a:r>
            <a:r>
              <a:rPr lang="en-US" sz="2800" dirty="0"/>
              <a:t>An objective score </a:t>
            </a:r>
            <a:r>
              <a:rPr lang="en-US" sz="2800" dirty="0" smtClean="0"/>
              <a:t>(either from method A or B) is deemed an </a:t>
            </a:r>
            <a:r>
              <a:rPr lang="en-US" sz="2800" dirty="0"/>
              <a:t>outlier if it lies outside the confidence interval of the corresponding MOS. </a:t>
            </a:r>
            <a:r>
              <a:rPr lang="en-US" sz="2800" dirty="0" smtClean="0"/>
              <a:t>Using this, c</a:t>
            </a:r>
            <a:r>
              <a:rPr lang="en-US" sz="2800" dirty="0" smtClean="0">
                <a:latin typeface="+mj-lt"/>
              </a:rPr>
              <a:t>ompute the percentage of outliers for the two methods A and B. Based on this, which method, A or B, is better?</a:t>
            </a:r>
          </a:p>
          <a:p>
            <a:pPr marL="0" indent="0">
              <a:buNone/>
            </a:pPr>
            <a:r>
              <a:rPr lang="en-US" sz="2800" dirty="0" smtClean="0">
                <a:latin typeface="+mj-lt"/>
              </a:rPr>
              <a:t>4. </a:t>
            </a:r>
            <a:r>
              <a:rPr lang="en-US" sz="2800" dirty="0" smtClean="0">
                <a:latin typeface="+mj-lt"/>
              </a:rPr>
              <a:t>Based on the correlation coefficients in part 1 and the percentage of outliers in part </a:t>
            </a:r>
            <a:r>
              <a:rPr lang="en-US" sz="2800" dirty="0" smtClean="0">
                <a:latin typeface="+mj-lt"/>
              </a:rPr>
              <a:t>3, </a:t>
            </a:r>
            <a:r>
              <a:rPr lang="en-US" sz="2800" dirty="0" smtClean="0">
                <a:latin typeface="+mj-lt"/>
              </a:rPr>
              <a:t>comment which method A,  B, or none of the two, is likely to be practically useful.</a:t>
            </a:r>
          </a:p>
          <a:p>
            <a:pPr marL="0" indent="0">
              <a:buNone/>
            </a:pPr>
            <a:r>
              <a:rPr lang="en-US" sz="2800" dirty="0" smtClean="0">
                <a:latin typeface="+mj-lt"/>
              </a:rPr>
              <a:t> </a:t>
            </a:r>
            <a:endParaRPr lang="fr-FR" sz="2800" dirty="0">
              <a:latin typeface="+mj-lt"/>
            </a:endParaRPr>
          </a:p>
        </p:txBody>
      </p:sp>
    </p:spTree>
    <p:extLst>
      <p:ext uri="{BB962C8B-B14F-4D97-AF65-F5344CB8AC3E}">
        <p14:creationId xmlns:p14="http://schemas.microsoft.com/office/powerpoint/2010/main" val="2912239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8: </a:t>
            </a:r>
            <a:r>
              <a:rPr lang="en-US" dirty="0" smtClean="0">
                <a:latin typeface="Verdana" pitchFamily="34" charset="0"/>
                <a:ea typeface="Verdana" pitchFamily="34" charset="0"/>
                <a:cs typeface="Verdana" pitchFamily="34" charset="0"/>
              </a:rPr>
              <a:t>Exp2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525963"/>
          </a:xfrm>
        </p:spPr>
        <p:txBody>
          <a:bodyPr>
            <a:normAutofit/>
          </a:bodyPr>
          <a:lstStyle/>
          <a:p>
            <a:pPr marL="0" indent="0">
              <a:buNone/>
            </a:pPr>
            <a:r>
              <a:rPr lang="en-US" sz="2400" dirty="0" smtClean="0">
                <a:latin typeface="+mj-lt"/>
              </a:rPr>
              <a:t>Load </a:t>
            </a:r>
            <a:r>
              <a:rPr lang="en-US" sz="2400" dirty="0" smtClean="0">
                <a:latin typeface="+mj-lt"/>
              </a:rPr>
              <a:t>data_lab8.mat</a:t>
            </a:r>
            <a:r>
              <a:rPr lang="en-US" sz="2400" dirty="0" smtClean="0">
                <a:latin typeface="+mj-lt"/>
              </a:rPr>
              <a:t>. ‘MOS’ represents the averaged subjective quality score for 866 images. The quality of these images was also computed using two objective methods: ‘PSNR’ and ‘SSIM’.</a:t>
            </a:r>
          </a:p>
          <a:p>
            <a:pPr marL="0" indent="0">
              <a:buNone/>
            </a:pPr>
            <a:endParaRPr lang="en-US" sz="2400" dirty="0" smtClean="0">
              <a:latin typeface="+mj-lt"/>
            </a:endParaRPr>
          </a:p>
          <a:p>
            <a:pPr marL="0" indent="0">
              <a:buNone/>
            </a:pPr>
            <a:r>
              <a:rPr lang="en-US" sz="2400" dirty="0" smtClean="0">
                <a:latin typeface="+mj-lt"/>
              </a:rPr>
              <a:t>1. Plot side-by-side the linear correlation coefficients for PSNR and SSIM with MOS, and also draw the corresponding 95% confidence intervals. Which method, PSNR or SSIM, is statistically better</a:t>
            </a:r>
            <a:r>
              <a:rPr lang="en-US" sz="2400" dirty="0" smtClean="0">
                <a:latin typeface="+mj-lt"/>
              </a:rPr>
              <a:t>?</a:t>
            </a:r>
            <a:endParaRPr lang="en-US" sz="2400" dirty="0" smtClean="0">
              <a:latin typeface="+mj-lt"/>
            </a:endParaRPr>
          </a:p>
        </p:txBody>
      </p:sp>
    </p:spTree>
    <p:extLst>
      <p:ext uri="{BB962C8B-B14F-4D97-AF65-F5344CB8AC3E}">
        <p14:creationId xmlns:p14="http://schemas.microsoft.com/office/powerpoint/2010/main" val="1257365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8: </a:t>
            </a:r>
            <a:r>
              <a:rPr lang="en-US" dirty="0" smtClean="0">
                <a:latin typeface="Verdana" pitchFamily="34" charset="0"/>
                <a:ea typeface="Verdana" pitchFamily="34" charset="0"/>
                <a:cs typeface="Verdana" pitchFamily="34" charset="0"/>
              </a:rPr>
              <a:t>Exp2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525963"/>
          </a:xfrm>
        </p:spPr>
        <p:txBody>
          <a:bodyPr>
            <a:normAutofit/>
          </a:bodyPr>
          <a:lstStyle/>
          <a:p>
            <a:pPr marL="0" indent="0">
              <a:buNone/>
            </a:pPr>
            <a:r>
              <a:rPr lang="en-US" sz="2400" dirty="0" smtClean="0">
                <a:latin typeface="+mj-lt"/>
              </a:rPr>
              <a:t>2. </a:t>
            </a:r>
            <a:r>
              <a:rPr lang="en-US" sz="2400" dirty="0" smtClean="0">
                <a:latin typeface="+mj-lt"/>
              </a:rPr>
              <a:t>Instead of obtaining the correlation over all the 866 images, we decide to analyze ‘local’ correlation coefficients. To that end, we randomly select 20% images and compute the correlation between their corresponding MOS and the two methods (PSNR and SSIM). This process is repeated over a large number of iterations (use 20000) and in each iteration we obtain one correlation coefficient for PSNR and another for SSIM. Finally, we obtain the mean correlation coefficient for PSNR and SSIM over 20000 iterations, and the corresponding 95% CI. Based on this approach, which method, PSNR or SSIM, is statistically better? Does the conclusion agree with that in part </a:t>
            </a:r>
            <a:r>
              <a:rPr lang="en-US" sz="2400" dirty="0" smtClean="0">
                <a:latin typeface="+mj-lt"/>
              </a:rPr>
              <a:t>1?  </a:t>
            </a:r>
            <a:endParaRPr lang="en-US" sz="2400" dirty="0">
              <a:latin typeface="+mj-lt"/>
            </a:endParaRPr>
          </a:p>
        </p:txBody>
      </p:sp>
    </p:spTree>
    <p:extLst>
      <p:ext uri="{BB962C8B-B14F-4D97-AF65-F5344CB8AC3E}">
        <p14:creationId xmlns:p14="http://schemas.microsoft.com/office/powerpoint/2010/main" val="1037140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8: </a:t>
            </a:r>
            <a:r>
              <a:rPr lang="en-US" dirty="0" smtClean="0">
                <a:latin typeface="Verdana" pitchFamily="34" charset="0"/>
                <a:ea typeface="Verdana" pitchFamily="34" charset="0"/>
                <a:cs typeface="Verdana" pitchFamily="34" charset="0"/>
              </a:rPr>
              <a:t>submission</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0" indent="0">
              <a:buNone/>
            </a:pPr>
            <a:r>
              <a:rPr lang="en-US" sz="2800" dirty="0" smtClean="0"/>
              <a:t>Submit a single </a:t>
            </a:r>
            <a:r>
              <a:rPr lang="en-US" sz="2800" dirty="0" err="1" smtClean="0"/>
              <a:t>pdf</a:t>
            </a:r>
            <a:r>
              <a:rPr lang="en-US" sz="2800" dirty="0" smtClean="0"/>
              <a:t> file (per group) on Moodle</a:t>
            </a:r>
          </a:p>
          <a:p>
            <a:pPr marL="0" indent="0">
              <a:buNone/>
            </a:pPr>
            <a:endParaRPr lang="en-US" sz="2800" dirty="0"/>
          </a:p>
          <a:p>
            <a:pPr marL="0" indent="0">
              <a:buNone/>
            </a:pPr>
            <a:r>
              <a:rPr lang="en-US" sz="2800" dirty="0" smtClean="0"/>
              <a:t>Deadline: </a:t>
            </a:r>
            <a:r>
              <a:rPr lang="en-US" sz="2800" dirty="0" smtClean="0"/>
              <a:t>07/03/2017 (9 pm)</a:t>
            </a:r>
            <a:endParaRPr lang="en-US" sz="2800" dirty="0" smtClean="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119049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8479</TotalTime>
  <Words>528</Words>
  <Application>Microsoft Office PowerPoint</Application>
  <PresentationFormat>On-screen Show (4:3)</PresentationFormat>
  <Paragraphs>33</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Data analysis and visualization (CS306) lab</vt:lpstr>
      <vt:lpstr>Lab 8</vt:lpstr>
      <vt:lpstr>Lab 8</vt:lpstr>
      <vt:lpstr>Lab 8: Exp1</vt:lpstr>
      <vt:lpstr>Lab 8: Exp1</vt:lpstr>
      <vt:lpstr>Lab 8: Exp2</vt:lpstr>
      <vt:lpstr>Lab 8: Exp2</vt:lpstr>
      <vt:lpstr>Lab 8: submission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DAIICT</cp:lastModifiedBy>
  <cp:revision>372</cp:revision>
  <dcterms:created xsi:type="dcterms:W3CDTF">2015-12-31T07:59:36Z</dcterms:created>
  <dcterms:modified xsi:type="dcterms:W3CDTF">2017-03-07T06:47:48Z</dcterms:modified>
</cp:coreProperties>
</file>