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542" r:id="rId3"/>
    <p:sldId id="543" r:id="rId4"/>
    <p:sldId id="544" r:id="rId5"/>
    <p:sldId id="545" r:id="rId6"/>
    <p:sldId id="546" r:id="rId7"/>
    <p:sldId id="548" r:id="rId8"/>
    <p:sldId id="549" r:id="rId9"/>
    <p:sldId id="550" r:id="rId10"/>
    <p:sldId id="570" r:id="rId11"/>
    <p:sldId id="583" r:id="rId12"/>
    <p:sldId id="584" r:id="rId13"/>
    <p:sldId id="567" r:id="rId14"/>
    <p:sldId id="568" r:id="rId15"/>
    <p:sldId id="585" r:id="rId16"/>
    <p:sldId id="586" r:id="rId17"/>
    <p:sldId id="588" r:id="rId18"/>
    <p:sldId id="571" r:id="rId19"/>
    <p:sldId id="572" r:id="rId20"/>
    <p:sldId id="573" r:id="rId21"/>
    <p:sldId id="587" r:id="rId22"/>
    <p:sldId id="574" r:id="rId23"/>
    <p:sldId id="577" r:id="rId24"/>
    <p:sldId id="578" r:id="rId25"/>
    <p:sldId id="579" r:id="rId26"/>
    <p:sldId id="580" r:id="rId27"/>
    <p:sldId id="581" r:id="rId28"/>
    <p:sldId id="582" r:id="rId29"/>
    <p:sldId id="602" r:id="rId30"/>
    <p:sldId id="601" r:id="rId31"/>
    <p:sldId id="589" r:id="rId32"/>
    <p:sldId id="590" r:id="rId33"/>
    <p:sldId id="591" r:id="rId34"/>
    <p:sldId id="595" r:id="rId35"/>
    <p:sldId id="596" r:id="rId36"/>
    <p:sldId id="597" r:id="rId37"/>
    <p:sldId id="598" r:id="rId38"/>
    <p:sldId id="599" r:id="rId39"/>
    <p:sldId id="603" r:id="rId40"/>
    <p:sldId id="604" r:id="rId41"/>
    <p:sldId id="605" r:id="rId42"/>
    <p:sldId id="606" r:id="rId43"/>
    <p:sldId id="607" r:id="rId44"/>
    <p:sldId id="608" r:id="rId45"/>
    <p:sldId id="609" r:id="rId46"/>
    <p:sldId id="610" r:id="rId47"/>
    <p:sldId id="611" r:id="rId48"/>
    <p:sldId id="612" r:id="rId49"/>
    <p:sldId id="613" r:id="rId50"/>
    <p:sldId id="655" r:id="rId51"/>
    <p:sldId id="657" r:id="rId52"/>
    <p:sldId id="658" r:id="rId53"/>
    <p:sldId id="659" r:id="rId54"/>
    <p:sldId id="660" r:id="rId55"/>
    <p:sldId id="661" r:id="rId56"/>
    <p:sldId id="648" r:id="rId57"/>
    <p:sldId id="623" r:id="rId58"/>
    <p:sldId id="624" r:id="rId59"/>
    <p:sldId id="625" r:id="rId60"/>
    <p:sldId id="626" r:id="rId61"/>
    <p:sldId id="627" r:id="rId62"/>
    <p:sldId id="628" r:id="rId63"/>
    <p:sldId id="650" r:id="rId64"/>
    <p:sldId id="649" r:id="rId65"/>
    <p:sldId id="629" r:id="rId66"/>
    <p:sldId id="631" r:id="rId67"/>
    <p:sldId id="632" r:id="rId68"/>
    <p:sldId id="635" r:id="rId69"/>
    <p:sldId id="636" r:id="rId70"/>
    <p:sldId id="637" r:id="rId71"/>
    <p:sldId id="639" r:id="rId72"/>
    <p:sldId id="640" r:id="rId73"/>
    <p:sldId id="643" r:id="rId74"/>
    <p:sldId id="644" r:id="rId75"/>
    <p:sldId id="647" r:id="rId76"/>
    <p:sldId id="662" r:id="rId77"/>
    <p:sldId id="663" r:id="rId78"/>
    <p:sldId id="664" r:id="rId79"/>
    <p:sldId id="665" r:id="rId80"/>
    <p:sldId id="666" r:id="rId81"/>
    <p:sldId id="667" r:id="rId82"/>
    <p:sldId id="668" r:id="rId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D6009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2.6875" units="1/cm"/>
          <inkml:channelProperty channel="Y" name="resolution" value="32" units="1/cm"/>
        </inkml:channelProperties>
      </inkml:inkSource>
      <inkml:timestamp xml:id="ts0" timeString="2016-09-29T13:12:26.2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12080 15900,'25'0,"-25"-25,0-25,-50-24,-49-50,25 0,-50-25,49 25,26 0,-26-25,51 75,-76-50,26 25,49 49,-25-49,-24 0,49 24,-24 25,-1-24,25 24,0 26,1-51,24 50,-75-49,26-25,24 49,-50-24,-24-50,74 25,-49 49,24-49,-49 49,74 1,-49-1,49 0,-49 1,24-1,0 50,1-74,24-1,-49 26,49-1,-25 25,25-24,1 24,-1 0,0 25,25-25,-74-49,49 49,0-25,-25 26,26-26,-1 25,0 0,25 1,-25 24,0-50,25 50,-24-50,24 26,0-1,-25 0,-25-25,25 1,1-1,24 50,-25-50,0 1,25 49,-25-25,25 0,0 25,0-25,-25 1,0-1,1 25,24 0,-25 0,25 0,-25 25,0-25,25 24,-25 51,25-75,-24 25,24-1,0 1,-25 0,25 0,0 24,0-49,0 50,0-50,0 25,0-25,0 0,25 0,-25-25,0 25,24-50,-24 26,0-1,0 0,50-25,-50 26,0 24,25-25,-25 0,0 0,25 0,-25 25,0-24,0-1,0 0,24 25,-24-25,25 0,-25 25,25-24,-25 24,25 0,-25 0,25 0,0 0,-1 0,-24 0,50 0,-25 0,-25 0,25 0,-1 0,1 0,0 0,25 24,-1 1,-49 0</inkml:trace>
  <inkml:trace contextRef="#ctx0" brushRef="#br0" timeOffset="8880.508">13494 15577,'0'-24,"25"24,0-25,0 0,-1 0,1 0,50-74,24 25,0-100,-25 100,-24-26,0 26,49-50,-25 25,-49 24,49-73,-24 73,24-123,-49 148,25-49,-25-25,0 74,-25-24,24 24,-24 1,25-51,-25 51,25-26,0 1,-25 24,49-24,-49-1,0-24,25 25,0-1,0 1,0 0,-25 49,24-74,-24 24,25 50,0-49,-25 24,0-24,25 24,0-24,-1 24,-24 1,25-51,-25 76,25-51,0 50,0-24,-25 49,0-25,0 0,0 0,0 25,0-24,0 24,0-50,0 50,0 0,0 25,-25 0,25-1,-75 26,75-25,-24-25,24 25,0-1,-25-24,0 25,0-25,25 25,-25-25,1 25,24-25,0 0,0 0,49 0,-49 0,25-25,-25 25,0-25,25 0,0 1,-1 24,1-25,-25 25,25-25,-25 0,25 25,0 0,-1 0,-24 0,25 0,0 0,0 25,-25 0,25-25,-1 25,-24-1,25 1,-25-25,25 50,-25-25,0-1,0 1,25-25,-25 25,0 0,0 0,25-25,-1 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6-10-26T16:48:06.5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4936 13345,'-24'0,"-51"0,1-25,-1-24,26 49,-26-25,1-25,24 25,1-24,24 49,0-25,-24 0,49 25,0-25,-50 0,50-24,0 49,-25-50,-24 1,49 24,-25-25,0 25,0-24,0 24,25 0,-24-49,24 49,0 25,-25-50,0-24,25 49,0 0,-25-49,25 49,-25 0,25 25,0-24,-49-51,-1 1,0-1,1 1,49 49,-25 0,25 25,0-25,-25 25,25 0,0-49,-25 49,25-25,0 0,0 25,-24-25,24 25,0 0,-25 0,25 0,0 25,0-25,0 25,0-25,0 25,0-25,0 25,0-1,0-24,0 25,0 0,0 0,0-25,0 25,-25-25,25 0,0-25,0 0,0 25,0-25,0 25,0-25,0 1,0 24,0 0,0-25,25 25,-25-25,0 25,0-25,25 25,-25-25,0 25,24 0,-24 0,25 25,0-25,-25 0,25 25,-25-25,0 0,25 0,-1 0,-24 25,0-25,0 0,25 0,-25 25,0-25,25 24,-25-24,25 0,0 0,-25 0,24 0,-24 25</inkml:trace>
  <inkml:trace contextRef="#ctx0" brushRef="#br0" timeOffset="12713.7272">3200 10840,'0'0,"0"0,0 0,0-25,0 0,0 25,0-25,0 25,0 0,25 0,-25-25,0 1,0 24,0-25,25 25,-25-50,0 25,0 25,25-24,-25-1,0 0,0 25,0 0,0 0,0 0,0 0,-25 0,25 0,0 0,-25 0,0 25,25-25,0 0,-25 25,25-1,-24-24,-1 0,25 0,0 25,-25-25,25 0,0 0,25 0,0 0,-25 0,24 0,-24 0,25-25,0 25,-25 0,25 0,-25-24,0 24,25 0,-25 0,24 0,1 0,-25 0,25 0,-25 0,25 0,-25 24,0-24,0 25,25-25,-25 25,0 0,0-25,0 0,0 25</inkml:trace>
  <inkml:trace contextRef="#ctx0" brushRef="#br0" timeOffset="20724.1853">3597 10939,'25'0,"-25"0,49 0,-49 0,25 0,0 0,25-25,-1 0,-24 25,0 0,-25-25,25 25,-25 0,0-24,24 24,1 0,-25-25,25 25,-25 0,0 0,25-25,-25 0,25 25,0 0,-25 0,24 0,-24-25,25 25,0 0,-25-24,0 24,25 0,-25 0,25-25,-25 25,24-25,1 25,0 0,-25-25,25 25,0 0,-25-25,0 25,24 0,-24 0,25 0,-25-24,25 24,-25 0,25 0,-25-25,0 25,0 0,0 0,0 0,-25 0,0 0,25 0,-25 0,25 0,-24 0,-1 0,25 0,-25 0,25 0,-25 0,25 0,0 0,0 0,0 0,25 0,-25 0,25 0,0 0,-25 0,0 0,24 0,-24 0,25 0,0 0,-25 0,25 0,-25 0,25 0,-25 0,0 25,0-1,0-24,0 25,0-25,0 0,0 25,0 0,0-25,0 25,0-25,0 24,0-24,0 0,-25 0</inkml:trace>
  <inkml:trace contextRef="#ctx0" brushRef="#br1" timeOffset="72533.1486">9252 13395,'0'0,"0"0,0 0,25 0,-25-25,25 25,25-50,-25 25,-1 1,1-1,0-25,25 25,-1-24,26 24,-26-50,26 51,-51-26,26 50,24-50,-24 1,0 24,-1 0,-49 25,50 0,-1-49,-24 24,25-25,-50 50,49-25,-49 25,25-24,-25 24,25 0,0-25,25 0,-50-25,49 50,-24 0,25-49,-26 24,1 25,-25-25,50 0,-50 1,25 24,-25-25,0 25,24-25,-24 0,0 0,0 25,25-24,0-1,-25-25,0 50,0 0,25 0,-25-25,25 0,-25 1,0-1,24 25,-24 0,0-25,25 0,0-24,-25 49,25 0,-25-25,25 0,-25 0,0 25,0 0,0 0,0 0,0 0,-25 0,0 0,25 0,-25 0,0 25,25 0,-24-25,24 0,0 0,-25 0,0 25,25-25,-25 0,25 0,0 0,0 0,0 0,25 0,0 0,-25 0,25 0,-25 0,0 0,24 0,1 0,-25 0,25 0,-25 0,25 0,-25 0,25 0,-1-25,-24 25,25 0,-25 0,0 0,0 0,0 25,0-25,25 24,-25 1,0-25,25 25,-25-25,0 25,0-25,0 25,0-1,25-24,-25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2.6875" units="1/cm"/>
          <inkml:channelProperty channel="Y" name="resolution" value="32" units="1/cm"/>
        </inkml:channelProperties>
      </inkml:inkSource>
      <inkml:timestamp xml:id="ts0" timeString="2016-10-27T13:53:20.3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5383 9376,'-25'0,"25"0,-25 0,1 0,-1 0,25 0,-25 0,0 0,0 0,1 25,-1 0,25-25,-25 25,0-25,25 0,-25 24,-24 26,49-50,-25 25,25-25,-25 25,0-1,0 1,25-25,0 25,0-25,-24 50,24-50,0 24,0 1,0-25,0 25,-25-25,0 25,25-25,0 25,0-1,0 1,0-25,0 25,0 0,0 0,0-25,0 24,0 1,0 0,0-25,0 25,0 0,0 0,0-25,0 24,0 1,0 0,0-25,0 25,0 0,0 24,0-49,0 25,25 25,-25-1,25-24,-25 0,0 0,0-1,24 1,1 25,-25-50,25 25,-25 24,25-24,0-25,0 25,-1-25,-24 0,50 49,-50-49,25 0,0 0,-1 0,26 25,-50-25,25 0,49 0,-74 0,25 0,0 0,0 25,-1-25,1 0,0 0,0 25,0-25,-1 0,1 0,-25 0,25 0,0 0,-25 0,25 0,-1 0,1 0,-25 0,25 0,0 0,0 0,-25 0,24 0,1 0,0 0,-25 0,25 0,0 0,-1 0,-24 0,25 0,0 0,0 0,-25 0,25 0,-1 0,1 0,-25 0,25 0,0 0,0-25,-25 25,49 0,-49-25,25 25,0 0,0-25,-25 25,25 0,-25 0,24-24,1 24,-25-25,25 0,-25 25,25-25,-25 25,0-25,0 1,0 24,0-50,0 25,0 25,0-49,0 49,0-25,0 25,0-25,0 0,0 0,0 25,0-24,0-1,0 0,0 25,0-25,0 0,0 1,-25-1,25 25,0-25,0 0,0 25,0-25,-25 1,25-1,0 25,0-25,0 0,-25 0,1 0,24 1,0 24,0-25,-50-25,50 50,-25-25,0 1,25-1,0 25,-49-50,24 1,-25 24,25 25,1-25,24 0,-25 0,25 25,-25-24,25 24,-25-25,0 0,25 25,-24 0,24 0,-25-25,0 25,25 0,-25 0,25 0,-49-25,24 1,25 24,-50 0,50 0,-25 0,25 0,-49 0,49 0,-25 0,-25-25,50 25,-24 0,-1 0,0 0,25 0,-25 0,0 0,-24-25,49 25,-25 0</inkml:trace>
  <inkml:trace contextRef="#ctx0" brushRef="#br0" timeOffset="2856.1634">15652 7863,'-25'0,"0"0,-24 0,49 25,-25-25,-25 25,-24-25,49 49,-24-24,24-25,-25 25,50-25,-49 25,49 0,-25-25,25 0,-25 24,0 1,0 0,25-25,-24 25,-1-25,25 25,-25 24,25-24,-25 25,25-50,0 24,-25 1,25 0,0-25,0 25,0 0,0-1,0 1,0 50,0-51,0 1,0 0,0 49,0-74,25 25,-25 0,25 0,-25 0,25-1,0 1,-1-25,-24 25,50 0,-50 0,25-25,0 24,-1 1,-24-25,25 25,-25-25,50 0,-50 0,25 25,-25-25,24 0,1 0,-25 0,50 0,-25 0,24 50,-24-50,49 0,1 0,-25 0,-1 0,-24 0,25 0,-26 0,1 0,0 0,25 0,-50 0,49 0,1 0,-25 0,-1 0,1 0,0 0,0 0,0 0,-1-25,1 25,0 0,0-25,0 0,-1 0,-24 0,0 25,25-24,0 24,-25-25,0 0,0 0,0 0,0 1,0-1,0 25,0-25,0-25,0 50,0-24,0-1,0-25,0 50,0-25,0 1,0-26,0 25,0 0,0 25,0-49,-25 49,25-25,-25 0,25-24,-24 49,24-50,0 25,0 25,-25-25,25 1,0-1,-25 25,0-25,25 25,-25-25,1 0,-1 1,25 24,-25-25,25 0,-50 25,50-25,-24 25,24 0,-50-25,50 0,-50 25,50 0,-24 0,-26 0,50 0,-25-24,25 24,-49 0,49 0,-25 0,25 0,-50 0,50 0,-49 0,24 0,25 0,-25 0,0-25,25 0,-25 25,25 0</inkml:trace>
  <inkml:trace contextRef="#ctx0" brushRef="#br0" timeOffset="7895.4516">8533 9525,'0'0,"-25"0,1 0,-26 0,50 0,-25 25,25-25,0 25,-49-1,49 1,-25 0,25-25,-25 50,25-26,-25 1,25 25,0-50,0 25,0-25,0 49,0-49,0 25,0 25,0-26,0 26,0 0,0-50,0 25,0-1,0 1,0-25,0 25,0 0,0 0,0-25,0 49,0-24,0-25,0 50,25-50,-25 24,25 1,0 0,-1 0,-24 0,25-25,0 24,0-24,0 25,-25-25,24 25,1-25,0 0,0 50,0-50,24 24,-24 1,0-25,-25 25,49-25,-49 25,50-25,-50 25,25-25,-25 0,49 0,-24 0,0 24,0-24,0 0,24 0,-24 0,0 0,0 0,-1 0,1 0,-25 0,25 0,0 0,0 0,-25 0,24 0,1 0,0 0,-25 0,25 0,0 0,0 0,-1-24,-24 24,50-25,-50 25,25-25,-25 25,25-25,-1 0,1 25,0-24,0-1,-25 0,0 25,25-25,-1 0,-24 1,25 24,-25-25,25 0,-25 0,0 0,0 1,25 24,-25-25,25 0,-25 0,0 0,0 25,0-24,0-26,0 25,0-24,0 24,0 0,-25 25,25-25,0-25,0 50,0-49,-25 24,25-25,0 50,-25-24,25-1,-25 0,25 25,-24-25,-1 0,25 1,-25-1,25 25,-25-25,0 0,1 0,24 25,-25-24,25-26,-25 50,0-25,-24 0,24 1,0-1,0 25,0 0,25 0,-25 0,1 0,-1 0,25 0,-25 0,-25 0,50 0,-49 0,-1-25,50 25,-49 0,49 0,-25 0,25 0,-25 0,0 0,0 0,25 0,-24 0,-1 0,0 0,25 0,-25 0,0 0,1 0,24 0,-25 0,-25 0,25 25,-24-25,49 0,-25 25</inkml:trace>
  <inkml:trace contextRef="#ctx0" brushRef="#br0" timeOffset="10743.6145">9997 7838,'-25'0,"0"0,0 0,-24 0,49 0,-25 0,0 0,0 0,25 0,-25 0,1 0,-1 0,25 0,-25 0,0 25,0-25,25 0,-24 25,24-25,-25 0,0 25,25-1,-25 1,-24 0,49-25,-25 25,0 0,0 24,0-49,25 25,-24 0,24 0,-25 0,25-25,0 49,-25-24,25 0,0 0,0-1,0 26,0-50,0 50,0-26,0 26,0-50,0 25,0-25,0 49,0-24,0 0,0 0,25 0,0-1,-25 26,24-50,1 25,-25 0,25-1,-25-24,0 50,50-25,-50 0,24-25,1 24,0 1,0 0,-25-25,25 25,24 0,-49-25,25 25,0-1,24-24,1 50,-25-50,0 0,-1 0,1 0,25 0,-50 0,25 0,-1 0,1 0,0 0,0 0,0 0,-1 0,1 0,25 0,-50 0,25 0,-1 0,1 0,-25 0,25 0,25 0,-50 0,49 0,-49 0,25 0,25 0,-50 0,25 0,-25 0,49 0,-49 0,50 0,-25 0,-25 0,24-25,1 25,0-25,0 25,-25-24,25 24,-25-25,24 25,1-25,0 0,-25 0,25 25,0 0,-1-25,-24 1,0-1,25-25,0 50,-25-25,0-24,0 49,0-25,0 0,0 0,0 1,0-1,0 0,0 25,0-25,0 0,0 1,0 24,0-50,0 25,0-49,0 49,-25 0,25-24,0 24,0 0,-49-25,49 50,-25-24,25-1,-25 25,0-50,0 50,25-25,-24 1,24-1,-25 25,0 0,25-25,-25 25,25-25,-49 0,49 25,-50-25,25 25,25 0,-25-24,25 24,-24 0,-1 0,25 0,-25 0,0 0,0-25,25 25,-24 0,-1 0,0 0,25 0,-50 0,25 0,25 0,-49 0,24 0,25 0,-50-25,26 25,-1 0</inkml:trace>
  <inkml:trace contextRef="#ctx0" brushRef="#br0" timeOffset="15039.8602">15255 11906,'0'0,"99"0,-24 0,49-25,0 1,-25 24,25-25,-25 25,1-25,-51 0,26 25,-1 0,0-25,-49 25,99-24,-49 24,-1 0,-24 0,49 0,25-25,-50 25,1-25,24 25,-74-25,49 25,-24 0,24-49,-24 49,-25 0,24 0,1 0,-1 0,26 0,-25 0,24 0,0 0,-24 0,24 0,26 0,-26 0,0 0,-24 0,24 0,1 0,-26 0,1 0,-25 0,24 0,1 0,24 0,-24 0,-25 0,49 0,-24 0,24 0,1 0,-50 0,49 0,0 0,-24 0,24 0,-74 0,75 24,-50-24,-1 0,-24 25,25-25,0 0,25 25,-26-25,1 0,25 0,-1 25,-49-25,25 0,0 0,0 0,-25 0,50 0,-26 0,1 0,0 0,25 0,-26 25,26-25,-25 0,24 0,1 0,0 49,-26-49,51 0,-1 0,25 0,25 0,0 0,-24 0,24 0,-25 0,0 0,0 0,1 0,24 0,0 0,24 0,51 0,-50 0,-50 0,25 0,25 0,-25 0,0 0,-99 0,49 0,-49 0,24 0,-24 0,25 0,0 0,24 0,25-25,-24 25,24 0,-50 0,26 0,24 0,-25 0,26 0,-51 0,-24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2.6875" units="1/cm"/>
          <inkml:channelProperty channel="Y" name="resolution" value="32" units="1/cm"/>
        </inkml:channelProperties>
      </inkml:inkSource>
      <inkml:timestamp xml:id="ts0" timeString="2016-10-27T13:51:26.2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2952 5953,'0'0,"0"0,-25 0,25 0,-25 0,25 0,-24 0,-26 0,25 0,25 0,-25 0,1 0,-1 0,0 0,-25 0,50 0,-24 0,-1 0,0 0,25 0,-50 0,26 0,-1 0,-25 0,25 0,1 0,-1 0,0 0,-25 0,1 25,-26 0,51-25,-1 0,-50 25,51 24,-1-49,-50 0,51 50,-1-50,0 25,0 24,0-49,-24 50,24-25,25 24,0-49,-25 50,25-25,0-1,0 26,0-25,0 49,0-49,0 49,0-24,0-25,0 0,0 49,74-74,-49 25,0 0,25 24,24 26,1-26,24 51,-25-51,1 26,49-26,-100-24,26 0,24 0,-49-25,-25 0,75 24,-51-24,26 25,0-25,24 0,-24 0,-26 0,51 0,-25 0,-1 0,1 25,-25-25,49 0,-74 0,25 0,49 0,1 0,-26 0,26 0,-1 0,-49 0,49 0,-24 0,-25 0,-1 0,51 0,-26-25,-24 25,25-25,0 25,-50 0,24 0,1-24,0 24,0 0,24-25,-24 25,-25-25,25 25,0 0,24-25,-24 0,0 1,0-1,0 25,24-25,-49 0,25 25,-25-25,25 25,0-49,-25 49,24-25,-24 25,50-25,-50 0,50 1,-26-1,1 0,25 0,-25 0,74-24,-74 24,-1 0,51-25,-75 50,25-24,-25 24,25-25,-25 25,0-25,0 0,0 0,0 25,0-24,0-1,0 0,0 0,-25 0,25 1,-25-26,25 50,0-25,0 0,-50 1,50-26,-25 50,25-25,-49 0,49 1,-25 24,0-50,0 25,1 0,24 25,-25-24,25 24,-50-25,1 0,24 25,0-25,-25 25,50 0,-24 0,-26 0,50 0,-50 0,26-25,-1 25,-50 0,75 0,-49 0,-1-24,50 24,-49 0,24-25,25 25,-50 0,1 0,24-25,0 25,0 0,-25 0,26 0,24 0,-50 0,25 0,25 0,-49 0,49 0,-25-25,25 25,-50 0,50-25,-25 25,25 0,-24 0,-1 0,0 0,-25-24,50 24,-49 0,24 0,25 0,-50 0,1 0,49 0,-25 0,0 0,25 0,-25 0,25 0,-49 0,24 0,0 0,25 0,-25 0,1 0,-1 0,25 0,-25 0</inkml:trace>
  <inkml:trace contextRef="#ctx0" brushRef="#br0" timeOffset="1832.1048">2878 6003,'0'0,"24"-25,-24 0,25 25,0 0,-25 0,25 0,0-25,0 25,-25 0,24 0,-24 0,50 0,-50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68337-E74B-4B1A-8A60-35B2A2E1499C}" type="datetimeFigureOut">
              <a:rPr lang="en-US" smtClean="0"/>
              <a:t>10/03/2017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F4DE7-337A-49F0-B9F4-59DF932AD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7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F4DE7-337A-49F0-B9F4-59DF932ADC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69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5B1A3-EBB9-407A-BBEE-E3C53C1C8A2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0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10/03/2017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2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10/03/2017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1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10/03/2017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5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10/03/2017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10/03/2017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0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10/03/2017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1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10/03/2017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9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10/03/2017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10/03/2017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5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10/03/2017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4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10/03/2017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9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1CF3F-0709-4B25-9A05-F6C09924E728}" type="datetimeFigureOut">
              <a:rPr lang="en-US" smtClean="0"/>
              <a:t>10/03/2017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5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4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7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1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3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52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54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6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7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60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62.w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71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7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74.wmf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2.emf"/><Relationship Id="rId5" Type="http://schemas.openxmlformats.org/officeDocument/2006/relationships/customXml" Target="../ink/ink1.x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 analysis and visualization (CS306)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352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Instructor: Manish </a:t>
            </a:r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Narwaria</a:t>
            </a:r>
            <a:endParaRPr lang="en-US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88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CI can also be determined for difference in means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what will be the condition for statistically significant difference?</a:t>
            </a: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u="sng" dirty="0" smtClean="0">
              <a:latin typeface="+mj-lt"/>
            </a:endParaRP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u="sng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585476"/>
              </p:ext>
            </p:extLst>
          </p:nvPr>
        </p:nvGraphicFramePr>
        <p:xfrm>
          <a:off x="990600" y="2971800"/>
          <a:ext cx="696350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93" name="Equation" r:id="rId3" imgW="4114800" imgH="495000" progId="Equation.3">
                  <p:embed/>
                </p:oleObj>
              </mc:Choice>
              <mc:Fallback>
                <p:oleObj name="Equation" r:id="rId3" imgW="4114800" imgH="49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2971800"/>
                        <a:ext cx="6963507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081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compute the CIs for the sample means</a:t>
            </a: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no overlap --&gt; the difference in means is statistically significant (will agree with t-test)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overlap --&gt; the difference in means may or may not be statistically significant (t-test may or may not agree)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37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041303"/>
              </p:ext>
            </p:extLst>
          </p:nvPr>
        </p:nvGraphicFramePr>
        <p:xfrm>
          <a:off x="352424" y="1506538"/>
          <a:ext cx="6962776" cy="199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03" name="Equation" r:id="rId3" imgW="4114800" imgH="1180800" progId="Equation.3">
                  <p:embed/>
                </p:oleObj>
              </mc:Choice>
              <mc:Fallback>
                <p:oleObj name="Equation" r:id="rId3" imgW="4114800" imgH="1180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4" y="1506538"/>
                        <a:ext cx="6962776" cy="199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480581"/>
              </p:ext>
            </p:extLst>
          </p:nvPr>
        </p:nvGraphicFramePr>
        <p:xfrm>
          <a:off x="304800" y="4130675"/>
          <a:ext cx="3830638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04" name="Equation" r:id="rId5" imgW="2311200" imgH="863280" progId="Equation.3">
                  <p:embed/>
                </p:oleObj>
              </mc:Choice>
              <mc:Fallback>
                <p:oleObj name="Equation" r:id="rId5" imgW="231120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130675"/>
                        <a:ext cx="3830638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4168036" y="2819400"/>
            <a:ext cx="4642279" cy="1827756"/>
            <a:chOff x="4168036" y="2819400"/>
            <a:chExt cx="4642279" cy="1827756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24400" y="3810000"/>
              <a:ext cx="39624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4296661"/>
                </p:ext>
              </p:extLst>
            </p:nvPr>
          </p:nvGraphicFramePr>
          <p:xfrm>
            <a:off x="4168036" y="3651250"/>
            <a:ext cx="5334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105" name="Equation" r:id="rId7" imgW="533160" imgH="317160" progId="Equation.3">
                    <p:embed/>
                  </p:oleObj>
                </mc:Choice>
                <mc:Fallback>
                  <p:oleObj name="Equation" r:id="rId7" imgW="533160" imgH="31716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168036" y="3651250"/>
                          <a:ext cx="533400" cy="31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" name="Straight Connector 12"/>
            <p:cNvCxnSpPr/>
            <p:nvPr/>
          </p:nvCxnSpPr>
          <p:spPr>
            <a:xfrm>
              <a:off x="6629400" y="3352800"/>
              <a:ext cx="0" cy="4572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239000" y="3797474"/>
              <a:ext cx="0" cy="45720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1258413"/>
                </p:ext>
              </p:extLst>
            </p:nvPr>
          </p:nvGraphicFramePr>
          <p:xfrm>
            <a:off x="5648739" y="2819400"/>
            <a:ext cx="1720022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106" name="Equation" r:id="rId9" imgW="1130040" imgH="291960" progId="Equation.3">
                    <p:embed/>
                  </p:oleObj>
                </mc:Choice>
                <mc:Fallback>
                  <p:oleObj name="Equation" r:id="rId9" imgW="1130040" imgH="29196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648739" y="2819400"/>
                          <a:ext cx="1720022" cy="444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5870083"/>
                </p:ext>
              </p:extLst>
            </p:nvPr>
          </p:nvGraphicFramePr>
          <p:xfrm>
            <a:off x="6477000" y="4266156"/>
            <a:ext cx="1684421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107" name="Equation" r:id="rId11" imgW="1066680" imgH="241200" progId="Equation.3">
                    <p:embed/>
                  </p:oleObj>
                </mc:Choice>
                <mc:Fallback>
                  <p:oleObj name="Equation" r:id="rId11" imgW="106668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477000" y="4266156"/>
                          <a:ext cx="1684421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4959263" y="3396734"/>
              <a:ext cx="1511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C00000"/>
                  </a:solidFill>
                </a:rPr>
                <a:t>not </a:t>
              </a:r>
              <a:r>
                <a:rPr lang="fr-FR" dirty="0" err="1" smtClean="0">
                  <a:solidFill>
                    <a:srgbClr val="C00000"/>
                  </a:solidFill>
                </a:rPr>
                <a:t>significant</a:t>
              </a:r>
              <a:endParaRPr lang="fr-FR" dirty="0">
                <a:solidFill>
                  <a:srgbClr val="C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5600" y="3396734"/>
              <a:ext cx="1190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C00000"/>
                  </a:solidFill>
                </a:rPr>
                <a:t> </a:t>
              </a:r>
              <a:r>
                <a:rPr lang="fr-FR" dirty="0" err="1" smtClean="0">
                  <a:solidFill>
                    <a:srgbClr val="C00000"/>
                  </a:solidFill>
                </a:rPr>
                <a:t>significant</a:t>
              </a:r>
              <a:endParaRPr lang="fr-FR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09202" y="3885342"/>
              <a:ext cx="1122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00CC"/>
                  </a:solidFill>
                </a:rPr>
                <a:t>CI </a:t>
              </a:r>
              <a:r>
                <a:rPr lang="fr-FR" dirty="0" err="1" smtClean="0">
                  <a:solidFill>
                    <a:srgbClr val="0000CC"/>
                  </a:solidFill>
                </a:rPr>
                <a:t>overlap</a:t>
              </a:r>
              <a:endParaRPr lang="fr-FR" dirty="0">
                <a:solidFill>
                  <a:srgbClr val="0000CC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91400" y="3889517"/>
              <a:ext cx="1418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00CC"/>
                  </a:solidFill>
                </a:rPr>
                <a:t>no CI </a:t>
              </a:r>
              <a:r>
                <a:rPr lang="fr-FR" dirty="0" err="1" smtClean="0">
                  <a:solidFill>
                    <a:srgbClr val="0000CC"/>
                  </a:solidFill>
                </a:rPr>
                <a:t>overlap</a:t>
              </a:r>
              <a:endParaRPr lang="fr-FR" dirty="0">
                <a:solidFill>
                  <a:srgbClr val="0000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131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The operations manager of a large production plant would like to estimate the mean amount of time a worker takes to assemble a new electronic component. Assume that the standard deviation of this assembly time is 3.6 minutes. </a:t>
            </a:r>
            <a:endParaRPr lang="en-US" sz="2400" dirty="0" smtClean="0">
              <a:latin typeface="+mj-lt"/>
            </a:endParaRPr>
          </a:p>
          <a:p>
            <a:pPr marL="514350" indent="-514350">
              <a:buAutoNum type="alphaLcParenR"/>
            </a:pPr>
            <a:r>
              <a:rPr lang="en-US" sz="2400" dirty="0" smtClean="0">
                <a:latin typeface="+mj-lt"/>
              </a:rPr>
              <a:t>after </a:t>
            </a:r>
            <a:r>
              <a:rPr lang="en-US" sz="2400" dirty="0">
                <a:latin typeface="+mj-lt"/>
              </a:rPr>
              <a:t>observing 120 workers assembling similar devices, the manager noticed that their average time was 16.2 minutes. Construct a 92% confidence interval for the mean assembly time. </a:t>
            </a:r>
            <a:endParaRPr lang="en-US" sz="2400" dirty="0" smtClean="0">
              <a:latin typeface="+mj-lt"/>
            </a:endParaRPr>
          </a:p>
          <a:p>
            <a:pPr marL="514350" indent="-514350">
              <a:buAutoNum type="alphaLcParenR"/>
            </a:pPr>
            <a:r>
              <a:rPr lang="en-US" sz="2400" dirty="0" smtClean="0">
                <a:latin typeface="+mj-lt"/>
              </a:rPr>
              <a:t>how </a:t>
            </a:r>
            <a:r>
              <a:rPr lang="en-US" sz="2400" dirty="0">
                <a:latin typeface="+mj-lt"/>
              </a:rPr>
              <a:t>many workers should be involved in this study in order to have the mean assembly time estimated up to ±15 seconds with 92% confidence</a:t>
            </a:r>
            <a:r>
              <a:rPr lang="en-US" sz="2400" dirty="0" smtClean="0">
                <a:latin typeface="+mj-lt"/>
              </a:rPr>
              <a:t>?</a:t>
            </a:r>
          </a:p>
          <a:p>
            <a:pPr marL="514350" indent="-514350">
              <a:buAutoNum type="alphaLcParenR"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79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suppose the mean CPI value for a sample of 100 randomly selected students is 7.01 with standard deviation being 0.8.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c</a:t>
            </a:r>
            <a:r>
              <a:rPr lang="en-US" dirty="0" smtClean="0">
                <a:latin typeface="+mj-lt"/>
              </a:rPr>
              <a:t>onstruct a 95% CI for true population mean.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now compute a 100</a:t>
            </a:r>
            <a:r>
              <a:rPr lang="en-US" dirty="0" smtClean="0"/>
              <a:t>% </a:t>
            </a:r>
            <a:r>
              <a:rPr lang="en-US" dirty="0"/>
              <a:t>CI for true population </a:t>
            </a:r>
            <a:r>
              <a:rPr lang="en-US" dirty="0" smtClean="0"/>
              <a:t>mean.</a:t>
            </a:r>
          </a:p>
          <a:p>
            <a:pPr marL="0" indent="0">
              <a:buNone/>
            </a:pPr>
            <a:r>
              <a:rPr lang="en-US" dirty="0" smtClean="0"/>
              <a:t>which of the two is more useful?</a:t>
            </a:r>
          </a:p>
          <a:p>
            <a:pPr marL="0" indent="0">
              <a:buNone/>
            </a:pPr>
            <a:r>
              <a:rPr lang="en-US" dirty="0" smtClean="0"/>
              <a:t>why not use say 40% CI?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514350" indent="-514350">
              <a:buAutoNum type="alphaLcParenR"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07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01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Assumptions for Validity of Confidence Interval and Hypothesis test for μ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must be from a random sample from large population </a:t>
            </a:r>
          </a:p>
          <a:p>
            <a:pPr marL="0" indent="0">
              <a:buNone/>
            </a:pPr>
            <a:r>
              <a:rPr lang="en-US" dirty="0"/>
              <a:t>o</a:t>
            </a:r>
            <a:r>
              <a:rPr lang="en-US" dirty="0" smtClean="0"/>
              <a:t>bservations </a:t>
            </a:r>
            <a:r>
              <a:rPr lang="en-US" dirty="0"/>
              <a:t>in the sample must be independent of each other </a:t>
            </a:r>
          </a:p>
          <a:p>
            <a:pPr marL="0" indent="0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 </a:t>
            </a:r>
            <a:r>
              <a:rPr lang="en-US" dirty="0"/>
              <a:t>small, population distribution must be approximately normal </a:t>
            </a:r>
          </a:p>
          <a:p>
            <a:pPr marL="0" indent="0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dirty="0" smtClean="0"/>
              <a:t>large</a:t>
            </a:r>
            <a:r>
              <a:rPr lang="en-US" dirty="0"/>
              <a:t>, population need not be approximately normal (CLT kicks in) 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212933"/>
              </p:ext>
            </p:extLst>
          </p:nvPr>
        </p:nvGraphicFramePr>
        <p:xfrm>
          <a:off x="2590800" y="1676400"/>
          <a:ext cx="5141913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46" name="Equation" r:id="rId3" imgW="3187440" imgH="1434960" progId="Equation.3">
                  <p:embed/>
                </p:oleObj>
              </mc:Choice>
              <mc:Fallback>
                <p:oleObj name="Equation" r:id="rId3" imgW="3187440" imgH="1434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1676400"/>
                        <a:ext cx="5141913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051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few other </a:t>
            </a:r>
            <a:r>
              <a:rPr lang="en-US" i="1" dirty="0" smtClean="0">
                <a:latin typeface="+mj-lt"/>
              </a:rPr>
              <a:t>not-so-correct</a:t>
            </a:r>
            <a:r>
              <a:rPr lang="en-US" dirty="0" smtClean="0">
                <a:latin typeface="+mj-lt"/>
              </a:rPr>
              <a:t> statements: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if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/>
              <a:t> </a:t>
            </a:r>
            <a:r>
              <a:rPr lang="en-US" dirty="0" smtClean="0">
                <a:latin typeface="+mj-lt"/>
              </a:rPr>
              <a:t>&gt; 30 then sampling distribution of mean is normally distributed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/>
              <a:t> &gt; </a:t>
            </a:r>
            <a:r>
              <a:rPr lang="en-US" dirty="0" smtClean="0"/>
              <a:t>30, then normality can be assumed and 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can be used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/>
              <a:t> </a:t>
            </a:r>
            <a:r>
              <a:rPr lang="en-US" dirty="0" smtClean="0"/>
              <a:t>&lt; </a:t>
            </a:r>
            <a:r>
              <a:rPr lang="en-US" dirty="0"/>
              <a:t>30</a:t>
            </a:r>
            <a:r>
              <a:rPr lang="en-US" dirty="0" smtClean="0"/>
              <a:t>, we should use</a:t>
            </a:r>
            <a:endParaRPr lang="en-US" dirty="0"/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20159"/>
              </p:ext>
            </p:extLst>
          </p:nvPr>
        </p:nvGraphicFramePr>
        <p:xfrm>
          <a:off x="7620000" y="4038600"/>
          <a:ext cx="609600" cy="49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21" name="Equation" r:id="rId3" imgW="279360" imgH="228600" progId="Equation.3">
                  <p:embed/>
                </p:oleObj>
              </mc:Choice>
              <mc:Fallback>
                <p:oleObj name="Equation" r:id="rId3" imgW="2793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0" y="4038600"/>
                        <a:ext cx="609600" cy="49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487392"/>
              </p:ext>
            </p:extLst>
          </p:nvPr>
        </p:nvGraphicFramePr>
        <p:xfrm>
          <a:off x="4267200" y="5562600"/>
          <a:ext cx="7032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22" name="Equation" r:id="rId5" imgW="368280" imgH="241200" progId="Equation.3">
                  <p:embed/>
                </p:oleObj>
              </mc:Choice>
              <mc:Fallback>
                <p:oleObj name="Equation" r:id="rId5" imgW="368280" imgH="241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562600"/>
                        <a:ext cx="70326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44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+mj-lt"/>
              </a:rPr>
              <a:t>suppose there are 3 different populations: uniform, </a:t>
            </a:r>
            <a:r>
              <a:rPr lang="en-US" sz="2400" dirty="0" err="1" smtClean="0">
                <a:latin typeface="+mj-lt"/>
              </a:rPr>
              <a:t>rayleigh</a:t>
            </a:r>
            <a:r>
              <a:rPr lang="en-US" sz="2400" dirty="0" smtClean="0">
                <a:latin typeface="+mj-lt"/>
              </a:rPr>
              <a:t> and normal. We draw random samples of size 25 from each population.  Further, by design, the samples are drawn such that they have same variances. Now we construct </a:t>
            </a:r>
            <a:r>
              <a:rPr lang="en-US" sz="2400" dirty="0" smtClean="0"/>
              <a:t>95</a:t>
            </a:r>
            <a:r>
              <a:rPr lang="en-US" sz="2400" dirty="0"/>
              <a:t>% CI </a:t>
            </a:r>
            <a:r>
              <a:rPr lang="en-US" sz="2400" dirty="0" smtClean="0"/>
              <a:t>for each sample mean.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i</a:t>
            </a:r>
            <a:r>
              <a:rPr lang="en-US" sz="2400" dirty="0" smtClean="0">
                <a:latin typeface="+mj-lt"/>
              </a:rPr>
              <a:t>n which case will the CI be shortest and why?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i</a:t>
            </a:r>
            <a:r>
              <a:rPr lang="en-US" sz="2400" dirty="0" smtClean="0">
                <a:latin typeface="+mj-lt"/>
              </a:rPr>
              <a:t>n which will the CI be more useful from a practical view point?</a:t>
            </a:r>
          </a:p>
          <a:p>
            <a:pPr marL="514350" indent="-514350">
              <a:buAutoNum type="alphaLcParenR"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61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correlation: the degree to which two variables co-vary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quantifying the linear relationship of two variables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/>
              <a:t>Pearson linear correlation </a:t>
            </a:r>
            <a:r>
              <a:rPr lang="en-US" dirty="0" smtClean="0"/>
              <a:t>coefficient: a popular measure of the intensity of linear association</a:t>
            </a:r>
            <a:endParaRPr lang="en-US" dirty="0"/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46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109034"/>
              </p:ext>
            </p:extLst>
          </p:nvPr>
        </p:nvGraphicFramePr>
        <p:xfrm>
          <a:off x="3276600" y="1676400"/>
          <a:ext cx="2652713" cy="135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6" name="Equation" r:id="rId4" imgW="1993680" imgH="1015920" progId="Equation.3">
                  <p:embed/>
                </p:oleObj>
              </mc:Choice>
              <mc:Fallback>
                <p:oleObj name="Equation" r:id="rId4" imgW="1993680" imgH="10159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6600" y="1676400"/>
                        <a:ext cx="2652713" cy="135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280261"/>
              </p:ext>
            </p:extLst>
          </p:nvPr>
        </p:nvGraphicFramePr>
        <p:xfrm>
          <a:off x="1447800" y="3352800"/>
          <a:ext cx="6227969" cy="927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7" name="Equation" r:id="rId6" imgW="4686120" imgH="698400" progId="Equation.3">
                  <p:embed/>
                </p:oleObj>
              </mc:Choice>
              <mc:Fallback>
                <p:oleObj name="Equation" r:id="rId6" imgW="4686120" imgH="698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7800" y="3352800"/>
                        <a:ext cx="6227969" cy="927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462564"/>
              </p:ext>
            </p:extLst>
          </p:nvPr>
        </p:nvGraphicFramePr>
        <p:xfrm>
          <a:off x="533400" y="4953000"/>
          <a:ext cx="213995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8" name="Equation" r:id="rId8" imgW="1307880" imgH="457200" progId="Equation.3">
                  <p:embed/>
                </p:oleObj>
              </mc:Choice>
              <mc:Fallback>
                <p:oleObj name="Equation" r:id="rId8" imgW="130788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3400" y="4953000"/>
                        <a:ext cx="2139950" cy="74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4343400" y="5410200"/>
            <a:ext cx="3124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343400" y="52578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67400" y="52578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467600" y="52578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415816"/>
              </p:ext>
            </p:extLst>
          </p:nvPr>
        </p:nvGraphicFramePr>
        <p:xfrm>
          <a:off x="3997569" y="5638800"/>
          <a:ext cx="77372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9" name="Equation" r:id="rId10" imgW="419040" imgH="164880" progId="Equation.3">
                  <p:embed/>
                </p:oleObj>
              </mc:Choice>
              <mc:Fallback>
                <p:oleObj name="Equation" r:id="rId10" imgW="41904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97569" y="5638800"/>
                        <a:ext cx="773723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786522"/>
              </p:ext>
            </p:extLst>
          </p:nvPr>
        </p:nvGraphicFramePr>
        <p:xfrm>
          <a:off x="7185025" y="5638800"/>
          <a:ext cx="5873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0" name="Equation" r:id="rId12" imgW="317160" imgH="164880" progId="Equation.3">
                  <p:embed/>
                </p:oleObj>
              </mc:Choice>
              <mc:Fallback>
                <p:oleObj name="Equation" r:id="rId12" imgW="3171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5025" y="5638800"/>
                        <a:ext cx="58737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884516"/>
              </p:ext>
            </p:extLst>
          </p:nvPr>
        </p:nvGraphicFramePr>
        <p:xfrm>
          <a:off x="5543550" y="5627688"/>
          <a:ext cx="633413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1" name="Equation" r:id="rId14" imgW="342720" imgH="177480" progId="Equation.3">
                  <p:embed/>
                </p:oleObj>
              </mc:Choice>
              <mc:Fallback>
                <p:oleObj name="Equation" r:id="rId14" imgW="342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5627688"/>
                        <a:ext cx="633413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290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another type of </a:t>
            </a:r>
            <a:r>
              <a:rPr lang="en-US" u="sng" dirty="0" smtClean="0">
                <a:latin typeface="+mj-lt"/>
              </a:rPr>
              <a:t>inferential statistic</a:t>
            </a:r>
            <a:r>
              <a:rPr lang="en-US" dirty="0" smtClean="0">
                <a:latin typeface="+mj-lt"/>
              </a:rPr>
              <a:t> </a:t>
            </a:r>
            <a:endParaRPr lang="en-US" u="sng" dirty="0" smtClean="0">
              <a:latin typeface="+mj-lt"/>
            </a:endParaRP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multi-valued estimate (unlike a point estimate) of a population parameter (</a:t>
            </a:r>
            <a:r>
              <a:rPr lang="en-US" dirty="0" err="1" smtClean="0">
                <a:latin typeface="+mj-lt"/>
              </a:rPr>
              <a:t>eg</a:t>
            </a:r>
            <a:r>
              <a:rPr lang="en-US" dirty="0" smtClean="0">
                <a:latin typeface="+mj-lt"/>
              </a:rPr>
              <a:t>. mean, standard deviation, correlation coefficient…)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defines an interval of plausible values of a </a:t>
            </a:r>
            <a:r>
              <a:rPr lang="en-US" u="sng" dirty="0" smtClean="0">
                <a:latin typeface="+mj-lt"/>
              </a:rPr>
              <a:t>population parameter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related to hypothesis testing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14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scatter plot and correlation coefficient</a:t>
            </a: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2D plot with the two variables being the axes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data points will lie in a straight line if the correlation coefficient is high; otherwise scattered in the 2D space</a:t>
            </a: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70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7800" y="6504801"/>
            <a:ext cx="3739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Image courtesy: 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http://www.statcrunch.com/</a:t>
            </a:r>
          </a:p>
        </p:txBody>
      </p:sp>
      <p:pic>
        <p:nvPicPr>
          <p:cNvPr id="3074" name="Picture 2" descr="C:\Users\daiict\Desktop\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828800"/>
            <a:ext cx="3729440" cy="297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aiict\Desktop\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615" y="1828800"/>
            <a:ext cx="3818985" cy="304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43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CI for correlation coefficient</a:t>
            </a: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why do we need to compute CI for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+mj-lt"/>
                <a:cs typeface="Times New Roman" pitchFamily="18" charset="0"/>
              </a:rPr>
              <a:t>?</a:t>
            </a:r>
          </a:p>
          <a:p>
            <a:pPr marL="0" indent="0">
              <a:buNone/>
            </a:pPr>
            <a:endParaRPr lang="en-US" i="1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/>
              <a:t>like mean,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/>
              <a:t> </a:t>
            </a:r>
            <a:r>
              <a:rPr lang="en-US" dirty="0"/>
              <a:t>is a descriptive </a:t>
            </a:r>
            <a:r>
              <a:rPr lang="en-US" dirty="0" smtClean="0"/>
              <a:t>statistic (</a:t>
            </a:r>
            <a:r>
              <a:rPr lang="en-US" dirty="0" smtClean="0">
                <a:latin typeface="+mj-lt"/>
              </a:rPr>
              <a:t>widely used to quantify the degree of relationship in statistics, video processing, machine learning, social sciences, life sciences…)</a:t>
            </a: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08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/>
              <a:t> </a:t>
            </a:r>
            <a:r>
              <a:rPr lang="en-US" dirty="0" smtClean="0"/>
              <a:t>can also be used to measure the effect size for statistical tests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higher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/>
              <a:t> </a:t>
            </a:r>
            <a:r>
              <a:rPr lang="en-US" dirty="0" smtClean="0"/>
              <a:t>implies more similarity --&gt;</a:t>
            </a:r>
            <a:r>
              <a:rPr lang="en-US" dirty="0" smtClean="0">
                <a:latin typeface="+mj-lt"/>
              </a:rPr>
              <a:t> difference of means is more likely to be practically not useful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CI for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/>
              <a:t> 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h</a:t>
            </a:r>
            <a:r>
              <a:rPr lang="en-US" dirty="0" smtClean="0">
                <a:latin typeface="+mj-lt"/>
              </a:rPr>
              <a:t>ow can we compute CI for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can we use the formulae for CI of mean to compute the CI for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/>
              <a:t> </a:t>
            </a:r>
            <a:r>
              <a:rPr lang="en-US" dirty="0" smtClean="0">
                <a:latin typeface="+mj-lt"/>
              </a:rPr>
              <a:t>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yes if sampling distribution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+mj-lt"/>
                <a:cs typeface="Times New Roman" pitchFamily="18" charset="0"/>
              </a:rPr>
              <a:t> follows normal distribution</a:t>
            </a:r>
            <a:r>
              <a:rPr lang="en-US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49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4034" name="Picture 2" descr="C:\Users\daiict\Desktop\f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550" y="1524000"/>
            <a:ext cx="45243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5" name="Picture 3" descr="C:\Users\daiict\Desktop\f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1571625"/>
            <a:ext cx="452437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6" name="Picture 4" descr="C:\Users\daiict\Desktop\f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571625"/>
            <a:ext cx="456247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7" name="Picture 5" descr="C:\Users\daiict\Desktop\f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1566863"/>
            <a:ext cx="459105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8" name="Picture 6" descr="C:\Users\daiict\Desktop\f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8763"/>
            <a:ext cx="45720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9" name="Picture 7" descr="C:\Users\daiict\Desktop\f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1657350"/>
            <a:ext cx="4638675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5294293"/>
            <a:ext cx="899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why is the sampling distribution skewed when the population correlation is increased?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19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CI for correlation coefficient</a:t>
            </a: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can we use the formulae for CI of mean to compute the CI for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/>
              <a:t> </a:t>
            </a:r>
            <a:r>
              <a:rPr lang="en-US" dirty="0" smtClean="0">
                <a:latin typeface="+mj-lt"/>
              </a:rPr>
              <a:t>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no (sampling distribution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+mj-lt"/>
                <a:cs typeface="Times New Roman" pitchFamily="18" charset="0"/>
              </a:rPr>
              <a:t> is skewed especially when the correlation between the two population is higher)</a:t>
            </a:r>
            <a:r>
              <a:rPr lang="en-US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19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879212"/>
              </p:ext>
            </p:extLst>
          </p:nvPr>
        </p:nvGraphicFramePr>
        <p:xfrm>
          <a:off x="3249613" y="1600200"/>
          <a:ext cx="262255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82" name="Equation" r:id="rId3" imgW="1841400" imgH="939600" progId="Equation.3">
                  <p:embed/>
                </p:oleObj>
              </mc:Choice>
              <mc:Fallback>
                <p:oleObj name="Equation" r:id="rId3" imgW="1841400" imgH="93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9613" y="1600200"/>
                        <a:ext cx="2622550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59" name="Picture 3" descr="C:\Users\daiict\Desktop\f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76600"/>
            <a:ext cx="3657882" cy="299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0" name="Picture 4" descr="C:\Users\daiict\Desktop\f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758" y="3200400"/>
            <a:ext cx="3842795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4800600" y="1676400"/>
            <a:ext cx="7620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98090" y="1491734"/>
            <a:ext cx="189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is this useful?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6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154966"/>
              </p:ext>
            </p:extLst>
          </p:nvPr>
        </p:nvGraphicFramePr>
        <p:xfrm>
          <a:off x="209550" y="2057400"/>
          <a:ext cx="4057650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78" name="Equation" r:id="rId3" imgW="2349360" imgH="1320480" progId="Equation.3">
                  <p:embed/>
                </p:oleObj>
              </mc:Choice>
              <mc:Fallback>
                <p:oleObj name="Equation" r:id="rId3" imgW="2349360" imgH="13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2057400"/>
                        <a:ext cx="4057650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389868"/>
              </p:ext>
            </p:extLst>
          </p:nvPr>
        </p:nvGraphicFramePr>
        <p:xfrm>
          <a:off x="4724400" y="2089150"/>
          <a:ext cx="231140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79" name="Equation" r:id="rId5" imgW="1269720" imgH="1346040" progId="Equation.3">
                  <p:embed/>
                </p:oleObj>
              </mc:Choice>
              <mc:Fallback>
                <p:oleObj name="Equation" r:id="rId5" imgW="1269720" imgH="1346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24400" y="2089150"/>
                        <a:ext cx="2311400" cy="245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12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factor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mean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apriori</a:t>
            </a:r>
            <a:r>
              <a:rPr lang="en-US" dirty="0" smtClean="0">
                <a:latin typeface="+mj-lt"/>
              </a:rPr>
              <a:t> distribution knowledge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75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+mj-lt"/>
              </a:rPr>
              <a:t>CLT can be applied if the population parameter under consideration is the sample mean</a:t>
            </a:r>
          </a:p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sz="2800" dirty="0" smtClean="0">
                <a:latin typeface="+mj-lt"/>
              </a:rPr>
              <a:t>to construct the CI for a population with mean     and </a:t>
            </a:r>
            <a:r>
              <a:rPr lang="en-US" sz="2800" dirty="0">
                <a:latin typeface="+mj-lt"/>
              </a:rPr>
              <a:t>standard deviation</a:t>
            </a:r>
            <a:endParaRPr lang="en-US" sz="2800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726111"/>
              </p:ext>
            </p:extLst>
          </p:nvPr>
        </p:nvGraphicFramePr>
        <p:xfrm>
          <a:off x="7239000" y="3200400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20" name="Equation" r:id="rId3" imgW="152280" imgH="164880" progId="Equation.3">
                  <p:embed/>
                </p:oleObj>
              </mc:Choice>
              <mc:Fallback>
                <p:oleObj name="Equation" r:id="rId3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200400"/>
                        <a:ext cx="304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909012"/>
              </p:ext>
            </p:extLst>
          </p:nvPr>
        </p:nvGraphicFramePr>
        <p:xfrm>
          <a:off x="3276600" y="3657600"/>
          <a:ext cx="304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21" name="Equation" r:id="rId5" imgW="152280" imgH="139680" progId="Equation.3">
                  <p:embed/>
                </p:oleObj>
              </mc:Choice>
              <mc:Fallback>
                <p:oleObj name="Equation" r:id="rId5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657600"/>
                        <a:ext cx="3048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808071"/>
              </p:ext>
            </p:extLst>
          </p:nvPr>
        </p:nvGraphicFramePr>
        <p:xfrm>
          <a:off x="3505200" y="4240213"/>
          <a:ext cx="2362200" cy="219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22" name="Equation" r:id="rId7" imgW="1257120" imgH="1168200" progId="Equation.3">
                  <p:embed/>
                </p:oleObj>
              </mc:Choice>
              <mc:Fallback>
                <p:oleObj name="Equation" r:id="rId7" imgW="125712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240213"/>
                        <a:ext cx="2362200" cy="219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398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evaluate the effect of only one treatment factor (or variable) with one level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medicine A </a:t>
            </a:r>
            <a:r>
              <a:rPr lang="en-US" dirty="0" err="1" smtClean="0">
                <a:latin typeface="+mj-lt"/>
              </a:rPr>
              <a:t>vs</a:t>
            </a:r>
            <a:r>
              <a:rPr lang="en-US" dirty="0" smtClean="0">
                <a:latin typeface="+mj-lt"/>
              </a:rPr>
              <a:t> medicine B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3Mb full HD transmission </a:t>
            </a:r>
            <a:r>
              <a:rPr lang="en-US" dirty="0" err="1" smtClean="0">
                <a:latin typeface="+mj-lt"/>
              </a:rPr>
              <a:t>vs</a:t>
            </a:r>
            <a:r>
              <a:rPr lang="en-US" dirty="0" smtClean="0">
                <a:latin typeface="+mj-lt"/>
              </a:rPr>
              <a:t> 9Mb 720p transmission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paired t-test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subjective experiments --&gt; fatigue factor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other factors can mask or inflate the actual effect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3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if mean is not an accurate statistic for the sample --&gt; inferences may be inaccurate (this is </a:t>
            </a:r>
            <a:r>
              <a:rPr lang="en-US" u="sng" dirty="0" smtClean="0">
                <a:latin typeface="+mj-lt"/>
              </a:rPr>
              <a:t>not a problem of the t-test</a:t>
            </a:r>
            <a:r>
              <a:rPr lang="en-US" dirty="0" smtClean="0">
                <a:latin typeface="+mj-lt"/>
              </a:rPr>
              <a:t>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recall: disadvantages of mean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less accurate for non-symmetric data (</a:t>
            </a:r>
            <a:r>
              <a:rPr lang="en-US" dirty="0" err="1" smtClean="0">
                <a:latin typeface="+mj-lt"/>
              </a:rPr>
              <a:t>eg</a:t>
            </a:r>
            <a:r>
              <a:rPr lang="en-US" dirty="0" smtClean="0">
                <a:latin typeface="+mj-lt"/>
              </a:rPr>
              <a:t>. lot of outliers)</a:t>
            </a: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9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less accurate for non-symmetric data (</a:t>
            </a:r>
            <a:r>
              <a:rPr lang="en-US" dirty="0" err="1" smtClean="0">
                <a:latin typeface="+mj-lt"/>
              </a:rPr>
              <a:t>eg</a:t>
            </a:r>
            <a:r>
              <a:rPr lang="en-US" dirty="0" smtClean="0">
                <a:latin typeface="+mj-lt"/>
              </a:rPr>
              <a:t>. lot of outliers)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median is more robust to outliers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can we use CLT for median?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what about other test statistics (</a:t>
            </a:r>
            <a:r>
              <a:rPr lang="en-US" dirty="0" err="1" smtClean="0">
                <a:latin typeface="+mj-lt"/>
              </a:rPr>
              <a:t>eg</a:t>
            </a:r>
            <a:r>
              <a:rPr lang="en-US" dirty="0" smtClean="0">
                <a:latin typeface="+mj-lt"/>
              </a:rPr>
              <a:t>. ratio of mean and standard deviation)?</a:t>
            </a: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68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what if we do not know how the sampling distribution of a test statistic behaves? </a:t>
            </a: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non-parametric tests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unlike parametric tests (t-test, f-test, z-test, </a:t>
            </a:r>
            <a:r>
              <a:rPr lang="en-US" dirty="0" err="1" smtClean="0">
                <a:latin typeface="+mj-lt"/>
              </a:rPr>
              <a:t>anova</a:t>
            </a:r>
            <a:r>
              <a:rPr lang="en-US" dirty="0" smtClean="0">
                <a:latin typeface="+mj-lt"/>
              </a:rPr>
              <a:t>…), do not need the knowledge of distribution parameters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31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central idea to non-parametric testing: construction of a sampling distribution of the given test statistic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computationally intensive --&gt; to match the continuous distribution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Nonparametric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1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how to construct sampling distribution of the  test statistic?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idea of sampling the sample --&gt; resampling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the importance of observed data --&gt; whatever we know about the population is derived in the sample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Nonparametric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9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bootstrapping --&gt; random sampling with replacement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permutation tests --&gt; exchanging of data labels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cross-validation --&gt; testing random subsets 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Nonparametric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22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bootstrapping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/>
              <a:t>generating </a:t>
            </a:r>
            <a:r>
              <a:rPr lang="en-US" dirty="0"/>
              <a:t>a simulated sample </a:t>
            </a:r>
            <a:r>
              <a:rPr lang="en-US" dirty="0" smtClean="0"/>
              <a:t>(same size as </a:t>
            </a:r>
            <a:r>
              <a:rPr lang="en-US" dirty="0"/>
              <a:t>observed </a:t>
            </a:r>
            <a:r>
              <a:rPr lang="en-US" dirty="0" smtClean="0"/>
              <a:t>sample) by </a:t>
            </a:r>
            <a:r>
              <a:rPr lang="en-US" dirty="0"/>
              <a:t>drawing observations from </a:t>
            </a:r>
            <a:r>
              <a:rPr lang="en-US" dirty="0" smtClean="0"/>
              <a:t> </a:t>
            </a:r>
            <a:r>
              <a:rPr lang="en-US" dirty="0"/>
              <a:t>observed sample </a:t>
            </a:r>
            <a:r>
              <a:rPr lang="en-US" u="sng" dirty="0"/>
              <a:t>independently</a:t>
            </a:r>
            <a:r>
              <a:rPr lang="en-US" dirty="0"/>
              <a:t> and with </a:t>
            </a:r>
            <a:r>
              <a:rPr lang="en-US" u="sng" dirty="0" smtClean="0"/>
              <a:t>replacement</a:t>
            </a: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useful in estimating standard error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Nonparametric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75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bootstrapping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for k = 1,2…N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sample with replacement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compute 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323199"/>
              </p:ext>
            </p:extLst>
          </p:nvPr>
        </p:nvGraphicFramePr>
        <p:xfrm>
          <a:off x="2971800" y="2514600"/>
          <a:ext cx="315468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58" name="Equation" r:id="rId3" imgW="1371600" imgH="253800" progId="Equation.3">
                  <p:embed/>
                </p:oleObj>
              </mc:Choice>
              <mc:Fallback>
                <p:oleObj name="Equation" r:id="rId3" imgW="137160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1800" y="2514600"/>
                        <a:ext cx="315468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85399"/>
              </p:ext>
            </p:extLst>
          </p:nvPr>
        </p:nvGraphicFramePr>
        <p:xfrm>
          <a:off x="5867400" y="3940175"/>
          <a:ext cx="14890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59" name="Equation" r:id="rId5" imgW="647640" imgH="241200" progId="Equation.3">
                  <p:embed/>
                </p:oleObj>
              </mc:Choice>
              <mc:Fallback>
                <p:oleObj name="Equation" r:id="rId5" imgW="647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940175"/>
                        <a:ext cx="14890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549317"/>
              </p:ext>
            </p:extLst>
          </p:nvPr>
        </p:nvGraphicFramePr>
        <p:xfrm>
          <a:off x="3048000" y="4572000"/>
          <a:ext cx="4095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60" name="Equation" r:id="rId7" imgW="177480" imgH="241200" progId="Equation.3">
                  <p:embed/>
                </p:oleObj>
              </mc:Choice>
              <mc:Fallback>
                <p:oleObj name="Equation" r:id="rId7" imgW="177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572000"/>
                        <a:ext cx="4095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454431"/>
              </p:ext>
            </p:extLst>
          </p:nvPr>
        </p:nvGraphicFramePr>
        <p:xfrm>
          <a:off x="566738" y="5526088"/>
          <a:ext cx="42052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61" name="Equation" r:id="rId9" imgW="1828800" imgH="253800" progId="Equation.3">
                  <p:embed/>
                </p:oleObj>
              </mc:Choice>
              <mc:Fallback>
                <p:oleObj name="Equation" r:id="rId9" imgW="1828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5526088"/>
                        <a:ext cx="420528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Nonparametric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37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resampling (</a:t>
            </a:r>
            <a:r>
              <a:rPr lang="en-US" dirty="0" smtClean="0"/>
              <a:t>bootstrapping)</a:t>
            </a:r>
            <a:r>
              <a:rPr lang="en-US" dirty="0" smtClean="0">
                <a:latin typeface="+mj-lt"/>
              </a:rPr>
              <a:t> is used to construct the sampling distribution of the given test statistic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a general method (applicable to any chosen test statistic including the mean)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constructed distribution can be used to draw inferences about the population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Nonparametric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20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695888"/>
              </p:ext>
            </p:extLst>
          </p:nvPr>
        </p:nvGraphicFramePr>
        <p:xfrm>
          <a:off x="1306513" y="1828800"/>
          <a:ext cx="653097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32" name="Document" r:id="rId3" imgW="5273582" imgH="3329026" progId="Word.Document.8">
                  <p:embed/>
                </p:oleObj>
              </mc:Choice>
              <mc:Fallback>
                <p:oleObj name="Document" r:id="rId3" imgW="5273582" imgH="33290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1828800"/>
                        <a:ext cx="6530975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647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CI based on resampling or the bootstrap percentile CI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recall that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end points of CI correspond to 2.5 and 97.5 percentiles of the sampling distribution of 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Nonparametric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56868"/>
              </p:ext>
            </p:extLst>
          </p:nvPr>
        </p:nvGraphicFramePr>
        <p:xfrm>
          <a:off x="2285999" y="3124201"/>
          <a:ext cx="327017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76" name="Equation" r:id="rId3" imgW="1638000" imgH="457200" progId="Equation.3">
                  <p:embed/>
                </p:oleObj>
              </mc:Choice>
              <mc:Fallback>
                <p:oleObj name="Equation" r:id="rId3" imgW="163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99" y="3124201"/>
                        <a:ext cx="327017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562044"/>
              </p:ext>
            </p:extLst>
          </p:nvPr>
        </p:nvGraphicFramePr>
        <p:xfrm>
          <a:off x="7486374" y="4779962"/>
          <a:ext cx="438426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77" name="Equation" r:id="rId5" imgW="203040" imgH="291960" progId="Equation.3">
                  <p:embed/>
                </p:oleObj>
              </mc:Choice>
              <mc:Fallback>
                <p:oleObj name="Equation" r:id="rId5" imgW="20304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86374" y="4779962"/>
                        <a:ext cx="438426" cy="630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146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bootstrap percentile CI for median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median is of interest especially for skewed data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procedure: obtain bootstrapped samples and construct the sampling distribution of median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/>
              <a:t>end points of CI correspond to 2.5 and 97.5 percentiles of </a:t>
            </a:r>
            <a:r>
              <a:rPr lang="en-US" dirty="0" smtClean="0"/>
              <a:t>this </a:t>
            </a:r>
            <a:r>
              <a:rPr lang="en-US" dirty="0"/>
              <a:t>sampling </a:t>
            </a:r>
            <a:r>
              <a:rPr lang="en-US" dirty="0" smtClean="0"/>
              <a:t>distribution</a:t>
            </a:r>
            <a:endParaRPr lang="en-US" dirty="0"/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Nonparametric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10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bootstrap percentile CI for median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eg</a:t>
            </a:r>
            <a:r>
              <a:rPr lang="en-US" dirty="0" smtClean="0">
                <a:latin typeface="+mj-lt"/>
              </a:rPr>
              <a:t>. comparing median lifetime of batteries two brands, A (existing) and B (new)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for existing A, it is known that the median lifetime is 300 days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does the new battery brand B have higher median lifetime?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Nonparametric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52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bootstrap percentile CI for median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does the new battery brand B have higher median lifetime?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step 1: obtain a sample for the </a:t>
            </a:r>
            <a:r>
              <a:rPr lang="en-US" dirty="0"/>
              <a:t>new battery brand </a:t>
            </a:r>
            <a:r>
              <a:rPr lang="en-US" dirty="0" smtClean="0"/>
              <a:t>B (case of irreversible sampling) 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Nonparametric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13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sampling </a:t>
            </a:r>
            <a:r>
              <a:rPr lang="en-US" dirty="0" smtClean="0"/>
              <a:t>process: </a:t>
            </a:r>
          </a:p>
          <a:p>
            <a:pPr marL="400050" lvl="1" indent="0">
              <a:buNone/>
            </a:pPr>
            <a:r>
              <a:rPr lang="en-US" dirty="0" smtClean="0">
                <a:latin typeface="+mj-lt"/>
              </a:rPr>
              <a:t>batteries in the chosen sample should be independent</a:t>
            </a:r>
          </a:p>
          <a:p>
            <a:pPr marL="400050" lvl="1" indent="0">
              <a:buNone/>
            </a:pPr>
            <a:r>
              <a:rPr lang="en-US" dirty="0" smtClean="0">
                <a:latin typeface="+mj-lt"/>
              </a:rPr>
              <a:t>they were manufactured under same conditions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for inferential statistical analysis (parametric or nonparametric), the quality of sample is crucial 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Nonparametric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19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+mj-lt"/>
              </a:rPr>
              <a:t>196, 204, 233, 256, 258, 313, 315, 322, 403, 408, 483, 510, 538, 559, 586, 722, 806, 875, 930, 1192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Nonparametric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194" name="Picture 2" descr="C:\Users\daiict\Desktop\bat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38425"/>
            <a:ext cx="45720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05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196,204,233,256,258,313,315,322,403,408,483,510,538,559,586,722,806,875,930,1192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sample median = 445.5 (&gt; 300) but there are batteries with lifetime &lt; 300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sample median is only an estimate of the population median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Nonparametric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75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goal: estimate by how much the sample median 445.5 misses the true population median (i.e. compute the CI)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construct the sampling distribution of the median battery lifetime --&gt; resample the given sample </a:t>
            </a:r>
            <a:r>
              <a:rPr lang="en-US" u="sng" dirty="0" smtClean="0">
                <a:latin typeface="+mj-lt"/>
              </a:rPr>
              <a:t>with replacement</a:t>
            </a:r>
            <a:r>
              <a:rPr lang="en-US" dirty="0" smtClean="0">
                <a:latin typeface="+mj-lt"/>
              </a:rPr>
              <a:t> (this ensures independence in resampling)</a:t>
            </a:r>
            <a:endParaRPr lang="en-US" u="sng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Nonparametric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39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Nonparametric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194" name="Picture 2" descr="C:\Users\daiict\Desktop\bo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05" y="1524000"/>
            <a:ext cx="500138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29200" y="1676400"/>
            <a:ext cx="419525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CI for median: [314 572.5]</a:t>
            </a:r>
          </a:p>
          <a:p>
            <a:endParaRPr lang="en-US" sz="2800" dirty="0"/>
          </a:p>
          <a:p>
            <a:r>
              <a:rPr lang="en-US" sz="2800" dirty="0" smtClean="0"/>
              <a:t>median lifetime for brand A</a:t>
            </a:r>
          </a:p>
          <a:p>
            <a:r>
              <a:rPr lang="en-US" sz="2800" dirty="0" smtClean="0"/>
              <a:t>is 300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099662" y="3922693"/>
            <a:ext cx="39681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brand B better in terms </a:t>
            </a:r>
          </a:p>
          <a:p>
            <a:r>
              <a:rPr lang="en-US" sz="2800" dirty="0" smtClean="0"/>
              <a:t>of battery lifetime?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039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Nonparametric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8" name="Picture 2" descr="C:\Users\daiict\Desktop\me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4568031" cy="366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25858" y="1752600"/>
            <a:ext cx="42430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will the difference </a:t>
            </a:r>
          </a:p>
          <a:p>
            <a:r>
              <a:rPr lang="en-US" sz="2800" dirty="0" smtClean="0"/>
              <a:t>between bootstrapped and </a:t>
            </a:r>
          </a:p>
          <a:p>
            <a:r>
              <a:rPr lang="en-US" sz="2800" dirty="0" smtClean="0"/>
              <a:t>theoretical CI matter?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634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369893"/>
              </p:ext>
            </p:extLst>
          </p:nvPr>
        </p:nvGraphicFramePr>
        <p:xfrm>
          <a:off x="2819400" y="1828800"/>
          <a:ext cx="4187825" cy="324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68" name="Equation" r:id="rId3" imgW="2425680" imgH="1879560" progId="Equation.3">
                  <p:embed/>
                </p:oleObj>
              </mc:Choice>
              <mc:Fallback>
                <p:oleObj name="Equation" r:id="rId3" imgW="2425680" imgH="1879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828800"/>
                        <a:ext cx="4187825" cy="324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10200" y="5409156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95% CI 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868876"/>
              </p:ext>
            </p:extLst>
          </p:nvPr>
        </p:nvGraphicFramePr>
        <p:xfrm>
          <a:off x="3429000" y="5301648"/>
          <a:ext cx="1541083" cy="740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69" name="Equation" r:id="rId5" imgW="952200" imgH="457200" progId="Equation.3">
                  <p:embed/>
                </p:oleObj>
              </mc:Choice>
              <mc:Fallback>
                <p:oleObj name="Equation" r:id="rId5" imgW="952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5301648"/>
                        <a:ext cx="1541083" cy="740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2514600" y="6002057"/>
            <a:ext cx="4800600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c</a:t>
            </a:r>
            <a:r>
              <a:rPr lang="en-US" dirty="0" smtClean="0">
                <a:latin typeface="+mj-lt"/>
              </a:rPr>
              <a:t>an we use this in practice?</a:t>
            </a:r>
          </a:p>
        </p:txBody>
      </p:sp>
    </p:spTree>
    <p:extLst>
      <p:ext uri="{BB962C8B-B14F-4D97-AF65-F5344CB8AC3E}">
        <p14:creationId xmlns:p14="http://schemas.microsoft.com/office/powerpoint/2010/main" val="245564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Lab 8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latin typeface="+mj-lt"/>
              </a:rPr>
              <a:t>see Results_Raw_Data_24obs.xls. It provides subjective quality scores for a set of 144 videos (each video is rated by 24 observers) and the MOS. The objective  quality for these videos from two objective methods A and B are also provided in the file.  </a:t>
            </a:r>
          </a:p>
          <a:p>
            <a:pPr marL="0" indent="0">
              <a:buNone/>
            </a:pPr>
            <a:endParaRPr lang="fr-FR" sz="2800" dirty="0" smtClean="0">
              <a:latin typeface="+mj-lt"/>
            </a:endParaRPr>
          </a:p>
          <a:p>
            <a:pPr marL="0" indent="0">
              <a:buNone/>
            </a:pPr>
            <a:r>
              <a:rPr lang="fr-FR" sz="2800" dirty="0" err="1" smtClean="0">
                <a:latin typeface="+mj-lt"/>
              </a:rPr>
              <a:t>compute</a:t>
            </a:r>
            <a:r>
              <a:rPr lang="fr-FR" sz="2800" dirty="0" smtClean="0">
                <a:latin typeface="+mj-lt"/>
              </a:rPr>
              <a:t> </a:t>
            </a:r>
            <a:r>
              <a:rPr lang="fr-FR" sz="2800" dirty="0" err="1" smtClean="0">
                <a:latin typeface="+mj-lt"/>
              </a:rPr>
              <a:t>correlation</a:t>
            </a:r>
            <a:r>
              <a:rPr lang="fr-FR" sz="2800" dirty="0" smtClean="0">
                <a:latin typeface="+mj-lt"/>
              </a:rPr>
              <a:t> CI etc. for </a:t>
            </a:r>
            <a:r>
              <a:rPr lang="fr-FR" sz="2800" dirty="0" err="1" smtClean="0">
                <a:latin typeface="+mj-lt"/>
              </a:rPr>
              <a:t>comparison</a:t>
            </a:r>
            <a:r>
              <a:rPr lang="fr-FR" sz="2800" dirty="0" smtClean="0">
                <a:latin typeface="+mj-lt"/>
              </a:rPr>
              <a:t>…</a:t>
            </a:r>
          </a:p>
          <a:p>
            <a:pPr marL="0" indent="0">
              <a:buNone/>
            </a:pPr>
            <a:endParaRPr lang="fr-FR" sz="2800" dirty="0">
              <a:latin typeface="+mj-lt"/>
            </a:endParaRPr>
          </a:p>
          <a:p>
            <a:pPr marL="0" indent="0">
              <a:buNone/>
            </a:pPr>
            <a:r>
              <a:rPr lang="en-US" sz="2800" dirty="0"/>
              <a:t>an objective score (either from method A or B) is deemed an outlier if it lies outside the confidence interval of the corresponding </a:t>
            </a:r>
            <a:r>
              <a:rPr lang="en-US" sz="2800" dirty="0" smtClean="0"/>
              <a:t>MOS </a:t>
            </a:r>
            <a:endParaRPr lang="fr-FR" sz="2800" dirty="0"/>
          </a:p>
          <a:p>
            <a:pPr marL="0" indent="0">
              <a:buNone/>
            </a:pPr>
            <a:endParaRPr lang="fr-F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917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Lab 8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+mj-lt"/>
              </a:rPr>
              <a:t>MOS     PSNR      SSIM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212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incorrect statements: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If n1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 smtClean="0">
                <a:solidFill>
                  <a:srgbClr val="C00000"/>
                </a:solidFill>
              </a:rPr>
              <a:t>n2 </a:t>
            </a:r>
            <a:r>
              <a:rPr lang="en-US" dirty="0">
                <a:solidFill>
                  <a:srgbClr val="C00000"/>
                </a:solidFill>
              </a:rPr>
              <a:t>and the size of each sample is equal to or greater than 30, the t-test </a:t>
            </a:r>
            <a:r>
              <a:rPr lang="en-US" dirty="0" smtClean="0">
                <a:solidFill>
                  <a:srgbClr val="C00000"/>
                </a:solidFill>
              </a:rPr>
              <a:t>for independent </a:t>
            </a:r>
            <a:r>
              <a:rPr lang="en-US" dirty="0">
                <a:solidFill>
                  <a:srgbClr val="C00000"/>
                </a:solidFill>
              </a:rPr>
              <a:t>groups may be used without appreciable error despite moderate violations </a:t>
            </a:r>
            <a:r>
              <a:rPr lang="en-US" dirty="0" smtClean="0">
                <a:solidFill>
                  <a:srgbClr val="C00000"/>
                </a:solidFill>
              </a:rPr>
              <a:t>of the </a:t>
            </a:r>
            <a:r>
              <a:rPr lang="en-US" dirty="0">
                <a:solidFill>
                  <a:srgbClr val="C00000"/>
                </a:solidFill>
              </a:rPr>
              <a:t>normality and/or the homogeneity of variance </a:t>
            </a:r>
            <a:r>
              <a:rPr lang="en-US" dirty="0" smtClean="0">
                <a:solidFill>
                  <a:srgbClr val="C00000"/>
                </a:solidFill>
              </a:rPr>
              <a:t>assumptions</a:t>
            </a:r>
          </a:p>
          <a:p>
            <a:pPr marL="0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In </a:t>
            </a:r>
            <a:r>
              <a:rPr lang="en-US" dirty="0">
                <a:solidFill>
                  <a:srgbClr val="C00000"/>
                </a:solidFill>
              </a:rPr>
              <a:t>the case of </a:t>
            </a:r>
            <a:r>
              <a:rPr lang="en-US" dirty="0" err="1">
                <a:solidFill>
                  <a:srgbClr val="C00000"/>
                </a:solidFill>
              </a:rPr>
              <a:t>nonnormality</a:t>
            </a:r>
            <a:r>
              <a:rPr lang="en-US" dirty="0">
                <a:solidFill>
                  <a:srgbClr val="C00000"/>
                </a:solidFill>
              </a:rPr>
              <a:t>, a nonparametric test </a:t>
            </a:r>
            <a:r>
              <a:rPr lang="en-US" dirty="0" smtClean="0">
                <a:solidFill>
                  <a:srgbClr val="C00000"/>
                </a:solidFill>
              </a:rPr>
              <a:t>or employing </a:t>
            </a:r>
            <a:r>
              <a:rPr lang="en-US" dirty="0">
                <a:solidFill>
                  <a:srgbClr val="C00000"/>
                </a:solidFill>
              </a:rPr>
              <a:t>a transformation may result in a more powerful </a:t>
            </a:r>
            <a:r>
              <a:rPr lang="en-US" dirty="0" smtClean="0">
                <a:solidFill>
                  <a:srgbClr val="C00000"/>
                </a:solidFill>
              </a:rPr>
              <a:t>test</a:t>
            </a: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assignment 1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38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incorrect statements: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when the sample size is very large, and if we </a:t>
            </a:r>
            <a:r>
              <a:rPr lang="en-US" dirty="0" smtClean="0">
                <a:solidFill>
                  <a:srgbClr val="C00000"/>
                </a:solidFill>
              </a:rPr>
              <a:t>take repeated </a:t>
            </a:r>
            <a:r>
              <a:rPr lang="en-US" dirty="0">
                <a:solidFill>
                  <a:srgbClr val="C00000"/>
                </a:solidFill>
              </a:rPr>
              <a:t>samples, the sample distribution will converge to a normal distribution irrespective </a:t>
            </a:r>
            <a:r>
              <a:rPr lang="en-US" dirty="0" smtClean="0">
                <a:solidFill>
                  <a:srgbClr val="C00000"/>
                </a:solidFill>
              </a:rPr>
              <a:t>of the </a:t>
            </a:r>
            <a:r>
              <a:rPr lang="en-US" dirty="0">
                <a:solidFill>
                  <a:srgbClr val="C00000"/>
                </a:solidFill>
              </a:rPr>
              <a:t>distribution of the </a:t>
            </a:r>
            <a:r>
              <a:rPr lang="en-US" dirty="0" smtClean="0">
                <a:solidFill>
                  <a:srgbClr val="C00000"/>
                </a:solidFill>
              </a:rPr>
              <a:t>population</a:t>
            </a:r>
          </a:p>
          <a:p>
            <a:pPr marL="0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the </a:t>
            </a:r>
            <a:r>
              <a:rPr lang="en-US" dirty="0">
                <a:solidFill>
                  <a:srgbClr val="C00000"/>
                </a:solidFill>
              </a:rPr>
              <a:t>sample normality is required for the t-test but the population normality is </a:t>
            </a:r>
            <a:r>
              <a:rPr lang="en-US" dirty="0" smtClean="0">
                <a:solidFill>
                  <a:srgbClr val="C00000"/>
                </a:solidFill>
              </a:rPr>
              <a:t>not required </a:t>
            </a:r>
            <a:r>
              <a:rPr lang="en-US" dirty="0">
                <a:solidFill>
                  <a:srgbClr val="C00000"/>
                </a:solidFill>
              </a:rPr>
              <a:t>for t-test. The population should not be highly-skewed as well. This is because even </a:t>
            </a:r>
            <a:r>
              <a:rPr lang="en-US" dirty="0" smtClean="0">
                <a:solidFill>
                  <a:srgbClr val="C00000"/>
                </a:solidFill>
              </a:rPr>
              <a:t>if our </a:t>
            </a:r>
            <a:r>
              <a:rPr lang="en-US" dirty="0">
                <a:solidFill>
                  <a:srgbClr val="C00000"/>
                </a:solidFill>
              </a:rPr>
              <a:t>distribution is not normally distributed, when the sample size is very </a:t>
            </a:r>
            <a:r>
              <a:rPr lang="en-US" dirty="0" err="1">
                <a:solidFill>
                  <a:srgbClr val="C00000"/>
                </a:solidFill>
              </a:rPr>
              <a:t>very</a:t>
            </a:r>
            <a:r>
              <a:rPr lang="en-US" dirty="0">
                <a:solidFill>
                  <a:srgbClr val="C00000"/>
                </a:solidFill>
              </a:rPr>
              <a:t> large, and if we </a:t>
            </a:r>
            <a:r>
              <a:rPr lang="en-US" dirty="0" smtClean="0">
                <a:solidFill>
                  <a:srgbClr val="C00000"/>
                </a:solidFill>
              </a:rPr>
              <a:t>take repeated </a:t>
            </a:r>
            <a:r>
              <a:rPr lang="en-US" dirty="0">
                <a:solidFill>
                  <a:srgbClr val="C00000"/>
                </a:solidFill>
              </a:rPr>
              <a:t>samples, the sample distribution will converge to a normal distribution irrespective </a:t>
            </a:r>
            <a:r>
              <a:rPr lang="en-US" dirty="0" smtClean="0">
                <a:solidFill>
                  <a:srgbClr val="C00000"/>
                </a:solidFill>
              </a:rPr>
              <a:t>of the </a:t>
            </a:r>
            <a:r>
              <a:rPr lang="en-US" dirty="0">
                <a:solidFill>
                  <a:srgbClr val="C00000"/>
                </a:solidFill>
              </a:rPr>
              <a:t>distribution of the population.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assignment 1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63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assignment 1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402" name="Picture 2" descr="C:\Users\daiict\Desktop\f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1557338"/>
            <a:ext cx="46767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03" name="Picture 3" descr="C:\Users\daiict\Desktop\f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1590675"/>
            <a:ext cx="461010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04" name="Picture 4" descr="C:\Users\daiict\Desktop\f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1524000"/>
            <a:ext cx="46291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32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assignment 1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1378" name="Picture 2" descr="C:\Users\daiict\Desktop\f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24013"/>
            <a:ext cx="441960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91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hich battery, X or Y, has higher lifetime?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/>
              <a:t>: 49, 53, 74, 111, 113, 335</a:t>
            </a:r>
          </a:p>
          <a:p>
            <a:pPr marL="0" indent="0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/>
              <a:t>: 62, 101, 167, 174, </a:t>
            </a:r>
            <a:r>
              <a:rPr lang="en-US" dirty="0" smtClean="0"/>
              <a:t>190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we employ t-test? sample normality? sample size?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should one always compare mean/median lifetimes?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we employ instance based comparison and make inferences?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nonparametric tests enable such comparisons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Nonparametric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2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define a </a:t>
            </a:r>
            <a:r>
              <a:rPr lang="en-US" u="sng" dirty="0" smtClean="0">
                <a:latin typeface="+mj-lt"/>
              </a:rPr>
              <a:t>suitable test statistic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--&gt; Wilcoxon test statistic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 smtClean="0">
                <a:latin typeface="+mj-lt"/>
              </a:rPr>
              <a:t>: number of times an observation in one sample is bigger than those in second sample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allows comparison of each sample observation in the two samples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Nonparametric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31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Wilcoxon test statistic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 smtClean="0"/>
              <a:t>is the number of matches between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 where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/>
              <a:t> is larger than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 marL="0" indent="0">
              <a:buNone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cs typeface="Times New Roman" pitchFamily="18" charset="0"/>
              </a:rPr>
              <a:t>what should be the null hypothesis?</a:t>
            </a:r>
            <a:endParaRPr lang="en-US" dirty="0"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Nonparametric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233351"/>
              </p:ext>
            </p:extLst>
          </p:nvPr>
        </p:nvGraphicFramePr>
        <p:xfrm>
          <a:off x="3962400" y="2133600"/>
          <a:ext cx="2073275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16" name="Equation" r:id="rId3" imgW="1015920" imgH="799920" progId="Equation.3">
                  <p:embed/>
                </p:oleObj>
              </mc:Choice>
              <mc:Fallback>
                <p:oleObj name="Equation" r:id="rId3" imgW="1015920" imgH="7999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2400" y="2133600"/>
                        <a:ext cx="2073275" cy="163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791225"/>
              </p:ext>
            </p:extLst>
          </p:nvPr>
        </p:nvGraphicFramePr>
        <p:xfrm>
          <a:off x="6781800" y="5181600"/>
          <a:ext cx="1828800" cy="735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17" name="Equation" r:id="rId5" imgW="977760" imgH="393480" progId="Equation.3">
                  <p:embed/>
                </p:oleObj>
              </mc:Choice>
              <mc:Fallback>
                <p:oleObj name="Equation" r:id="rId5" imgW="9777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81800" y="5181600"/>
                        <a:ext cx="1828800" cy="735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415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hypothesis testing based on resampling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comparing lifetimes of batteries of two brands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+mj-lt"/>
              </a:rPr>
              <a:t>: 49, 53, 74, 111, 113, 335</a:t>
            </a:r>
          </a:p>
          <a:p>
            <a:pPr marL="0" indent="0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+mj-lt"/>
              </a:rPr>
              <a:t>: 62, 101, 167, 174, 190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+mj-lt"/>
              </a:rPr>
              <a:t> = 20 (2+3+5+5+5)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Nonparametric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16360" y="3795120"/>
              <a:ext cx="2849040" cy="1027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7000" y="3785760"/>
                <a:ext cx="2867760" cy="104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146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practice, population variance is unknown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490105"/>
              </p:ext>
            </p:extLst>
          </p:nvPr>
        </p:nvGraphicFramePr>
        <p:xfrm>
          <a:off x="609600" y="2362200"/>
          <a:ext cx="1179513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88" name="Equation" r:id="rId3" imgW="647640" imgH="685800" progId="Equation.3">
                  <p:embed/>
                </p:oleObj>
              </mc:Choice>
              <mc:Fallback>
                <p:oleObj name="Equation" r:id="rId3" imgW="64764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62200"/>
                        <a:ext cx="1179513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674123"/>
              </p:ext>
            </p:extLst>
          </p:nvPr>
        </p:nvGraphicFramePr>
        <p:xfrm>
          <a:off x="2571750" y="2392363"/>
          <a:ext cx="4494213" cy="324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89" name="Equation" r:id="rId5" imgW="2603160" imgH="1879560" progId="Equation.3">
                  <p:embed/>
                </p:oleObj>
              </mc:Choice>
              <mc:Fallback>
                <p:oleObj name="Equation" r:id="rId5" imgW="2603160" imgH="1879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392363"/>
                        <a:ext cx="4494213" cy="324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776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hypothesis testing based on resampling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comparing lifetimes of batteries of two brands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A: 49, 53, 74, 111, 113, 335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B: 62, 101, 167, 174, 190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total no. of comparisons =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Nonparametric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857593"/>
              </p:ext>
            </p:extLst>
          </p:nvPr>
        </p:nvGraphicFramePr>
        <p:xfrm>
          <a:off x="3962400" y="4191000"/>
          <a:ext cx="95623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0" name="Equation" r:id="rId3" imgW="406080" imgH="215640" progId="Equation.3">
                  <p:embed/>
                </p:oleObj>
              </mc:Choice>
              <mc:Fallback>
                <p:oleObj name="Equation" r:id="rId3" imgW="4060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2400" y="4191000"/>
                        <a:ext cx="956235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068009"/>
              </p:ext>
            </p:extLst>
          </p:nvPr>
        </p:nvGraphicFramePr>
        <p:xfrm>
          <a:off x="609600" y="4953000"/>
          <a:ext cx="257543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1" name="Equation" r:id="rId5" imgW="1257120" imgH="393480" progId="Equation.3">
                  <p:embed/>
                </p:oleObj>
              </mc:Choice>
              <mc:Fallback>
                <p:oleObj name="Equation" r:id="rId5" imgW="12571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4953000"/>
                        <a:ext cx="2575437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65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hypothesis testing based on resampling</a:t>
            </a:r>
          </a:p>
          <a:p>
            <a:pPr marL="0" indent="0">
              <a:buNone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+mj-lt"/>
              </a:rPr>
              <a:t> = 20, is it statistically large enough to reject null hypothesis?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we need to know the sampling distribution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+mj-lt"/>
              </a:rPr>
              <a:t>, assuming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baseline="-25000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to be true (similar idea as parametric testing)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Nonparametric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hypothesis testing based on resampling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resample assuming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baseline="-25000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to be true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combine the two samples into a larger one of size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the importance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dirty="0" smtClean="0">
                <a:latin typeface="+mj-lt"/>
              </a:rPr>
              <a:t>in constructing sampling distribution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Nonparametric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796936"/>
              </p:ext>
            </p:extLst>
          </p:nvPr>
        </p:nvGraphicFramePr>
        <p:xfrm>
          <a:off x="533400" y="4267200"/>
          <a:ext cx="1016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0" name="Equation" r:id="rId3" imgW="431640" imgH="215640" progId="Equation.3">
                  <p:embed/>
                </p:oleObj>
              </mc:Choice>
              <mc:Fallback>
                <p:oleObj name="Equation" r:id="rId3" imgW="431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267200"/>
                        <a:ext cx="1016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73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the importance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dirty="0" smtClean="0">
                <a:latin typeface="+mj-lt"/>
              </a:rPr>
              <a:t>in constructing sampling distribution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sampling distribution of t is constructed by drawing samples from </a:t>
            </a:r>
            <a:r>
              <a:rPr lang="en-US" u="sng" dirty="0" smtClean="0">
                <a:latin typeface="+mj-lt"/>
              </a:rPr>
              <a:t>same population</a:t>
            </a:r>
            <a:r>
              <a:rPr lang="en-US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sampling distribution in JB test is constructed by drawing samples from </a:t>
            </a:r>
            <a:r>
              <a:rPr lang="en-US" u="sng" dirty="0" smtClean="0">
                <a:latin typeface="+mj-lt"/>
              </a:rPr>
              <a:t>same normal population</a:t>
            </a: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sampling distribution is always constructed assuming that there is </a:t>
            </a:r>
            <a:r>
              <a:rPr lang="en-US" u="sng" dirty="0" smtClean="0">
                <a:latin typeface="+mj-lt"/>
              </a:rPr>
              <a:t>no treatment effect</a:t>
            </a:r>
            <a:r>
              <a:rPr lang="en-US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p-value is obtained because the null hypothesis is assumed true, so it should not be interpreted as the probability of null hypothesis being true or false</a:t>
            </a:r>
            <a:endParaRPr lang="en-US" u="sng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Nonparametric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hypothesis testing based on resampling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+mj-lt"/>
              </a:rPr>
              <a:t>: 49, 53, 74, 111, 113, 335</a:t>
            </a:r>
          </a:p>
          <a:p>
            <a:pPr marL="0" indent="0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+mj-lt"/>
              </a:rPr>
              <a:t>: 62, 101, 167, 174, 190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the null (combined) sample: </a:t>
            </a:r>
            <a:r>
              <a:rPr lang="en-US" dirty="0"/>
              <a:t>49, 53, 74, 111, 113, </a:t>
            </a:r>
            <a:r>
              <a:rPr lang="en-US" dirty="0" smtClean="0"/>
              <a:t>335, </a:t>
            </a:r>
            <a:r>
              <a:rPr lang="en-US" dirty="0"/>
              <a:t>62, 101, 167, 174, </a:t>
            </a:r>
            <a:r>
              <a:rPr lang="en-US" dirty="0" smtClean="0"/>
              <a:t>190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Nonparametric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06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hypothesis testing based on resampling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sample </a:t>
            </a:r>
            <a:r>
              <a:rPr lang="en-US" u="sng" dirty="0" smtClean="0">
                <a:latin typeface="+mj-lt"/>
              </a:rPr>
              <a:t>with replacement</a:t>
            </a:r>
            <a:r>
              <a:rPr lang="en-US" dirty="0" smtClean="0">
                <a:latin typeface="+mj-lt"/>
              </a:rPr>
              <a:t> from the combined sample, randomly assigning     of the values to be new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+mj-lt"/>
              </a:rPr>
              <a:t> and      values to be new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  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Nonparametric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635637"/>
              </p:ext>
            </p:extLst>
          </p:nvPr>
        </p:nvGraphicFramePr>
        <p:xfrm>
          <a:off x="5181600" y="3352800"/>
          <a:ext cx="3587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98" name="Equation" r:id="rId3" imgW="152280" imgH="215640" progId="Equation.3">
                  <p:embed/>
                </p:oleObj>
              </mc:Choice>
              <mc:Fallback>
                <p:oleObj name="Equation" r:id="rId3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352800"/>
                        <a:ext cx="3587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408963"/>
              </p:ext>
            </p:extLst>
          </p:nvPr>
        </p:nvGraphicFramePr>
        <p:xfrm>
          <a:off x="2895600" y="3810000"/>
          <a:ext cx="3889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99" name="Equation" r:id="rId5" imgW="164880" imgH="215640" progId="Equation.3">
                  <p:embed/>
                </p:oleObj>
              </mc:Choice>
              <mc:Fallback>
                <p:oleObj name="Equation" r:id="rId5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810000"/>
                        <a:ext cx="3889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693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hypothesis testing based on resampling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  <a:cs typeface="Times New Roman" pitchFamily="18" charset="0"/>
              </a:rPr>
              <a:t>new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dirty="0" smtClean="0">
                <a:latin typeface="+mj-lt"/>
              </a:rPr>
              <a:t>: 335, 167, 53, 335, 74, 62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cs typeface="Times New Roman" pitchFamily="18" charset="0"/>
              </a:rPr>
              <a:t>new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dirty="0" smtClean="0">
                <a:latin typeface="+mj-lt"/>
              </a:rPr>
              <a:t>: 62, 49, 53, 174, 190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+mj-lt"/>
              </a:rPr>
              <a:t> = 10 (1.5 + 0 + 0.5 + 4 + 4)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Nonparametric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0" y="3607072"/>
            <a:ext cx="3614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repeated values in the two </a:t>
            </a:r>
          </a:p>
          <a:p>
            <a:r>
              <a:rPr lang="en-US" dirty="0" smtClean="0"/>
              <a:t>new samples --&gt; due to replacement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750320" y="2821680"/>
              <a:ext cx="6867360" cy="1464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960" y="2812320"/>
                <a:ext cx="6886080" cy="148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530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Nonparametric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5858" y="1663005"/>
            <a:ext cx="39667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locate the original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/>
              <a:t> value</a:t>
            </a:r>
          </a:p>
          <a:p>
            <a:r>
              <a:rPr lang="en-US" sz="2800" dirty="0"/>
              <a:t>o</a:t>
            </a:r>
            <a:r>
              <a:rPr lang="en-US" sz="2800" dirty="0" smtClean="0"/>
              <a:t>n the constructed 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ampling distribution of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3200400"/>
            <a:ext cx="3987117" cy="13849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nsufficient evidence to </a:t>
            </a:r>
          </a:p>
          <a:p>
            <a:r>
              <a:rPr lang="en-US" sz="2800" dirty="0" smtClean="0"/>
              <a:t>conclude if battery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dirty="0" smtClean="0"/>
              <a:t> lasts</a:t>
            </a:r>
          </a:p>
          <a:p>
            <a:r>
              <a:rPr lang="en-US" sz="2800" dirty="0" smtClean="0"/>
              <a:t>longer than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5277307"/>
            <a:ext cx="81149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by definition,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/>
              <a:t> considers only positive difference</a:t>
            </a:r>
            <a:endParaRPr lang="en-US" sz="2800" dirty="0"/>
          </a:p>
          <a:p>
            <a:r>
              <a:rPr lang="en-US" sz="2800" dirty="0" smtClean="0"/>
              <a:t>ignores the magnitude of difference (robust to outliers</a:t>
            </a:r>
          </a:p>
          <a:p>
            <a:r>
              <a:rPr lang="en-US" sz="2800" dirty="0" smtClean="0"/>
              <a:t>or extreme values)</a:t>
            </a: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59" name="Picture 3" descr="C:\Users\daiict\Desktop\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4581525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607320" y="2125440"/>
              <a:ext cx="1215000" cy="571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7960" y="2116080"/>
                <a:ext cx="1233720" cy="59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518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hypothesis testing based on resampling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/>
              <a:t>modified test statistic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 smtClean="0"/>
              <a:t>considers both positive </a:t>
            </a:r>
            <a:r>
              <a:rPr lang="en-US" dirty="0"/>
              <a:t>a</a:t>
            </a:r>
            <a:r>
              <a:rPr lang="en-US" dirty="0" smtClean="0"/>
              <a:t>nd negative differences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it is median of differences not difference of median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Nonparametric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151947"/>
              </p:ext>
            </p:extLst>
          </p:nvPr>
        </p:nvGraphicFramePr>
        <p:xfrm>
          <a:off x="2895600" y="2514600"/>
          <a:ext cx="4173538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48" name="Equation" r:id="rId3" imgW="2044440" imgH="799920" progId="Equation.3">
                  <p:embed/>
                </p:oleObj>
              </mc:Choice>
              <mc:Fallback>
                <p:oleObj name="Equation" r:id="rId3" imgW="2044440" imgH="7999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600" y="2514600"/>
                        <a:ext cx="4173538" cy="163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262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hypothesis testing based on resampling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Nonparametric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744326"/>
              </p:ext>
            </p:extLst>
          </p:nvPr>
        </p:nvGraphicFramePr>
        <p:xfrm>
          <a:off x="1447800" y="26670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113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-51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335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-273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-234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-168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-161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96734" y="3866253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213360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20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interpretation of a CI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what the meaning of 95% CI?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343400" y="2667000"/>
            <a:ext cx="304800" cy="1143000"/>
            <a:chOff x="3429000" y="2514600"/>
            <a:chExt cx="304800" cy="1143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581400" y="2514600"/>
              <a:ext cx="0" cy="11430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29000" y="2514600"/>
              <a:ext cx="304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429000" y="3657600"/>
              <a:ext cx="304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3505200" y="2971800"/>
              <a:ext cx="1524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242144"/>
              </p:ext>
            </p:extLst>
          </p:nvPr>
        </p:nvGraphicFramePr>
        <p:xfrm>
          <a:off x="1600200" y="2868612"/>
          <a:ext cx="1541463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0" name="Equation" r:id="rId3" imgW="952200" imgH="457200" progId="Equation.3">
                  <p:embed/>
                </p:oleObj>
              </mc:Choice>
              <mc:Fallback>
                <p:oleObj name="Equation" r:id="rId3" imgW="952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68612"/>
                        <a:ext cx="1541463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638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hypothesis testing based on resampling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comparing lifetimes of batteries of two brands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+mj-lt"/>
              </a:rPr>
              <a:t>: 49, 53, 74, 111, 113, 335</a:t>
            </a:r>
          </a:p>
          <a:p>
            <a:pPr marL="0" indent="0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+mj-lt"/>
              </a:rPr>
              <a:t>: 62, 101, 167, 174, 190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/>
              <a:t>modified test statistic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smtClean="0">
                <a:latin typeface="+mj-lt"/>
                <a:cs typeface="Times New Roman" pitchFamily="18" charset="0"/>
              </a:rPr>
              <a:t>53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+mj-lt"/>
                <a:cs typeface="Times New Roman" pitchFamily="18" charset="0"/>
              </a:rPr>
              <a:t>(original/observed test statistic)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is </a:t>
            </a:r>
            <a:r>
              <a:rPr lang="en-US" dirty="0"/>
              <a:t>it statistically large enough to reject null hypothesis</a:t>
            </a:r>
            <a:r>
              <a:rPr lang="en-US" dirty="0" smtClean="0"/>
              <a:t>?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Nonparametric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9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Nonparametric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7410" name="Picture 2" descr="C:\Users\daiict\Desktop\f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85196"/>
            <a:ext cx="5219700" cy="425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486400" y="1905000"/>
            <a:ext cx="3733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is the conclusion?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does </a:t>
            </a:r>
            <a:r>
              <a:rPr lang="en-US" sz="2400" dirty="0"/>
              <a:t>it agree with previous resampling based testing? </a:t>
            </a:r>
          </a:p>
        </p:txBody>
      </p:sp>
    </p:spTree>
    <p:extLst>
      <p:ext uri="{BB962C8B-B14F-4D97-AF65-F5344CB8AC3E}">
        <p14:creationId xmlns:p14="http://schemas.microsoft.com/office/powerpoint/2010/main" val="14184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resampling/bootstrapping does not generate any new data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similar idea to parametric tests, 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(SE comes from sample, not population)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/>
              <a:t>can be used to estimate the variation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arises due to the selection </a:t>
            </a:r>
            <a:r>
              <a:rPr lang="en-US" dirty="0"/>
              <a:t>of the original random sample from the </a:t>
            </a:r>
            <a:r>
              <a:rPr lang="en-US" dirty="0" smtClean="0"/>
              <a:t>population --&gt; resampling by itself does not introduce variation</a:t>
            </a:r>
            <a:endParaRPr lang="en-US" dirty="0"/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Nonparametric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606769"/>
              </p:ext>
            </p:extLst>
          </p:nvPr>
        </p:nvGraphicFramePr>
        <p:xfrm>
          <a:off x="4953000" y="2590800"/>
          <a:ext cx="1587500" cy="696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96" name="Equation" r:id="rId3" imgW="1041120" imgH="457200" progId="Equation.3">
                  <p:embed/>
                </p:oleObj>
              </mc:Choice>
              <mc:Fallback>
                <p:oleObj name="Equation" r:id="rId3" imgW="104112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53000" y="2590800"/>
                        <a:ext cx="1587500" cy="6969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230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hypothesis testing based on resampling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/>
              <a:t>Wilcoxon is an intuitive statistic for general application of nonparametric testing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other test statistics can be used (difference in median, difference in mean…)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can we use arbitrary test statistic?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Nonparametric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75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Nonparametric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482" name="Picture 2" descr="C:\Users\daiict\Desktop\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8" y="1557338"/>
            <a:ext cx="4995862" cy="401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30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similarly we can find CI for difference in median, mean…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which test statistic to choose?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mean is less robust to outliers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Wilcoxon statistic is preferred due to its robustness (like median) and typically leads to smaller CI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Nonparametric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4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Assignment 1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8546" name="Picture 2" descr="C:\Users\daiict\Desktop\f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1600200"/>
            <a:ext cx="45339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547" name="Picture 3" descr="C:\Users\daiict\Desktop\f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1581150"/>
            <a:ext cx="460057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548" name="Picture 4" descr="C:\Users\daiict\Desktop\f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1590675"/>
            <a:ext cx="459105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25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Assignment 1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9570" name="Picture 2" descr="C:\Users\daiict\Desktop\f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1576388"/>
            <a:ext cx="45243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1" name="Picture 3" descr="C:\Users\daiict\Desktop\f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1566863"/>
            <a:ext cx="459105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2" name="Picture 4" descr="C:\Users\daiict\Desktop\f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45339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3" name="Picture 5" descr="C:\Users\daiict\Desktop\f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1524000"/>
            <a:ext cx="46101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49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284894"/>
              </p:ext>
            </p:extLst>
          </p:nvPr>
        </p:nvGraphicFramePr>
        <p:xfrm>
          <a:off x="2895600" y="1447800"/>
          <a:ext cx="3750355" cy="327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5" name="Equation" r:id="rId3" imgW="2019240" imgH="1765080" progId="Equation.3">
                  <p:embed/>
                </p:oleObj>
              </mc:Choice>
              <mc:Fallback>
                <p:oleObj name="Equation" r:id="rId3" imgW="2019240" imgH="1765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447800"/>
                        <a:ext cx="3750355" cy="327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520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17804"/>
              </p:ext>
            </p:extLst>
          </p:nvPr>
        </p:nvGraphicFramePr>
        <p:xfrm>
          <a:off x="1685925" y="1828800"/>
          <a:ext cx="57023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61" name="Equation" r:id="rId3" imgW="3466800" imgH="787320" progId="Equation.3">
                  <p:embed/>
                </p:oleObj>
              </mc:Choice>
              <mc:Fallback>
                <p:oleObj name="Equation" r:id="rId3" imgW="3466800" imgH="7873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1828800"/>
                        <a:ext cx="57023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071263"/>
              </p:ext>
            </p:extLst>
          </p:nvPr>
        </p:nvGraphicFramePr>
        <p:xfrm>
          <a:off x="1585913" y="3581400"/>
          <a:ext cx="5422900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62" name="Equation" r:id="rId5" imgW="3187440" imgH="990360" progId="Equation.3">
                  <p:embed/>
                </p:oleObj>
              </mc:Choice>
              <mc:Fallback>
                <p:oleObj name="Equation" r:id="rId5" imgW="3187440" imgH="9903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3581400"/>
                        <a:ext cx="5422900" cy="168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757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962401"/>
            <a:ext cx="8229600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inferring </a:t>
            </a:r>
            <a:r>
              <a:rPr lang="en-US" u="sng" dirty="0" smtClean="0">
                <a:latin typeface="+mj-lt"/>
              </a:rPr>
              <a:t>statistical</a:t>
            </a:r>
            <a:r>
              <a:rPr lang="en-US" dirty="0" smtClean="0">
                <a:latin typeface="+mj-lt"/>
              </a:rPr>
              <a:t> significance from CI for comparing population parameters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observe if the two CIs overlap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600200" y="1981200"/>
            <a:ext cx="914400" cy="1676400"/>
            <a:chOff x="1600200" y="2590800"/>
            <a:chExt cx="914400" cy="1676400"/>
          </a:xfrm>
        </p:grpSpPr>
        <p:grpSp>
          <p:nvGrpSpPr>
            <p:cNvPr id="26" name="Group 25"/>
            <p:cNvGrpSpPr/>
            <p:nvPr/>
          </p:nvGrpSpPr>
          <p:grpSpPr>
            <a:xfrm>
              <a:off x="1600200" y="3124200"/>
              <a:ext cx="304800" cy="1143000"/>
              <a:chOff x="1600200" y="3124200"/>
              <a:chExt cx="304800" cy="114300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600200" y="3124200"/>
                <a:ext cx="304800" cy="1143000"/>
                <a:chOff x="1600200" y="3124200"/>
                <a:chExt cx="304800" cy="1143000"/>
              </a:xfrm>
            </p:grpSpPr>
            <p:cxnSp>
              <p:nvCxnSpPr>
                <p:cNvPr id="4" name="Straight Connector 3"/>
                <p:cNvCxnSpPr/>
                <p:nvPr/>
              </p:nvCxnSpPr>
              <p:spPr>
                <a:xfrm>
                  <a:off x="1752600" y="3124200"/>
                  <a:ext cx="0" cy="11430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600200" y="3124200"/>
                  <a:ext cx="304800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600200" y="4267200"/>
                  <a:ext cx="304800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Oval 15"/>
              <p:cNvSpPr/>
              <p:nvPr/>
            </p:nvSpPr>
            <p:spPr>
              <a:xfrm>
                <a:off x="1676400" y="3581400"/>
                <a:ext cx="152400" cy="1143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209800" y="2590800"/>
              <a:ext cx="304800" cy="1143000"/>
              <a:chOff x="2209800" y="2590800"/>
              <a:chExt cx="304800" cy="1143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209800" y="2590800"/>
                <a:ext cx="304800" cy="1143000"/>
                <a:chOff x="1600200" y="3124200"/>
                <a:chExt cx="304800" cy="1143000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1752600" y="3124200"/>
                  <a:ext cx="0" cy="1143000"/>
                </a:xfrm>
                <a:prstGeom prst="line">
                  <a:avLst/>
                </a:prstGeom>
                <a:ln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600200" y="3124200"/>
                  <a:ext cx="304800" cy="0"/>
                </a:xfrm>
                <a:prstGeom prst="line">
                  <a:avLst/>
                </a:prstGeom>
                <a:ln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600200" y="4267200"/>
                  <a:ext cx="304800" cy="0"/>
                </a:xfrm>
                <a:prstGeom prst="line">
                  <a:avLst/>
                </a:prstGeom>
                <a:ln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Oval 16"/>
              <p:cNvSpPr/>
              <p:nvPr/>
            </p:nvSpPr>
            <p:spPr>
              <a:xfrm>
                <a:off x="2286000" y="3124200"/>
                <a:ext cx="152400" cy="114300"/>
              </a:xfrm>
              <a:prstGeom prst="ellipse">
                <a:avLst/>
              </a:prstGeom>
              <a:solidFill>
                <a:srgbClr val="0000CC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4953000" y="1371600"/>
            <a:ext cx="838200" cy="2438400"/>
            <a:chOff x="4953000" y="1828800"/>
            <a:chExt cx="838200" cy="2438400"/>
          </a:xfrm>
        </p:grpSpPr>
        <p:grpSp>
          <p:nvGrpSpPr>
            <p:cNvPr id="28" name="Group 27"/>
            <p:cNvGrpSpPr/>
            <p:nvPr/>
          </p:nvGrpSpPr>
          <p:grpSpPr>
            <a:xfrm>
              <a:off x="4953000" y="3124200"/>
              <a:ext cx="304800" cy="1143000"/>
              <a:chOff x="1600200" y="3124200"/>
              <a:chExt cx="304800" cy="1143000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1600200" y="3124200"/>
                <a:ext cx="304800" cy="1143000"/>
                <a:chOff x="1600200" y="3124200"/>
                <a:chExt cx="304800" cy="1143000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>
                  <a:off x="1752600" y="3124200"/>
                  <a:ext cx="0" cy="11430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600200" y="3124200"/>
                  <a:ext cx="304800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600200" y="4267200"/>
                  <a:ext cx="304800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Oval 29"/>
              <p:cNvSpPr/>
              <p:nvPr/>
            </p:nvSpPr>
            <p:spPr>
              <a:xfrm>
                <a:off x="1676400" y="3581400"/>
                <a:ext cx="152400" cy="1143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86400" y="1828800"/>
              <a:ext cx="304800" cy="1143000"/>
              <a:chOff x="2209800" y="2590800"/>
              <a:chExt cx="304800" cy="114300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2209800" y="2590800"/>
                <a:ext cx="304800" cy="1143000"/>
                <a:chOff x="1600200" y="3124200"/>
                <a:chExt cx="304800" cy="1143000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752600" y="3124200"/>
                  <a:ext cx="0" cy="1143000"/>
                </a:xfrm>
                <a:prstGeom prst="line">
                  <a:avLst/>
                </a:prstGeom>
                <a:ln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1600200" y="3124200"/>
                  <a:ext cx="304800" cy="0"/>
                </a:xfrm>
                <a:prstGeom prst="line">
                  <a:avLst/>
                </a:prstGeom>
                <a:ln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600200" y="4267200"/>
                  <a:ext cx="304800" cy="0"/>
                </a:xfrm>
                <a:prstGeom prst="line">
                  <a:avLst/>
                </a:prstGeom>
                <a:ln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Oval 35"/>
              <p:cNvSpPr/>
              <p:nvPr/>
            </p:nvSpPr>
            <p:spPr>
              <a:xfrm>
                <a:off x="2286000" y="3124200"/>
                <a:ext cx="152400" cy="114300"/>
              </a:xfrm>
              <a:prstGeom prst="ellipse">
                <a:avLst/>
              </a:prstGeom>
              <a:solidFill>
                <a:srgbClr val="0000CC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915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556268"/>
              </p:ext>
            </p:extLst>
          </p:nvPr>
        </p:nvGraphicFramePr>
        <p:xfrm>
          <a:off x="2438400" y="1295400"/>
          <a:ext cx="4178300" cy="516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9" name="Equation" r:id="rId3" imgW="2539800" imgH="3136680" progId="Equation.3">
                  <p:embed/>
                </p:oleObj>
              </mc:Choice>
              <mc:Fallback>
                <p:oleObj name="Equation" r:id="rId3" imgW="2539800" imgH="313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295400"/>
                        <a:ext cx="4178300" cy="516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64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for balanced design pooled t-test is better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more </a:t>
            </a:r>
            <a:r>
              <a:rPr lang="en-US" dirty="0" err="1" smtClean="0">
                <a:latin typeface="+mj-lt"/>
              </a:rPr>
              <a:t>df</a:t>
            </a:r>
            <a:r>
              <a:rPr lang="en-US" dirty="0" smtClean="0">
                <a:latin typeface="+mj-lt"/>
              </a:rPr>
              <a:t> as compared to </a:t>
            </a:r>
            <a:r>
              <a:rPr lang="en-US" dirty="0" err="1" smtClean="0">
                <a:latin typeface="+mj-lt"/>
              </a:rPr>
              <a:t>unpooled</a:t>
            </a:r>
            <a:r>
              <a:rPr lang="en-US" dirty="0" smtClean="0">
                <a:latin typeface="+mj-lt"/>
              </a:rPr>
              <a:t> version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in </a:t>
            </a:r>
            <a:r>
              <a:rPr lang="en-US" u="sng" dirty="0" smtClean="0">
                <a:latin typeface="+mj-lt"/>
              </a:rPr>
              <a:t>many</a:t>
            </a:r>
            <a:r>
              <a:rPr lang="en-US" dirty="0" smtClean="0">
                <a:latin typeface="+mj-lt"/>
              </a:rPr>
              <a:t> practical cases, different population variance can imply errors or wrong measurements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11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collect data --&gt; conduct statistical inference test --&gt; accept or reject null --&gt; state the conclusions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did any other factor mask or inflate the actual effect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effect size not just </a:t>
            </a:r>
            <a:r>
              <a:rPr lang="en-US" i="1" dirty="0" smtClean="0">
                <a:latin typeface="+mj-lt"/>
              </a:rPr>
              <a:t>p</a:t>
            </a:r>
            <a:r>
              <a:rPr lang="en-US" dirty="0" smtClean="0">
                <a:latin typeface="+mj-lt"/>
              </a:rPr>
              <a:t>-values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Hypothesis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10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Confidence intervals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95487"/>
              </p:ext>
            </p:extLst>
          </p:nvPr>
        </p:nvGraphicFramePr>
        <p:xfrm>
          <a:off x="2514600" y="3505200"/>
          <a:ext cx="3831166" cy="884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2" name="Equation" r:id="rId3" imgW="2311200" imgH="533160" progId="Equation.3">
                  <p:embed/>
                </p:oleObj>
              </mc:Choice>
              <mc:Fallback>
                <p:oleObj name="Equation" r:id="rId3" imgW="2311200" imgH="533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3505200"/>
                        <a:ext cx="3831166" cy="884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1524000"/>
            <a:ext cx="8153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compute the upper and lower bounds for the two sample means separately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if the two CIs do not overlap then,</a:t>
            </a:r>
            <a:endParaRPr lang="en-US" sz="2800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188106" y="4648200"/>
            <a:ext cx="685800" cy="2057400"/>
            <a:chOff x="4953000" y="1828800"/>
            <a:chExt cx="838200" cy="2438400"/>
          </a:xfrm>
        </p:grpSpPr>
        <p:grpSp>
          <p:nvGrpSpPr>
            <p:cNvPr id="8" name="Group 7"/>
            <p:cNvGrpSpPr/>
            <p:nvPr/>
          </p:nvGrpSpPr>
          <p:grpSpPr>
            <a:xfrm>
              <a:off x="4953000" y="3124200"/>
              <a:ext cx="304800" cy="1143000"/>
              <a:chOff x="1600200" y="3124200"/>
              <a:chExt cx="304800" cy="1143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600200" y="3124200"/>
                <a:ext cx="304800" cy="1143000"/>
                <a:chOff x="1600200" y="3124200"/>
                <a:chExt cx="304800" cy="1143000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752600" y="3124200"/>
                  <a:ext cx="0" cy="11430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1600200" y="3124200"/>
                  <a:ext cx="304800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1600200" y="4267200"/>
                  <a:ext cx="304800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Oval 15"/>
              <p:cNvSpPr/>
              <p:nvPr/>
            </p:nvSpPr>
            <p:spPr>
              <a:xfrm>
                <a:off x="1676400" y="3581400"/>
                <a:ext cx="152400" cy="1143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486400" y="1828800"/>
              <a:ext cx="304800" cy="1143000"/>
              <a:chOff x="2209800" y="2590800"/>
              <a:chExt cx="304800" cy="11430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209800" y="2590800"/>
                <a:ext cx="304800" cy="1143000"/>
                <a:chOff x="1600200" y="3124200"/>
                <a:chExt cx="304800" cy="1143000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>
                  <a:off x="1752600" y="3124200"/>
                  <a:ext cx="0" cy="1143000"/>
                </a:xfrm>
                <a:prstGeom prst="line">
                  <a:avLst/>
                </a:prstGeom>
                <a:ln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1600200" y="3124200"/>
                  <a:ext cx="304800" cy="0"/>
                </a:xfrm>
                <a:prstGeom prst="line">
                  <a:avLst/>
                </a:prstGeom>
                <a:ln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600200" y="4267200"/>
                  <a:ext cx="304800" cy="0"/>
                </a:xfrm>
                <a:prstGeom prst="line">
                  <a:avLst/>
                </a:prstGeom>
                <a:ln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Oval 10"/>
              <p:cNvSpPr/>
              <p:nvPr/>
            </p:nvSpPr>
            <p:spPr>
              <a:xfrm>
                <a:off x="2286000" y="3124200"/>
                <a:ext cx="152400" cy="114300"/>
              </a:xfrm>
              <a:prstGeom prst="ellipse">
                <a:avLst/>
              </a:prstGeom>
              <a:solidFill>
                <a:srgbClr val="0000CC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/>
              <p14:cNvContentPartPr/>
              <p14:nvPr/>
            </p14:nvContentPartPr>
            <p14:xfrm>
              <a:off x="3268440" y="4205880"/>
              <a:ext cx="2259360" cy="151848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59080" y="4196520"/>
                <a:ext cx="2278080" cy="153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52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29620</TotalTime>
  <Words>2741</Words>
  <Application>Microsoft Office PowerPoint</Application>
  <PresentationFormat>On-screen Show (4:3)</PresentationFormat>
  <Paragraphs>989</Paragraphs>
  <Slides>82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85" baseType="lpstr">
      <vt:lpstr>Office Theme</vt:lpstr>
      <vt:lpstr>Equation</vt:lpstr>
      <vt:lpstr>Document</vt:lpstr>
      <vt:lpstr>Data analysis and visualization (CS306)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Confidence intervals</vt:lpstr>
      <vt:lpstr>Hypothesis testing</vt:lpstr>
      <vt:lpstr>Hypothesis testing</vt:lpstr>
      <vt:lpstr>Hypothesis testing</vt:lpstr>
      <vt:lpstr>Hypothesis testing</vt:lpstr>
      <vt:lpstr>Hypothesis testing</vt:lpstr>
      <vt:lpstr>Nonparametric testing</vt:lpstr>
      <vt:lpstr>Nonparametric testing</vt:lpstr>
      <vt:lpstr>Nonparametric testing</vt:lpstr>
      <vt:lpstr>Nonparametric testing</vt:lpstr>
      <vt:lpstr>Nonparametric testing</vt:lpstr>
      <vt:lpstr>Nonparametric testing</vt:lpstr>
      <vt:lpstr>Nonparametric testing</vt:lpstr>
      <vt:lpstr>Nonparametric testing</vt:lpstr>
      <vt:lpstr>Nonparametric testing</vt:lpstr>
      <vt:lpstr>Nonparametric testing</vt:lpstr>
      <vt:lpstr>Nonparametric testing</vt:lpstr>
      <vt:lpstr>Nonparametric testing</vt:lpstr>
      <vt:lpstr>Nonparametric testing</vt:lpstr>
      <vt:lpstr>Nonparametric testing</vt:lpstr>
      <vt:lpstr>Nonparametric testing</vt:lpstr>
      <vt:lpstr>Nonparametric testing</vt:lpstr>
      <vt:lpstr>Lab 8</vt:lpstr>
      <vt:lpstr>Lab 8</vt:lpstr>
      <vt:lpstr>assignment 1</vt:lpstr>
      <vt:lpstr>assignment 1</vt:lpstr>
      <vt:lpstr>assignment 1</vt:lpstr>
      <vt:lpstr>assignment 1</vt:lpstr>
      <vt:lpstr>Nonparametric testing</vt:lpstr>
      <vt:lpstr>Nonparametric testing</vt:lpstr>
      <vt:lpstr>Nonparametric testing</vt:lpstr>
      <vt:lpstr>Nonparametric testing</vt:lpstr>
      <vt:lpstr>Nonparametric testing</vt:lpstr>
      <vt:lpstr>Nonparametric testing</vt:lpstr>
      <vt:lpstr>Nonparametric testing</vt:lpstr>
      <vt:lpstr>Nonparametric testing</vt:lpstr>
      <vt:lpstr>Nonparametric testing</vt:lpstr>
      <vt:lpstr>Nonparametric testing</vt:lpstr>
      <vt:lpstr>Nonparametric testing</vt:lpstr>
      <vt:lpstr>Nonparametric testing</vt:lpstr>
      <vt:lpstr>Nonparametric testing</vt:lpstr>
      <vt:lpstr>Nonparametric testing</vt:lpstr>
      <vt:lpstr>Nonparametric testing</vt:lpstr>
      <vt:lpstr>Nonparametric testing</vt:lpstr>
      <vt:lpstr>Nonparametric testing</vt:lpstr>
      <vt:lpstr>Nonparametric testing</vt:lpstr>
      <vt:lpstr>Nonparametric testing</vt:lpstr>
      <vt:lpstr>Nonparametric testing</vt:lpstr>
      <vt:lpstr>Assignment 1</vt:lpstr>
      <vt:lpstr>Assignment 1</vt:lpstr>
      <vt:lpstr>Hypothesis testing</vt:lpstr>
      <vt:lpstr>Hypothesis testing</vt:lpstr>
      <vt:lpstr>Hypothesis testing</vt:lpstr>
      <vt:lpstr>Hypothesis testing</vt:lpstr>
      <vt:lpstr>Hypothesis 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DAIICT</cp:lastModifiedBy>
  <cp:revision>1680</cp:revision>
  <dcterms:created xsi:type="dcterms:W3CDTF">2015-12-31T07:59:36Z</dcterms:created>
  <dcterms:modified xsi:type="dcterms:W3CDTF">2017-03-10T06:21:31Z</dcterms:modified>
</cp:coreProperties>
</file>