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3" r:id="rId4"/>
    <p:sldId id="274" r:id="rId5"/>
    <p:sldId id="284" r:id="rId6"/>
    <p:sldId id="283" r:id="rId7"/>
    <p:sldId id="27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8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6B76A-FF7E-4519-8EAA-D123AFD6BCE1}" type="datetimeFigureOut">
              <a:rPr lang="en-US" smtClean="0"/>
              <a:t>11/04/2017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05B1A3-EBB9-407A-BBEE-E3C53C1C8A20}" type="slidenum">
              <a:rPr lang="en-US" smtClean="0"/>
              <a:t>‹#›</a:t>
            </a:fld>
            <a:endParaRPr lang="en-US"/>
          </a:p>
        </p:txBody>
      </p:sp>
    </p:spTree>
    <p:extLst>
      <p:ext uri="{BB962C8B-B14F-4D97-AF65-F5344CB8AC3E}">
        <p14:creationId xmlns:p14="http://schemas.microsoft.com/office/powerpoint/2010/main" val="1185457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5B1A3-EBB9-407A-BBEE-E3C53C1C8A20}" type="slidenum">
              <a:rPr lang="en-US" smtClean="0"/>
              <a:t>4</a:t>
            </a:fld>
            <a:endParaRPr lang="en-US"/>
          </a:p>
        </p:txBody>
      </p:sp>
    </p:spTree>
    <p:extLst>
      <p:ext uri="{BB962C8B-B14F-4D97-AF65-F5344CB8AC3E}">
        <p14:creationId xmlns:p14="http://schemas.microsoft.com/office/powerpoint/2010/main" val="302810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5B1A3-EBB9-407A-BBEE-E3C53C1C8A20}" type="slidenum">
              <a:rPr lang="en-US" smtClean="0"/>
              <a:t>5</a:t>
            </a:fld>
            <a:endParaRPr lang="en-US"/>
          </a:p>
        </p:txBody>
      </p:sp>
    </p:spTree>
    <p:extLst>
      <p:ext uri="{BB962C8B-B14F-4D97-AF65-F5344CB8AC3E}">
        <p14:creationId xmlns:p14="http://schemas.microsoft.com/office/powerpoint/2010/main" val="3028104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5B1A3-EBB9-407A-BBEE-E3C53C1C8A20}" type="slidenum">
              <a:rPr lang="en-US" smtClean="0"/>
              <a:t>6</a:t>
            </a:fld>
            <a:endParaRPr lang="en-US"/>
          </a:p>
        </p:txBody>
      </p:sp>
    </p:spTree>
    <p:extLst>
      <p:ext uri="{BB962C8B-B14F-4D97-AF65-F5344CB8AC3E}">
        <p14:creationId xmlns:p14="http://schemas.microsoft.com/office/powerpoint/2010/main" val="3028104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11/04/2017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96272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11/04/2017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84981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11/04/2017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26595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11/04/2017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641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1CF3F-0709-4B25-9A05-F6C09924E728}" type="datetimeFigureOut">
              <a:rPr lang="en-US" smtClean="0"/>
              <a:t>11/04/2017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33820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61CF3F-0709-4B25-9A05-F6C09924E728}" type="datetimeFigureOut">
              <a:rPr lang="en-US" smtClean="0"/>
              <a:t>11/04/2017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44251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61CF3F-0709-4B25-9A05-F6C09924E728}" type="datetimeFigureOut">
              <a:rPr lang="en-US" smtClean="0"/>
              <a:t>11/04/2017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52039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61CF3F-0709-4B25-9A05-F6C09924E728}" type="datetimeFigureOut">
              <a:rPr lang="en-US" smtClean="0"/>
              <a:t>11/04/2017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80903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1CF3F-0709-4B25-9A05-F6C09924E728}" type="datetimeFigureOut">
              <a:rPr lang="en-US" smtClean="0"/>
              <a:t>11/04/2017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58425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1CF3F-0709-4B25-9A05-F6C09924E728}" type="datetimeFigureOut">
              <a:rPr lang="en-US" smtClean="0"/>
              <a:t>11/04/2017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35354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1CF3F-0709-4B25-9A05-F6C09924E728}" type="datetimeFigureOut">
              <a:rPr lang="en-US" smtClean="0"/>
              <a:t>11/04/2017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17949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1CF3F-0709-4B25-9A05-F6C09924E728}" type="datetimeFigureOut">
              <a:rPr lang="en-US" smtClean="0"/>
              <a:t>11/04/2017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F5214-E28C-421C-B14F-71D15B34FBB8}" type="slidenum">
              <a:rPr lang="en-US" smtClean="0"/>
              <a:t>‹#›</a:t>
            </a:fld>
            <a:endParaRPr lang="en-US"/>
          </a:p>
        </p:txBody>
      </p:sp>
    </p:spTree>
    <p:extLst>
      <p:ext uri="{BB962C8B-B14F-4D97-AF65-F5344CB8AC3E}">
        <p14:creationId xmlns:p14="http://schemas.microsoft.com/office/powerpoint/2010/main" val="385005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b="1" dirty="0" smtClean="0">
                <a:latin typeface="Verdana" pitchFamily="34" charset="0"/>
                <a:ea typeface="Verdana" pitchFamily="34" charset="0"/>
                <a:cs typeface="Verdana" pitchFamily="34" charset="0"/>
              </a:rPr>
              <a:t>Data analysis and visualization (CS306) lab</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6288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9</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800" dirty="0" smtClean="0"/>
              <a:t>For all the experiments, you will need to submit a </a:t>
            </a:r>
            <a:r>
              <a:rPr lang="en-US" sz="2800" dirty="0" err="1" smtClean="0"/>
              <a:t>pdf</a:t>
            </a:r>
            <a:r>
              <a:rPr lang="en-US" sz="2800" dirty="0" smtClean="0"/>
              <a:t> file that should include </a:t>
            </a:r>
          </a:p>
          <a:p>
            <a:pPr marL="400050" lvl="1" indent="0">
              <a:buNone/>
            </a:pPr>
            <a:r>
              <a:rPr lang="en-US" sz="2400" dirty="0" smtClean="0"/>
              <a:t>all plots/images/figures </a:t>
            </a:r>
          </a:p>
          <a:p>
            <a:pPr marL="400050" lvl="1" indent="0">
              <a:buNone/>
            </a:pPr>
            <a:r>
              <a:rPr lang="en-US" sz="2400" dirty="0" smtClean="0"/>
              <a:t>the analysis as part of your answer to questions</a:t>
            </a:r>
          </a:p>
          <a:p>
            <a:pPr marL="400050" lvl="1" indent="0">
              <a:buNone/>
            </a:pPr>
            <a:r>
              <a:rPr lang="en-US" sz="2400" dirty="0" smtClean="0"/>
              <a:t>your code/script </a:t>
            </a:r>
          </a:p>
          <a:p>
            <a:pPr marL="0" indent="0">
              <a:buNone/>
            </a:pPr>
            <a:endParaRPr lang="en-US" sz="2800" dirty="0"/>
          </a:p>
          <a:p>
            <a:pPr marL="0" indent="0">
              <a:buNone/>
            </a:pPr>
            <a:r>
              <a:rPr lang="en-US" sz="2800" dirty="0" smtClean="0"/>
              <a:t>All plots/figures should be labeled properly (x-axis, y-axis, title etc.)</a:t>
            </a:r>
          </a:p>
          <a:p>
            <a:pPr marL="0" indent="0">
              <a:buNone/>
            </a:pPr>
            <a:endParaRPr lang="en-US" sz="2800" dirty="0"/>
          </a:p>
          <a:p>
            <a:pPr marL="0" indent="0">
              <a:buNone/>
            </a:pPr>
            <a:r>
              <a:rPr lang="en-US" sz="2800" dirty="0" smtClean="0"/>
              <a:t>You can use </a:t>
            </a:r>
            <a:r>
              <a:rPr lang="en-US" sz="2800" dirty="0" err="1" smtClean="0"/>
              <a:t>Matlab</a:t>
            </a:r>
            <a:r>
              <a:rPr lang="en-US" sz="2800" dirty="0" smtClean="0"/>
              <a:t>/Python for programming</a:t>
            </a:r>
          </a:p>
          <a:p>
            <a:pPr marL="0" indent="0">
              <a:buNone/>
            </a:pPr>
            <a:endParaRPr lang="en-US" sz="2800" dirty="0"/>
          </a:p>
        </p:txBody>
      </p:sp>
    </p:spTree>
    <p:extLst>
      <p:ext uri="{BB962C8B-B14F-4D97-AF65-F5344CB8AC3E}">
        <p14:creationId xmlns:p14="http://schemas.microsoft.com/office/powerpoint/2010/main" val="1931537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9</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marL="0" indent="0">
              <a:buNone/>
            </a:pPr>
            <a:r>
              <a:rPr lang="en-US" dirty="0" smtClean="0"/>
              <a:t>Objectives:</a:t>
            </a:r>
          </a:p>
          <a:p>
            <a:pPr marL="0" indent="0">
              <a:buNone/>
            </a:pPr>
            <a:r>
              <a:rPr lang="en-US" dirty="0" smtClean="0"/>
              <a:t>To draw statistical inferences on given data, and compare parametric and nonparametric methods</a:t>
            </a:r>
            <a:endParaRPr lang="en-US" dirty="0" smtClean="0"/>
          </a:p>
          <a:p>
            <a:pPr marL="0" indent="0">
              <a:buNone/>
            </a:pPr>
            <a:endParaRPr lang="en-US" dirty="0"/>
          </a:p>
        </p:txBody>
      </p:sp>
    </p:spTree>
    <p:extLst>
      <p:ext uri="{BB962C8B-B14F-4D97-AF65-F5344CB8AC3E}">
        <p14:creationId xmlns:p14="http://schemas.microsoft.com/office/powerpoint/2010/main" val="1202149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9: </a:t>
            </a:r>
            <a:r>
              <a:rPr lang="en-US" dirty="0" smtClean="0">
                <a:latin typeface="Verdana" pitchFamily="34" charset="0"/>
                <a:ea typeface="Verdana" pitchFamily="34" charset="0"/>
                <a:cs typeface="Verdana" pitchFamily="34" charset="0"/>
              </a:rPr>
              <a:t>Exp1</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800" dirty="0" smtClean="0">
                <a:latin typeface="+mj-lt"/>
              </a:rPr>
              <a:t>Load data_lab9.mat. </a:t>
            </a:r>
            <a:r>
              <a:rPr lang="en-US" sz="2800" dirty="0" smtClean="0">
                <a:latin typeface="+mj-lt"/>
              </a:rPr>
              <a:t>The vectors ‘new’ and ‘traditional’ represent the degree of reading power (DRP) scores for two groups of students who followed a new reading method and the traditional method (higher DRP implies better reading power). Your goal is to answer if the </a:t>
            </a:r>
            <a:r>
              <a:rPr lang="en-US" sz="2800" dirty="0" smtClean="0"/>
              <a:t>new reading method improves reading </a:t>
            </a:r>
            <a:r>
              <a:rPr lang="en-US" sz="2800" dirty="0"/>
              <a:t>ability </a:t>
            </a:r>
            <a:r>
              <a:rPr lang="en-US" sz="2800" dirty="0" smtClean="0"/>
              <a:t>of elementary </a:t>
            </a:r>
            <a:r>
              <a:rPr lang="en-US" sz="2800" dirty="0"/>
              <a:t>school </a:t>
            </a:r>
            <a:r>
              <a:rPr lang="en-US" sz="2800" dirty="0" smtClean="0"/>
              <a:t>students (as compared to traditional method), </a:t>
            </a:r>
            <a:r>
              <a:rPr lang="en-US" sz="2800" dirty="0"/>
              <a:t>as measured by </a:t>
            </a:r>
            <a:r>
              <a:rPr lang="en-US" sz="2800" dirty="0" smtClean="0"/>
              <a:t>DRP scores. Your analysis may also include a comparison of parametric and non-parametric tests. </a:t>
            </a:r>
            <a:endParaRPr lang="fr-FR" sz="2800" dirty="0">
              <a:latin typeface="+mj-lt"/>
            </a:endParaRPr>
          </a:p>
        </p:txBody>
      </p:sp>
    </p:spTree>
    <p:extLst>
      <p:ext uri="{BB962C8B-B14F-4D97-AF65-F5344CB8AC3E}">
        <p14:creationId xmlns:p14="http://schemas.microsoft.com/office/powerpoint/2010/main" val="3366174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9: Exp2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000" dirty="0" smtClean="0"/>
              <a:t>Development of content specific methods is important but challenging in several video processing applications. One such example is that of heritage and natural content. Heritage content represents specific type of data which is different from natural scene data. We can quantify this in terms of color. Heritage images in general have lower color because the structures represented in them are old and tend to be less colorful.  </a:t>
            </a:r>
          </a:p>
          <a:p>
            <a:pPr marL="0" indent="0">
              <a:buNone/>
            </a:pPr>
            <a:endParaRPr lang="fr-FR" sz="2000" dirty="0">
              <a:latin typeface="+mj-lt"/>
            </a:endParaRPr>
          </a:p>
        </p:txBody>
      </p:sp>
      <p:pic>
        <p:nvPicPr>
          <p:cNvPr id="1026" name="Picture 2" descr="C:\Users\daiict\Desktop\JEI_heritage\out_hard_Criminis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550" y="3886200"/>
            <a:ext cx="3237650" cy="21495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MATLAB_ivc_09_12_2015\cs30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3833683"/>
            <a:ext cx="3317063" cy="220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950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9: Exp2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800" dirty="0" smtClean="0">
                <a:latin typeface="+mj-lt"/>
              </a:rPr>
              <a:t>Load data_lab9.mat. </a:t>
            </a:r>
            <a:r>
              <a:rPr lang="en-US" sz="2800" dirty="0" smtClean="0">
                <a:latin typeface="+mj-lt"/>
              </a:rPr>
              <a:t>The vectors ‘natural’ and ‘heritage’ represent color values of natural and heritage pictures. You need to analyze this data, and answer if natural content is different from heritage content in terms of the color measure. Your analysis should be end-to-end (justify any choices that you make: choice of test statistic, parametric or nonparametric, effect of sample size etc.).</a:t>
            </a:r>
          </a:p>
          <a:p>
            <a:pPr marL="0" indent="0">
              <a:buNone/>
            </a:pPr>
            <a:endParaRPr lang="en-US" sz="2800" dirty="0">
              <a:latin typeface="+mj-lt"/>
            </a:endParaRPr>
          </a:p>
        </p:txBody>
      </p:sp>
    </p:spTree>
    <p:extLst>
      <p:ext uri="{BB962C8B-B14F-4D97-AF65-F5344CB8AC3E}">
        <p14:creationId xmlns:p14="http://schemas.microsoft.com/office/powerpoint/2010/main" val="1332282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9: </a:t>
            </a:r>
            <a:r>
              <a:rPr lang="en-US" dirty="0" smtClean="0">
                <a:latin typeface="Verdana" pitchFamily="34" charset="0"/>
                <a:ea typeface="Verdana" pitchFamily="34" charset="0"/>
                <a:cs typeface="Verdana" pitchFamily="34" charset="0"/>
              </a:rPr>
              <a:t>submission</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800" dirty="0" smtClean="0"/>
              <a:t>Submit a single </a:t>
            </a:r>
            <a:r>
              <a:rPr lang="en-US" sz="2800" dirty="0" err="1" smtClean="0"/>
              <a:t>pdf</a:t>
            </a:r>
            <a:r>
              <a:rPr lang="en-US" sz="2800" dirty="0" smtClean="0"/>
              <a:t> file (per group) on Moodle</a:t>
            </a:r>
          </a:p>
          <a:p>
            <a:pPr marL="0" indent="0">
              <a:buNone/>
            </a:pPr>
            <a:endParaRPr lang="en-US" sz="2800" dirty="0"/>
          </a:p>
          <a:p>
            <a:pPr marL="0" indent="0">
              <a:buNone/>
            </a:pPr>
            <a:r>
              <a:rPr lang="en-US" sz="2800" dirty="0" smtClean="0"/>
              <a:t>Deadline: </a:t>
            </a:r>
            <a:r>
              <a:rPr lang="en-US" sz="2800" dirty="0" smtClean="0"/>
              <a:t>11/04/2017 </a:t>
            </a:r>
            <a:r>
              <a:rPr lang="en-US" sz="2800" dirty="0" smtClean="0"/>
              <a:t>(9 pm)</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119049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8511</TotalTime>
  <Words>347</Words>
  <Application>Microsoft Office PowerPoint</Application>
  <PresentationFormat>On-screen Show (4:3)</PresentationFormat>
  <Paragraphs>26</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Data analysis and visualization (CS306) lab</vt:lpstr>
      <vt:lpstr>Lab 9</vt:lpstr>
      <vt:lpstr>Lab 9</vt:lpstr>
      <vt:lpstr>Lab 9: Exp1</vt:lpstr>
      <vt:lpstr>Lab 9: Exp2</vt:lpstr>
      <vt:lpstr>Lab 9: Exp2</vt:lpstr>
      <vt:lpstr>Lab 9: submission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DAIICT</cp:lastModifiedBy>
  <cp:revision>382</cp:revision>
  <dcterms:created xsi:type="dcterms:W3CDTF">2015-12-31T07:59:36Z</dcterms:created>
  <dcterms:modified xsi:type="dcterms:W3CDTF">2017-04-11T08:22:07Z</dcterms:modified>
</cp:coreProperties>
</file>